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9"/>
  </p:notesMasterIdLst>
  <p:sldIdLst>
    <p:sldId id="268" r:id="rId2"/>
    <p:sldId id="257" r:id="rId3"/>
    <p:sldId id="258" r:id="rId4"/>
    <p:sldId id="261" r:id="rId5"/>
    <p:sldId id="262" r:id="rId6"/>
    <p:sldId id="269" r:id="rId7"/>
    <p:sldId id="278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63" r:id="rId17"/>
    <p:sldId id="267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39CA54-0075-4E42-9E8D-48C20FE1680A}">
  <a:tblStyle styleId="{0F39CA54-0075-4E42-9E8D-48C20FE1680A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D0DEEF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9EFF7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59B7C7C-2628-48D5-BCD6-D8D41F1E099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 snapToGrid="0">
      <p:cViewPr>
        <p:scale>
          <a:sx n="66" d="100"/>
          <a:sy n="66" d="100"/>
        </p:scale>
        <p:origin x="7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4E407862-FAFF-D8FE-8115-2DB7A8069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7D5AE7D7-99A5-3195-B483-B3A915DEBC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904A8B3D-5EE5-1126-F0DF-37355885AC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20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639CF0D-DFC2-6D79-5772-335322247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BDD9B392-5C63-9FC8-13EC-AF4E2BAE81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B5CE31C4-6478-9341-362C-54B038DFD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46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4616126-7C39-6B08-145A-0C05DCD7B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588724F3-D958-1BE5-2407-EA9ED49FF2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5D226F35-D403-3F37-CDEA-E76888A556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761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639CF0D-DFC2-6D79-5772-335322247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BDD9B392-5C63-9FC8-13EC-AF4E2BAE81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B5CE31C4-6478-9341-362C-54B038DFD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46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94C5F7B7-73F0-B197-3B5F-9D8790491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2EE32774-E8AA-0522-3269-A0F95261B8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E9C788F5-549D-FA61-27FE-79755A128A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507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" name="Google Shape;57;p7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9D67C8DA-D5BB-1F1E-0FA8-4E931F5C4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8072D1D3-FF4F-935F-D12B-CB2E46AA06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9E615E42-D897-7C81-A430-8F5671B43F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839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63C4C7A-E6DC-DF83-CEAC-2D3185EC5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EE91327A-8EAF-EE85-09E1-DA2A9AB530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32FBE37F-E68B-B7CC-FA58-108F840878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652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63C4C7A-E6DC-DF83-CEAC-2D3185EC5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EE91327A-8EAF-EE85-09E1-DA2A9AB530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32FBE37F-E68B-B7CC-FA58-108F840878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652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D7A892D-55A3-792A-3A24-DC7814B10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BFA49A49-D3E2-5971-3B58-839F19E981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C42E6BAC-C738-F92C-A9E0-3FECCF73D2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80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 layout with centered title and subtitle placeholder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57821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Picture 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erald.com/insight/content/doi/10.1108/BFJ-12-2022-1086/full/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edinburgjournals.org/journals/index.php/journal-of-finance-and-accountin/article/view/172" TargetMode="External"/><Relationship Id="rId4" Type="http://schemas.openxmlformats.org/officeDocument/2006/relationships/hyperlink" Target="https://www.tannum.io/2024/08/26/digital-transformation-in-indian-co-operative-bank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/>
        </p:nvSpPr>
        <p:spPr>
          <a:xfrm>
            <a:off x="870858" y="-457"/>
            <a:ext cx="10515600" cy="156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87650" rIns="90000" bIns="45000" anchor="ctr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MCA Final Year Project (Review II) </a:t>
            </a:r>
            <a:endParaRPr lang="en-US" dirty="0"/>
          </a:p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3C82EA"/>
              </a:buClr>
              <a:buSzPts val="2800"/>
              <a:buFont typeface="Times New Roman"/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</a:t>
            </a:r>
            <a:r>
              <a:rPr lang="en-IN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E-SAHAKARA (Initialization and configuration, General Ledger &amp; Financial Statements)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889906" y="1384075"/>
            <a:ext cx="10515600" cy="4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6325" rIns="90000" bIns="45000" anchor="t" anchorCtr="0">
            <a:noAutofit/>
          </a:bodyPr>
          <a:lstStyle/>
          <a:p>
            <a:pPr marL="363537" marR="0" lvl="0" indent="-363537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A7108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A71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 the Presidency University, Bengaluru in partial fulfillment  for the award of the degree of  Master of Computer Applications(MCA)</a:t>
            </a:r>
            <a:endParaRPr dirty="0"/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Number : MCA_PR218</a:t>
            </a:r>
            <a:endParaRPr dirty="0"/>
          </a:p>
          <a:p>
            <a:pPr marL="363537" marR="0" lvl="0" indent="-363537" algn="ctr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63537" algn="ctr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</a:t>
            </a: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12101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12101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12101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supervision of </a:t>
            </a:r>
            <a:endParaRPr sz="14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B000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S. Shakthi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Asst. Prof of  SCSE</a:t>
            </a:r>
            <a:r>
              <a:rPr lang="en-US" sz="12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200" b="1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Presidency University</a:t>
            </a:r>
            <a:r>
              <a:rPr lang="en-US" sz="1200" b="1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, Bengaluru</a:t>
            </a:r>
            <a:endParaRPr dirty="0">
              <a:solidFill>
                <a:srgbClr val="FF0000"/>
              </a:solidFill>
            </a:endParaRPr>
          </a:p>
        </p:txBody>
      </p:sp>
      <p:graphicFrame>
        <p:nvGraphicFramePr>
          <p:cNvPr id="30" name="Google Shape;30;p4"/>
          <p:cNvGraphicFramePr/>
          <p:nvPr/>
        </p:nvGraphicFramePr>
        <p:xfrm>
          <a:off x="3435350" y="2511880"/>
          <a:ext cx="5321300" cy="75177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6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95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</a:t>
                      </a:r>
                      <a:endParaRPr sz="2400" b="1"/>
                    </a:p>
                  </a:txBody>
                  <a:tcPr marL="34925" marR="34925" marT="34925" marB="34925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A9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95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 Number</a:t>
                      </a:r>
                      <a:endParaRPr sz="2400"/>
                    </a:p>
                  </a:txBody>
                  <a:tcPr marL="34925" marR="34925" marT="34925" marB="34925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A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85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Shubhan G C</a:t>
                      </a:r>
                      <a:endParaRPr sz="2300" dirty="0"/>
                    </a:p>
                  </a:txBody>
                  <a:tcPr marL="34925" marR="34925" marT="34925" marB="34925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65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20232MCA0194</a:t>
                      </a:r>
                      <a:endParaRPr sz="2100" dirty="0"/>
                    </a:p>
                  </a:txBody>
                  <a:tcPr marL="34925" marR="34925" marT="34925" marB="34925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CAAA2676-A5EC-7930-CE97-87C1A426C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0EE0E9-50EB-7CF0-CB78-D89F5EC2FA90}"/>
              </a:ext>
            </a:extLst>
          </p:cNvPr>
          <p:cNvSpPr txBox="1"/>
          <p:nvPr/>
        </p:nvSpPr>
        <p:spPr>
          <a:xfrm>
            <a:off x="4572000" y="259992"/>
            <a:ext cx="3849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Suspense Account opening page</a:t>
            </a:r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40EF4-6B6D-497F-1621-8B74F74D3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84" y="718651"/>
            <a:ext cx="10493829" cy="489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7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0C38FC13-2446-5A3A-7B34-9AF221025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898114-030A-E1B4-D479-4469094F5950}"/>
              </a:ext>
            </a:extLst>
          </p:cNvPr>
          <p:cNvSpPr txBox="1"/>
          <p:nvPr/>
        </p:nvSpPr>
        <p:spPr>
          <a:xfrm>
            <a:off x="3744690" y="270878"/>
            <a:ext cx="3849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Due List page</a:t>
            </a:r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F5A1C-B463-8804-5C98-61D4D6BB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29" y="875777"/>
            <a:ext cx="10537371" cy="49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7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1989AF92-3513-D0E7-49E8-E61A8182C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593EC2-5C57-4B75-1809-4A01C4F61B44}"/>
              </a:ext>
            </a:extLst>
          </p:cNvPr>
          <p:cNvSpPr txBox="1"/>
          <p:nvPr/>
        </p:nvSpPr>
        <p:spPr>
          <a:xfrm>
            <a:off x="4604658" y="235546"/>
            <a:ext cx="3849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Booking Page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4BF26-004E-5C44-CBB8-F96E31070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2" y="793404"/>
            <a:ext cx="10450286" cy="489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2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0C38FC13-2446-5A3A-7B34-9AF221025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898114-030A-E1B4-D479-4469094F5950}"/>
              </a:ext>
            </a:extLst>
          </p:cNvPr>
          <p:cNvSpPr txBox="1"/>
          <p:nvPr/>
        </p:nvSpPr>
        <p:spPr>
          <a:xfrm>
            <a:off x="4180114" y="409415"/>
            <a:ext cx="3849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Due List page</a:t>
            </a:r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F5A1C-B463-8804-5C98-61D4D6BB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4" y="1044946"/>
            <a:ext cx="10208985" cy="476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6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55658EC-88C0-9979-B458-482677770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1165E-5336-7880-5ABD-0C8967C18E49}"/>
              </a:ext>
            </a:extLst>
          </p:cNvPr>
          <p:cNvSpPr txBox="1"/>
          <p:nvPr/>
        </p:nvSpPr>
        <p:spPr>
          <a:xfrm>
            <a:off x="4171043" y="191689"/>
            <a:ext cx="3849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 Category List</a:t>
            </a:r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368C46-0A38-A4A4-9FF8-691CB8DA8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4" y="673638"/>
            <a:ext cx="10424886" cy="48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39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/>
        </p:nvSpPr>
        <p:spPr>
          <a:xfrm>
            <a:off x="812800" y="274637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83100" rIns="90000" bIns="45000" anchor="ctr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ambria"/>
              <a:buNone/>
            </a:pPr>
            <a:r>
              <a:rPr lang="en-US" sz="3200" b="1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  <a:r>
              <a:rPr lang="en-US" sz="2500" b="0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762000" y="952500"/>
            <a:ext cx="10718800" cy="4435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1000" rIns="90000" bIns="45000" anchor="t" anchorCtr="0">
            <a:noAutofit/>
          </a:bodyPr>
          <a:lstStyle/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 err="1"/>
              <a:t>Digitalisation</a:t>
            </a:r>
            <a:r>
              <a:rPr lang="en-US" sz="2400" dirty="0"/>
              <a:t> and Digital Transformation in the Social Economy: The Cases of </a:t>
            </a:r>
            <a:r>
              <a:rPr lang="en-US" sz="2400" dirty="0" err="1"/>
              <a:t>Anecoop</a:t>
            </a:r>
            <a:r>
              <a:rPr lang="en-US" sz="2400" dirty="0"/>
              <a:t> and </a:t>
            </a:r>
            <a:r>
              <a:rPr lang="en-US" sz="2400" dirty="0" err="1"/>
              <a:t>Consum</a:t>
            </a:r>
            <a:r>
              <a:rPr lang="en-US" sz="2400" dirty="0"/>
              <a:t> </a:t>
            </a:r>
            <a:r>
              <a:rPr lang="en-IN" sz="2400" dirty="0">
                <a:hlinkClick r:id="rId3"/>
              </a:rPr>
              <a:t>https://www.emerald.com/insight/content/doi/10.1108/BFJ-12-2022-1086/full/html</a:t>
            </a:r>
            <a:endParaRPr lang="en-US" sz="2400" dirty="0"/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Digital Transformation in Indian Co-operative Banks </a:t>
            </a:r>
            <a:r>
              <a:rPr lang="en-IN" sz="2400" dirty="0">
                <a:hlinkClick r:id="rId4"/>
              </a:rPr>
              <a:t>https://www.tannum.io/2024/08/26/digital-transformation-in-indian-co-operative-banks/</a:t>
            </a:r>
            <a:endParaRPr lang="en-IN" sz="2400" dirty="0"/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/>
              <a:t>Digital </a:t>
            </a:r>
            <a:r>
              <a:rPr lang="en-US" sz="2400" dirty="0"/>
              <a:t>Transformation and Financial Performance of Deposit-Taking Savings and Credit Co-Operatives in Nairobi City County, Kenya</a:t>
            </a:r>
            <a:r>
              <a:rPr lang="en-IN" sz="2400" dirty="0"/>
              <a:t> </a:t>
            </a:r>
            <a:r>
              <a:rPr lang="en-IN" sz="2400" dirty="0">
                <a:hlinkClick r:id="rId5"/>
              </a:rPr>
              <a:t>https://edinburgjournals.org/journals/index.php/journal-of-finance-and-accountin/article/view/172</a:t>
            </a:r>
            <a:r>
              <a:rPr lang="en-IN" sz="2400" dirty="0"/>
              <a:t> </a:t>
            </a:r>
            <a:endParaRPr lang="en-US" sz="2400" dirty="0"/>
          </a:p>
          <a:p>
            <a: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5A221D-BB8D-1295-E1D8-575DEA30A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5;p17">
            <a:extLst>
              <a:ext uri="{FF2B5EF4-FFF2-40B4-BE49-F238E27FC236}">
                <a16:creationId xmlns:a16="http://schemas.microsoft.com/office/drawing/2014/main" id="{E3DE5787-2074-208B-3E9B-309379354054}"/>
              </a:ext>
            </a:extLst>
          </p:cNvPr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GitHub Repository:</a:t>
            </a:r>
          </a:p>
          <a:p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ctr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https://github.com/Shubhangc6/E-Sahakara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Google Shape;114;p17">
            <a:extLst>
              <a:ext uri="{FF2B5EF4-FFF2-40B4-BE49-F238E27FC236}">
                <a16:creationId xmlns:a16="http://schemas.microsoft.com/office/drawing/2014/main" id="{A1AE0C14-85CC-AD7D-8C7C-34AF0F53E714}"/>
              </a:ext>
            </a:extLst>
          </p:cNvPr>
          <p:cNvSpPr txBox="1">
            <a:spLocks/>
          </p:cNvSpPr>
          <p:nvPr/>
        </p:nvSpPr>
        <p:spPr>
          <a:xfrm>
            <a:off x="762000" y="339952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algn="ctr">
              <a:lnSpc>
                <a:spcPct val="200000"/>
              </a:lnSpc>
            </a:pP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4080137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 descr="Picture 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2810" y="1441315"/>
            <a:ext cx="3893306" cy="3935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812800" y="274637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12050" rIns="90000" bIns="45000" anchor="ctr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 b="0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Content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812800" y="1143000"/>
            <a:ext cx="10668000" cy="39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34975" marR="0" lvl="0" indent="-34607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r>
              <a:rPr lang="en-US" sz="3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Abstract</a:t>
            </a:r>
          </a:p>
          <a:p>
            <a:pPr marL="434975" marR="0" lvl="0" indent="-34607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r>
              <a:rPr lang="en-US" sz="3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 lang="en-IN" sz="3100" dirty="0">
              <a:latin typeface="Cambria"/>
              <a:ea typeface="Cambria"/>
              <a:cs typeface="Cambria"/>
              <a:sym typeface="Cambria"/>
            </a:endParaRPr>
          </a:p>
          <a:p>
            <a:pPr marL="434975" marR="0" lvl="0" indent="-346075" algn="just" rtl="0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r>
              <a:rPr lang="en-US" sz="3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Literature Survey</a:t>
            </a:r>
            <a:endParaRPr sz="2400" dirty="0"/>
          </a:p>
          <a:p>
            <a:pPr marL="434975" marR="0" lvl="0" indent="-346075" algn="just" rtl="0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r>
              <a:rPr lang="en-US" sz="3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Tools and Technologies to be used</a:t>
            </a:r>
            <a:endParaRPr sz="2400" dirty="0"/>
          </a:p>
          <a:p>
            <a:pPr marL="434975" marR="0" lvl="0" indent="-346075" algn="just" rtl="0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r>
              <a:rPr lang="en-US" sz="3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</a:p>
          <a:p>
            <a:pPr marL="434975" marR="0" lvl="0" indent="-346075" algn="just" rtl="0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r>
              <a:rPr lang="en-US" sz="3100" dirty="0">
                <a:latin typeface="Cambria"/>
                <a:ea typeface="Cambria"/>
                <a:sym typeface="Cambria"/>
              </a:rPr>
              <a:t>GitHub Link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2640" b="1" dirty="0"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 b="1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88C3C148-0C3E-852D-6521-80DA60CDE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119" y="1286749"/>
            <a:ext cx="10149367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Standardized Setup -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Cooperative societies struggle with inconsistent system configurations, leading to operational inefficiencies and compliance issues. </a:t>
            </a: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Issues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absence of automated validation mechanisms results in inaccurate member and financial records, impacting decision-making</a:t>
            </a: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Inaccurate Financial Tracking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Manual bookkeeping leads to errors in transaction records, affecting financial integrity and decision-making.</a:t>
            </a: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 and Reporting Challenges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absence of structured audit trails makes financial verification and reporting cumbersome, increasing the risk of discrepancies.</a:t>
            </a:r>
            <a:endParaRPr lang="en-US" altLang="en-US" sz="1900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3">
            <a:extLst>
              <a:ext uri="{FF2B5EF4-FFF2-40B4-BE49-F238E27FC236}">
                <a16:creationId xmlns:a16="http://schemas.microsoft.com/office/drawing/2014/main" id="{7A869106-BEDE-77B3-6FB3-1D735AE577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 fontScale="9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dirty="0">
                <a:latin typeface="+mj-lt"/>
              </a:rPr>
              <a:t>Screenshots</a:t>
            </a:r>
            <a:endParaRPr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C31471-225C-7DC7-C6F9-8B36F9FE1039}"/>
              </a:ext>
            </a:extLst>
          </p:cNvPr>
          <p:cNvSpPr txBox="1"/>
          <p:nvPr/>
        </p:nvSpPr>
        <p:spPr>
          <a:xfrm>
            <a:off x="5007428" y="762139"/>
            <a:ext cx="3849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n-IN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3988E4-FEA8-3C90-FECF-3A8092B2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555" y="1249640"/>
            <a:ext cx="9452429" cy="4392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5221FD-FA98-94E9-193E-40223C812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21" y="888703"/>
            <a:ext cx="10281557" cy="4776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D8F809-BDF4-2A7D-A15D-C3DE24B6CA7E}"/>
              </a:ext>
            </a:extLst>
          </p:cNvPr>
          <p:cNvSpPr txBox="1"/>
          <p:nvPr/>
        </p:nvSpPr>
        <p:spPr>
          <a:xfrm>
            <a:off x="4288969" y="259993"/>
            <a:ext cx="3849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57FFB4FD-4483-EC8C-BB20-277660CA5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5A1FDB-CAB0-0B37-1075-45432685A1CC}"/>
              </a:ext>
            </a:extLst>
          </p:cNvPr>
          <p:cNvSpPr txBox="1"/>
          <p:nvPr/>
        </p:nvSpPr>
        <p:spPr>
          <a:xfrm>
            <a:off x="3831772" y="281764"/>
            <a:ext cx="3849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list</a:t>
            </a:r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4EE717-5F2C-4E1E-84E1-DBA30B6DF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705" y="869144"/>
            <a:ext cx="9315209" cy="448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744D27D2-DA71-728F-EBD2-5E854092F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F5184D-5504-3582-8624-A53A161D8C8A}"/>
              </a:ext>
            </a:extLst>
          </p:cNvPr>
          <p:cNvSpPr txBox="1"/>
          <p:nvPr/>
        </p:nvSpPr>
        <p:spPr>
          <a:xfrm>
            <a:off x="2852057" y="43637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Registration Form</a:t>
            </a:r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5C00AE-02D2-AA35-D493-D5F1BAF19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590" y="1050335"/>
            <a:ext cx="9226819" cy="40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9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744D27D2-DA71-728F-EBD2-5E854092F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1CE6B8-3333-F6D6-3DB5-CA4DDD0D6C65}"/>
              </a:ext>
            </a:extLst>
          </p:cNvPr>
          <p:cNvSpPr txBox="1"/>
          <p:nvPr/>
        </p:nvSpPr>
        <p:spPr>
          <a:xfrm>
            <a:off x="4093030" y="303536"/>
            <a:ext cx="3849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Details</a:t>
            </a:r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975B5E-A256-75BF-1143-2C5EA825D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42" y="852453"/>
            <a:ext cx="9610335" cy="457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5C30D5FD-A6DC-B4D1-60F2-F0E4F0F60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A531D6-BB27-2B02-E411-8D2C1AE2803C}"/>
              </a:ext>
            </a:extLst>
          </p:cNvPr>
          <p:cNvSpPr txBox="1"/>
          <p:nvPr/>
        </p:nvSpPr>
        <p:spPr>
          <a:xfrm>
            <a:off x="4256314" y="259993"/>
            <a:ext cx="3849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 Account opening page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69B97-7A3A-1334-5499-A5924D7C2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4" y="803823"/>
            <a:ext cx="10043886" cy="47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2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319</Words>
  <Application>Microsoft Office PowerPoint</Application>
  <PresentationFormat>Widescreen</PresentationFormat>
  <Paragraphs>59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Problem Statement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Shubhan G C</cp:lastModifiedBy>
  <cp:revision>8</cp:revision>
  <dcterms:modified xsi:type="dcterms:W3CDTF">2025-05-09T05:48:35Z</dcterms:modified>
</cp:coreProperties>
</file>