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33A53A-C809-4FF8-984B-103EF31C7100}">
  <a:tblStyle styleId="{4C33A53A-C809-4FF8-984B-103EF31C71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7"/>
            <a:ext cx="6702425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" name="Google Shape;39;p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p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" name="Google Shape;51;p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" name="Google Shape;57;p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" name="Google Shape;63;p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09600" y="1604962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erald.com/insight/content/doi/10.1108/BFJ-12-2022-1086/full/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dinburgjournals.org/journals/index.php/journal-of-finance-and-accountin/article/view/172" TargetMode="External"/><Relationship Id="rId4" Type="http://schemas.openxmlformats.org/officeDocument/2006/relationships/hyperlink" Target="https://www.tannum.io/2024/08/26/digital-transformation-in-indian-co-operative-bank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870858" y="-457"/>
            <a:ext cx="10515600" cy="156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8765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MCA Final Year Project (Review I) </a:t>
            </a:r>
            <a:endParaRPr lang="en-US" dirty="0"/>
          </a:p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3C82EA"/>
              </a:buClr>
              <a:buSzPts val="2800"/>
              <a:buFont typeface="Times New Roman"/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</a:t>
            </a:r>
            <a:r>
              <a:rPr lang="en-IN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E-SAHAKARA (Initialization and configuration, General Ledger &amp; Financial Statements)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889906" y="1384075"/>
            <a:ext cx="10515600" cy="4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6325" rIns="90000" bIns="45000" anchor="t" anchorCtr="0">
            <a:noAutofit/>
          </a:bodyPr>
          <a:lstStyle/>
          <a:p>
            <a:pPr marL="363537" marR="0" lvl="0" indent="-363537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A7108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A71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 the Presidency University, Bengaluru in partial fulfillment  for the award of the degree of  Master of Computer Applications(MCA)</a:t>
            </a:r>
            <a:endParaRPr dirty="0"/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Number : MCA_PR218</a:t>
            </a:r>
            <a:endParaRPr dirty="0"/>
          </a:p>
          <a:p>
            <a:pPr marL="363537" marR="0" lvl="0" indent="-363537" algn="ctr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63537" algn="ctr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supervision of </a:t>
            </a:r>
            <a:endParaRPr sz="14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B000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S. Shakthi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Asst. Prof of  SCSE</a:t>
            </a:r>
            <a:r>
              <a:rPr lang="en-US" sz="12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30" name="Google Shape;30;p4"/>
          <p:cNvGraphicFramePr/>
          <p:nvPr>
            <p:extLst>
              <p:ext uri="{D42A27DB-BD31-4B8C-83A1-F6EECF244321}">
                <p14:modId xmlns:p14="http://schemas.microsoft.com/office/powerpoint/2010/main" val="426396530"/>
              </p:ext>
            </p:extLst>
          </p:nvPr>
        </p:nvGraphicFramePr>
        <p:xfrm>
          <a:off x="3435350" y="2511880"/>
          <a:ext cx="5321300" cy="751777"/>
        </p:xfrm>
        <a:graphic>
          <a:graphicData uri="http://schemas.openxmlformats.org/drawingml/2006/table">
            <a:tbl>
              <a:tblPr>
                <a:noFill/>
                <a:tableStyleId>{4C33A53A-C809-4FF8-984B-103EF31C7100}</a:tableStyleId>
              </a:tblPr>
              <a:tblGrid>
                <a:gridCol w="26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95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</a:t>
                      </a:r>
                      <a:endParaRPr sz="2400" b="1"/>
                    </a:p>
                  </a:txBody>
                  <a:tcPr marL="34925" marR="34925" marT="34925" marB="34925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95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 sz="2400"/>
                    </a:p>
                  </a:txBody>
                  <a:tcPr marL="34925" marR="34925" marT="34925" marB="34925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5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Shubhan G C</a:t>
                      </a:r>
                      <a:endParaRPr sz="2300" dirty="0"/>
                    </a:p>
                  </a:txBody>
                  <a:tcPr marL="34925" marR="34925" marT="34925" marB="34925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65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20232MCA0194</a:t>
                      </a:r>
                      <a:endParaRPr sz="2100" dirty="0"/>
                    </a:p>
                  </a:txBody>
                  <a:tcPr marL="34925" marR="34925" marT="34925" marB="34925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12050" rIns="90000" bIns="45000" anchor="ctr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Content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812800" y="1143000"/>
            <a:ext cx="10668000" cy="3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4975" marR="0" lvl="0" indent="-3460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Abstract</a:t>
            </a:r>
          </a:p>
          <a:p>
            <a:pPr marL="434975" marR="0" lvl="0" indent="-3460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lang="en-IN" sz="3100" dirty="0">
              <a:latin typeface="Cambria"/>
              <a:ea typeface="Cambria"/>
              <a:cs typeface="Cambria"/>
              <a:sym typeface="Cambria"/>
            </a:endParaRPr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sz="2400" dirty="0"/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Tools and Technologies to be used</a:t>
            </a:r>
            <a:endParaRPr sz="2400" dirty="0"/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918D-789A-F4DA-C7D3-1CD6BBF35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114" y="116568"/>
            <a:ext cx="8893629" cy="1470025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5988B1-9AEC-866F-BD4C-9F8BD1011A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4028" y="1536174"/>
            <a:ext cx="1102722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Automating Setup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Digital system setup and access control help improve security and reduce errors.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Finances Easily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Automated financial tracking and reporting make accounting more accurate and efficient.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Problems in Current Systems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Many cooperative financial systems lack real-time tracking and customization, causing delays.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Better Solution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 combined system can improve security, transparency, and efficiency in financial management.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Using AI and cloud-based solutions can further enhance cooperative financial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420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1205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35EF72-CA4E-5793-E1A1-E9390CC35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119" y="1286749"/>
            <a:ext cx="10149367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Standardized Setup -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societies struggle with inconsistent system configurations, leading to operational inefficiencies and compliance issues. 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Issues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absence of automated validation mechanisms results in inaccurate member and financial records, impacting decision-making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Financial Tracking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Manual bookkeeping leads to errors in transaction records, affecting financial integrity and decision-making.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and Reporting Challenges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absence of structured audit trails makes financial verification and reporting cumbersome, increasing the risk of discrepancies.</a:t>
            </a:r>
            <a:endParaRPr lang="en-US" altLang="en-US" sz="19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1205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36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sz="6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863AF3-2A3C-2DE2-490A-75CB5379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579197"/>
              </p:ext>
            </p:extLst>
          </p:nvPr>
        </p:nvGraphicFramePr>
        <p:xfrm>
          <a:off x="293914" y="914396"/>
          <a:ext cx="11370673" cy="4522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7183240"/>
                    </a:ext>
                  </a:extLst>
                </a:gridCol>
                <a:gridCol w="2002972">
                  <a:extLst>
                    <a:ext uri="{9D8B030D-6E8A-4147-A177-3AD203B41FA5}">
                      <a16:colId xmlns:a16="http://schemas.microsoft.com/office/drawing/2014/main" val="1136414382"/>
                    </a:ext>
                  </a:extLst>
                </a:gridCol>
                <a:gridCol w="794657">
                  <a:extLst>
                    <a:ext uri="{9D8B030D-6E8A-4147-A177-3AD203B41FA5}">
                      <a16:colId xmlns:a16="http://schemas.microsoft.com/office/drawing/2014/main" val="1784674637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170762418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728340999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1679286865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1690051004"/>
                    </a:ext>
                  </a:extLst>
                </a:gridCol>
              </a:tblGrid>
              <a:tr h="621092">
                <a:tc>
                  <a:txBody>
                    <a:bodyPr/>
                    <a:lstStyle/>
                    <a:p>
                      <a:r>
                        <a:rPr lang="en-US" dirty="0" err="1"/>
                        <a:t>Sl</a:t>
                      </a:r>
                      <a:r>
                        <a:rPr lang="en-US" dirty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 of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Challenges Faced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19224"/>
                  </a:ext>
                </a:extLst>
              </a:tr>
              <a:tr h="68884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Digitalisation</a:t>
                      </a:r>
                      <a:r>
                        <a:rPr lang="en-US" dirty="0"/>
                        <a:t> and Digital Transformation in the Social Economy: The Cases of </a:t>
                      </a:r>
                      <a:r>
                        <a:rPr lang="en-US" dirty="0" err="1"/>
                        <a:t>Anecoop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Consum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Qualitative case study (</a:t>
                      </a:r>
                      <a:r>
                        <a:rPr lang="en-US" dirty="0" err="1"/>
                        <a:t>Anecoop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Consum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Resistance to change, need for staff training, cultural adaptation to digital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Enhanced supply chain efficiency, improved member and customer engagement, alignment with cooperative values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implementation process, risk of losing traditional cooperative identity if not managed well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821666"/>
                  </a:ext>
                </a:extLst>
              </a:tr>
              <a:tr h="88975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Transformation in Indian Co-operative Banks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Descriptive analysis using secondary data and expert insights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Legacy systems, digital literacy issues, limited resources in rural areas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Improved banking services (e.g., UPI, mobile apps), increased competitiveness, better customer outreach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 risks, lack of skilled IT personnel, initial high implementation costs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575373"/>
                  </a:ext>
                </a:extLst>
              </a:tr>
              <a:tr h="88975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Transformation and Financial Performance of Deposit-Taking SACCOs in Nairobi City County, Kenya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Quantitative </a:t>
                      </a:r>
                      <a:r>
                        <a:rPr lang="fr-FR" dirty="0" err="1"/>
                        <a:t>analysis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financial</a:t>
                      </a:r>
                      <a:r>
                        <a:rPr lang="fr-FR" dirty="0"/>
                        <a:t> data, </a:t>
                      </a:r>
                      <a:r>
                        <a:rPr lang="fr-FR" dirty="0" err="1"/>
                        <a:t>surveys</a:t>
                      </a:r>
                      <a:r>
                        <a:rPr lang="fr-FR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costs, resistance to change, cybersecurity concerns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 in operational efficiency, better financial performance, increased customer satisfaction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divide among members, ongoing maintenance costs, data privacy concerns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867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/>
        </p:nvSpPr>
        <p:spPr>
          <a:xfrm>
            <a:off x="747700" y="-17453"/>
            <a:ext cx="106965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81575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lang="en-US" sz="3000" b="1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Tools And Technologies </a:t>
            </a:r>
            <a:endParaRPr sz="2000" b="1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127F950-C7A3-6622-734E-3B0530CDFC4E}"/>
              </a:ext>
            </a:extLst>
          </p:cNvPr>
          <p:cNvSpPr txBox="1">
            <a:spLocks/>
          </p:cNvSpPr>
          <p:nvPr/>
        </p:nvSpPr>
        <p:spPr>
          <a:xfrm>
            <a:off x="1013637" y="1663995"/>
            <a:ext cx="10164726" cy="45259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Development Tools: Visual Studio, Android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Programming Languages: HTML,CSS, PHP, 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Frameworks/Libraries: React, 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Database: MySQL, MongoDB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Additional Tools: APIs, Cloud Services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;p17">
            <a:extLst>
              <a:ext uri="{FF2B5EF4-FFF2-40B4-BE49-F238E27FC236}">
                <a16:creationId xmlns:a16="http://schemas.microsoft.com/office/drawing/2014/main" id="{E3DE5787-2074-208B-3E9B-309379354054}"/>
              </a:ext>
            </a:extLst>
          </p:cNvPr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GitHub Repository:</a:t>
            </a:r>
          </a:p>
          <a:p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ctr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https://github.com/Shubhangc6/E-Sahakara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Google Shape;114;p17">
            <a:extLst>
              <a:ext uri="{FF2B5EF4-FFF2-40B4-BE49-F238E27FC236}">
                <a16:creationId xmlns:a16="http://schemas.microsoft.com/office/drawing/2014/main" id="{A1AE0C14-85CC-AD7D-8C7C-34AF0F53E714}"/>
              </a:ext>
            </a:extLst>
          </p:cNvPr>
          <p:cNvSpPr txBox="1">
            <a:spLocks/>
          </p:cNvSpPr>
          <p:nvPr/>
        </p:nvSpPr>
        <p:spPr>
          <a:xfrm>
            <a:off x="762000" y="339952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algn="ctr">
              <a:lnSpc>
                <a:spcPct val="200000"/>
              </a:lnSpc>
            </a:pP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408013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8310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mbria"/>
              <a:buNone/>
            </a:pPr>
            <a:r>
              <a:rPr lang="en-US" sz="3200" b="1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r>
              <a:rPr lang="en-US" sz="25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762000" y="952500"/>
            <a:ext cx="10718800" cy="4435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1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 err="1"/>
              <a:t>Digitalisation</a:t>
            </a:r>
            <a:r>
              <a:rPr lang="en-US" sz="2400" dirty="0"/>
              <a:t> and Digital Transformation in the Social Economy: The Cases of </a:t>
            </a:r>
            <a:r>
              <a:rPr lang="en-US" sz="2400" dirty="0" err="1"/>
              <a:t>Anecoop</a:t>
            </a:r>
            <a:r>
              <a:rPr lang="en-US" sz="2400" dirty="0"/>
              <a:t> and </a:t>
            </a:r>
            <a:r>
              <a:rPr lang="en-US" sz="2400" dirty="0" err="1"/>
              <a:t>Consum</a:t>
            </a:r>
            <a:r>
              <a:rPr lang="en-US" sz="2400" dirty="0"/>
              <a:t> </a:t>
            </a:r>
            <a:r>
              <a:rPr lang="en-IN" sz="2400" dirty="0">
                <a:hlinkClick r:id="rId3"/>
              </a:rPr>
              <a:t>https://www.emerald.com/insight/content/doi/10.1108/BFJ-12-2022-1086/full/html</a:t>
            </a:r>
            <a:endParaRPr lang="en-US" sz="2400"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Digital Transformation in Indian Co-operative Banks </a:t>
            </a:r>
            <a:r>
              <a:rPr lang="en-IN" sz="2400" dirty="0">
                <a:hlinkClick r:id="rId4"/>
              </a:rPr>
              <a:t>https://www.tannum.io/2024/08/26/digital-transformation-in-indian-co-operative-banks/</a:t>
            </a:r>
            <a:endParaRPr lang="en-IN" sz="2400"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Digital Transformation and Financial Performance of Deposit-Taking Savings and Credit Co-Operatives in Nairobi City County, Kenya</a:t>
            </a:r>
            <a:r>
              <a:rPr lang="en-IN" sz="2400" dirty="0"/>
              <a:t> </a:t>
            </a:r>
            <a:r>
              <a:rPr lang="en-IN" sz="2400" dirty="0">
                <a:hlinkClick r:id="rId5"/>
              </a:rPr>
              <a:t>https://edinburgjournals.org/journals/index.php/journal-of-finance-and-accountin/article/view/172</a:t>
            </a:r>
            <a:r>
              <a:rPr lang="en-IN" sz="2400" dirty="0"/>
              <a:t> </a:t>
            </a:r>
            <a:endParaRPr lang="en-US" sz="2400" dirty="0"/>
          </a:p>
          <a:p>
            <a: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A221D-BB8D-1295-E1D8-575DEA30A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9029" y="1441450"/>
            <a:ext cx="7336971" cy="393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611</Words>
  <Application>Microsoft Office PowerPoint</Application>
  <PresentationFormat>Widescreen</PresentationFormat>
  <Paragraphs>86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Times New Roman</vt:lpstr>
      <vt:lpstr>Wingdings</vt:lpstr>
      <vt:lpstr>POI_THEME_TEMPLATE_DESIGN</vt:lpstr>
      <vt:lpstr>PowerPoint Presentation</vt:lpstr>
      <vt:lpstr>PowerPoint Presentation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Shubhan G C</cp:lastModifiedBy>
  <cp:revision>7</cp:revision>
  <dcterms:modified xsi:type="dcterms:W3CDTF">2025-04-11T08:42:30Z</dcterms:modified>
</cp:coreProperties>
</file>