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33A53A-C809-4FF8-984B-103EF31C7100}">
  <a:tblStyle styleId="{4C33A53A-C809-4FF8-984B-103EF31C71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36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7"/>
            <a:ext cx="6702425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" name="Google Shape;39;p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p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" name="Google Shape;51;p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" name="Google Shape;57;p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" name="Google Shape;63;p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erald.com/insight/content/doi/10.1108/BFJ-12-2022-1086/full/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dinburgjournals.org/journals/index.php/journal-of-finance-and-accountin/article/view/172" TargetMode="External"/><Relationship Id="rId4" Type="http://schemas.openxmlformats.org/officeDocument/2006/relationships/hyperlink" Target="https://www.tannum.io/2024/08/26/digital-transformation-in-indian-co-operative-bank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870858" y="-457"/>
            <a:ext cx="10515600" cy="156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76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MCA Final Year Project (Review I) </a:t>
            </a:r>
            <a:endParaRPr lang="en-US" dirty="0"/>
          </a:p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3C82EA"/>
              </a:buClr>
              <a:buSzPts val="2800"/>
              <a:buFont typeface="Times New Roman"/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</a:t>
            </a:r>
            <a:r>
              <a:rPr lang="en-IN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E-SAHAKARA (Initialization and configuration, General Ledger &amp; Financial Statements)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889906" y="1384075"/>
            <a:ext cx="10515600" cy="4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6325" rIns="90000" bIns="45000" anchor="t" anchorCtr="0">
            <a:noAutofit/>
          </a:bodyPr>
          <a:lstStyle/>
          <a:p>
            <a:pPr marL="363537" marR="0" lvl="0" indent="-363537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A7108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A71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the Presidency University, Bengaluru in partial fulfillment  for the award of the degree of  Master of Computer Applications(MCA)</a:t>
            </a:r>
            <a:endParaRPr dirty="0"/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Number : MCA_PR218</a:t>
            </a:r>
            <a:endParaRPr dirty="0"/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 </a:t>
            </a:r>
            <a:endParaRPr sz="14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B000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S. Sakthi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 of  SCSE</a:t>
            </a:r>
            <a:r>
              <a:rPr lang="en-US" sz="12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30" name="Google Shape;30;p4"/>
          <p:cNvGraphicFramePr/>
          <p:nvPr>
            <p:extLst>
              <p:ext uri="{D42A27DB-BD31-4B8C-83A1-F6EECF244321}">
                <p14:modId xmlns:p14="http://schemas.microsoft.com/office/powerpoint/2010/main" val="426396530"/>
              </p:ext>
            </p:extLst>
          </p:nvPr>
        </p:nvGraphicFramePr>
        <p:xfrm>
          <a:off x="3435350" y="2511880"/>
          <a:ext cx="5321300" cy="751777"/>
        </p:xfrm>
        <a:graphic>
          <a:graphicData uri="http://schemas.openxmlformats.org/drawingml/2006/table">
            <a:tbl>
              <a:tblPr>
                <a:noFill/>
                <a:tableStyleId>{4C33A53A-C809-4FF8-984B-103EF31C7100}</a:tableStyleId>
              </a:tblPr>
              <a:tblGrid>
                <a:gridCol w="26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sz="2400" b="1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 sz="2400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Shubhan G C</a:t>
                      </a:r>
                      <a:endParaRPr sz="23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6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20232MCA0194</a:t>
                      </a:r>
                      <a:endParaRPr sz="21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12050" rIns="90000" bIns="45000" anchor="ctr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Content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812800" y="1143000"/>
            <a:ext cx="1066800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4975" marR="0" lvl="0" indent="-3460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Wingdings" panose="05000000000000000000" pitchFamily="2" charset="2"/>
              <a:buChar char="Ø"/>
            </a:pPr>
            <a:r>
              <a:rPr lang="en-US" sz="2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Abstract</a:t>
            </a:r>
          </a:p>
          <a:p>
            <a:pPr marL="434975" marR="0" lvl="0" indent="-3460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Wingdings" panose="05000000000000000000" pitchFamily="2" charset="2"/>
              <a:buChar char="Ø"/>
            </a:pPr>
            <a:r>
              <a:rPr lang="en-US" sz="2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lang="en-IN" sz="2100" dirty="0">
              <a:latin typeface="Cambria"/>
              <a:ea typeface="Cambria"/>
              <a:cs typeface="Cambria"/>
              <a:sym typeface="Cambria"/>
            </a:endParaRPr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Wingdings" panose="05000000000000000000" pitchFamily="2" charset="2"/>
              <a:buChar char="Ø"/>
            </a:pPr>
            <a:r>
              <a:rPr lang="en-US" sz="2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2100" dirty="0"/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Wingdings" panose="05000000000000000000" pitchFamily="2" charset="2"/>
              <a:buChar char="Ø"/>
            </a:pPr>
            <a:r>
              <a:rPr lang="en-US" sz="2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Tools and Technologies to be used</a:t>
            </a:r>
            <a:endParaRPr sz="2100" dirty="0"/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Wingdings" panose="05000000000000000000" pitchFamily="2" charset="2"/>
              <a:buChar char="Ø"/>
            </a:pPr>
            <a:r>
              <a:rPr lang="en-US" sz="2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</a:p>
          <a:p>
            <a:pPr marL="434975" indent="-346075" algn="just">
              <a:lnSpc>
                <a:spcPct val="156000"/>
              </a:lnSpc>
              <a:buSzPts val="1945"/>
              <a:buFont typeface="Wingdings" panose="05000000000000000000" pitchFamily="2" charset="2"/>
              <a:buChar char="Ø"/>
            </a:pPr>
            <a:r>
              <a:rPr lang="en-US" sz="2100" dirty="0">
                <a:latin typeface="Cambria"/>
                <a:ea typeface="Cambria"/>
                <a:cs typeface="Cambria"/>
                <a:sym typeface="Cambria"/>
              </a:rPr>
              <a:t>GitHub link</a:t>
            </a:r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918D-789A-F4DA-C7D3-1CD6BBF35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114" y="116568"/>
            <a:ext cx="8893629" cy="1470025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5988B1-9AEC-866F-BD4C-9F8BD1011A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4028" y="1536174"/>
            <a:ext cx="1102722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Automating Setup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Digital system setup and access control help improve security and reduce errors.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Finances Easily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Automated financial tracking and reporting make accounting more accurate and efficient.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Problems in Current Systems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Many cooperative financial systems lack real-time tracking and customization, causing delays.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Better Solution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combined system can improve security, transparency, and efficiency in financial management.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Using AI and cloud-based solutions can further enhance cooperative financial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20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120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35EF72-CA4E-5793-E1A1-E9390CC35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119" y="1286749"/>
            <a:ext cx="10149367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9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Standardized Setup - </a:t>
            </a:r>
            <a:r>
              <a:rPr lang="en-US" altLang="en-US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societies struggle with inconsistent system configurations, leading to operational inefficiencies and compliance issues. 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Issues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automated validation mechanisms results in inaccurate member and financial records, impacting decision-making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Inaccurate Financial Tracking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– Manual bookkeeping leads to errors in transaction records, affecting financial integrity and decision-making.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Audit and Reporting Challenges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structured audit trails makes financial verification and reporting cumbersome, increasing the risk of discrepancies.</a:t>
            </a:r>
            <a:endParaRPr lang="en-US" altLang="en-US" sz="19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120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36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6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863AF3-2A3C-2DE2-490A-75CB5379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91513"/>
              </p:ext>
            </p:extLst>
          </p:nvPr>
        </p:nvGraphicFramePr>
        <p:xfrm>
          <a:off x="391886" y="914396"/>
          <a:ext cx="11272701" cy="40958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467183240"/>
                    </a:ext>
                  </a:extLst>
                </a:gridCol>
                <a:gridCol w="2489718">
                  <a:extLst>
                    <a:ext uri="{9D8B030D-6E8A-4147-A177-3AD203B41FA5}">
                      <a16:colId xmlns:a16="http://schemas.microsoft.com/office/drawing/2014/main" val="1136414382"/>
                    </a:ext>
                  </a:extLst>
                </a:gridCol>
                <a:gridCol w="612710">
                  <a:extLst>
                    <a:ext uri="{9D8B030D-6E8A-4147-A177-3AD203B41FA5}">
                      <a16:colId xmlns:a16="http://schemas.microsoft.com/office/drawing/2014/main" val="178467463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707624189"/>
                    </a:ext>
                  </a:extLst>
                </a:gridCol>
                <a:gridCol w="1929882">
                  <a:extLst>
                    <a:ext uri="{9D8B030D-6E8A-4147-A177-3AD203B41FA5}">
                      <a16:colId xmlns:a16="http://schemas.microsoft.com/office/drawing/2014/main" val="1728340999"/>
                    </a:ext>
                  </a:extLst>
                </a:gridCol>
                <a:gridCol w="1690007">
                  <a:extLst>
                    <a:ext uri="{9D8B030D-6E8A-4147-A177-3AD203B41FA5}">
                      <a16:colId xmlns:a16="http://schemas.microsoft.com/office/drawing/2014/main" val="1679286865"/>
                    </a:ext>
                  </a:extLst>
                </a:gridCol>
                <a:gridCol w="1529054">
                  <a:extLst>
                    <a:ext uri="{9D8B030D-6E8A-4147-A177-3AD203B41FA5}">
                      <a16:colId xmlns:a16="http://schemas.microsoft.com/office/drawing/2014/main" val="1690051004"/>
                    </a:ext>
                  </a:extLst>
                </a:gridCol>
              </a:tblGrid>
              <a:tr h="621092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dirty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Challenges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19224"/>
                  </a:ext>
                </a:extLst>
              </a:tr>
              <a:tr h="68884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Initialization and Role-Based Access Control in Financial Platforms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system setup, role-based access control (RBAC) implementation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vulnerabilities in manual configuration, lack of user access restrictions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Enhances security, reduces manual errors, ensures compliance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Implementation complexity for non-technical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821666"/>
                  </a:ext>
                </a:extLst>
              </a:tr>
              <a:tr h="88975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Automated Financial Management and General Ledger Systems in Cooperative Societies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Financial tracking, reconciliation, and compliance-integrated reporting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Difficulty in integrating automation with legacy systems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Improves accuracy, efficiency, and decision-making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initial cost of implementation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75373"/>
                  </a:ext>
                </a:extLst>
              </a:tr>
              <a:tr h="88975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 in Financial Customization for Cooperatives: A Study on Existing Solutions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Comparative analysis of existing financial software and customization needs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tailored solutions for cooperative accounting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Highlights the need for an integrated and customizable financial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real-world case studies on cooperative-specific financial models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867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>
            <a:off x="747700" y="-17453"/>
            <a:ext cx="10696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1575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lang="en-US" sz="3000" b="1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Tools And Technologies </a:t>
            </a:r>
            <a:endParaRPr sz="2000" b="1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27F950-C7A3-6622-734E-3B0530CDFC4E}"/>
              </a:ext>
            </a:extLst>
          </p:cNvPr>
          <p:cNvSpPr txBox="1">
            <a:spLocks/>
          </p:cNvSpPr>
          <p:nvPr/>
        </p:nvSpPr>
        <p:spPr>
          <a:xfrm>
            <a:off x="1013637" y="1663995"/>
            <a:ext cx="10164726" cy="45259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Development Tools: Visual Studio, Android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Programming Languages: HTML,CSS, PHP, 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Frameworks/Libraries: React, 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Database: MySQL, MongoDB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Additional Tools: APIs, Cloud Services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310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mbria"/>
              <a:buNone/>
            </a:pPr>
            <a:r>
              <a:rPr lang="en-US" sz="3200" b="1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r>
              <a:rPr lang="en-US" sz="25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762000" y="952500"/>
            <a:ext cx="10718800" cy="443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1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 err="1"/>
              <a:t>Digitalisation</a:t>
            </a:r>
            <a:r>
              <a:rPr lang="en-US" sz="2400" dirty="0"/>
              <a:t> and Digital Transformation in the Social Economy: The Cases of </a:t>
            </a:r>
            <a:r>
              <a:rPr lang="en-US" sz="2400" dirty="0" err="1"/>
              <a:t>Anecoop</a:t>
            </a:r>
            <a:r>
              <a:rPr lang="en-US" sz="2400" dirty="0"/>
              <a:t> and </a:t>
            </a:r>
            <a:r>
              <a:rPr lang="en-US" sz="2400" dirty="0" err="1"/>
              <a:t>Consum</a:t>
            </a:r>
            <a:r>
              <a:rPr lang="en-US" sz="2400" dirty="0"/>
              <a:t> </a:t>
            </a:r>
            <a:r>
              <a:rPr lang="en-IN" sz="2400" dirty="0">
                <a:hlinkClick r:id="rId3"/>
              </a:rPr>
              <a:t>https://www.emerald.com/insight/content/doi/10.1108/BFJ-12-2022-1086/full/html</a:t>
            </a:r>
            <a:endParaRPr lang="en-US" sz="2400"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Digital Transformation in Indian Co-operative Banks </a:t>
            </a:r>
            <a:r>
              <a:rPr lang="en-IN" sz="2400" dirty="0">
                <a:hlinkClick r:id="rId4"/>
              </a:rPr>
              <a:t>https://www.tannum.io/2024/08/26/digital-transformation-in-indian-co-operative-banks/</a:t>
            </a:r>
            <a:endParaRPr lang="en-IN" sz="2400"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/>
              <a:t>Digital </a:t>
            </a:r>
            <a:r>
              <a:rPr lang="en-US" sz="2400" dirty="0"/>
              <a:t>Transformation and Financial Performance of Deposit-Taking Savings and Credit Co-Operatives in Nairobi City County, Kenya</a:t>
            </a:r>
            <a:r>
              <a:rPr lang="en-IN" sz="2400" dirty="0"/>
              <a:t> </a:t>
            </a:r>
            <a:r>
              <a:rPr lang="en-IN" sz="2400" dirty="0">
                <a:hlinkClick r:id="rId5"/>
              </a:rPr>
              <a:t>https://edinburgjournals.org/journals/index.php/journal-of-finance-and-accountin/article/view/172</a:t>
            </a:r>
            <a:r>
              <a:rPr lang="en-IN" sz="2400" dirty="0"/>
              <a:t> </a:t>
            </a:r>
            <a:endParaRPr lang="en-US" sz="2400" dirty="0"/>
          </a:p>
          <a:p>
            <a: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A221D-BB8D-1295-E1D8-575DEA30A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17">
            <a:extLst>
              <a:ext uri="{FF2B5EF4-FFF2-40B4-BE49-F238E27FC236}">
                <a16:creationId xmlns:a16="http://schemas.microsoft.com/office/drawing/2014/main" id="{E3DE5787-2074-208B-3E9B-309379354054}"/>
              </a:ext>
            </a:extLst>
          </p:cNvPr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GitHub Repository:</a:t>
            </a: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ctr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https://github.com/Shubhangc6/E-Sahakara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Google Shape;114;p17">
            <a:extLst>
              <a:ext uri="{FF2B5EF4-FFF2-40B4-BE49-F238E27FC236}">
                <a16:creationId xmlns:a16="http://schemas.microsoft.com/office/drawing/2014/main" id="{A1AE0C14-85CC-AD7D-8C7C-34AF0F53E714}"/>
              </a:ext>
            </a:extLst>
          </p:cNvPr>
          <p:cNvSpPr txBox="1">
            <a:spLocks/>
          </p:cNvSpPr>
          <p:nvPr/>
        </p:nvSpPr>
        <p:spPr>
          <a:xfrm>
            <a:off x="762000" y="339952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ctr">
              <a:lnSpc>
                <a:spcPct val="200000"/>
              </a:lnSpc>
            </a:pP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4080137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9029" y="1441450"/>
            <a:ext cx="7336971" cy="393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562</Words>
  <Application>Microsoft Office PowerPoint</Application>
  <PresentationFormat>Widescreen</PresentationFormat>
  <Paragraphs>87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Wingdings</vt:lpstr>
      <vt:lpstr>POI_THEME_TEMPLATE_DESIGN</vt:lpstr>
      <vt:lpstr>PowerPoint Presentation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Shubhan G C</cp:lastModifiedBy>
  <cp:revision>10</cp:revision>
  <dcterms:modified xsi:type="dcterms:W3CDTF">2025-05-10T06:26:59Z</dcterms:modified>
</cp:coreProperties>
</file>