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2"/>
  </p:notesMasterIdLst>
  <p:sldIdLst>
    <p:sldId id="266" r:id="rId2"/>
    <p:sldId id="299" r:id="rId3"/>
    <p:sldId id="267" r:id="rId4"/>
    <p:sldId id="298" r:id="rId5"/>
    <p:sldId id="256" r:id="rId6"/>
    <p:sldId id="301" r:id="rId7"/>
    <p:sldId id="268" r:id="rId8"/>
    <p:sldId id="269" r:id="rId9"/>
    <p:sldId id="307" r:id="rId10"/>
    <p:sldId id="308" r:id="rId11"/>
    <p:sldId id="302" r:id="rId12"/>
    <p:sldId id="258" r:id="rId13"/>
    <p:sldId id="309" r:id="rId14"/>
    <p:sldId id="312" r:id="rId15"/>
    <p:sldId id="304" r:id="rId16"/>
    <p:sldId id="272" r:id="rId17"/>
    <p:sldId id="262" r:id="rId18"/>
    <p:sldId id="282" r:id="rId19"/>
    <p:sldId id="315" r:id="rId20"/>
    <p:sldId id="264" r:id="rId21"/>
    <p:sldId id="314" r:id="rId22"/>
    <p:sldId id="310" r:id="rId23"/>
    <p:sldId id="276" r:id="rId24"/>
    <p:sldId id="306" r:id="rId25"/>
    <p:sldId id="278" r:id="rId26"/>
    <p:sldId id="313" r:id="rId27"/>
    <p:sldId id="305" r:id="rId28"/>
    <p:sldId id="311" r:id="rId29"/>
    <p:sldId id="316" r:id="rId30"/>
    <p:sldId id="26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FFD661"/>
    <a:srgbClr val="969A9F"/>
    <a:srgbClr val="006600"/>
    <a:srgbClr val="C5C5C6"/>
    <a:srgbClr val="1C7B61"/>
    <a:srgbClr val="000042"/>
    <a:srgbClr val="000066"/>
    <a:srgbClr val="FFFFCC"/>
    <a:srgbClr val="A7EB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60" autoAdjust="0"/>
  </p:normalViewPr>
  <p:slideViewPr>
    <p:cSldViewPr snapToGrid="0">
      <p:cViewPr>
        <p:scale>
          <a:sx n="79" d="100"/>
          <a:sy n="79" d="100"/>
        </p:scale>
        <p:origin x="850" y="230"/>
      </p:cViewPr>
      <p:guideLst>
        <p:guide orient="horz" pos="2160"/>
        <p:guide pos="3840"/>
      </p:guideLst>
    </p:cSldViewPr>
  </p:slideViewPr>
  <p:outlineViewPr>
    <p:cViewPr>
      <p:scale>
        <a:sx n="33" d="100"/>
        <a:sy n="33" d="100"/>
      </p:scale>
      <p:origin x="0" y="-1824"/>
    </p:cViewPr>
  </p:outlineViewPr>
  <p:notesTextViewPr>
    <p:cViewPr>
      <p:scale>
        <a:sx n="1" d="1"/>
        <a:sy n="1" d="1"/>
      </p:scale>
      <p:origin x="0" y="0"/>
    </p:cViewPr>
  </p:notesTextViewPr>
  <p:sorterViewPr>
    <p:cViewPr>
      <p:scale>
        <a:sx n="100" d="100"/>
        <a:sy n="100" d="100"/>
      </p:scale>
      <p:origin x="0" y="-283"/>
    </p:cViewPr>
  </p:sorterViewPr>
  <p:notesViewPr>
    <p:cSldViewPr snapToGrid="0">
      <p:cViewPr varScale="1">
        <p:scale>
          <a:sx n="66" d="100"/>
          <a:sy n="66" d="100"/>
        </p:scale>
        <p:origin x="3062"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ngi Kadam" userId="449fbd153c568f77" providerId="LiveId" clId="{E29C710C-0413-41CE-BED4-1B83222F73EC}"/>
    <pc:docChg chg="undo custSel addSld modSld">
      <pc:chgData name="Shubhangi Kadam" userId="449fbd153c568f77" providerId="LiveId" clId="{E29C710C-0413-41CE-BED4-1B83222F73EC}" dt="2022-07-01T05:13:35.978" v="180" actId="20577"/>
      <pc:docMkLst>
        <pc:docMk/>
      </pc:docMkLst>
      <pc:sldChg chg="modSp mod">
        <pc:chgData name="Shubhangi Kadam" userId="449fbd153c568f77" providerId="LiveId" clId="{E29C710C-0413-41CE-BED4-1B83222F73EC}" dt="2022-07-01T04:14:22.347" v="4" actId="20577"/>
        <pc:sldMkLst>
          <pc:docMk/>
          <pc:sldMk cId="4285692841" sldId="258"/>
        </pc:sldMkLst>
        <pc:spChg chg="mod">
          <ac:chgData name="Shubhangi Kadam" userId="449fbd153c568f77" providerId="LiveId" clId="{E29C710C-0413-41CE-BED4-1B83222F73EC}" dt="2022-07-01T04:14:22.347" v="4" actId="20577"/>
          <ac:spMkLst>
            <pc:docMk/>
            <pc:sldMk cId="4285692841" sldId="258"/>
            <ac:spMk id="7" creationId="{00000000-0000-0000-0000-000000000000}"/>
          </ac:spMkLst>
        </pc:spChg>
      </pc:sldChg>
      <pc:sldChg chg="modSp mod">
        <pc:chgData name="Shubhangi Kadam" userId="449fbd153c568f77" providerId="LiveId" clId="{E29C710C-0413-41CE-BED4-1B83222F73EC}" dt="2022-07-01T04:14:07.583" v="1"/>
        <pc:sldMkLst>
          <pc:docMk/>
          <pc:sldMk cId="509995159" sldId="267"/>
        </pc:sldMkLst>
        <pc:spChg chg="mod">
          <ac:chgData name="Shubhangi Kadam" userId="449fbd153c568f77" providerId="LiveId" clId="{E29C710C-0413-41CE-BED4-1B83222F73EC}" dt="2022-07-01T04:14:07.583" v="1"/>
          <ac:spMkLst>
            <pc:docMk/>
            <pc:sldMk cId="509995159" sldId="267"/>
            <ac:spMk id="4" creationId="{00000000-0000-0000-0000-000000000000}"/>
          </ac:spMkLst>
        </pc:spChg>
      </pc:sldChg>
      <pc:sldChg chg="modSp mod">
        <pc:chgData name="Shubhangi Kadam" userId="449fbd153c568f77" providerId="LiveId" clId="{E29C710C-0413-41CE-BED4-1B83222F73EC}" dt="2022-07-01T05:13:35.978" v="180" actId="20577"/>
        <pc:sldMkLst>
          <pc:docMk/>
          <pc:sldMk cId="3395072466" sldId="302"/>
        </pc:sldMkLst>
        <pc:spChg chg="mod">
          <ac:chgData name="Shubhangi Kadam" userId="449fbd153c568f77" providerId="LiveId" clId="{E29C710C-0413-41CE-BED4-1B83222F73EC}" dt="2022-07-01T05:13:35.978" v="180" actId="20577"/>
          <ac:spMkLst>
            <pc:docMk/>
            <pc:sldMk cId="3395072466" sldId="302"/>
            <ac:spMk id="3" creationId="{69B5D0B7-159D-40F1-B500-F9BF525ED09B}"/>
          </ac:spMkLst>
        </pc:spChg>
      </pc:sldChg>
      <pc:sldChg chg="addSp delSp modSp new mod">
        <pc:chgData name="Shubhangi Kadam" userId="449fbd153c568f77" providerId="LiveId" clId="{E29C710C-0413-41CE-BED4-1B83222F73EC}" dt="2022-07-01T04:16:05.475" v="142" actId="1038"/>
        <pc:sldMkLst>
          <pc:docMk/>
          <pc:sldMk cId="1702452591" sldId="316"/>
        </pc:sldMkLst>
        <pc:spChg chg="add mod">
          <ac:chgData name="Shubhangi Kadam" userId="449fbd153c568f77" providerId="LiveId" clId="{E29C710C-0413-41CE-BED4-1B83222F73EC}" dt="2022-07-01T04:14:58.602" v="33" actId="20577"/>
          <ac:spMkLst>
            <pc:docMk/>
            <pc:sldMk cId="1702452591" sldId="316"/>
            <ac:spMk id="2" creationId="{8A4D692A-5196-BAA6-7873-73D5BD864841}"/>
          </ac:spMkLst>
        </pc:spChg>
        <pc:picChg chg="add mod">
          <ac:chgData name="Shubhangi Kadam" userId="449fbd153c568f77" providerId="LiveId" clId="{E29C710C-0413-41CE-BED4-1B83222F73EC}" dt="2022-07-01T04:16:05.475" v="142" actId="1038"/>
          <ac:picMkLst>
            <pc:docMk/>
            <pc:sldMk cId="1702452591" sldId="316"/>
            <ac:picMk id="4" creationId="{8BC2ECD8-8506-E878-B4DC-7BFD0776FFE6}"/>
          </ac:picMkLst>
        </pc:picChg>
        <pc:picChg chg="add del mod">
          <ac:chgData name="Shubhangi Kadam" userId="449fbd153c568f77" providerId="LiveId" clId="{E29C710C-0413-41CE-BED4-1B83222F73EC}" dt="2022-07-01T04:15:21.767" v="35" actId="21"/>
          <ac:picMkLst>
            <pc:docMk/>
            <pc:sldMk cId="1702452591" sldId="316"/>
            <ac:picMk id="6" creationId="{29A65EDA-062C-436E-44B2-3407B871FAB5}"/>
          </ac:picMkLst>
        </pc:picChg>
        <pc:picChg chg="add mod">
          <ac:chgData name="Shubhangi Kadam" userId="449fbd153c568f77" providerId="LiveId" clId="{E29C710C-0413-41CE-BED4-1B83222F73EC}" dt="2022-07-01T04:15:59.679" v="103" actId="1038"/>
          <ac:picMkLst>
            <pc:docMk/>
            <pc:sldMk cId="1702452591" sldId="316"/>
            <ac:picMk id="7" creationId="{EA3803C4-D689-7693-2AAA-D09D6A27A11B}"/>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4753D3-F036-4D88-9CE6-B99F4E3641B8}" type="doc">
      <dgm:prSet loTypeId="urn:microsoft.com/office/officeart/2005/8/layout/vList2" loCatId="list" qsTypeId="urn:microsoft.com/office/officeart/2005/8/quickstyle/simple3" qsCatId="simple" csTypeId="urn:microsoft.com/office/officeart/2005/8/colors/colorful1" csCatId="colorful" phldr="1"/>
      <dgm:spPr/>
      <dgm:t>
        <a:bodyPr/>
        <a:lstStyle/>
        <a:p>
          <a:endParaRPr lang="en-US"/>
        </a:p>
      </dgm:t>
    </dgm:pt>
    <dgm:pt modelId="{98F8BD95-A1BC-48D3-B6ED-126C73565DCB}">
      <dgm:prSet custT="1"/>
      <dgm:spPr/>
      <dgm:t>
        <a:bodyPr/>
        <a:lstStyle/>
        <a:p>
          <a:pPr algn="just" rtl="0"/>
          <a:r>
            <a:rPr lang="en-IN" sz="2400" dirty="0">
              <a:latin typeface="Times New Roman" panose="02020603050405020304" pitchFamily="18" charset="0"/>
              <a:cs typeface="Times New Roman" panose="02020603050405020304" pitchFamily="18" charset="0"/>
            </a:rPr>
            <a:t>To build and train a model for feature extraction and classification of hand gestures.</a:t>
          </a:r>
          <a:endParaRPr lang="en-US" sz="2400" dirty="0">
            <a:latin typeface="Times New Roman" panose="02020603050405020304" pitchFamily="18" charset="0"/>
            <a:cs typeface="Times New Roman" panose="02020603050405020304" pitchFamily="18" charset="0"/>
          </a:endParaRPr>
        </a:p>
      </dgm:t>
    </dgm:pt>
    <dgm:pt modelId="{187A835F-80F8-4361-B2BA-688F41CBC4D4}" type="parTrans" cxnId="{9AEE1008-D139-4B76-A025-6275D60F0195}">
      <dgm:prSet/>
      <dgm:spPr/>
      <dgm:t>
        <a:bodyPr/>
        <a:lstStyle/>
        <a:p>
          <a:endParaRPr lang="en-US" sz="2400">
            <a:latin typeface="Times New Roman" panose="02020603050405020304" pitchFamily="18" charset="0"/>
            <a:cs typeface="Times New Roman" panose="02020603050405020304" pitchFamily="18" charset="0"/>
          </a:endParaRPr>
        </a:p>
      </dgm:t>
    </dgm:pt>
    <dgm:pt modelId="{CF4E7320-0501-4599-843B-6BF07EDE8738}" type="sibTrans" cxnId="{9AEE1008-D139-4B76-A025-6275D60F0195}">
      <dgm:prSet/>
      <dgm:spPr/>
      <dgm:t>
        <a:bodyPr/>
        <a:lstStyle/>
        <a:p>
          <a:endParaRPr lang="en-US" sz="2400">
            <a:latin typeface="Times New Roman" panose="02020603050405020304" pitchFamily="18" charset="0"/>
            <a:cs typeface="Times New Roman" panose="02020603050405020304" pitchFamily="18" charset="0"/>
          </a:endParaRPr>
        </a:p>
      </dgm:t>
    </dgm:pt>
    <dgm:pt modelId="{A9FD9EB0-B193-48E6-ADA0-CC1CCC59A4DE}">
      <dgm:prSet custT="1"/>
      <dgm:spPr/>
      <dgm:t>
        <a:bodyPr/>
        <a:lstStyle/>
        <a:p>
          <a:pPr algn="just" rtl="0"/>
          <a:r>
            <a:rPr lang="en-IN" sz="2400" dirty="0">
              <a:latin typeface="Times New Roman" panose="02020603050405020304" pitchFamily="18" charset="0"/>
              <a:cs typeface="Times New Roman" panose="02020603050405020304" pitchFamily="18" charset="0"/>
            </a:rPr>
            <a:t>To use a trained model for classification of hand gestures and recognizing a action and perform an operation accordingly. </a:t>
          </a:r>
          <a:endParaRPr lang="en-US" sz="2400" dirty="0">
            <a:latin typeface="Times New Roman" panose="02020603050405020304" pitchFamily="18" charset="0"/>
            <a:cs typeface="Times New Roman" panose="02020603050405020304" pitchFamily="18" charset="0"/>
          </a:endParaRPr>
        </a:p>
      </dgm:t>
    </dgm:pt>
    <dgm:pt modelId="{A9E5C37B-90C3-410F-842D-779DBE88AAD6}" type="parTrans" cxnId="{092D3082-957D-476D-BD06-F2A15608C0DB}">
      <dgm:prSet/>
      <dgm:spPr/>
      <dgm:t>
        <a:bodyPr/>
        <a:lstStyle/>
        <a:p>
          <a:endParaRPr lang="en-US" sz="2400">
            <a:latin typeface="Times New Roman" panose="02020603050405020304" pitchFamily="18" charset="0"/>
            <a:cs typeface="Times New Roman" panose="02020603050405020304" pitchFamily="18" charset="0"/>
          </a:endParaRPr>
        </a:p>
      </dgm:t>
    </dgm:pt>
    <dgm:pt modelId="{1AECF239-0451-4C24-AC75-52F3BB7A1D67}" type="sibTrans" cxnId="{092D3082-957D-476D-BD06-F2A15608C0DB}">
      <dgm:prSet/>
      <dgm:spPr/>
      <dgm:t>
        <a:bodyPr/>
        <a:lstStyle/>
        <a:p>
          <a:endParaRPr lang="en-US" sz="2400">
            <a:latin typeface="Times New Roman" panose="02020603050405020304" pitchFamily="18" charset="0"/>
            <a:cs typeface="Times New Roman" panose="02020603050405020304" pitchFamily="18" charset="0"/>
          </a:endParaRPr>
        </a:p>
      </dgm:t>
    </dgm:pt>
    <dgm:pt modelId="{458E1C7B-C723-4B78-A654-1513D86638B7}">
      <dgm:prSet custT="1"/>
      <dgm:spPr/>
      <dgm:t>
        <a:bodyPr/>
        <a:lstStyle/>
        <a:p>
          <a:pPr algn="just" rtl="0"/>
          <a:r>
            <a:rPr lang="en-IN" sz="2400" dirty="0">
              <a:latin typeface="Times New Roman" panose="02020603050405020304" pitchFamily="18" charset="0"/>
              <a:cs typeface="Times New Roman" panose="02020603050405020304" pitchFamily="18" charset="0"/>
            </a:rPr>
            <a:t>To control a computer and perform related activities using hand gestures.</a:t>
          </a:r>
          <a:endParaRPr lang="en-US" sz="2400" dirty="0">
            <a:latin typeface="Times New Roman" panose="02020603050405020304" pitchFamily="18" charset="0"/>
            <a:cs typeface="Times New Roman" panose="02020603050405020304" pitchFamily="18" charset="0"/>
          </a:endParaRPr>
        </a:p>
      </dgm:t>
    </dgm:pt>
    <dgm:pt modelId="{EF55C5B4-1715-4387-B83E-F5D8131F61F9}" type="parTrans" cxnId="{039FC1B7-3DAE-456D-907A-D8F5D6952C54}">
      <dgm:prSet/>
      <dgm:spPr/>
      <dgm:t>
        <a:bodyPr/>
        <a:lstStyle/>
        <a:p>
          <a:endParaRPr lang="en-US" sz="2400">
            <a:latin typeface="Times New Roman" panose="02020603050405020304" pitchFamily="18" charset="0"/>
            <a:cs typeface="Times New Roman" panose="02020603050405020304" pitchFamily="18" charset="0"/>
          </a:endParaRPr>
        </a:p>
      </dgm:t>
    </dgm:pt>
    <dgm:pt modelId="{160844AE-8D29-418A-A15E-FD1961392B61}" type="sibTrans" cxnId="{039FC1B7-3DAE-456D-907A-D8F5D6952C54}">
      <dgm:prSet/>
      <dgm:spPr/>
      <dgm:t>
        <a:bodyPr/>
        <a:lstStyle/>
        <a:p>
          <a:endParaRPr lang="en-US" sz="2400">
            <a:latin typeface="Times New Roman" panose="02020603050405020304" pitchFamily="18" charset="0"/>
            <a:cs typeface="Times New Roman" panose="02020603050405020304" pitchFamily="18" charset="0"/>
          </a:endParaRPr>
        </a:p>
      </dgm:t>
    </dgm:pt>
    <dgm:pt modelId="{3B57D10C-F13A-42AD-9F1B-19BE2D9575CF}" type="pres">
      <dgm:prSet presAssocID="{9F4753D3-F036-4D88-9CE6-B99F4E3641B8}" presName="linear" presStyleCnt="0">
        <dgm:presLayoutVars>
          <dgm:animLvl val="lvl"/>
          <dgm:resizeHandles val="exact"/>
        </dgm:presLayoutVars>
      </dgm:prSet>
      <dgm:spPr/>
    </dgm:pt>
    <dgm:pt modelId="{1F13FCCB-F786-402E-AAC6-D8CFDE6F20A0}" type="pres">
      <dgm:prSet presAssocID="{98F8BD95-A1BC-48D3-B6ED-126C73565DCB}" presName="parentText" presStyleLbl="node1" presStyleIdx="0" presStyleCnt="3">
        <dgm:presLayoutVars>
          <dgm:chMax val="0"/>
          <dgm:bulletEnabled val="1"/>
        </dgm:presLayoutVars>
      </dgm:prSet>
      <dgm:spPr/>
    </dgm:pt>
    <dgm:pt modelId="{1F3F0F5C-31B8-413B-BD23-75ED8D1F6964}" type="pres">
      <dgm:prSet presAssocID="{CF4E7320-0501-4599-843B-6BF07EDE8738}" presName="spacer" presStyleCnt="0"/>
      <dgm:spPr/>
    </dgm:pt>
    <dgm:pt modelId="{0C52658A-AF37-40C1-BD6A-FC14FD8C45EB}" type="pres">
      <dgm:prSet presAssocID="{A9FD9EB0-B193-48E6-ADA0-CC1CCC59A4DE}" presName="parentText" presStyleLbl="node1" presStyleIdx="1" presStyleCnt="3">
        <dgm:presLayoutVars>
          <dgm:chMax val="0"/>
          <dgm:bulletEnabled val="1"/>
        </dgm:presLayoutVars>
      </dgm:prSet>
      <dgm:spPr/>
    </dgm:pt>
    <dgm:pt modelId="{738C5203-34A2-44F6-8AE5-2387010CF170}" type="pres">
      <dgm:prSet presAssocID="{1AECF239-0451-4C24-AC75-52F3BB7A1D67}" presName="spacer" presStyleCnt="0"/>
      <dgm:spPr/>
    </dgm:pt>
    <dgm:pt modelId="{9DC7FA38-812A-4C14-B94C-E61C6A9E83C9}" type="pres">
      <dgm:prSet presAssocID="{458E1C7B-C723-4B78-A654-1513D86638B7}" presName="parentText" presStyleLbl="node1" presStyleIdx="2" presStyleCnt="3">
        <dgm:presLayoutVars>
          <dgm:chMax val="0"/>
          <dgm:bulletEnabled val="1"/>
        </dgm:presLayoutVars>
      </dgm:prSet>
      <dgm:spPr/>
    </dgm:pt>
  </dgm:ptLst>
  <dgm:cxnLst>
    <dgm:cxn modelId="{9AEE1008-D139-4B76-A025-6275D60F0195}" srcId="{9F4753D3-F036-4D88-9CE6-B99F4E3641B8}" destId="{98F8BD95-A1BC-48D3-B6ED-126C73565DCB}" srcOrd="0" destOrd="0" parTransId="{187A835F-80F8-4361-B2BA-688F41CBC4D4}" sibTransId="{CF4E7320-0501-4599-843B-6BF07EDE8738}"/>
    <dgm:cxn modelId="{41006A6F-4983-4168-B94B-B6511F253EC4}" type="presOf" srcId="{9F4753D3-F036-4D88-9CE6-B99F4E3641B8}" destId="{3B57D10C-F13A-42AD-9F1B-19BE2D9575CF}" srcOrd="0" destOrd="0" presId="urn:microsoft.com/office/officeart/2005/8/layout/vList2"/>
    <dgm:cxn modelId="{092D3082-957D-476D-BD06-F2A15608C0DB}" srcId="{9F4753D3-F036-4D88-9CE6-B99F4E3641B8}" destId="{A9FD9EB0-B193-48E6-ADA0-CC1CCC59A4DE}" srcOrd="1" destOrd="0" parTransId="{A9E5C37B-90C3-410F-842D-779DBE88AAD6}" sibTransId="{1AECF239-0451-4C24-AC75-52F3BB7A1D67}"/>
    <dgm:cxn modelId="{1EA59B86-DAD7-402E-9F66-1BA4A17DB5D5}" type="presOf" srcId="{A9FD9EB0-B193-48E6-ADA0-CC1CCC59A4DE}" destId="{0C52658A-AF37-40C1-BD6A-FC14FD8C45EB}" srcOrd="0" destOrd="0" presId="urn:microsoft.com/office/officeart/2005/8/layout/vList2"/>
    <dgm:cxn modelId="{039FC1B7-3DAE-456D-907A-D8F5D6952C54}" srcId="{9F4753D3-F036-4D88-9CE6-B99F4E3641B8}" destId="{458E1C7B-C723-4B78-A654-1513D86638B7}" srcOrd="2" destOrd="0" parTransId="{EF55C5B4-1715-4387-B83E-F5D8131F61F9}" sibTransId="{160844AE-8D29-418A-A15E-FD1961392B61}"/>
    <dgm:cxn modelId="{74DD93D3-32C5-4A36-BADE-509672B879ED}" type="presOf" srcId="{458E1C7B-C723-4B78-A654-1513D86638B7}" destId="{9DC7FA38-812A-4C14-B94C-E61C6A9E83C9}" srcOrd="0" destOrd="0" presId="urn:microsoft.com/office/officeart/2005/8/layout/vList2"/>
    <dgm:cxn modelId="{848E6EF9-71F9-4527-BB22-EBB43AED89C4}" type="presOf" srcId="{98F8BD95-A1BC-48D3-B6ED-126C73565DCB}" destId="{1F13FCCB-F786-402E-AAC6-D8CFDE6F20A0}" srcOrd="0" destOrd="0" presId="urn:microsoft.com/office/officeart/2005/8/layout/vList2"/>
    <dgm:cxn modelId="{15314605-F222-40D6-9152-26E4768A00B3}" type="presParOf" srcId="{3B57D10C-F13A-42AD-9F1B-19BE2D9575CF}" destId="{1F13FCCB-F786-402E-AAC6-D8CFDE6F20A0}" srcOrd="0" destOrd="0" presId="urn:microsoft.com/office/officeart/2005/8/layout/vList2"/>
    <dgm:cxn modelId="{D4421A82-6994-42B0-B7AE-5CD171E6C5D6}" type="presParOf" srcId="{3B57D10C-F13A-42AD-9F1B-19BE2D9575CF}" destId="{1F3F0F5C-31B8-413B-BD23-75ED8D1F6964}" srcOrd="1" destOrd="0" presId="urn:microsoft.com/office/officeart/2005/8/layout/vList2"/>
    <dgm:cxn modelId="{3B61BCDE-60B9-492F-8330-6B92D992B693}" type="presParOf" srcId="{3B57D10C-F13A-42AD-9F1B-19BE2D9575CF}" destId="{0C52658A-AF37-40C1-BD6A-FC14FD8C45EB}" srcOrd="2" destOrd="0" presId="urn:microsoft.com/office/officeart/2005/8/layout/vList2"/>
    <dgm:cxn modelId="{626C3725-7AC5-48C0-ABB3-2C3BEFDBFDD3}" type="presParOf" srcId="{3B57D10C-F13A-42AD-9F1B-19BE2D9575CF}" destId="{738C5203-34A2-44F6-8AE5-2387010CF170}" srcOrd="3" destOrd="0" presId="urn:microsoft.com/office/officeart/2005/8/layout/vList2"/>
    <dgm:cxn modelId="{AA528FFC-BCF7-4FC0-9E46-3672B6D249A1}" type="presParOf" srcId="{3B57D10C-F13A-42AD-9F1B-19BE2D9575CF}" destId="{9DC7FA38-812A-4C14-B94C-E61C6A9E83C9}" srcOrd="4" destOrd="0" presId="urn:microsoft.com/office/officeart/2005/8/layout/vList2"/>
  </dgm:cxnLst>
  <dgm:bg>
    <a:noFill/>
    <a:effect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7E2BE3A-0554-4BFF-B115-FCC2D8BED3EC}" type="doc">
      <dgm:prSet loTypeId="urn:microsoft.com/office/officeart/2005/8/layout/hProcess9" loCatId="process" qsTypeId="urn:microsoft.com/office/officeart/2005/8/quickstyle/simple1" qsCatId="simple" csTypeId="urn:microsoft.com/office/officeart/2005/8/colors/colorful1" csCatId="colorful" phldr="1"/>
      <dgm:spPr/>
      <dgm:t>
        <a:bodyPr/>
        <a:lstStyle/>
        <a:p>
          <a:endParaRPr lang="en-US"/>
        </a:p>
      </dgm:t>
    </dgm:pt>
    <dgm:pt modelId="{779F06AB-711D-4431-928F-8F30202A1442}">
      <dgm:prSet/>
      <dgm:spPr/>
      <dgm:t>
        <a:bodyPr/>
        <a:lstStyle/>
        <a:p>
          <a:pPr rtl="0"/>
          <a:r>
            <a:rPr lang="en-IN" b="1" dirty="0"/>
            <a:t>Code</a:t>
          </a:r>
          <a:endParaRPr lang="en-US" dirty="0"/>
        </a:p>
      </dgm:t>
    </dgm:pt>
    <dgm:pt modelId="{C8CED8F9-5B16-4152-8E0D-5329CF51728A}" type="parTrans" cxnId="{658606E4-4C40-4778-9536-805ED4965B96}">
      <dgm:prSet/>
      <dgm:spPr/>
      <dgm:t>
        <a:bodyPr/>
        <a:lstStyle/>
        <a:p>
          <a:endParaRPr lang="en-US"/>
        </a:p>
      </dgm:t>
    </dgm:pt>
    <dgm:pt modelId="{CD0B9011-B462-47CE-A237-A8EA36ADFFE7}" type="sibTrans" cxnId="{658606E4-4C40-4778-9536-805ED4965B96}">
      <dgm:prSet/>
      <dgm:spPr/>
      <dgm:t>
        <a:bodyPr/>
        <a:lstStyle/>
        <a:p>
          <a:endParaRPr lang="en-US"/>
        </a:p>
      </dgm:t>
    </dgm:pt>
    <dgm:pt modelId="{229999E7-34C9-40F4-BF2B-63C94E7C8498}" type="pres">
      <dgm:prSet presAssocID="{87E2BE3A-0554-4BFF-B115-FCC2D8BED3EC}" presName="CompostProcess" presStyleCnt="0">
        <dgm:presLayoutVars>
          <dgm:dir/>
          <dgm:resizeHandles val="exact"/>
        </dgm:presLayoutVars>
      </dgm:prSet>
      <dgm:spPr/>
    </dgm:pt>
    <dgm:pt modelId="{BA20E907-2EAF-4321-A5B7-51C997182DC3}" type="pres">
      <dgm:prSet presAssocID="{87E2BE3A-0554-4BFF-B115-FCC2D8BED3EC}" presName="arrow" presStyleLbl="bgShp" presStyleIdx="0" presStyleCnt="1" custLinFactNeighborX="1576"/>
      <dgm:spPr/>
    </dgm:pt>
    <dgm:pt modelId="{10D38D97-73C1-41A2-B3AB-AEAAEA11DBD3}" type="pres">
      <dgm:prSet presAssocID="{87E2BE3A-0554-4BFF-B115-FCC2D8BED3EC}" presName="linearProcess" presStyleCnt="0"/>
      <dgm:spPr/>
    </dgm:pt>
    <dgm:pt modelId="{EE4861E9-85D5-4D52-B33A-965E5DF82B2F}" type="pres">
      <dgm:prSet presAssocID="{779F06AB-711D-4431-928F-8F30202A1442}" presName="textNode" presStyleLbl="node1" presStyleIdx="0" presStyleCnt="1" custScaleX="116947" custLinFactNeighborX="-8706" custLinFactNeighborY="895">
        <dgm:presLayoutVars>
          <dgm:bulletEnabled val="1"/>
        </dgm:presLayoutVars>
      </dgm:prSet>
      <dgm:spPr/>
    </dgm:pt>
  </dgm:ptLst>
  <dgm:cxnLst>
    <dgm:cxn modelId="{4E4C9B62-6842-4ACF-9053-AC2CEADA79F8}" type="presOf" srcId="{87E2BE3A-0554-4BFF-B115-FCC2D8BED3EC}" destId="{229999E7-34C9-40F4-BF2B-63C94E7C8498}" srcOrd="0" destOrd="0" presId="urn:microsoft.com/office/officeart/2005/8/layout/hProcess9"/>
    <dgm:cxn modelId="{AF6395C0-EABC-427D-BA4A-D96553C37D16}" type="presOf" srcId="{779F06AB-711D-4431-928F-8F30202A1442}" destId="{EE4861E9-85D5-4D52-B33A-965E5DF82B2F}" srcOrd="0" destOrd="0" presId="urn:microsoft.com/office/officeart/2005/8/layout/hProcess9"/>
    <dgm:cxn modelId="{658606E4-4C40-4778-9536-805ED4965B96}" srcId="{87E2BE3A-0554-4BFF-B115-FCC2D8BED3EC}" destId="{779F06AB-711D-4431-928F-8F30202A1442}" srcOrd="0" destOrd="0" parTransId="{C8CED8F9-5B16-4152-8E0D-5329CF51728A}" sibTransId="{CD0B9011-B462-47CE-A237-A8EA36ADFFE7}"/>
    <dgm:cxn modelId="{802B7666-43C0-4F83-BA49-650A19EDE706}" type="presParOf" srcId="{229999E7-34C9-40F4-BF2B-63C94E7C8498}" destId="{BA20E907-2EAF-4321-A5B7-51C997182DC3}" srcOrd="0" destOrd="0" presId="urn:microsoft.com/office/officeart/2005/8/layout/hProcess9"/>
    <dgm:cxn modelId="{EFDFC319-4C3F-451D-A97E-F10CA7EE0C8F}" type="presParOf" srcId="{229999E7-34C9-40F4-BF2B-63C94E7C8498}" destId="{10D38D97-73C1-41A2-B3AB-AEAAEA11DBD3}" srcOrd="1" destOrd="0" presId="urn:microsoft.com/office/officeart/2005/8/layout/hProcess9"/>
    <dgm:cxn modelId="{A6EEDBC2-C07A-43B4-AFB5-483D339C218B}" type="presParOf" srcId="{10D38D97-73C1-41A2-B3AB-AEAAEA11DBD3}" destId="{EE4861E9-85D5-4D52-B33A-965E5DF82B2F}" srcOrd="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13FCCB-F786-402E-AAC6-D8CFDE6F20A0}">
      <dsp:nvSpPr>
        <dsp:cNvPr id="0" name=""/>
        <dsp:cNvSpPr/>
      </dsp:nvSpPr>
      <dsp:spPr>
        <a:xfrm>
          <a:off x="0" y="10529"/>
          <a:ext cx="8377084" cy="1123200"/>
        </a:xfrm>
        <a:prstGeom prst="round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just" defTabSz="1066800" rtl="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To build and train a model for feature extraction and classification of hand gestures.</a:t>
          </a:r>
          <a:endParaRPr lang="en-US" sz="2400" kern="1200" dirty="0">
            <a:latin typeface="Times New Roman" panose="02020603050405020304" pitchFamily="18" charset="0"/>
            <a:cs typeface="Times New Roman" panose="02020603050405020304" pitchFamily="18" charset="0"/>
          </a:endParaRPr>
        </a:p>
      </dsp:txBody>
      <dsp:txXfrm>
        <a:off x="54830" y="65359"/>
        <a:ext cx="8267424" cy="1013540"/>
      </dsp:txXfrm>
    </dsp:sp>
    <dsp:sp modelId="{0C52658A-AF37-40C1-BD6A-FC14FD8C45EB}">
      <dsp:nvSpPr>
        <dsp:cNvPr id="0" name=""/>
        <dsp:cNvSpPr/>
      </dsp:nvSpPr>
      <dsp:spPr>
        <a:xfrm>
          <a:off x="0" y="1306529"/>
          <a:ext cx="8377084" cy="1123200"/>
        </a:xfrm>
        <a:prstGeom prst="round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just" defTabSz="1066800" rtl="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To use a trained model for classification of hand gestures and recognizing a action and perform an operation accordingly. </a:t>
          </a:r>
          <a:endParaRPr lang="en-US" sz="2400" kern="1200" dirty="0">
            <a:latin typeface="Times New Roman" panose="02020603050405020304" pitchFamily="18" charset="0"/>
            <a:cs typeface="Times New Roman" panose="02020603050405020304" pitchFamily="18" charset="0"/>
          </a:endParaRPr>
        </a:p>
      </dsp:txBody>
      <dsp:txXfrm>
        <a:off x="54830" y="1361359"/>
        <a:ext cx="8267424" cy="1013540"/>
      </dsp:txXfrm>
    </dsp:sp>
    <dsp:sp modelId="{9DC7FA38-812A-4C14-B94C-E61C6A9E83C9}">
      <dsp:nvSpPr>
        <dsp:cNvPr id="0" name=""/>
        <dsp:cNvSpPr/>
      </dsp:nvSpPr>
      <dsp:spPr>
        <a:xfrm>
          <a:off x="0" y="2602528"/>
          <a:ext cx="8377084" cy="1123200"/>
        </a:xfrm>
        <a:prstGeom prst="round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just" defTabSz="1066800" rtl="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To control a computer and perform related activities using hand gestures.</a:t>
          </a:r>
          <a:endParaRPr lang="en-US" sz="2400" kern="1200" dirty="0">
            <a:latin typeface="Times New Roman" panose="02020603050405020304" pitchFamily="18" charset="0"/>
            <a:cs typeface="Times New Roman" panose="02020603050405020304" pitchFamily="18" charset="0"/>
          </a:endParaRPr>
        </a:p>
      </dsp:txBody>
      <dsp:txXfrm>
        <a:off x="54830" y="2657358"/>
        <a:ext cx="8267424" cy="10135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20E907-2EAF-4321-A5B7-51C997182DC3}">
      <dsp:nvSpPr>
        <dsp:cNvPr id="0" name=""/>
        <dsp:cNvSpPr/>
      </dsp:nvSpPr>
      <dsp:spPr>
        <a:xfrm>
          <a:off x="491193" y="0"/>
          <a:ext cx="4723227" cy="3209192"/>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4861E9-85D5-4D52-B33A-965E5DF82B2F}">
      <dsp:nvSpPr>
        <dsp:cNvPr id="0" name=""/>
        <dsp:cNvSpPr/>
      </dsp:nvSpPr>
      <dsp:spPr>
        <a:xfrm>
          <a:off x="1413494" y="974246"/>
          <a:ext cx="2375991" cy="128367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rtl="0">
            <a:lnSpc>
              <a:spcPct val="90000"/>
            </a:lnSpc>
            <a:spcBef>
              <a:spcPct val="0"/>
            </a:spcBef>
            <a:spcAft>
              <a:spcPct val="35000"/>
            </a:spcAft>
            <a:buNone/>
          </a:pPr>
          <a:r>
            <a:rPr lang="en-IN" sz="5300" b="1" kern="1200" dirty="0"/>
            <a:t>Code</a:t>
          </a:r>
          <a:endParaRPr lang="en-US" sz="5300" kern="1200" dirty="0"/>
        </a:p>
      </dsp:txBody>
      <dsp:txXfrm>
        <a:off x="1476158" y="1036910"/>
        <a:ext cx="2250663" cy="11583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021F2-B565-42A9-B493-B23F7413AD01}" type="datetimeFigureOut">
              <a:rPr lang="en-GB" smtClean="0"/>
              <a:t>01/07/2022</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6470B4-1715-413B-9799-864D5882877B}" type="slidenum">
              <a:rPr lang="en-GB" smtClean="0"/>
              <a:t>‹#›</a:t>
            </a:fld>
            <a:endParaRPr lang="en-GB"/>
          </a:p>
        </p:txBody>
      </p:sp>
    </p:spTree>
    <p:extLst>
      <p:ext uri="{BB962C8B-B14F-4D97-AF65-F5344CB8AC3E}">
        <p14:creationId xmlns:p14="http://schemas.microsoft.com/office/powerpoint/2010/main" val="3626194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6470B4-1715-413B-9799-864D5882877B}" type="slidenum">
              <a:rPr lang="en-GB" smtClean="0"/>
              <a:t>12</a:t>
            </a:fld>
            <a:endParaRPr lang="en-GB"/>
          </a:p>
        </p:txBody>
      </p:sp>
    </p:spTree>
    <p:extLst>
      <p:ext uri="{BB962C8B-B14F-4D97-AF65-F5344CB8AC3E}">
        <p14:creationId xmlns:p14="http://schemas.microsoft.com/office/powerpoint/2010/main" val="3220245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7D5B6-6500-40E7-B0AA-F52FE27353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34BE2E3-CC54-47A0-97A6-51E8E15362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D1EE127-DCC4-47F5-8F88-E2DB1FF2E7BC}"/>
              </a:ext>
            </a:extLst>
          </p:cNvPr>
          <p:cNvSpPr>
            <a:spLocks noGrp="1"/>
          </p:cNvSpPr>
          <p:nvPr>
            <p:ph type="dt" sz="half" idx="10"/>
          </p:nvPr>
        </p:nvSpPr>
        <p:spPr/>
        <p:txBody>
          <a:bodyPr/>
          <a:lstStyle/>
          <a:p>
            <a:fld id="{5609BF9B-AC67-4B4A-8C16-5BB5BB0A6EBB}" type="datetimeFigureOut">
              <a:rPr lang="en-IN" smtClean="0"/>
              <a:t>01-07-2022</a:t>
            </a:fld>
            <a:endParaRPr lang="en-IN"/>
          </a:p>
        </p:txBody>
      </p:sp>
      <p:sp>
        <p:nvSpPr>
          <p:cNvPr id="5" name="Footer Placeholder 4">
            <a:extLst>
              <a:ext uri="{FF2B5EF4-FFF2-40B4-BE49-F238E27FC236}">
                <a16:creationId xmlns:a16="http://schemas.microsoft.com/office/drawing/2014/main" id="{EE94CA2B-6570-45A5-B0C7-3871D4A199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AC8BB2-6880-4151-9D6F-54555D320DD1}"/>
              </a:ext>
            </a:extLst>
          </p:cNvPr>
          <p:cNvSpPr>
            <a:spLocks noGrp="1"/>
          </p:cNvSpPr>
          <p:nvPr>
            <p:ph type="sldNum" sz="quarter" idx="12"/>
          </p:nvPr>
        </p:nvSpPr>
        <p:spPr/>
        <p:txBody>
          <a:bodyPr/>
          <a:lstStyle/>
          <a:p>
            <a:fld id="{EC9C019E-5E5B-487E-91D3-8556C7447D05}" type="slidenum">
              <a:rPr lang="en-IN" smtClean="0"/>
              <a:t>‹#›</a:t>
            </a:fld>
            <a:endParaRPr lang="en-IN"/>
          </a:p>
        </p:txBody>
      </p:sp>
    </p:spTree>
    <p:extLst>
      <p:ext uri="{BB962C8B-B14F-4D97-AF65-F5344CB8AC3E}">
        <p14:creationId xmlns:p14="http://schemas.microsoft.com/office/powerpoint/2010/main" val="623428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2FC7A-6B7F-4446-AD9D-D753D84E4D0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A6D97C-EA72-45D2-A033-F5E744B7F4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20CBAA-0CC4-451C-A282-576BFEEAE9F7}"/>
              </a:ext>
            </a:extLst>
          </p:cNvPr>
          <p:cNvSpPr>
            <a:spLocks noGrp="1"/>
          </p:cNvSpPr>
          <p:nvPr>
            <p:ph type="dt" sz="half" idx="10"/>
          </p:nvPr>
        </p:nvSpPr>
        <p:spPr/>
        <p:txBody>
          <a:bodyPr/>
          <a:lstStyle/>
          <a:p>
            <a:fld id="{5609BF9B-AC67-4B4A-8C16-5BB5BB0A6EBB}" type="datetimeFigureOut">
              <a:rPr lang="en-IN" smtClean="0"/>
              <a:t>01-07-2022</a:t>
            </a:fld>
            <a:endParaRPr lang="en-IN"/>
          </a:p>
        </p:txBody>
      </p:sp>
      <p:sp>
        <p:nvSpPr>
          <p:cNvPr id="5" name="Footer Placeholder 4">
            <a:extLst>
              <a:ext uri="{FF2B5EF4-FFF2-40B4-BE49-F238E27FC236}">
                <a16:creationId xmlns:a16="http://schemas.microsoft.com/office/drawing/2014/main" id="{F997046E-E4ED-4846-8271-263B673C41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664690-9A09-4A10-B7E7-E3640F1109E7}"/>
              </a:ext>
            </a:extLst>
          </p:cNvPr>
          <p:cNvSpPr>
            <a:spLocks noGrp="1"/>
          </p:cNvSpPr>
          <p:nvPr>
            <p:ph type="sldNum" sz="quarter" idx="12"/>
          </p:nvPr>
        </p:nvSpPr>
        <p:spPr/>
        <p:txBody>
          <a:bodyPr/>
          <a:lstStyle/>
          <a:p>
            <a:fld id="{EC9C019E-5E5B-487E-91D3-8556C7447D05}" type="slidenum">
              <a:rPr lang="en-IN" smtClean="0"/>
              <a:t>‹#›</a:t>
            </a:fld>
            <a:endParaRPr lang="en-IN"/>
          </a:p>
        </p:txBody>
      </p:sp>
    </p:spTree>
    <p:extLst>
      <p:ext uri="{BB962C8B-B14F-4D97-AF65-F5344CB8AC3E}">
        <p14:creationId xmlns:p14="http://schemas.microsoft.com/office/powerpoint/2010/main" val="1857873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00FEA1-29E7-4863-B24F-C73B952BD6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E121D9-BE59-405F-AA9A-B1A8A01858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D96DE4-0FB7-4483-A0EB-1E74468B65CF}"/>
              </a:ext>
            </a:extLst>
          </p:cNvPr>
          <p:cNvSpPr>
            <a:spLocks noGrp="1"/>
          </p:cNvSpPr>
          <p:nvPr>
            <p:ph type="dt" sz="half" idx="10"/>
          </p:nvPr>
        </p:nvSpPr>
        <p:spPr/>
        <p:txBody>
          <a:bodyPr/>
          <a:lstStyle/>
          <a:p>
            <a:fld id="{5609BF9B-AC67-4B4A-8C16-5BB5BB0A6EBB}" type="datetimeFigureOut">
              <a:rPr lang="en-IN" smtClean="0"/>
              <a:t>01-07-2022</a:t>
            </a:fld>
            <a:endParaRPr lang="en-IN"/>
          </a:p>
        </p:txBody>
      </p:sp>
      <p:sp>
        <p:nvSpPr>
          <p:cNvPr id="5" name="Footer Placeholder 4">
            <a:extLst>
              <a:ext uri="{FF2B5EF4-FFF2-40B4-BE49-F238E27FC236}">
                <a16:creationId xmlns:a16="http://schemas.microsoft.com/office/drawing/2014/main" id="{68B20662-E0C2-46A8-BBE0-0E3AE97EAB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3B6C2D-950C-45A3-9886-F233F8A57F47}"/>
              </a:ext>
            </a:extLst>
          </p:cNvPr>
          <p:cNvSpPr>
            <a:spLocks noGrp="1"/>
          </p:cNvSpPr>
          <p:nvPr>
            <p:ph type="sldNum" sz="quarter" idx="12"/>
          </p:nvPr>
        </p:nvSpPr>
        <p:spPr/>
        <p:txBody>
          <a:bodyPr/>
          <a:lstStyle/>
          <a:p>
            <a:fld id="{EC9C019E-5E5B-487E-91D3-8556C7447D05}" type="slidenum">
              <a:rPr lang="en-IN" smtClean="0"/>
              <a:t>‹#›</a:t>
            </a:fld>
            <a:endParaRPr lang="en-IN"/>
          </a:p>
        </p:txBody>
      </p:sp>
    </p:spTree>
    <p:extLst>
      <p:ext uri="{BB962C8B-B14F-4D97-AF65-F5344CB8AC3E}">
        <p14:creationId xmlns:p14="http://schemas.microsoft.com/office/powerpoint/2010/main" val="3799970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7D746-AAE0-4241-A3FC-6CA40949E2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7AA8DB-A131-47F1-AED5-15BD44D501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8ECFB3-A7EF-49AF-9785-D5BE5D16854C}"/>
              </a:ext>
            </a:extLst>
          </p:cNvPr>
          <p:cNvSpPr>
            <a:spLocks noGrp="1"/>
          </p:cNvSpPr>
          <p:nvPr>
            <p:ph type="dt" sz="half" idx="10"/>
          </p:nvPr>
        </p:nvSpPr>
        <p:spPr/>
        <p:txBody>
          <a:bodyPr/>
          <a:lstStyle/>
          <a:p>
            <a:fld id="{5609BF9B-AC67-4B4A-8C16-5BB5BB0A6EBB}" type="datetimeFigureOut">
              <a:rPr lang="en-IN" smtClean="0"/>
              <a:t>01-07-2022</a:t>
            </a:fld>
            <a:endParaRPr lang="en-IN"/>
          </a:p>
        </p:txBody>
      </p:sp>
      <p:sp>
        <p:nvSpPr>
          <p:cNvPr id="5" name="Footer Placeholder 4">
            <a:extLst>
              <a:ext uri="{FF2B5EF4-FFF2-40B4-BE49-F238E27FC236}">
                <a16:creationId xmlns:a16="http://schemas.microsoft.com/office/drawing/2014/main" id="{2F7A1D2C-88D2-44B2-98B5-BDCA5E3B74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DA4050-8325-4A11-8A94-51FF0A301C89}"/>
              </a:ext>
            </a:extLst>
          </p:cNvPr>
          <p:cNvSpPr>
            <a:spLocks noGrp="1"/>
          </p:cNvSpPr>
          <p:nvPr>
            <p:ph type="sldNum" sz="quarter" idx="12"/>
          </p:nvPr>
        </p:nvSpPr>
        <p:spPr/>
        <p:txBody>
          <a:bodyPr/>
          <a:lstStyle/>
          <a:p>
            <a:fld id="{EC9C019E-5E5B-487E-91D3-8556C7447D05}" type="slidenum">
              <a:rPr lang="en-IN" smtClean="0"/>
              <a:t>‹#›</a:t>
            </a:fld>
            <a:endParaRPr lang="en-IN"/>
          </a:p>
        </p:txBody>
      </p:sp>
    </p:spTree>
    <p:extLst>
      <p:ext uri="{BB962C8B-B14F-4D97-AF65-F5344CB8AC3E}">
        <p14:creationId xmlns:p14="http://schemas.microsoft.com/office/powerpoint/2010/main" val="2563919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FE7A8-0771-49B8-A6CE-E7E8E90A43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4D927DC-9382-4744-8B14-1B8E17640D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ACD0A7-2878-4A04-BB3D-39F605315EAF}"/>
              </a:ext>
            </a:extLst>
          </p:cNvPr>
          <p:cNvSpPr>
            <a:spLocks noGrp="1"/>
          </p:cNvSpPr>
          <p:nvPr>
            <p:ph type="dt" sz="half" idx="10"/>
          </p:nvPr>
        </p:nvSpPr>
        <p:spPr/>
        <p:txBody>
          <a:bodyPr/>
          <a:lstStyle/>
          <a:p>
            <a:fld id="{5609BF9B-AC67-4B4A-8C16-5BB5BB0A6EBB}" type="datetimeFigureOut">
              <a:rPr lang="en-IN" smtClean="0"/>
              <a:t>01-07-2022</a:t>
            </a:fld>
            <a:endParaRPr lang="en-IN"/>
          </a:p>
        </p:txBody>
      </p:sp>
      <p:sp>
        <p:nvSpPr>
          <p:cNvPr id="5" name="Footer Placeholder 4">
            <a:extLst>
              <a:ext uri="{FF2B5EF4-FFF2-40B4-BE49-F238E27FC236}">
                <a16:creationId xmlns:a16="http://schemas.microsoft.com/office/drawing/2014/main" id="{150F1ABA-BC51-46E3-BC65-4BEED84828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7662FD-352A-49D7-B8EF-2B24FF7A2B86}"/>
              </a:ext>
            </a:extLst>
          </p:cNvPr>
          <p:cNvSpPr>
            <a:spLocks noGrp="1"/>
          </p:cNvSpPr>
          <p:nvPr>
            <p:ph type="sldNum" sz="quarter" idx="12"/>
          </p:nvPr>
        </p:nvSpPr>
        <p:spPr/>
        <p:txBody>
          <a:bodyPr/>
          <a:lstStyle/>
          <a:p>
            <a:fld id="{EC9C019E-5E5B-487E-91D3-8556C7447D05}" type="slidenum">
              <a:rPr lang="en-IN" smtClean="0"/>
              <a:t>‹#›</a:t>
            </a:fld>
            <a:endParaRPr lang="en-IN"/>
          </a:p>
        </p:txBody>
      </p:sp>
    </p:spTree>
    <p:extLst>
      <p:ext uri="{BB962C8B-B14F-4D97-AF65-F5344CB8AC3E}">
        <p14:creationId xmlns:p14="http://schemas.microsoft.com/office/powerpoint/2010/main" val="1779447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59E2D-E94E-494A-B674-CAE3A10E33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C74BC2-54B2-4CB9-9651-FAF74076D3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9E8EFF-851A-42CF-B7DF-B0B5C529BA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3CC00DB-EA84-49C1-8B41-C7B9282880B3}"/>
              </a:ext>
            </a:extLst>
          </p:cNvPr>
          <p:cNvSpPr>
            <a:spLocks noGrp="1"/>
          </p:cNvSpPr>
          <p:nvPr>
            <p:ph type="dt" sz="half" idx="10"/>
          </p:nvPr>
        </p:nvSpPr>
        <p:spPr/>
        <p:txBody>
          <a:bodyPr/>
          <a:lstStyle/>
          <a:p>
            <a:fld id="{5609BF9B-AC67-4B4A-8C16-5BB5BB0A6EBB}" type="datetimeFigureOut">
              <a:rPr lang="en-IN" smtClean="0"/>
              <a:t>01-07-2022</a:t>
            </a:fld>
            <a:endParaRPr lang="en-IN"/>
          </a:p>
        </p:txBody>
      </p:sp>
      <p:sp>
        <p:nvSpPr>
          <p:cNvPr id="6" name="Footer Placeholder 5">
            <a:extLst>
              <a:ext uri="{FF2B5EF4-FFF2-40B4-BE49-F238E27FC236}">
                <a16:creationId xmlns:a16="http://schemas.microsoft.com/office/drawing/2014/main" id="{646A1479-1DF9-4969-B63F-C9AF9C5E81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5C8038-A9FB-4208-BAAB-0645DE6E8E59}"/>
              </a:ext>
            </a:extLst>
          </p:cNvPr>
          <p:cNvSpPr>
            <a:spLocks noGrp="1"/>
          </p:cNvSpPr>
          <p:nvPr>
            <p:ph type="sldNum" sz="quarter" idx="12"/>
          </p:nvPr>
        </p:nvSpPr>
        <p:spPr/>
        <p:txBody>
          <a:bodyPr/>
          <a:lstStyle/>
          <a:p>
            <a:fld id="{EC9C019E-5E5B-487E-91D3-8556C7447D05}" type="slidenum">
              <a:rPr lang="en-IN" smtClean="0"/>
              <a:t>‹#›</a:t>
            </a:fld>
            <a:endParaRPr lang="en-IN"/>
          </a:p>
        </p:txBody>
      </p:sp>
    </p:spTree>
    <p:extLst>
      <p:ext uri="{BB962C8B-B14F-4D97-AF65-F5344CB8AC3E}">
        <p14:creationId xmlns:p14="http://schemas.microsoft.com/office/powerpoint/2010/main" val="746293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90FB8-317A-4BAD-B769-4515F4B02AE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2BC0B6-4649-44C7-8D5A-42E8C074D1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B685D7-DFE8-4AC3-9A7C-BD99FB24C8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DFE14D5-013F-492F-B132-498FC82B6A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4B983F-A2DC-4D74-91A3-E364D9C53D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FDB2AB6-B515-4AA5-8B9B-37A782720CC4}"/>
              </a:ext>
            </a:extLst>
          </p:cNvPr>
          <p:cNvSpPr>
            <a:spLocks noGrp="1"/>
          </p:cNvSpPr>
          <p:nvPr>
            <p:ph type="dt" sz="half" idx="10"/>
          </p:nvPr>
        </p:nvSpPr>
        <p:spPr/>
        <p:txBody>
          <a:bodyPr/>
          <a:lstStyle/>
          <a:p>
            <a:fld id="{5609BF9B-AC67-4B4A-8C16-5BB5BB0A6EBB}" type="datetimeFigureOut">
              <a:rPr lang="en-IN" smtClean="0"/>
              <a:t>01-07-2022</a:t>
            </a:fld>
            <a:endParaRPr lang="en-IN"/>
          </a:p>
        </p:txBody>
      </p:sp>
      <p:sp>
        <p:nvSpPr>
          <p:cNvPr id="8" name="Footer Placeholder 7">
            <a:extLst>
              <a:ext uri="{FF2B5EF4-FFF2-40B4-BE49-F238E27FC236}">
                <a16:creationId xmlns:a16="http://schemas.microsoft.com/office/drawing/2014/main" id="{29B572CB-90A5-4763-94A8-18A355C8246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4FC860B-9EA4-4384-BA50-260234BF9B1E}"/>
              </a:ext>
            </a:extLst>
          </p:cNvPr>
          <p:cNvSpPr>
            <a:spLocks noGrp="1"/>
          </p:cNvSpPr>
          <p:nvPr>
            <p:ph type="sldNum" sz="quarter" idx="12"/>
          </p:nvPr>
        </p:nvSpPr>
        <p:spPr/>
        <p:txBody>
          <a:bodyPr/>
          <a:lstStyle/>
          <a:p>
            <a:fld id="{EC9C019E-5E5B-487E-91D3-8556C7447D05}" type="slidenum">
              <a:rPr lang="en-IN" smtClean="0"/>
              <a:t>‹#›</a:t>
            </a:fld>
            <a:endParaRPr lang="en-IN"/>
          </a:p>
        </p:txBody>
      </p:sp>
    </p:spTree>
    <p:extLst>
      <p:ext uri="{BB962C8B-B14F-4D97-AF65-F5344CB8AC3E}">
        <p14:creationId xmlns:p14="http://schemas.microsoft.com/office/powerpoint/2010/main" val="2553254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4108-E581-400D-AEC7-BEA8455588D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0DF669C-5B86-49D0-8692-57E332AEF0EA}"/>
              </a:ext>
            </a:extLst>
          </p:cNvPr>
          <p:cNvSpPr>
            <a:spLocks noGrp="1"/>
          </p:cNvSpPr>
          <p:nvPr>
            <p:ph type="dt" sz="half" idx="10"/>
          </p:nvPr>
        </p:nvSpPr>
        <p:spPr/>
        <p:txBody>
          <a:bodyPr/>
          <a:lstStyle/>
          <a:p>
            <a:fld id="{5609BF9B-AC67-4B4A-8C16-5BB5BB0A6EBB}" type="datetimeFigureOut">
              <a:rPr lang="en-IN" smtClean="0"/>
              <a:t>01-07-2022</a:t>
            </a:fld>
            <a:endParaRPr lang="en-IN"/>
          </a:p>
        </p:txBody>
      </p:sp>
      <p:sp>
        <p:nvSpPr>
          <p:cNvPr id="4" name="Footer Placeholder 3">
            <a:extLst>
              <a:ext uri="{FF2B5EF4-FFF2-40B4-BE49-F238E27FC236}">
                <a16:creationId xmlns:a16="http://schemas.microsoft.com/office/drawing/2014/main" id="{0F8A8E54-A46D-486B-8DF8-3B5A29A8CB8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6AE1773-8F98-4006-B0CE-46F0B6DA28EE}"/>
              </a:ext>
            </a:extLst>
          </p:cNvPr>
          <p:cNvSpPr>
            <a:spLocks noGrp="1"/>
          </p:cNvSpPr>
          <p:nvPr>
            <p:ph type="sldNum" sz="quarter" idx="12"/>
          </p:nvPr>
        </p:nvSpPr>
        <p:spPr/>
        <p:txBody>
          <a:bodyPr/>
          <a:lstStyle/>
          <a:p>
            <a:fld id="{EC9C019E-5E5B-487E-91D3-8556C7447D05}" type="slidenum">
              <a:rPr lang="en-IN" smtClean="0"/>
              <a:t>‹#›</a:t>
            </a:fld>
            <a:endParaRPr lang="en-IN"/>
          </a:p>
        </p:txBody>
      </p:sp>
    </p:spTree>
    <p:extLst>
      <p:ext uri="{BB962C8B-B14F-4D97-AF65-F5344CB8AC3E}">
        <p14:creationId xmlns:p14="http://schemas.microsoft.com/office/powerpoint/2010/main" val="4083173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A9B22D-B329-4AD6-BE13-7CF7C49DAA70}"/>
              </a:ext>
            </a:extLst>
          </p:cNvPr>
          <p:cNvSpPr>
            <a:spLocks noGrp="1"/>
          </p:cNvSpPr>
          <p:nvPr>
            <p:ph type="dt" sz="half" idx="10"/>
          </p:nvPr>
        </p:nvSpPr>
        <p:spPr/>
        <p:txBody>
          <a:bodyPr/>
          <a:lstStyle/>
          <a:p>
            <a:fld id="{5609BF9B-AC67-4B4A-8C16-5BB5BB0A6EBB}" type="datetimeFigureOut">
              <a:rPr lang="en-IN" smtClean="0"/>
              <a:t>01-07-2022</a:t>
            </a:fld>
            <a:endParaRPr lang="en-IN"/>
          </a:p>
        </p:txBody>
      </p:sp>
      <p:sp>
        <p:nvSpPr>
          <p:cNvPr id="3" name="Footer Placeholder 2">
            <a:extLst>
              <a:ext uri="{FF2B5EF4-FFF2-40B4-BE49-F238E27FC236}">
                <a16:creationId xmlns:a16="http://schemas.microsoft.com/office/drawing/2014/main" id="{1DA70C8C-851D-4C66-974E-8AEB3E69C14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2824157-7266-44C8-BCB8-BFA125F95297}"/>
              </a:ext>
            </a:extLst>
          </p:cNvPr>
          <p:cNvSpPr>
            <a:spLocks noGrp="1"/>
          </p:cNvSpPr>
          <p:nvPr>
            <p:ph type="sldNum" sz="quarter" idx="12"/>
          </p:nvPr>
        </p:nvSpPr>
        <p:spPr/>
        <p:txBody>
          <a:bodyPr/>
          <a:lstStyle/>
          <a:p>
            <a:fld id="{EC9C019E-5E5B-487E-91D3-8556C7447D05}" type="slidenum">
              <a:rPr lang="en-IN" smtClean="0"/>
              <a:t>‹#›</a:t>
            </a:fld>
            <a:endParaRPr lang="en-IN"/>
          </a:p>
        </p:txBody>
      </p:sp>
    </p:spTree>
    <p:extLst>
      <p:ext uri="{BB962C8B-B14F-4D97-AF65-F5344CB8AC3E}">
        <p14:creationId xmlns:p14="http://schemas.microsoft.com/office/powerpoint/2010/main" val="1420807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C29FE-77CF-48E9-915C-3136D403CA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6A51F49-76E1-433D-9F4C-D3016AE4C9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6C2899B-E2D6-46CE-AB37-CBB9593D98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537D0-4DDD-4B08-BD3B-93D276056CDC}"/>
              </a:ext>
            </a:extLst>
          </p:cNvPr>
          <p:cNvSpPr>
            <a:spLocks noGrp="1"/>
          </p:cNvSpPr>
          <p:nvPr>
            <p:ph type="dt" sz="half" idx="10"/>
          </p:nvPr>
        </p:nvSpPr>
        <p:spPr/>
        <p:txBody>
          <a:bodyPr/>
          <a:lstStyle/>
          <a:p>
            <a:fld id="{5609BF9B-AC67-4B4A-8C16-5BB5BB0A6EBB}" type="datetimeFigureOut">
              <a:rPr lang="en-IN" smtClean="0"/>
              <a:t>01-07-2022</a:t>
            </a:fld>
            <a:endParaRPr lang="en-IN"/>
          </a:p>
        </p:txBody>
      </p:sp>
      <p:sp>
        <p:nvSpPr>
          <p:cNvPr id="6" name="Footer Placeholder 5">
            <a:extLst>
              <a:ext uri="{FF2B5EF4-FFF2-40B4-BE49-F238E27FC236}">
                <a16:creationId xmlns:a16="http://schemas.microsoft.com/office/drawing/2014/main" id="{5973A4FD-B69E-48E3-90D7-613BF146A0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CEAD53-F80C-472D-96CF-C007E1FBBFBD}"/>
              </a:ext>
            </a:extLst>
          </p:cNvPr>
          <p:cNvSpPr>
            <a:spLocks noGrp="1"/>
          </p:cNvSpPr>
          <p:nvPr>
            <p:ph type="sldNum" sz="quarter" idx="12"/>
          </p:nvPr>
        </p:nvSpPr>
        <p:spPr/>
        <p:txBody>
          <a:bodyPr/>
          <a:lstStyle/>
          <a:p>
            <a:fld id="{EC9C019E-5E5B-487E-91D3-8556C7447D05}" type="slidenum">
              <a:rPr lang="en-IN" smtClean="0"/>
              <a:t>‹#›</a:t>
            </a:fld>
            <a:endParaRPr lang="en-IN"/>
          </a:p>
        </p:txBody>
      </p:sp>
    </p:spTree>
    <p:extLst>
      <p:ext uri="{BB962C8B-B14F-4D97-AF65-F5344CB8AC3E}">
        <p14:creationId xmlns:p14="http://schemas.microsoft.com/office/powerpoint/2010/main" val="662135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64215-FC5D-483F-BC9C-5CC3D2BEA4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8119F7-5E2D-4907-942E-D86E70257B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D39E63-1D31-457D-BC34-FF6CA955BE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71D356-20E7-4BDD-BFCA-41E2FBA7F1BC}"/>
              </a:ext>
            </a:extLst>
          </p:cNvPr>
          <p:cNvSpPr>
            <a:spLocks noGrp="1"/>
          </p:cNvSpPr>
          <p:nvPr>
            <p:ph type="dt" sz="half" idx="10"/>
          </p:nvPr>
        </p:nvSpPr>
        <p:spPr/>
        <p:txBody>
          <a:bodyPr/>
          <a:lstStyle/>
          <a:p>
            <a:fld id="{5609BF9B-AC67-4B4A-8C16-5BB5BB0A6EBB}" type="datetimeFigureOut">
              <a:rPr lang="en-IN" smtClean="0"/>
              <a:t>01-07-2022</a:t>
            </a:fld>
            <a:endParaRPr lang="en-IN"/>
          </a:p>
        </p:txBody>
      </p:sp>
      <p:sp>
        <p:nvSpPr>
          <p:cNvPr id="6" name="Footer Placeholder 5">
            <a:extLst>
              <a:ext uri="{FF2B5EF4-FFF2-40B4-BE49-F238E27FC236}">
                <a16:creationId xmlns:a16="http://schemas.microsoft.com/office/drawing/2014/main" id="{307CBB0A-C7C9-4CE7-8BCA-E0F653DC05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9D151C-7605-4D89-9977-160D21F76001}"/>
              </a:ext>
            </a:extLst>
          </p:cNvPr>
          <p:cNvSpPr>
            <a:spLocks noGrp="1"/>
          </p:cNvSpPr>
          <p:nvPr>
            <p:ph type="sldNum" sz="quarter" idx="12"/>
          </p:nvPr>
        </p:nvSpPr>
        <p:spPr/>
        <p:txBody>
          <a:bodyPr/>
          <a:lstStyle/>
          <a:p>
            <a:fld id="{EC9C019E-5E5B-487E-91D3-8556C7447D05}" type="slidenum">
              <a:rPr lang="en-IN" smtClean="0"/>
              <a:t>‹#›</a:t>
            </a:fld>
            <a:endParaRPr lang="en-IN"/>
          </a:p>
        </p:txBody>
      </p:sp>
    </p:spTree>
    <p:extLst>
      <p:ext uri="{BB962C8B-B14F-4D97-AF65-F5344CB8AC3E}">
        <p14:creationId xmlns:p14="http://schemas.microsoft.com/office/powerpoint/2010/main" val="1972044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479E4D-45C3-4599-823F-32293AEE5A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2688A2-EC1A-4959-91CC-938BDF5629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24D5E5-7496-462B-BB06-09180676A2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9BF9B-AC67-4B4A-8C16-5BB5BB0A6EBB}" type="datetimeFigureOut">
              <a:rPr lang="en-IN" smtClean="0"/>
              <a:t>01-07-2022</a:t>
            </a:fld>
            <a:endParaRPr lang="en-IN"/>
          </a:p>
        </p:txBody>
      </p:sp>
      <p:sp>
        <p:nvSpPr>
          <p:cNvPr id="5" name="Footer Placeholder 4">
            <a:extLst>
              <a:ext uri="{FF2B5EF4-FFF2-40B4-BE49-F238E27FC236}">
                <a16:creationId xmlns:a16="http://schemas.microsoft.com/office/drawing/2014/main" id="{7ECA6205-6A4D-44C5-96AB-262E194AB5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73FFB5E-7F14-4BF1-B3A1-3D047AC786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9C019E-5E5B-487E-91D3-8556C7447D05}" type="slidenum">
              <a:rPr lang="en-IN" smtClean="0"/>
              <a:t>‹#›</a:t>
            </a:fld>
            <a:endParaRPr lang="en-IN"/>
          </a:p>
        </p:txBody>
      </p:sp>
    </p:spTree>
    <p:extLst>
      <p:ext uri="{BB962C8B-B14F-4D97-AF65-F5344CB8AC3E}">
        <p14:creationId xmlns:p14="http://schemas.microsoft.com/office/powerpoint/2010/main" val="2420063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jpe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21.jpg"/><Relationship Id="rId4" Type="http://schemas.openxmlformats.org/officeDocument/2006/relationships/image" Target="../media/image20.jpg"/></Relationships>
</file>

<file path=ppt/slides/_rels/slide2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24.jpg"/></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www.irjet.net/" TargetMode="External"/><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hyperlink" Target="https://www.irjet.net/archives/V9/i2/IRJET-V9I2181.pdf"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pe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472" y="1551207"/>
            <a:ext cx="11726651" cy="646331"/>
          </a:xfrm>
          <a:prstGeom prst="rect">
            <a:avLst/>
          </a:prstGeom>
          <a:noFill/>
        </p:spPr>
        <p:txBody>
          <a:bodyPr wrap="square" rtlCol="0">
            <a:spAutoFit/>
          </a:bodyPr>
          <a:lstStyle/>
          <a:p>
            <a:r>
              <a:rPr lang="en-IN" sz="3600" dirty="0">
                <a:ln w="18415" cmpd="sng">
                  <a:solidFill>
                    <a:srgbClr val="FFFFFF"/>
                  </a:solidFill>
                  <a:prstDash val="solid"/>
                </a:ln>
                <a:solidFill>
                  <a:schemeClr val="accent6">
                    <a:lumMod val="50000"/>
                  </a:schemeClr>
                </a:solidFill>
                <a:effectLst>
                  <a:outerShdw blurRad="63500" dir="3600000" algn="tl" rotWithShape="0">
                    <a:srgbClr val="000000">
                      <a:alpha val="70000"/>
                    </a:srgbClr>
                  </a:outerShdw>
                </a:effectLst>
                <a:latin typeface="Algerian" panose="04020705040A02060702" pitchFamily="82" charset="0"/>
              </a:rPr>
              <a:t>Topic name </a:t>
            </a:r>
            <a:r>
              <a:rPr lang="en-IN" sz="3200" dirty="0">
                <a:ln w="18415" cmpd="sng">
                  <a:solidFill>
                    <a:srgbClr val="FFFFFF"/>
                  </a:solidFill>
                  <a:prstDash val="solid"/>
                </a:ln>
                <a:solidFill>
                  <a:schemeClr val="accent6">
                    <a:lumMod val="50000"/>
                  </a:schemeClr>
                </a:solidFill>
                <a:effectLst>
                  <a:outerShdw blurRad="63500" dir="3600000" algn="tl" rotWithShape="0">
                    <a:srgbClr val="000000">
                      <a:alpha val="70000"/>
                    </a:srgbClr>
                  </a:outerShdw>
                </a:effectLst>
                <a:latin typeface="Algerian" panose="04020705040A02060702" pitchFamily="82" charset="0"/>
              </a:rPr>
              <a:t>: </a:t>
            </a:r>
            <a:r>
              <a:rPr lang="en-US" sz="3600" b="1" dirty="0">
                <a:solidFill>
                  <a:schemeClr val="accent4">
                    <a:lumMod val="75000"/>
                  </a:schemeClr>
                </a:solidFill>
                <a:latin typeface="Times New Roman" panose="02020603050405020304" pitchFamily="18" charset="0"/>
                <a:cs typeface="Times New Roman" panose="02020603050405020304" pitchFamily="18" charset="0"/>
              </a:rPr>
              <a:t>Controlling Computer using Hand Gestures</a:t>
            </a:r>
            <a:endParaRPr lang="en-GB" sz="3600" b="1"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5166966" y="3766876"/>
            <a:ext cx="5853134" cy="2215991"/>
          </a:xfrm>
          <a:prstGeom prst="rect">
            <a:avLst/>
          </a:prstGeom>
          <a:noFill/>
        </p:spPr>
        <p:txBody>
          <a:bodyPr wrap="square" rtlCol="0">
            <a:spAutoFit/>
          </a:bodyPr>
          <a:lstStyle/>
          <a:p>
            <a:pPr algn="ctr"/>
            <a:r>
              <a:rPr lang="en-US" sz="2400" dirty="0">
                <a:solidFill>
                  <a:srgbClr val="2BBB93"/>
                </a:solidFill>
                <a:latin typeface="Times New Roman" panose="02020603050405020304" pitchFamily="18" charset="0"/>
                <a:cs typeface="Times New Roman" panose="02020603050405020304" pitchFamily="18" charset="0"/>
              </a:rPr>
              <a:t>Group ID: 22</a:t>
            </a:r>
            <a:endParaRPr lang="en-IN" sz="2400" dirty="0">
              <a:solidFill>
                <a:srgbClr val="2BBB93"/>
              </a:solidFill>
              <a:latin typeface="Times New Roman" panose="02020603050405020304" pitchFamily="18" charset="0"/>
              <a:cs typeface="Times New Roman" panose="02020603050405020304" pitchFamily="18" charset="0"/>
            </a:endParaRPr>
          </a:p>
          <a:p>
            <a:endParaRPr lang="en-IN" sz="2400" dirty="0">
              <a:solidFill>
                <a:srgbClr val="2BBB93"/>
              </a:solidFill>
              <a:latin typeface="Times New Roman" panose="02020603050405020304" pitchFamily="18" charset="0"/>
              <a:cs typeface="Times New Roman" panose="02020603050405020304" pitchFamily="18" charset="0"/>
            </a:endParaRPr>
          </a:p>
          <a:p>
            <a:pPr algn="ctr"/>
            <a:r>
              <a:rPr lang="en-IN" sz="2400" dirty="0">
                <a:solidFill>
                  <a:srgbClr val="2BBB93"/>
                </a:solidFill>
                <a:latin typeface="Times New Roman" panose="02020603050405020304" pitchFamily="18" charset="0"/>
                <a:cs typeface="Times New Roman" panose="02020603050405020304" pitchFamily="18" charset="0"/>
              </a:rPr>
              <a:t>Group Members [Final Year IS-2]</a:t>
            </a:r>
          </a:p>
          <a:p>
            <a:pPr algn="ctr"/>
            <a:endParaRPr lang="en-IN" dirty="0">
              <a:solidFill>
                <a:srgbClr val="2BBB93"/>
              </a:solidFill>
              <a:latin typeface="Times New Roman" panose="02020603050405020304" pitchFamily="18" charset="0"/>
              <a:cs typeface="Times New Roman" panose="02020603050405020304" pitchFamily="18" charset="0"/>
            </a:endParaRPr>
          </a:p>
          <a:p>
            <a:pPr marL="342900" indent="-342900">
              <a:buAutoNum type="arabicPeriod"/>
            </a:pPr>
            <a:r>
              <a:rPr lang="en-IN" sz="2400" dirty="0">
                <a:solidFill>
                  <a:schemeClr val="bg1"/>
                </a:solidFill>
                <a:latin typeface="Times New Roman" panose="02020603050405020304" pitchFamily="18" charset="0"/>
                <a:cs typeface="Times New Roman" panose="02020603050405020304" pitchFamily="18" charset="0"/>
              </a:rPr>
              <a:t>Pradnya Kedari       (2183149 IS -2)</a:t>
            </a:r>
          </a:p>
          <a:p>
            <a:pPr marL="342900" indent="-342900">
              <a:buAutoNum type="arabicPeriod"/>
            </a:pPr>
            <a:r>
              <a:rPr lang="en-IN" sz="2400" dirty="0">
                <a:solidFill>
                  <a:schemeClr val="bg1"/>
                </a:solidFill>
                <a:latin typeface="Times New Roman" panose="02020603050405020304" pitchFamily="18" charset="0"/>
                <a:cs typeface="Times New Roman" panose="02020603050405020304" pitchFamily="18" charset="0"/>
              </a:rPr>
              <a:t>Shubhangi Kadam 	(2183214 IS- 2)</a:t>
            </a:r>
            <a:endParaRPr lang="en-GB" sz="2400"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5166966" y="2394606"/>
            <a:ext cx="5438692" cy="584775"/>
          </a:xfrm>
          <a:prstGeom prst="rect">
            <a:avLst/>
          </a:prstGeom>
          <a:noFill/>
        </p:spPr>
        <p:txBody>
          <a:bodyPr wrap="square" rtlCol="0">
            <a:spAutoFit/>
          </a:bodyPr>
          <a:lstStyle/>
          <a:p>
            <a:r>
              <a:rPr lang="en-IN" sz="3200" dirty="0">
                <a:solidFill>
                  <a:srgbClr val="2CC299"/>
                </a:solidFill>
                <a:latin typeface="Times New Roman" panose="02020603050405020304" pitchFamily="18" charset="0"/>
                <a:cs typeface="Times New Roman" panose="02020603050405020304" pitchFamily="18" charset="0"/>
              </a:rPr>
              <a:t>Guided by </a:t>
            </a:r>
            <a:r>
              <a:rPr lang="en-IN" sz="3200" dirty="0">
                <a:solidFill>
                  <a:schemeClr val="bg1"/>
                </a:solidFill>
                <a:latin typeface="Times New Roman" panose="02020603050405020304" pitchFamily="18" charset="0"/>
                <a:cs typeface="Times New Roman" panose="02020603050405020304" pitchFamily="18" charset="0"/>
              </a:rPr>
              <a:t>: </a:t>
            </a:r>
            <a:r>
              <a:rPr lang="en-US" sz="3200" dirty="0">
                <a:solidFill>
                  <a:schemeClr val="accent1">
                    <a:lumMod val="60000"/>
                    <a:lumOff val="40000"/>
                  </a:schemeClr>
                </a:solidFill>
                <a:latin typeface="Times New Roman" panose="02020603050405020304" pitchFamily="18" charset="0"/>
                <a:cs typeface="Times New Roman" panose="02020603050405020304" pitchFamily="18" charset="0"/>
              </a:rPr>
              <a:t>Rajesh Prasad</a:t>
            </a:r>
            <a:endParaRPr lang="en-GB" sz="3200" dirty="0">
              <a:solidFill>
                <a:schemeClr val="bg1"/>
              </a:solidFill>
              <a:latin typeface="Times New Roman" panose="02020603050405020304" pitchFamily="18" charset="0"/>
              <a:cs typeface="Times New Roman" panose="02020603050405020304" pitchFamily="18" charset="0"/>
            </a:endParaRPr>
          </a:p>
        </p:txBody>
      </p:sp>
      <p:sp>
        <p:nvSpPr>
          <p:cNvPr id="7" name="Rectangle 6"/>
          <p:cNvSpPr/>
          <p:nvPr/>
        </p:nvSpPr>
        <p:spPr>
          <a:xfrm>
            <a:off x="2506761" y="163026"/>
            <a:ext cx="7315975" cy="923330"/>
          </a:xfrm>
          <a:prstGeom prst="rect">
            <a:avLst/>
          </a:prstGeom>
        </p:spPr>
        <p:txBody>
          <a:bodyPr wrap="square">
            <a:spAutoFit/>
          </a:bodyPr>
          <a:lstStyle/>
          <a:p>
            <a:pPr algn="ctr">
              <a:lnSpc>
                <a:spcPct val="90000"/>
              </a:lnSpc>
              <a:spcBef>
                <a:spcPct val="0"/>
              </a:spcBef>
              <a:spcAft>
                <a:spcPts val="600"/>
              </a:spcAft>
            </a:pPr>
            <a:r>
              <a:rPr lang="en-US" sz="6000" cap="all" dirty="0">
                <a:solidFill>
                  <a:srgbClr val="0D2F4A"/>
                </a:solidFill>
                <a:highlight>
                  <a:srgbClr val="C0C0C0"/>
                </a:highlight>
                <a:latin typeface="Algerian"/>
              </a:rPr>
              <a:t>Project Phase II</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8472" y="2737742"/>
            <a:ext cx="4137004" cy="2418735"/>
          </a:xfrm>
          <a:prstGeom prst="rect">
            <a:avLst/>
          </a:prstGeom>
          <a:effectLst>
            <a:glow rad="228600">
              <a:schemeClr val="accent4">
                <a:satMod val="175000"/>
                <a:alpha val="40000"/>
              </a:schemeClr>
            </a:glow>
            <a:softEdge rad="12700"/>
          </a:effectLst>
        </p:spPr>
      </p:pic>
      <p:sp>
        <p:nvSpPr>
          <p:cNvPr id="11" name="Google Shape;251;p1"/>
          <p:cNvSpPr txBox="1"/>
          <p:nvPr/>
        </p:nvSpPr>
        <p:spPr>
          <a:xfrm>
            <a:off x="3981111" y="1051504"/>
            <a:ext cx="4261372"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cap="none" dirty="0">
                <a:solidFill>
                  <a:srgbClr val="EE52A4"/>
                </a:solidFill>
                <a:latin typeface="Times New Roman" panose="02020603050405020304" pitchFamily="18" charset="0"/>
                <a:ea typeface="Century Gothic"/>
                <a:cs typeface="Times New Roman" panose="02020603050405020304" pitchFamily="18" charset="0"/>
                <a:sym typeface="Century Gothic"/>
              </a:rPr>
              <a:t>FINAL YEAR PROJECT</a:t>
            </a:r>
            <a:endParaRPr sz="2800" b="1" dirty="0">
              <a:solidFill>
                <a:srgbClr val="EE52A4"/>
              </a:solidFill>
              <a:latin typeface="Times New Roman" panose="02020603050405020304" pitchFamily="18" charset="0"/>
              <a:ea typeface="Century Gothic"/>
              <a:cs typeface="Times New Roman" panose="02020603050405020304" pitchFamily="18" charset="0"/>
              <a:sym typeface="Century Gothic"/>
            </a:endParaRPr>
          </a:p>
        </p:txBody>
      </p:sp>
      <p:pic>
        <p:nvPicPr>
          <p:cNvPr id="9" name="Picture 8">
            <a:extLst>
              <a:ext uri="{FF2B5EF4-FFF2-40B4-BE49-F238E27FC236}">
                <a16:creationId xmlns:a16="http://schemas.microsoft.com/office/drawing/2014/main" id="{C749B5E5-CAF8-4974-BDC8-1927B59837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62927" y="5881805"/>
            <a:ext cx="883617" cy="866215"/>
          </a:xfrm>
          <a:prstGeom prst="rect">
            <a:avLst/>
          </a:prstGeom>
        </p:spPr>
      </p:pic>
    </p:spTree>
    <p:extLst>
      <p:ext uri="{BB962C8B-B14F-4D97-AF65-F5344CB8AC3E}">
        <p14:creationId xmlns:p14="http://schemas.microsoft.com/office/powerpoint/2010/main" val="2887021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49869816"/>
              </p:ext>
            </p:extLst>
          </p:nvPr>
        </p:nvGraphicFramePr>
        <p:xfrm>
          <a:off x="0" y="0"/>
          <a:ext cx="12191999" cy="6864598"/>
        </p:xfrm>
        <a:graphic>
          <a:graphicData uri="http://schemas.openxmlformats.org/drawingml/2006/table">
            <a:tbl>
              <a:tblPr firstCol="1" bandRow="1">
                <a:tableStyleId>{00A15C55-8517-42AA-B614-E9B94910E393}</a:tableStyleId>
              </a:tblPr>
              <a:tblGrid>
                <a:gridCol w="763289">
                  <a:extLst>
                    <a:ext uri="{9D8B030D-6E8A-4147-A177-3AD203B41FA5}">
                      <a16:colId xmlns:a16="http://schemas.microsoft.com/office/drawing/2014/main" val="20000"/>
                    </a:ext>
                  </a:extLst>
                </a:gridCol>
                <a:gridCol w="1416121">
                  <a:extLst>
                    <a:ext uri="{9D8B030D-6E8A-4147-A177-3AD203B41FA5}">
                      <a16:colId xmlns:a16="http://schemas.microsoft.com/office/drawing/2014/main" val="291547444"/>
                    </a:ext>
                  </a:extLst>
                </a:gridCol>
                <a:gridCol w="3150842">
                  <a:extLst>
                    <a:ext uri="{9D8B030D-6E8A-4147-A177-3AD203B41FA5}">
                      <a16:colId xmlns:a16="http://schemas.microsoft.com/office/drawing/2014/main" val="20001"/>
                    </a:ext>
                  </a:extLst>
                </a:gridCol>
                <a:gridCol w="3793972">
                  <a:extLst>
                    <a:ext uri="{9D8B030D-6E8A-4147-A177-3AD203B41FA5}">
                      <a16:colId xmlns:a16="http://schemas.microsoft.com/office/drawing/2014/main" val="20002"/>
                    </a:ext>
                  </a:extLst>
                </a:gridCol>
                <a:gridCol w="3067775">
                  <a:extLst>
                    <a:ext uri="{9D8B030D-6E8A-4147-A177-3AD203B41FA5}">
                      <a16:colId xmlns:a16="http://schemas.microsoft.com/office/drawing/2014/main" val="20003"/>
                    </a:ext>
                  </a:extLst>
                </a:gridCol>
              </a:tblGrid>
              <a:tr h="1459345">
                <a:tc>
                  <a:txBody>
                    <a:bodyPr/>
                    <a:lstStyle/>
                    <a:p>
                      <a:pPr marL="0" marR="0" algn="ctr">
                        <a:lnSpc>
                          <a:spcPct val="107000"/>
                        </a:lnSpc>
                        <a:spcBef>
                          <a:spcPts val="0"/>
                        </a:spcBef>
                        <a:spcAft>
                          <a:spcPts val="0"/>
                        </a:spcAft>
                      </a:pPr>
                      <a:r>
                        <a:rPr lang="en-IN" sz="1800" dirty="0">
                          <a:effectLst/>
                          <a:latin typeface="Times New Roman" panose="02020603050405020304" pitchFamily="18" charset="0"/>
                          <a:ea typeface="+mn-ea"/>
                          <a:cs typeface="Times New Roman" panose="02020603050405020304" pitchFamily="18" charset="0"/>
                        </a:rPr>
                        <a:t>7</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125" marR="34125" marT="0" marB="0"/>
                </a:tc>
                <a:tc>
                  <a:txBody>
                    <a:bodyPr/>
                    <a:lstStyle/>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Sarita K.,</a:t>
                      </a:r>
                      <a:r>
                        <a:rPr lang="en-IN" sz="1800" baseline="0" dirty="0">
                          <a:effectLst/>
                          <a:latin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cs typeface="Times New Roman" panose="02020603050405020304" pitchFamily="18" charset="0"/>
                        </a:rPr>
                        <a:t>Gavale</a:t>
                      </a:r>
                      <a:r>
                        <a:rPr lang="en-IN" sz="1800" dirty="0">
                          <a:effectLst/>
                          <a:latin typeface="Times New Roman" panose="02020603050405020304" pitchFamily="18" charset="0"/>
                          <a:cs typeface="Times New Roman" panose="02020603050405020304" pitchFamily="18" charset="0"/>
                        </a:rPr>
                        <a:t> Yogesh,</a:t>
                      </a:r>
                      <a:r>
                        <a:rPr lang="en-IN"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S. Jadhav</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125" marR="34125" marT="0" marB="0"/>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800" baseline="0" dirty="0">
                          <a:effectLst/>
                          <a:latin typeface="Times New Roman" panose="02020603050405020304" pitchFamily="18" charset="0"/>
                          <a:cs typeface="Times New Roman" panose="02020603050405020304" pitchFamily="18" charset="0"/>
                        </a:rPr>
                        <a:t>“</a:t>
                      </a:r>
                      <a:r>
                        <a:rPr lang="en-IN" sz="1800" dirty="0">
                          <a:effectLst/>
                          <a:latin typeface="Times New Roman" panose="02020603050405020304" pitchFamily="18" charset="0"/>
                          <a:cs typeface="Times New Roman" panose="02020603050405020304" pitchFamily="18" charset="0"/>
                        </a:rPr>
                        <a:t>Hand Gesture Detection Using Arduino And Python For Screen </a:t>
                      </a:r>
                      <a:endParaRPr lang="en-US" sz="1800" dirty="0">
                        <a:effectLst/>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7000"/>
                        </a:lnSpc>
                        <a:spcBef>
                          <a:spcPts val="0"/>
                        </a:spcBef>
                        <a:spcAft>
                          <a:spcPts val="0"/>
                        </a:spcAft>
                        <a:buClrTx/>
                        <a:buSzTx/>
                        <a:buFontTx/>
                        <a:buNone/>
                        <a:tabLst/>
                        <a:defRPr/>
                      </a:pPr>
                      <a:r>
                        <a:rPr lang="en-IN" sz="1800" dirty="0">
                          <a:effectLst/>
                          <a:latin typeface="Times New Roman" panose="02020603050405020304" pitchFamily="18" charset="0"/>
                          <a:cs typeface="Times New Roman" panose="02020603050405020304" pitchFamily="18" charset="0"/>
                        </a:rPr>
                        <a:t>Control”, July 2020</a:t>
                      </a:r>
                      <a:r>
                        <a:rPr lang="en-US" sz="1800" dirty="0">
                          <a:effectLst/>
                          <a:latin typeface="Times New Roman" panose="02020603050405020304" pitchFamily="18" charset="0"/>
                          <a:cs typeface="Times New Roman" panose="02020603050405020304" pitchFamily="18" charset="0"/>
                        </a:rPr>
                        <a:t>.</a:t>
                      </a:r>
                    </a:p>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 </a:t>
                      </a:r>
                      <a:endParaRPr lang="en-US" sz="1800" b="0" dirty="0">
                        <a:solidFill>
                          <a:schemeClr val="tx1"/>
                        </a:solidFill>
                        <a:effectLst/>
                        <a:latin typeface="Times New Roman" panose="02020603050405020304" pitchFamily="18" charset="0"/>
                        <a:cs typeface="Times New Roman" panose="02020603050405020304" pitchFamily="18" charset="0"/>
                      </a:endParaRPr>
                    </a:p>
                  </a:txBody>
                  <a:tcPr marL="34125" marR="34125" marT="0" marB="0"/>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IN" sz="1800" dirty="0">
                          <a:effectLst/>
                          <a:latin typeface="Times New Roman" panose="02020603050405020304" pitchFamily="18" charset="0"/>
                          <a:cs typeface="Times New Roman" panose="02020603050405020304" pitchFamily="18" charset="0"/>
                        </a:rPr>
                        <a:t>Arduino based hand gesture controlled</a:t>
                      </a:r>
                      <a:r>
                        <a:rPr lang="en-IN"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computer where they can zoom in/out and rotate the</a:t>
                      </a:r>
                      <a:r>
                        <a:rPr lang="en-IN" sz="1800" baseline="0" dirty="0">
                          <a:effectLst/>
                          <a:latin typeface="Times New Roman" panose="02020603050405020304" pitchFamily="18" charset="0"/>
                          <a:cs typeface="Times New Roman" panose="02020603050405020304" pitchFamily="18" charset="0"/>
                        </a:rPr>
                        <a:t> i</a:t>
                      </a:r>
                      <a:r>
                        <a:rPr lang="en-IN" sz="1800" dirty="0">
                          <a:effectLst/>
                          <a:latin typeface="Times New Roman" panose="02020603050405020304" pitchFamily="18" charset="0"/>
                          <a:cs typeface="Times New Roman" panose="02020603050405020304" pitchFamily="18" charset="0"/>
                        </a:rPr>
                        <a:t>mage.</a:t>
                      </a:r>
                      <a:r>
                        <a:rPr lang="en-US"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Arduino,</a:t>
                      </a:r>
                      <a:r>
                        <a:rPr lang="en-IN"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Python used for implementation.</a:t>
                      </a:r>
                      <a:endParaRPr lang="en-US" sz="1800" dirty="0">
                        <a:effectLst/>
                        <a:latin typeface="Times New Roman" panose="02020603050405020304" pitchFamily="18" charset="0"/>
                        <a:cs typeface="Times New Roman" panose="02020603050405020304" pitchFamily="18" charset="0"/>
                      </a:endParaRPr>
                    </a:p>
                  </a:txBody>
                  <a:tcPr marL="34125" marR="34125" marT="0" marB="0"/>
                </a:tc>
                <a:tc>
                  <a:txBody>
                    <a:bodyPr/>
                    <a:lstStyle/>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When there are multiple hands the movement is not detected.</a:t>
                      </a:r>
                      <a:endParaRPr lang="en-US" sz="1800" dirty="0">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 </a:t>
                      </a:r>
                      <a:endParaRPr lang="en-US"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4125" marR="34125" marT="0" marB="0"/>
                </a:tc>
                <a:extLst>
                  <a:ext uri="{0D108BD9-81ED-4DB2-BD59-A6C34878D82A}">
                    <a16:rowId xmlns:a16="http://schemas.microsoft.com/office/drawing/2014/main" val="10000"/>
                  </a:ext>
                </a:extLst>
              </a:tr>
              <a:tr h="1955716">
                <a:tc>
                  <a:txBody>
                    <a:bodyPr/>
                    <a:lstStyle/>
                    <a:p>
                      <a:pPr marL="0" marR="0" algn="ctr">
                        <a:lnSpc>
                          <a:spcPct val="107000"/>
                        </a:lnSpc>
                        <a:spcBef>
                          <a:spcPts val="0"/>
                        </a:spcBef>
                        <a:spcAft>
                          <a:spcPts val="0"/>
                        </a:spcAft>
                      </a:pPr>
                      <a:r>
                        <a:rPr lang="en-IN" sz="1800" dirty="0">
                          <a:effectLst/>
                          <a:latin typeface="Times New Roman" panose="02020603050405020304" pitchFamily="18" charset="0"/>
                          <a:ea typeface="+mn-ea"/>
                          <a:cs typeface="Times New Roman" panose="02020603050405020304" pitchFamily="18" charset="0"/>
                        </a:rPr>
                        <a:t>8</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125" marR="34125" marT="0" marB="0"/>
                </a:tc>
                <a:tc>
                  <a:txBody>
                    <a:bodyPr/>
                    <a:lstStyle/>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Udit Kumar,</a:t>
                      </a:r>
                      <a:r>
                        <a:rPr lang="en-US"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Sanjana </a:t>
                      </a:r>
                      <a:r>
                        <a:rPr lang="en-IN" sz="1800" dirty="0" err="1">
                          <a:effectLst/>
                          <a:latin typeface="Times New Roman" panose="02020603050405020304" pitchFamily="18" charset="0"/>
                          <a:cs typeface="Times New Roman" panose="02020603050405020304" pitchFamily="18" charset="0"/>
                        </a:rPr>
                        <a:t>Kintali</a:t>
                      </a:r>
                      <a:r>
                        <a:rPr lang="en-IN" sz="1800" dirty="0">
                          <a:effectLst/>
                          <a:latin typeface="Times New Roman" panose="02020603050405020304" pitchFamily="18" charset="0"/>
                          <a:cs typeface="Times New Roman" panose="02020603050405020304" pitchFamily="18" charset="0"/>
                        </a:rPr>
                        <a:t>,</a:t>
                      </a:r>
                      <a:r>
                        <a:rPr lang="en-IN" sz="1800" baseline="0" dirty="0">
                          <a:effectLst/>
                          <a:latin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cs typeface="Times New Roman" panose="02020603050405020304" pitchFamily="18" charset="0"/>
                        </a:rPr>
                        <a:t>Kolla</a:t>
                      </a:r>
                      <a:r>
                        <a:rPr lang="en-IN" sz="1800" dirty="0">
                          <a:effectLst/>
                          <a:latin typeface="Times New Roman" panose="02020603050405020304" pitchFamily="18" charset="0"/>
                          <a:cs typeface="Times New Roman" panose="02020603050405020304" pitchFamily="18" charset="0"/>
                        </a:rPr>
                        <a:t> Sai </a:t>
                      </a:r>
                      <a:r>
                        <a:rPr lang="en-IN" sz="1800" dirty="0" err="1">
                          <a:effectLst/>
                          <a:latin typeface="Times New Roman" panose="02020603050405020304" pitchFamily="18" charset="0"/>
                          <a:cs typeface="Times New Roman" panose="02020603050405020304" pitchFamily="18" charset="0"/>
                        </a:rPr>
                        <a:t>Latha</a:t>
                      </a:r>
                      <a:r>
                        <a:rPr lang="en-IN" sz="1800" dirty="0">
                          <a:effectLst/>
                          <a:latin typeface="Times New Roman" panose="02020603050405020304" pitchFamily="18" charset="0"/>
                          <a:cs typeface="Times New Roman" panose="02020603050405020304" pitchFamily="18" charset="0"/>
                        </a:rPr>
                        <a:t>,</a:t>
                      </a:r>
                      <a:r>
                        <a:rPr lang="en-IN" sz="1800" baseline="0" dirty="0">
                          <a:effectLst/>
                          <a:latin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cs typeface="Times New Roman" panose="02020603050405020304" pitchFamily="18" charset="0"/>
                        </a:rPr>
                        <a:t>Asraf</a:t>
                      </a:r>
                      <a:r>
                        <a:rPr lang="en-IN" sz="1800" dirty="0">
                          <a:effectLst/>
                          <a:latin typeface="Times New Roman" panose="02020603050405020304" pitchFamily="18" charset="0"/>
                          <a:cs typeface="Times New Roman" panose="02020603050405020304" pitchFamily="18" charset="0"/>
                        </a:rPr>
                        <a:t> Ali,</a:t>
                      </a:r>
                      <a:r>
                        <a:rPr lang="en-IN"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N. Suresh Kumar</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125" marR="34125" marT="0" marB="0"/>
                </a:tc>
                <a:tc>
                  <a:txBody>
                    <a:bodyPr/>
                    <a:lstStyle/>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“Hand Gesture Controlled Laptop Using Arduino”, April 2020</a:t>
                      </a:r>
                      <a:r>
                        <a:rPr lang="en-US" sz="1800" dirty="0">
                          <a:effectLst/>
                          <a:latin typeface="Times New Roman" panose="02020603050405020304" pitchFamily="18" charset="0"/>
                          <a:cs typeface="Times New Roman" panose="02020603050405020304" pitchFamily="18" charset="0"/>
                        </a:rPr>
                        <a:t>.</a:t>
                      </a:r>
                    </a:p>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 </a:t>
                      </a:r>
                      <a:endParaRPr lang="en-US" sz="1800" b="0" dirty="0">
                        <a:solidFill>
                          <a:schemeClr val="tx1"/>
                        </a:solidFill>
                        <a:effectLst/>
                        <a:latin typeface="Times New Roman" panose="02020603050405020304" pitchFamily="18" charset="0"/>
                        <a:cs typeface="Times New Roman" panose="02020603050405020304" pitchFamily="18" charset="0"/>
                      </a:endParaRPr>
                    </a:p>
                  </a:txBody>
                  <a:tcPr marL="34125" marR="34125" marT="0" marB="0"/>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IN" sz="1800" dirty="0">
                          <a:effectLst/>
                          <a:latin typeface="Times New Roman" panose="02020603050405020304" pitchFamily="18" charset="0"/>
                          <a:cs typeface="Times New Roman" panose="02020603050405020304" pitchFamily="18" charset="0"/>
                        </a:rPr>
                        <a:t>Developed such application that scroll up and down web pages and moving to next and previous pages</a:t>
                      </a:r>
                      <a:r>
                        <a:rPr lang="en-US" sz="1800" dirty="0">
                          <a:effectLst/>
                          <a:latin typeface="Times New Roman" panose="02020603050405020304" pitchFamily="18" charset="0"/>
                          <a:cs typeface="Times New Roman" panose="02020603050405020304" pitchFamily="18" charset="0"/>
                        </a:rPr>
                        <a:t>.</a:t>
                      </a:r>
                      <a:r>
                        <a:rPr lang="en-US"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Arduino,</a:t>
                      </a:r>
                      <a:r>
                        <a:rPr lang="en-IN" sz="1800" baseline="0" dirty="0">
                          <a:effectLst/>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cs typeface="Times New Roman" panose="02020603050405020304" pitchFamily="18" charset="0"/>
                        </a:rPr>
                        <a:t>used.</a:t>
                      </a:r>
                    </a:p>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 </a:t>
                      </a:r>
                      <a:endParaRPr lang="en-US"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4125" marR="34125" marT="0" marB="0"/>
                </a:tc>
                <a:tc>
                  <a:txBody>
                    <a:bodyPr/>
                    <a:lstStyle/>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Hand should be within the range</a:t>
                      </a:r>
                      <a:r>
                        <a:rPr lang="en-IN"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limit.</a:t>
                      </a:r>
                      <a:endParaRPr lang="en-US"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4125" marR="34125" marT="0" marB="0"/>
                </a:tc>
                <a:extLst>
                  <a:ext uri="{0D108BD9-81ED-4DB2-BD59-A6C34878D82A}">
                    <a16:rowId xmlns:a16="http://schemas.microsoft.com/office/drawing/2014/main" val="10001"/>
                  </a:ext>
                </a:extLst>
              </a:tr>
              <a:tr h="1803484">
                <a:tc>
                  <a:txBody>
                    <a:bodyPr/>
                    <a:lstStyle/>
                    <a:p>
                      <a:pPr marL="0" marR="0" indent="0" algn="ctr">
                        <a:lnSpc>
                          <a:spcPct val="107000"/>
                        </a:lnSpc>
                        <a:spcBef>
                          <a:spcPts val="0"/>
                        </a:spcBef>
                        <a:spcAft>
                          <a:spcPts val="0"/>
                        </a:spcAft>
                        <a:buFont typeface="+mj-l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9</a:t>
                      </a:r>
                    </a:p>
                  </a:txBody>
                  <a:tcPr marL="34125" marR="34125" marT="0" marB="0"/>
                </a:tc>
                <a:tc>
                  <a:txBody>
                    <a:bodyPr/>
                    <a:lstStyle/>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J. S. </a:t>
                      </a:r>
                      <a:r>
                        <a:rPr lang="en-IN" sz="1800" dirty="0" err="1">
                          <a:effectLst/>
                          <a:latin typeface="Times New Roman" panose="02020603050405020304" pitchFamily="18" charset="0"/>
                          <a:cs typeface="Times New Roman" panose="02020603050405020304" pitchFamily="18" charset="0"/>
                        </a:rPr>
                        <a:t>Vimali</a:t>
                      </a:r>
                      <a:r>
                        <a:rPr lang="en-IN" sz="1800" dirty="0">
                          <a:effectLst/>
                          <a:latin typeface="Times New Roman" panose="02020603050405020304" pitchFamily="18" charset="0"/>
                          <a:cs typeface="Times New Roman" panose="02020603050405020304" pitchFamily="18" charset="0"/>
                        </a:rPr>
                        <a:t>,</a:t>
                      </a:r>
                      <a:r>
                        <a:rPr lang="en-IN" sz="1800" baseline="0" dirty="0">
                          <a:effectLst/>
                          <a:latin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cs typeface="Times New Roman" panose="02020603050405020304" pitchFamily="18" charset="0"/>
                        </a:rPr>
                        <a:t>Senduru</a:t>
                      </a:r>
                      <a:r>
                        <a:rPr lang="en-IN" sz="1800" dirty="0">
                          <a:effectLst/>
                          <a:latin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cs typeface="Times New Roman" panose="02020603050405020304" pitchFamily="18" charset="0"/>
                        </a:rPr>
                        <a:t>Srinivasulu</a:t>
                      </a:r>
                      <a:r>
                        <a:rPr lang="en-IN" sz="1800" dirty="0">
                          <a:effectLst/>
                          <a:latin typeface="Times New Roman" panose="02020603050405020304" pitchFamily="18" charset="0"/>
                          <a:cs typeface="Times New Roman" panose="02020603050405020304" pitchFamily="18" charset="0"/>
                        </a:rPr>
                        <a:t>,</a:t>
                      </a:r>
                      <a:r>
                        <a:rPr lang="en-IN"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J. Jabez,</a:t>
                      </a:r>
                      <a:r>
                        <a:rPr lang="en-IN"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S. </a:t>
                      </a:r>
                      <a:r>
                        <a:rPr lang="en-IN" sz="1800" dirty="0" err="1">
                          <a:effectLst/>
                          <a:latin typeface="Times New Roman" panose="02020603050405020304" pitchFamily="18" charset="0"/>
                          <a:cs typeface="Times New Roman" panose="02020603050405020304" pitchFamily="18" charset="0"/>
                        </a:rPr>
                        <a:t>Gowr</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125" marR="34125" marT="0" marB="0"/>
                </a:tc>
                <a:tc>
                  <a:txBody>
                    <a:bodyPr/>
                    <a:lstStyle/>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“Hand Gesture Recognition Control for</a:t>
                      </a:r>
                      <a:endParaRPr lang="en-US" sz="1800" dirty="0">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Computers Using Arduino”,</a:t>
                      </a:r>
                      <a:r>
                        <a:rPr lang="en-IN"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2020.</a:t>
                      </a:r>
                      <a:endParaRPr lang="en-US" sz="1800" b="0" dirty="0">
                        <a:solidFill>
                          <a:schemeClr val="tx1"/>
                        </a:solidFill>
                        <a:effectLst/>
                        <a:latin typeface="Times New Roman" panose="02020603050405020304" pitchFamily="18" charset="0"/>
                        <a:cs typeface="Times New Roman" panose="02020603050405020304" pitchFamily="18" charset="0"/>
                      </a:endParaRPr>
                    </a:p>
                  </a:txBody>
                  <a:tcPr marL="34125" marR="34125" marT="0" marB="0"/>
                </a:tc>
                <a:tc>
                  <a:txBody>
                    <a:bodyPr/>
                    <a:lstStyle/>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Tab</a:t>
                      </a:r>
                      <a:r>
                        <a:rPr lang="en-IN"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switch in a Web browser</a:t>
                      </a:r>
                      <a:r>
                        <a:rPr lang="en-US" sz="1800" dirty="0">
                          <a:effectLst/>
                          <a:latin typeface="Times New Roman" panose="02020603050405020304" pitchFamily="18" charset="0"/>
                          <a:cs typeface="Times New Roman" panose="02020603050405020304" pitchFamily="18" charset="0"/>
                        </a:rPr>
                        <a:t>,</a:t>
                      </a:r>
                      <a:r>
                        <a:rPr lang="en-US"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Web page scrolling</a:t>
                      </a:r>
                      <a:r>
                        <a:rPr lang="en-US" sz="1800" dirty="0">
                          <a:effectLst/>
                          <a:latin typeface="Times New Roman" panose="02020603050405020304" pitchFamily="18" charset="0"/>
                          <a:cs typeface="Times New Roman" panose="02020603050405020304" pitchFamily="18" charset="0"/>
                        </a:rPr>
                        <a:t>,</a:t>
                      </a:r>
                      <a:r>
                        <a:rPr lang="en-US"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Task switching</a:t>
                      </a:r>
                      <a:r>
                        <a:rPr lang="en-US" sz="1800" dirty="0">
                          <a:effectLst/>
                          <a:latin typeface="Times New Roman" panose="02020603050405020304" pitchFamily="18" charset="0"/>
                          <a:cs typeface="Times New Roman" panose="02020603050405020304" pitchFamily="18" charset="0"/>
                        </a:rPr>
                        <a:t>,</a:t>
                      </a:r>
                      <a:r>
                        <a:rPr lang="en-US"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Play/pause the video</a:t>
                      </a:r>
                      <a:r>
                        <a:rPr lang="en-US" sz="1800" dirty="0">
                          <a:effectLst/>
                          <a:latin typeface="Times New Roman" panose="02020603050405020304" pitchFamily="18" charset="0"/>
                          <a:cs typeface="Times New Roman" panose="02020603050405020304" pitchFamily="18" charset="0"/>
                        </a:rPr>
                        <a:t>,</a:t>
                      </a:r>
                      <a:r>
                        <a:rPr lang="en-US"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Video forward and</a:t>
                      </a:r>
                      <a:r>
                        <a:rPr lang="en-IN"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rewind,</a:t>
                      </a:r>
                      <a:r>
                        <a:rPr lang="en-IN" sz="1800" baseline="0" dirty="0">
                          <a:effectLst/>
                          <a:latin typeface="Times New Roman" panose="02020603050405020304" pitchFamily="18" charset="0"/>
                          <a:cs typeface="Times New Roman" panose="02020603050405020304" pitchFamily="18" charset="0"/>
                        </a:rPr>
                        <a:t> etc.</a:t>
                      </a:r>
                      <a:r>
                        <a:rPr lang="en-US" sz="180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applications performed.</a:t>
                      </a:r>
                      <a:r>
                        <a:rPr lang="en-US"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Arduino,</a:t>
                      </a:r>
                      <a:r>
                        <a:rPr lang="en-IN" sz="1800" baseline="0" dirty="0">
                          <a:effectLst/>
                          <a:latin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cs typeface="Times New Roman" panose="02020603050405020304" pitchFamily="18" charset="0"/>
                        </a:rPr>
                        <a:t>PySerial</a:t>
                      </a:r>
                      <a:r>
                        <a:rPr lang="en-US" sz="1800" dirty="0">
                          <a:effectLst/>
                          <a:latin typeface="Times New Roman" panose="02020603050405020304" pitchFamily="18" charset="0"/>
                          <a:cs typeface="Times New Roman" panose="02020603050405020304" pitchFamily="18" charset="0"/>
                        </a:rPr>
                        <a:t>,</a:t>
                      </a:r>
                      <a:r>
                        <a:rPr lang="en-US" sz="1800" baseline="0" dirty="0">
                          <a:effectLst/>
                          <a:latin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cs typeface="Times New Roman" panose="02020603050405020304" pitchFamily="18" charset="0"/>
                        </a:rPr>
                        <a:t>PyautoGUI</a:t>
                      </a:r>
                      <a:r>
                        <a:rPr lang="en-IN" sz="1800" dirty="0">
                          <a:effectLst/>
                          <a:latin typeface="Times New Roman" panose="02020603050405020304" pitchFamily="18" charset="0"/>
                          <a:cs typeface="Times New Roman" panose="02020603050405020304" pitchFamily="18" charset="0"/>
                        </a:rPr>
                        <a:t>, etc. used. </a:t>
                      </a:r>
                      <a:endParaRPr lang="en-US" sz="1800" dirty="0">
                        <a:effectLst/>
                        <a:latin typeface="Times New Roman" panose="02020603050405020304" pitchFamily="18" charset="0"/>
                        <a:cs typeface="Times New Roman" panose="02020603050405020304" pitchFamily="18" charset="0"/>
                      </a:endParaRPr>
                    </a:p>
                  </a:txBody>
                  <a:tcPr marL="34125" marR="34125" marT="0" marB="0"/>
                </a:tc>
                <a:tc>
                  <a:txBody>
                    <a:bodyPr/>
                    <a:lstStyle/>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When there are multiple hands the movement is not detected.</a:t>
                      </a:r>
                      <a:endParaRPr lang="en-US" sz="1800" dirty="0">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 </a:t>
                      </a:r>
                      <a:endParaRPr lang="en-US"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4125" marR="34125" marT="0" marB="0"/>
                </a:tc>
                <a:extLst>
                  <a:ext uri="{0D108BD9-81ED-4DB2-BD59-A6C34878D82A}">
                    <a16:rowId xmlns:a16="http://schemas.microsoft.com/office/drawing/2014/main" val="10002"/>
                  </a:ext>
                </a:extLst>
              </a:tr>
              <a:tr h="1646053">
                <a:tc>
                  <a:txBody>
                    <a:bodyPr/>
                    <a:lstStyle/>
                    <a:p>
                      <a:pPr marL="0" marR="0" algn="ctr">
                        <a:lnSpc>
                          <a:spcPct val="107000"/>
                        </a:lnSpc>
                        <a:spcBef>
                          <a:spcPts val="0"/>
                        </a:spcBef>
                        <a:spcAft>
                          <a:spcPts val="0"/>
                        </a:spcAft>
                      </a:pPr>
                      <a:r>
                        <a:rPr lang="en-IN" sz="1800" b="1" dirty="0">
                          <a:solidFill>
                            <a:schemeClr val="lt1"/>
                          </a:solidFill>
                          <a:effectLst/>
                          <a:latin typeface="Times New Roman" panose="02020603050405020304" pitchFamily="18" charset="0"/>
                          <a:ea typeface="+mn-ea"/>
                          <a:cs typeface="Times New Roman" panose="02020603050405020304" pitchFamily="18" charset="0"/>
                        </a:rPr>
                        <a:t>10</a:t>
                      </a:r>
                      <a:endParaRPr lang="en-US"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Ram Pratap </a:t>
                      </a:r>
                      <a:r>
                        <a:rPr lang="en-IN" sz="1800" dirty="0" err="1">
                          <a:effectLst/>
                          <a:latin typeface="Times New Roman" panose="02020603050405020304" pitchFamily="18" charset="0"/>
                          <a:cs typeface="Times New Roman" panose="02020603050405020304" pitchFamily="18" charset="0"/>
                        </a:rPr>
                        <a:t>sharma</a:t>
                      </a:r>
                      <a:r>
                        <a:rPr lang="en-US" sz="1800" dirty="0">
                          <a:effectLst/>
                          <a:latin typeface="Times New Roman" panose="02020603050405020304" pitchFamily="18" charset="0"/>
                          <a:cs typeface="Times New Roman" panose="02020603050405020304" pitchFamily="18" charset="0"/>
                        </a:rPr>
                        <a:t>,</a:t>
                      </a:r>
                      <a:r>
                        <a:rPr lang="en-US"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Gyanendra Varma</a:t>
                      </a:r>
                      <a:endParaRPr lang="en-US"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0" marR="0" algn="l">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t>
                      </a:r>
                      <a:r>
                        <a:rPr lang="en-IN" sz="1800" dirty="0">
                          <a:effectLst/>
                          <a:latin typeface="Times New Roman" panose="02020603050405020304" pitchFamily="18" charset="0"/>
                          <a:cs typeface="Times New Roman" panose="02020603050405020304" pitchFamily="18" charset="0"/>
                        </a:rPr>
                        <a:t>Human computer interaction using hand gesture”, 2015.</a:t>
                      </a:r>
                      <a:endParaRPr lang="en-US" sz="1800" dirty="0">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 </a:t>
                      </a:r>
                      <a:endParaRPr lang="en-US" sz="1800" dirty="0">
                        <a:solidFill>
                          <a:schemeClr val="tx1"/>
                        </a:solidFill>
                        <a:effectLst/>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IN" sz="1800" dirty="0">
                          <a:effectLst/>
                          <a:latin typeface="Times New Roman" panose="02020603050405020304" pitchFamily="18" charset="0"/>
                          <a:cs typeface="Times New Roman" panose="02020603050405020304" pitchFamily="18" charset="0"/>
                        </a:rPr>
                        <a:t>HCI for MS office and media player.</a:t>
                      </a:r>
                      <a:r>
                        <a:rPr lang="en-US"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Have their own dataset,</a:t>
                      </a:r>
                      <a:r>
                        <a:rPr lang="en-IN" sz="1800" baseline="0" dirty="0">
                          <a:effectLst/>
                          <a:latin typeface="Times New Roman" panose="02020603050405020304" pitchFamily="18" charset="0"/>
                          <a:cs typeface="Times New Roman" panose="02020603050405020304" pitchFamily="18" charset="0"/>
                        </a:rPr>
                        <a:t> u</a:t>
                      </a:r>
                      <a:r>
                        <a:rPr lang="en-IN" sz="1800" dirty="0">
                          <a:effectLst/>
                          <a:latin typeface="Times New Roman" panose="02020603050405020304" pitchFamily="18" charset="0"/>
                          <a:cs typeface="Times New Roman" panose="02020603050405020304" pitchFamily="18" charset="0"/>
                        </a:rPr>
                        <a:t>sed skin coloured based technique. </a:t>
                      </a:r>
                      <a:endParaRPr lang="en-US"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Less robust in detection and recognition.</a:t>
                      </a:r>
                      <a:endParaRPr lang="en-US"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62141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24994-010E-4F15-ABB6-678D98F8BBB4}"/>
              </a:ext>
            </a:extLst>
          </p:cNvPr>
          <p:cNvSpPr>
            <a:spLocks noGrp="1"/>
          </p:cNvSpPr>
          <p:nvPr>
            <p:ph type="title"/>
          </p:nvPr>
        </p:nvSpPr>
        <p:spPr>
          <a:xfrm>
            <a:off x="2902140" y="320924"/>
            <a:ext cx="6285624" cy="685716"/>
          </a:xfrm>
        </p:spPr>
        <p:txBody>
          <a:bodyPr>
            <a:noAutofit/>
          </a:bodyPr>
          <a:lstStyle/>
          <a:p>
            <a:pPr algn="ctr"/>
            <a:r>
              <a:rPr lang="en-IN" b="1" dirty="0">
                <a:solidFill>
                  <a:srgbClr val="FFC000"/>
                </a:solidFill>
                <a:latin typeface="Times New Roman" panose="02020603050405020304" pitchFamily="18" charset="0"/>
                <a:cs typeface="Times New Roman" panose="02020603050405020304" pitchFamily="18" charset="0"/>
              </a:rPr>
              <a:t>Experimental Setup</a:t>
            </a:r>
          </a:p>
        </p:txBody>
      </p:sp>
      <p:sp>
        <p:nvSpPr>
          <p:cNvPr id="3" name="Content Placeholder 2">
            <a:extLst>
              <a:ext uri="{FF2B5EF4-FFF2-40B4-BE49-F238E27FC236}">
                <a16:creationId xmlns:a16="http://schemas.microsoft.com/office/drawing/2014/main" id="{69B5D0B7-159D-40F1-B500-F9BF525ED09B}"/>
              </a:ext>
            </a:extLst>
          </p:cNvPr>
          <p:cNvSpPr>
            <a:spLocks noGrp="1"/>
          </p:cNvSpPr>
          <p:nvPr>
            <p:ph idx="1"/>
          </p:nvPr>
        </p:nvSpPr>
        <p:spPr>
          <a:xfrm>
            <a:off x="682083" y="3029091"/>
            <a:ext cx="4440114" cy="3028101"/>
          </a:xfrm>
        </p:spPr>
        <p:txBody>
          <a:bodyPr>
            <a:noAutofit/>
          </a:bodyPr>
          <a:lstStyle/>
          <a:p>
            <a:pPr algn="just"/>
            <a:r>
              <a:rPr lang="en-US" dirty="0">
                <a:solidFill>
                  <a:srgbClr val="FFC000"/>
                </a:solidFill>
                <a:latin typeface="Times New Roman" panose="02020603050405020304" pitchFamily="18" charset="0"/>
                <a:cs typeface="Times New Roman" panose="02020603050405020304" pitchFamily="18" charset="0"/>
              </a:rPr>
              <a:t>Anaconda &amp; PyCharm</a:t>
            </a:r>
          </a:p>
          <a:p>
            <a:pPr algn="just"/>
            <a:r>
              <a:rPr lang="en-US" dirty="0">
                <a:solidFill>
                  <a:srgbClr val="FFC000"/>
                </a:solidFill>
                <a:latin typeface="Times New Roman" panose="02020603050405020304" pitchFamily="18" charset="0"/>
                <a:cs typeface="Times New Roman" panose="02020603050405020304" pitchFamily="18" charset="0"/>
              </a:rPr>
              <a:t>Python (</a:t>
            </a:r>
            <a:r>
              <a:rPr lang="en-US" dirty="0" err="1">
                <a:solidFill>
                  <a:srgbClr val="FFC000"/>
                </a:solidFill>
                <a:latin typeface="Times New Roman" panose="02020603050405020304" pitchFamily="18" charset="0"/>
                <a:cs typeface="Times New Roman" panose="02020603050405020304" pitchFamily="18" charset="0"/>
              </a:rPr>
              <a:t>Tensorflow</a:t>
            </a:r>
            <a:r>
              <a:rPr lang="en-US" dirty="0">
                <a:solidFill>
                  <a:srgbClr val="FFC000"/>
                </a:solidFill>
                <a:latin typeface="Times New Roman" panose="02020603050405020304" pitchFamily="18" charset="0"/>
                <a:cs typeface="Times New Roman" panose="02020603050405020304" pitchFamily="18" charset="0"/>
              </a:rPr>
              <a:t> and </a:t>
            </a:r>
            <a:r>
              <a:rPr lang="en-US" dirty="0" err="1">
                <a:solidFill>
                  <a:srgbClr val="FFC000"/>
                </a:solidFill>
                <a:latin typeface="Times New Roman" panose="02020603050405020304" pitchFamily="18" charset="0"/>
                <a:cs typeface="Times New Roman" panose="02020603050405020304" pitchFamily="18" charset="0"/>
              </a:rPr>
              <a:t>keras</a:t>
            </a:r>
            <a:r>
              <a:rPr lang="en-US" dirty="0">
                <a:solidFill>
                  <a:srgbClr val="FFC000"/>
                </a:solidFill>
                <a:latin typeface="Times New Roman" panose="02020603050405020304" pitchFamily="18" charset="0"/>
                <a:cs typeface="Times New Roman" panose="02020603050405020304" pitchFamily="18" charset="0"/>
              </a:rPr>
              <a:t>, </a:t>
            </a:r>
            <a:r>
              <a:rPr lang="en-US" dirty="0" err="1">
                <a:solidFill>
                  <a:srgbClr val="FFC000"/>
                </a:solidFill>
                <a:latin typeface="Times New Roman" panose="02020603050405020304" pitchFamily="18" charset="0"/>
                <a:cs typeface="Times New Roman" panose="02020603050405020304" pitchFamily="18" charset="0"/>
              </a:rPr>
              <a:t>Numpy</a:t>
            </a:r>
            <a:r>
              <a:rPr lang="en-US" dirty="0">
                <a:solidFill>
                  <a:srgbClr val="FFC000"/>
                </a:solidFill>
                <a:latin typeface="Times New Roman" panose="02020603050405020304" pitchFamily="18" charset="0"/>
                <a:cs typeface="Times New Roman" panose="02020603050405020304" pitchFamily="18" charset="0"/>
              </a:rPr>
              <a:t>, Pandas)</a:t>
            </a:r>
          </a:p>
          <a:p>
            <a:pPr algn="just"/>
            <a:r>
              <a:rPr lang="en-US" dirty="0">
                <a:solidFill>
                  <a:srgbClr val="FFC000"/>
                </a:solidFill>
                <a:latin typeface="Times New Roman" panose="02020603050405020304" pitchFamily="18" charset="0"/>
                <a:cs typeface="Times New Roman" panose="02020603050405020304" pitchFamily="18" charset="0"/>
              </a:rPr>
              <a:t>OpenCV </a:t>
            </a:r>
          </a:p>
          <a:p>
            <a:pPr algn="just"/>
            <a:r>
              <a:rPr lang="en-US" dirty="0">
                <a:solidFill>
                  <a:srgbClr val="FFC000"/>
                </a:solidFill>
                <a:latin typeface="Times New Roman" panose="02020603050405020304" pitchFamily="18" charset="0"/>
                <a:cs typeface="Times New Roman" panose="02020603050405020304" pitchFamily="18" charset="0"/>
              </a:rPr>
              <a:t>Deep Learning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8569" y="1245307"/>
            <a:ext cx="3434428" cy="170572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25480" y="1676331"/>
            <a:ext cx="1308654" cy="108145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5171" y="3349602"/>
            <a:ext cx="2171700" cy="9525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6918" y="4687487"/>
            <a:ext cx="1181100" cy="123444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55583" y="3646782"/>
            <a:ext cx="3200400" cy="131064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52924" y="5267538"/>
            <a:ext cx="1668124" cy="1226562"/>
          </a:xfrm>
          <a:prstGeom prst="rect">
            <a:avLst/>
          </a:prstGeom>
        </p:spPr>
      </p:pic>
      <p:sp>
        <p:nvSpPr>
          <p:cNvPr id="12" name="Rectangle 11"/>
          <p:cNvSpPr/>
          <p:nvPr/>
        </p:nvSpPr>
        <p:spPr>
          <a:xfrm>
            <a:off x="0" y="1715796"/>
            <a:ext cx="6040132" cy="584775"/>
          </a:xfrm>
          <a:prstGeom prst="rect">
            <a:avLst/>
          </a:prstGeom>
        </p:spPr>
        <p:txBody>
          <a:bodyPr wrap="square">
            <a:spAutoFit/>
          </a:bodyPr>
          <a:lstStyle/>
          <a:p>
            <a:pPr algn="ctr"/>
            <a:r>
              <a:rPr lang="en-US" sz="3200" b="1" dirty="0">
                <a:solidFill>
                  <a:schemeClr val="accent1"/>
                </a:solidFill>
                <a:latin typeface="Times New Roman" panose="02020603050405020304" pitchFamily="18" charset="0"/>
                <a:cs typeface="Times New Roman" panose="02020603050405020304" pitchFamily="18" charset="0"/>
              </a:rPr>
              <a:t>Technologies and Platform:</a:t>
            </a:r>
            <a:endParaRPr lang="en-US" sz="3200" dirty="0">
              <a:solidFill>
                <a:schemeClr val="accent1"/>
              </a:solidFill>
            </a:endParaRPr>
          </a:p>
        </p:txBody>
      </p:sp>
      <p:pic>
        <p:nvPicPr>
          <p:cNvPr id="13" name="Picture 12">
            <a:extLst>
              <a:ext uri="{FF2B5EF4-FFF2-40B4-BE49-F238E27FC236}">
                <a16:creationId xmlns:a16="http://schemas.microsoft.com/office/drawing/2014/main" id="{C749B5E5-CAF8-4974-BDC8-1927B59837E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162927" y="5881805"/>
            <a:ext cx="883617" cy="866215"/>
          </a:xfrm>
          <a:prstGeom prst="rect">
            <a:avLst/>
          </a:prstGeom>
        </p:spPr>
      </p:pic>
    </p:spTree>
    <p:extLst>
      <p:ext uri="{BB962C8B-B14F-4D97-AF65-F5344CB8AC3E}">
        <p14:creationId xmlns:p14="http://schemas.microsoft.com/office/powerpoint/2010/main" val="3395072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 name="Picture 114">
            <a:extLst>
              <a:ext uri="{FF2B5EF4-FFF2-40B4-BE49-F238E27FC236}">
                <a16:creationId xmlns:a16="http://schemas.microsoft.com/office/drawing/2014/main" id="{2971F384-70D3-44BD-B55F-7225007E0F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62927" y="5881805"/>
            <a:ext cx="883617" cy="866215"/>
          </a:xfrm>
          <a:prstGeom prst="rect">
            <a:avLst/>
          </a:prstGeom>
        </p:spPr>
      </p:pic>
      <p:sp>
        <p:nvSpPr>
          <p:cNvPr id="2" name="TextBox 1"/>
          <p:cNvSpPr txBox="1"/>
          <p:nvPr/>
        </p:nvSpPr>
        <p:spPr>
          <a:xfrm>
            <a:off x="2326668" y="115134"/>
            <a:ext cx="7590693" cy="707886"/>
          </a:xfrm>
          <a:prstGeom prst="rect">
            <a:avLst/>
          </a:prstGeom>
          <a:noFill/>
        </p:spPr>
        <p:txBody>
          <a:bodyPr wrap="square" rtlCol="0">
            <a:spAutoFit/>
          </a:bodyPr>
          <a:lstStyle/>
          <a:p>
            <a:pPr algn="ctr"/>
            <a:r>
              <a:rPr lang="en-IN" sz="4000" b="1" dirty="0">
                <a:solidFill>
                  <a:srgbClr val="66FFFF"/>
                </a:solidFill>
                <a:latin typeface="Times New Roman" panose="02020603050405020304" pitchFamily="18" charset="0"/>
                <a:cs typeface="Times New Roman" panose="02020603050405020304" pitchFamily="18" charset="0"/>
              </a:rPr>
              <a:t>Implementation</a:t>
            </a:r>
            <a:endParaRPr lang="en-GB" sz="4000" b="1" dirty="0">
              <a:solidFill>
                <a:srgbClr val="66FFFF"/>
              </a:solidFill>
              <a:latin typeface="Times New Roman" panose="02020603050405020304" pitchFamily="18" charset="0"/>
              <a:cs typeface="Times New Roman" panose="02020603050405020304" pitchFamily="18" charset="0"/>
            </a:endParaRPr>
          </a:p>
        </p:txBody>
      </p:sp>
      <p:sp>
        <p:nvSpPr>
          <p:cNvPr id="7" name="Rectangle 6"/>
          <p:cNvSpPr/>
          <p:nvPr/>
        </p:nvSpPr>
        <p:spPr>
          <a:xfrm>
            <a:off x="4018" y="823020"/>
            <a:ext cx="11383724" cy="2334293"/>
          </a:xfrm>
          <a:prstGeom prst="rect">
            <a:avLst/>
          </a:prstGeom>
        </p:spPr>
        <p:txBody>
          <a:bodyPr wrap="square">
            <a:spAutoFit/>
          </a:bodyPr>
          <a:lstStyle/>
          <a:p>
            <a:pPr marL="742950" lvl="1" indent="-285750" algn="just">
              <a:lnSpc>
                <a:spcPct val="150000"/>
              </a:lnSpc>
              <a:spcAft>
                <a:spcPts val="1000"/>
              </a:spcAft>
              <a:buFont typeface="+mj-lt"/>
              <a:buAutoNum type="arabicPeriod"/>
            </a:pPr>
            <a:r>
              <a:rPr lang="en-US" sz="2800" b="1" dirty="0">
                <a:solidFill>
                  <a:srgbClr val="FFC000"/>
                </a:solidFill>
                <a:latin typeface="Times New Roman" panose="02020603050405020304" pitchFamily="18" charset="0"/>
                <a:ea typeface="Times New Roman" panose="02020603050405020304" pitchFamily="18" charset="0"/>
                <a:cs typeface="Times New Roman" panose="02020603050405020304" pitchFamily="18" charset="0"/>
              </a:rPr>
              <a:t> DATASET: </a:t>
            </a: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We tried to use available dataset, but we faced overfitting problem. Thus we create our own dataset for training the model. We took total 10 different hand gestures to perform activities like opening the WhatsApp, PowerPoint presentation, Microsoft Edge, Google Chrome, Video Player, etc. </a:t>
            </a: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3533" y="3085213"/>
            <a:ext cx="6156960" cy="2499360"/>
          </a:xfrm>
          <a:prstGeom prst="rect">
            <a:avLst/>
          </a:prstGeom>
        </p:spPr>
      </p:pic>
      <p:sp>
        <p:nvSpPr>
          <p:cNvPr id="19" name="TextBox 18"/>
          <p:cNvSpPr txBox="1"/>
          <p:nvPr/>
        </p:nvSpPr>
        <p:spPr>
          <a:xfrm>
            <a:off x="5109557" y="5512473"/>
            <a:ext cx="2024913" cy="369332"/>
          </a:xfrm>
          <a:prstGeom prst="rect">
            <a:avLst/>
          </a:prstGeom>
          <a:no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Fig. Dataset Images</a:t>
            </a:r>
          </a:p>
        </p:txBody>
      </p:sp>
      <p:sp>
        <p:nvSpPr>
          <p:cNvPr id="20" name="TextBox 19"/>
          <p:cNvSpPr txBox="1"/>
          <p:nvPr/>
        </p:nvSpPr>
        <p:spPr>
          <a:xfrm>
            <a:off x="554734" y="5881805"/>
            <a:ext cx="10484053" cy="830997"/>
          </a:xfrm>
          <a:prstGeom prst="rect">
            <a:avLst/>
          </a:prstGeom>
          <a:noFill/>
        </p:spPr>
        <p:txBody>
          <a:bodyPr wrap="square" rtlCol="0">
            <a:spAutoFit/>
          </a:bodyPr>
          <a:lstStyle/>
          <a:p>
            <a:pPr algn="just"/>
            <a:r>
              <a:rPr lang="en-US" sz="2400" dirty="0">
                <a:solidFill>
                  <a:schemeClr val="bg1"/>
                </a:solidFill>
                <a:latin typeface="Times New Roman" panose="02020603050405020304" pitchFamily="18" charset="0"/>
                <a:cs typeface="Times New Roman" panose="02020603050405020304" pitchFamily="18" charset="0"/>
              </a:rPr>
              <a:t>We took total 300 images of each gesture that means total 3000 images for training and testing. </a:t>
            </a:r>
          </a:p>
        </p:txBody>
      </p:sp>
    </p:spTree>
    <p:extLst>
      <p:ext uri="{BB962C8B-B14F-4D97-AF65-F5344CB8AC3E}">
        <p14:creationId xmlns:p14="http://schemas.microsoft.com/office/powerpoint/2010/main" val="428569284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469" y="179109"/>
            <a:ext cx="5473421" cy="738664"/>
          </a:xfrm>
          <a:prstGeom prst="rect">
            <a:avLst/>
          </a:prstGeom>
        </p:spPr>
        <p:txBody>
          <a:bodyPr wrap="none">
            <a:spAutoFit/>
          </a:bodyPr>
          <a:lstStyle/>
          <a:p>
            <a:pPr lvl="1" algn="just">
              <a:lnSpc>
                <a:spcPct val="150000"/>
              </a:lnSpc>
              <a:spcAft>
                <a:spcPts val="1000"/>
              </a:spcAft>
            </a:pPr>
            <a:r>
              <a:rPr lang="en-US" sz="2800" b="1" dirty="0">
                <a:solidFill>
                  <a:srgbClr val="FFC000"/>
                </a:solidFill>
                <a:latin typeface="Times New Roman" panose="02020603050405020304" pitchFamily="18" charset="0"/>
                <a:ea typeface="Times New Roman" panose="02020603050405020304" pitchFamily="18" charset="0"/>
                <a:cs typeface="Times New Roman" panose="02020603050405020304" pitchFamily="18" charset="0"/>
              </a:rPr>
              <a:t>2. IMPLEMENTATION</a:t>
            </a:r>
            <a:r>
              <a:rPr lang="en-US" sz="2400" b="1" dirty="0">
                <a:solidFill>
                  <a:srgbClr val="FFC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rgbClr val="FFC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t>System</a:t>
            </a:r>
            <a:endParaRPr lang="en-US" sz="2400" dirty="0">
              <a:solidFill>
                <a:srgbClr val="FFC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3266874" y="2592591"/>
            <a:ext cx="5368532" cy="2272478"/>
          </a:xfrm>
          <a:prstGeom prst="rect">
            <a:avLst/>
          </a:prstGeom>
        </p:spPr>
      </p:pic>
      <p:sp>
        <p:nvSpPr>
          <p:cNvPr id="4" name="Rectangle 3"/>
          <p:cNvSpPr/>
          <p:nvPr/>
        </p:nvSpPr>
        <p:spPr>
          <a:xfrm>
            <a:off x="3528333" y="5019600"/>
            <a:ext cx="4405746" cy="507831"/>
          </a:xfrm>
          <a:prstGeom prst="rect">
            <a:avLst/>
          </a:prstGeom>
        </p:spPr>
        <p:txBody>
          <a:bodyPr wrap="square">
            <a:spAutoFit/>
          </a:bodyPr>
          <a:lstStyle/>
          <a:p>
            <a:pPr lvl="1" algn="ctr">
              <a:lnSpc>
                <a:spcPct val="150000"/>
              </a:lnSpc>
              <a:spcAft>
                <a:spcPts val="1000"/>
              </a:spcAft>
            </a:pPr>
            <a:r>
              <a:rPr lang="en-US" b="1" dirty="0">
                <a:solidFill>
                  <a:schemeClr val="bg1"/>
                </a:solidFill>
                <a:latin typeface="Times New Roman" panose="02020603050405020304" pitchFamily="18" charset="0"/>
                <a:cs typeface="Times New Roman" panose="02020603050405020304" pitchFamily="18" charset="0"/>
              </a:rPr>
              <a:t>Fig. Methodology of Proposed System</a:t>
            </a:r>
            <a:endParaRPr lang="en-US"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Rectangle 4"/>
          <p:cNvSpPr/>
          <p:nvPr/>
        </p:nvSpPr>
        <p:spPr>
          <a:xfrm>
            <a:off x="116469" y="917772"/>
            <a:ext cx="9642764" cy="1456809"/>
          </a:xfrm>
          <a:prstGeom prst="rect">
            <a:avLst/>
          </a:prstGeom>
        </p:spPr>
        <p:txBody>
          <a:bodyPr wrap="square">
            <a:spAutoFit/>
          </a:bodyPr>
          <a:lstStyle/>
          <a:p>
            <a:pPr lvl="1" algn="just">
              <a:spcAft>
                <a:spcPts val="1000"/>
              </a:spcAft>
            </a:pPr>
            <a:r>
              <a:rPr lang="en-US" sz="2400" dirty="0">
                <a:solidFill>
                  <a:schemeClr val="bg1"/>
                </a:solidFill>
                <a:latin typeface="Times New Roman" panose="02020603050405020304" pitchFamily="18" charset="0"/>
                <a:cs typeface="Times New Roman" panose="02020603050405020304" pitchFamily="18" charset="0"/>
              </a:rPr>
              <a:t>We have define two modules for this system and they are:   </a:t>
            </a:r>
          </a:p>
          <a:p>
            <a:pPr marL="914400" lvl="1" indent="-457200" algn="just">
              <a:spcAft>
                <a:spcPts val="1000"/>
              </a:spcAft>
              <a:buFont typeface="+mj-lt"/>
              <a:buAutoNum type="alphaUcPeriod"/>
            </a:pPr>
            <a:r>
              <a:rPr lang="en-US" sz="2400" dirty="0">
                <a:solidFill>
                  <a:srgbClr val="00B050"/>
                </a:solidFill>
                <a:latin typeface="Times New Roman" panose="02020603050405020304" pitchFamily="18" charset="0"/>
                <a:cs typeface="Times New Roman" panose="02020603050405020304" pitchFamily="18" charset="0"/>
              </a:rPr>
              <a:t>Train The Hand Gesture Recognizer Model </a:t>
            </a:r>
          </a:p>
          <a:p>
            <a:pPr marL="914400" lvl="1" indent="-457200" algn="just">
              <a:spcAft>
                <a:spcPts val="1000"/>
              </a:spcAft>
              <a:buFont typeface="+mj-lt"/>
              <a:buAutoNum type="alphaUcPeriod"/>
            </a:pPr>
            <a:r>
              <a:rPr lang="en-US" sz="2400" dirty="0">
                <a:solidFill>
                  <a:srgbClr val="00B050"/>
                </a:solidFill>
                <a:latin typeface="Times New Roman" panose="02020603050405020304" pitchFamily="18" charset="0"/>
                <a:cs typeface="Times New Roman" panose="02020603050405020304" pitchFamily="18" charset="0"/>
              </a:rPr>
              <a:t>Recognize The Hand Gesture And Perform Actions</a:t>
            </a:r>
          </a:p>
        </p:txBody>
      </p:sp>
      <p:pic>
        <p:nvPicPr>
          <p:cNvPr id="6" name="Picture 5">
            <a:extLst>
              <a:ext uri="{FF2B5EF4-FFF2-40B4-BE49-F238E27FC236}">
                <a16:creationId xmlns:a16="http://schemas.microsoft.com/office/drawing/2014/main" id="{2971F384-70D3-44BD-B55F-7225007E0F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62927" y="5881805"/>
            <a:ext cx="883617" cy="866215"/>
          </a:xfrm>
          <a:prstGeom prst="rect">
            <a:avLst/>
          </a:prstGeom>
        </p:spPr>
      </p:pic>
      <p:sp>
        <p:nvSpPr>
          <p:cNvPr id="7" name="Rectangle 6"/>
          <p:cNvSpPr/>
          <p:nvPr/>
        </p:nvSpPr>
        <p:spPr>
          <a:xfrm>
            <a:off x="393636" y="5681962"/>
            <a:ext cx="10649502" cy="1053750"/>
          </a:xfrm>
          <a:prstGeom prst="rect">
            <a:avLst/>
          </a:prstGeom>
        </p:spPr>
        <p:txBody>
          <a:bodyPr wrap="square">
            <a:spAutoFit/>
          </a:bodyPr>
          <a:lstStyle/>
          <a:p>
            <a:pPr marL="228600" marR="0" indent="457200" algn="just">
              <a:lnSpc>
                <a:spcPct val="150000"/>
              </a:lnSpc>
              <a:spcBef>
                <a:spcPts val="0"/>
              </a:spcBef>
              <a:spcAft>
                <a:spcPts val="1000"/>
              </a:spcAft>
            </a:pPr>
            <a:r>
              <a:rPr lang="en-US" sz="2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We also added one more functionality in our implementation that tells user which action is performed.</a:t>
            </a:r>
            <a:endParaRPr lang="en-US" sz="22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5444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3" name="Rectangle 32"/>
          <p:cNvSpPr/>
          <p:nvPr/>
        </p:nvSpPr>
        <p:spPr>
          <a:xfrm>
            <a:off x="342899" y="2987040"/>
            <a:ext cx="540875" cy="492954"/>
          </a:xfrm>
          <a:prstGeom prst="rect">
            <a:avLst/>
          </a:prstGeom>
          <a:solidFill>
            <a:srgbClr val="FFD243"/>
          </a:solidFill>
          <a:ln>
            <a:solidFill>
              <a:schemeClr val="accent4"/>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4" name="Rectangle 33"/>
          <p:cNvSpPr/>
          <p:nvPr/>
        </p:nvSpPr>
        <p:spPr>
          <a:xfrm>
            <a:off x="1135380" y="2857500"/>
            <a:ext cx="510540" cy="487680"/>
          </a:xfrm>
          <a:prstGeom prst="rect">
            <a:avLst/>
          </a:prstGeom>
          <a:solidFill>
            <a:srgbClr val="FFD243"/>
          </a:solidFill>
          <a:ln>
            <a:solidFill>
              <a:schemeClr val="accent4"/>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5" name="Rectangle 34"/>
          <p:cNvSpPr/>
          <p:nvPr/>
        </p:nvSpPr>
        <p:spPr>
          <a:xfrm>
            <a:off x="3154679" y="2550354"/>
            <a:ext cx="582052" cy="558605"/>
          </a:xfrm>
          <a:prstGeom prst="rect">
            <a:avLst/>
          </a:prstGeom>
          <a:solidFill>
            <a:srgbClr val="FFD243"/>
          </a:solidFill>
          <a:ln>
            <a:solidFill>
              <a:schemeClr val="accent4"/>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6" name="Rectangle 35"/>
          <p:cNvSpPr/>
          <p:nvPr/>
        </p:nvSpPr>
        <p:spPr>
          <a:xfrm>
            <a:off x="2043625" y="2781300"/>
            <a:ext cx="560949" cy="487680"/>
          </a:xfrm>
          <a:prstGeom prst="rect">
            <a:avLst/>
          </a:prstGeom>
          <a:solidFill>
            <a:srgbClr val="FFD243"/>
          </a:solidFill>
          <a:ln>
            <a:solidFill>
              <a:schemeClr val="accent4"/>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8" name="Rectangle 37"/>
          <p:cNvSpPr/>
          <p:nvPr/>
        </p:nvSpPr>
        <p:spPr>
          <a:xfrm>
            <a:off x="9933614" y="2623916"/>
            <a:ext cx="152400" cy="1082040"/>
          </a:xfrm>
          <a:prstGeom prst="rect">
            <a:avLst/>
          </a:prstGeom>
          <a:solidFill>
            <a:srgbClr val="FFD243"/>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9" name="Rectangle 38"/>
          <p:cNvSpPr/>
          <p:nvPr/>
        </p:nvSpPr>
        <p:spPr>
          <a:xfrm>
            <a:off x="10365286" y="2909710"/>
            <a:ext cx="137160" cy="510540"/>
          </a:xfrm>
          <a:prstGeom prst="rect">
            <a:avLst/>
          </a:prstGeom>
          <a:solidFill>
            <a:srgbClr val="FFD243"/>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0" name="Oval 39"/>
          <p:cNvSpPr/>
          <p:nvPr/>
        </p:nvSpPr>
        <p:spPr>
          <a:xfrm>
            <a:off x="10763970" y="3040379"/>
            <a:ext cx="191313" cy="204417"/>
          </a:xfrm>
          <a:prstGeom prst="ellipse">
            <a:avLst/>
          </a:prstGeom>
          <a:solidFill>
            <a:srgbClr val="FFD243"/>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3" name="Rectangle 42"/>
          <p:cNvSpPr/>
          <p:nvPr/>
        </p:nvSpPr>
        <p:spPr>
          <a:xfrm>
            <a:off x="594360" y="3101339"/>
            <a:ext cx="118908" cy="114301"/>
          </a:xfrm>
          <a:prstGeom prst="rect">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2" name="Rectangle 61"/>
          <p:cNvSpPr>
            <a:spLocks noChangeArrowheads="1"/>
          </p:cNvSpPr>
          <p:nvPr/>
        </p:nvSpPr>
        <p:spPr bwMode="auto">
          <a:xfrm>
            <a:off x="3611878" y="275704"/>
            <a:ext cx="452320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r>
              <a:rPr lang="en-US" sz="3200" b="1" dirty="0">
                <a:solidFill>
                  <a:srgbClr val="00B050"/>
                </a:solidFill>
                <a:latin typeface="Times New Roman" panose="02020603050405020304" pitchFamily="18" charset="0"/>
                <a:cs typeface="Times New Roman" panose="02020603050405020304" pitchFamily="18" charset="0"/>
              </a:rPr>
              <a:t>CNN Architecture</a:t>
            </a:r>
          </a:p>
        </p:txBody>
      </p:sp>
      <p:sp>
        <p:nvSpPr>
          <p:cNvPr id="63" name="Rectangle 62"/>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4" name="Rectangle 63"/>
          <p:cNvSpPr/>
          <p:nvPr/>
        </p:nvSpPr>
        <p:spPr>
          <a:xfrm>
            <a:off x="8725776" y="2159096"/>
            <a:ext cx="236220" cy="1950720"/>
          </a:xfrm>
          <a:prstGeom prst="rect">
            <a:avLst/>
          </a:prstGeom>
          <a:solidFill>
            <a:srgbClr val="FFD243"/>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5" name="Rectangle 64"/>
          <p:cNvSpPr/>
          <p:nvPr/>
        </p:nvSpPr>
        <p:spPr>
          <a:xfrm>
            <a:off x="9384585" y="2133599"/>
            <a:ext cx="236220" cy="1950720"/>
          </a:xfrm>
          <a:prstGeom prst="rect">
            <a:avLst/>
          </a:prstGeom>
          <a:solidFill>
            <a:srgbClr val="FFD243"/>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6" name="Rectangle 65"/>
          <p:cNvSpPr/>
          <p:nvPr/>
        </p:nvSpPr>
        <p:spPr>
          <a:xfrm>
            <a:off x="1287780" y="3009900"/>
            <a:ext cx="510540" cy="487680"/>
          </a:xfrm>
          <a:prstGeom prst="rect">
            <a:avLst/>
          </a:prstGeom>
          <a:solidFill>
            <a:srgbClr val="FFD243"/>
          </a:solidFill>
          <a:ln>
            <a:solidFill>
              <a:schemeClr val="accent4"/>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7" name="Rectangle 66"/>
          <p:cNvSpPr/>
          <p:nvPr/>
        </p:nvSpPr>
        <p:spPr>
          <a:xfrm>
            <a:off x="2196025" y="2933700"/>
            <a:ext cx="560949" cy="487680"/>
          </a:xfrm>
          <a:prstGeom prst="rect">
            <a:avLst/>
          </a:prstGeom>
          <a:solidFill>
            <a:srgbClr val="FFD243"/>
          </a:solidFill>
          <a:ln>
            <a:solidFill>
              <a:schemeClr val="accent4"/>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8" name="Rectangle 67"/>
          <p:cNvSpPr/>
          <p:nvPr/>
        </p:nvSpPr>
        <p:spPr>
          <a:xfrm>
            <a:off x="3307079" y="2702754"/>
            <a:ext cx="582052" cy="558605"/>
          </a:xfrm>
          <a:prstGeom prst="rect">
            <a:avLst/>
          </a:prstGeom>
          <a:solidFill>
            <a:srgbClr val="FFD243"/>
          </a:solidFill>
          <a:ln>
            <a:solidFill>
              <a:schemeClr val="accent4"/>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9" name="Rectangle 68"/>
          <p:cNvSpPr/>
          <p:nvPr/>
        </p:nvSpPr>
        <p:spPr>
          <a:xfrm>
            <a:off x="3459479" y="2855154"/>
            <a:ext cx="582052" cy="558605"/>
          </a:xfrm>
          <a:prstGeom prst="rect">
            <a:avLst/>
          </a:prstGeom>
          <a:solidFill>
            <a:srgbClr val="FFD243"/>
          </a:solidFill>
          <a:ln>
            <a:solidFill>
              <a:schemeClr val="accent4"/>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0" name="Rectangle 69"/>
          <p:cNvSpPr/>
          <p:nvPr/>
        </p:nvSpPr>
        <p:spPr>
          <a:xfrm>
            <a:off x="3611879" y="3007554"/>
            <a:ext cx="582052" cy="558605"/>
          </a:xfrm>
          <a:prstGeom prst="rect">
            <a:avLst/>
          </a:prstGeom>
          <a:solidFill>
            <a:srgbClr val="FFD243"/>
          </a:solidFill>
          <a:ln>
            <a:solidFill>
              <a:schemeClr val="accent4"/>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1" name="Rectangle 70"/>
          <p:cNvSpPr/>
          <p:nvPr/>
        </p:nvSpPr>
        <p:spPr>
          <a:xfrm>
            <a:off x="4501953" y="2482946"/>
            <a:ext cx="582052" cy="558605"/>
          </a:xfrm>
          <a:prstGeom prst="rect">
            <a:avLst/>
          </a:prstGeom>
          <a:solidFill>
            <a:srgbClr val="FFD243"/>
          </a:solidFill>
          <a:ln>
            <a:solidFill>
              <a:schemeClr val="accent4"/>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2" name="Rectangle 71"/>
          <p:cNvSpPr/>
          <p:nvPr/>
        </p:nvSpPr>
        <p:spPr>
          <a:xfrm>
            <a:off x="4654353" y="2635346"/>
            <a:ext cx="582052" cy="558605"/>
          </a:xfrm>
          <a:prstGeom prst="rect">
            <a:avLst/>
          </a:prstGeom>
          <a:solidFill>
            <a:srgbClr val="FFD243"/>
          </a:solidFill>
          <a:ln>
            <a:solidFill>
              <a:schemeClr val="accent4"/>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3" name="Rectangle 72"/>
          <p:cNvSpPr/>
          <p:nvPr/>
        </p:nvSpPr>
        <p:spPr>
          <a:xfrm>
            <a:off x="4806753" y="2787746"/>
            <a:ext cx="582052" cy="558605"/>
          </a:xfrm>
          <a:prstGeom prst="rect">
            <a:avLst/>
          </a:prstGeom>
          <a:solidFill>
            <a:srgbClr val="FFD243"/>
          </a:solidFill>
          <a:ln>
            <a:solidFill>
              <a:schemeClr val="accent4"/>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4" name="Rectangle 73"/>
          <p:cNvSpPr/>
          <p:nvPr/>
        </p:nvSpPr>
        <p:spPr>
          <a:xfrm>
            <a:off x="4959153" y="2940146"/>
            <a:ext cx="582052" cy="558605"/>
          </a:xfrm>
          <a:prstGeom prst="rect">
            <a:avLst/>
          </a:prstGeom>
          <a:solidFill>
            <a:srgbClr val="FFD243"/>
          </a:solidFill>
          <a:ln>
            <a:solidFill>
              <a:schemeClr val="accent4"/>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5" name="Rectangle 74"/>
          <p:cNvSpPr/>
          <p:nvPr/>
        </p:nvSpPr>
        <p:spPr>
          <a:xfrm>
            <a:off x="5804974" y="2481774"/>
            <a:ext cx="582052" cy="558605"/>
          </a:xfrm>
          <a:prstGeom prst="rect">
            <a:avLst/>
          </a:prstGeom>
          <a:solidFill>
            <a:srgbClr val="FFD243"/>
          </a:solidFill>
          <a:ln>
            <a:solidFill>
              <a:schemeClr val="accent4"/>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4" name="Rectangle 93"/>
          <p:cNvSpPr/>
          <p:nvPr/>
        </p:nvSpPr>
        <p:spPr>
          <a:xfrm>
            <a:off x="5957374" y="2634174"/>
            <a:ext cx="582052" cy="558605"/>
          </a:xfrm>
          <a:prstGeom prst="rect">
            <a:avLst/>
          </a:prstGeom>
          <a:solidFill>
            <a:srgbClr val="FFD243"/>
          </a:solidFill>
          <a:ln>
            <a:solidFill>
              <a:schemeClr val="accent4"/>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5" name="Rectangle 94"/>
          <p:cNvSpPr/>
          <p:nvPr/>
        </p:nvSpPr>
        <p:spPr>
          <a:xfrm>
            <a:off x="6109774" y="2786574"/>
            <a:ext cx="582052" cy="558605"/>
          </a:xfrm>
          <a:prstGeom prst="rect">
            <a:avLst/>
          </a:prstGeom>
          <a:solidFill>
            <a:srgbClr val="FFD243"/>
          </a:solidFill>
          <a:ln>
            <a:solidFill>
              <a:schemeClr val="accent4"/>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6" name="Rectangle 95"/>
          <p:cNvSpPr/>
          <p:nvPr/>
        </p:nvSpPr>
        <p:spPr>
          <a:xfrm>
            <a:off x="6262174" y="2938974"/>
            <a:ext cx="582052" cy="558605"/>
          </a:xfrm>
          <a:prstGeom prst="rect">
            <a:avLst/>
          </a:prstGeom>
          <a:solidFill>
            <a:srgbClr val="FFD243"/>
          </a:solidFill>
          <a:ln>
            <a:solidFill>
              <a:schemeClr val="accent4"/>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7" name="Rectangle 96"/>
          <p:cNvSpPr/>
          <p:nvPr/>
        </p:nvSpPr>
        <p:spPr>
          <a:xfrm>
            <a:off x="7248230" y="2464189"/>
            <a:ext cx="582052" cy="558605"/>
          </a:xfrm>
          <a:prstGeom prst="rect">
            <a:avLst/>
          </a:prstGeom>
          <a:solidFill>
            <a:srgbClr val="FFD243"/>
          </a:solidFill>
          <a:ln>
            <a:solidFill>
              <a:schemeClr val="accent4"/>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1" name="Rectangle 100"/>
          <p:cNvSpPr/>
          <p:nvPr/>
        </p:nvSpPr>
        <p:spPr>
          <a:xfrm>
            <a:off x="7400630" y="2616589"/>
            <a:ext cx="582052" cy="558605"/>
          </a:xfrm>
          <a:prstGeom prst="rect">
            <a:avLst/>
          </a:prstGeom>
          <a:solidFill>
            <a:srgbClr val="FFD243"/>
          </a:solidFill>
          <a:ln>
            <a:solidFill>
              <a:schemeClr val="accent4"/>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2" name="Rectangle 101"/>
          <p:cNvSpPr/>
          <p:nvPr/>
        </p:nvSpPr>
        <p:spPr>
          <a:xfrm>
            <a:off x="7553030" y="2768989"/>
            <a:ext cx="582052" cy="558605"/>
          </a:xfrm>
          <a:prstGeom prst="rect">
            <a:avLst/>
          </a:prstGeom>
          <a:solidFill>
            <a:srgbClr val="FFD243"/>
          </a:solidFill>
          <a:ln>
            <a:solidFill>
              <a:schemeClr val="accent4"/>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3" name="Rectangle 102"/>
          <p:cNvSpPr/>
          <p:nvPr/>
        </p:nvSpPr>
        <p:spPr>
          <a:xfrm>
            <a:off x="7705430" y="2921389"/>
            <a:ext cx="582052" cy="558605"/>
          </a:xfrm>
          <a:prstGeom prst="rect">
            <a:avLst/>
          </a:prstGeom>
          <a:solidFill>
            <a:srgbClr val="FFD243"/>
          </a:solidFill>
          <a:ln>
            <a:solidFill>
              <a:schemeClr val="accent4"/>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4" name="Rectangle 103"/>
          <p:cNvSpPr/>
          <p:nvPr/>
        </p:nvSpPr>
        <p:spPr>
          <a:xfrm>
            <a:off x="1592579" y="3114233"/>
            <a:ext cx="103015" cy="101407"/>
          </a:xfrm>
          <a:prstGeom prst="rect">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06" name="Straight Connector 105"/>
          <p:cNvCxnSpPr/>
          <p:nvPr/>
        </p:nvCxnSpPr>
        <p:spPr>
          <a:xfrm>
            <a:off x="716280" y="3101340"/>
            <a:ext cx="674956" cy="226254"/>
          </a:xfrm>
          <a:prstGeom prst="line">
            <a:avLst/>
          </a:prstGeom>
          <a:ln w="31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717395" y="3204952"/>
            <a:ext cx="673841" cy="122642"/>
          </a:xfrm>
          <a:prstGeom prst="line">
            <a:avLst/>
          </a:prstGeom>
          <a:ln w="31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687066" y="3110358"/>
            <a:ext cx="674956" cy="226254"/>
          </a:xfrm>
          <a:prstGeom prst="line">
            <a:avLst/>
          </a:prstGeom>
          <a:ln w="31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679989" y="3206846"/>
            <a:ext cx="668436" cy="129653"/>
          </a:xfrm>
          <a:prstGeom prst="line">
            <a:avLst/>
          </a:prstGeom>
          <a:ln w="31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2792247" y="3223485"/>
            <a:ext cx="465269" cy="7394"/>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33" name="Straight Arrow Connector 132"/>
          <p:cNvCxnSpPr/>
          <p:nvPr/>
        </p:nvCxnSpPr>
        <p:spPr>
          <a:xfrm flipV="1">
            <a:off x="4240820" y="3276967"/>
            <a:ext cx="460422" cy="1"/>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37" name="Straight Arrow Connector 136"/>
          <p:cNvCxnSpPr/>
          <p:nvPr/>
        </p:nvCxnSpPr>
        <p:spPr>
          <a:xfrm>
            <a:off x="5585458" y="3223485"/>
            <a:ext cx="416169" cy="4036"/>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40" name="Straight Arrow Connector 139"/>
          <p:cNvCxnSpPr/>
          <p:nvPr/>
        </p:nvCxnSpPr>
        <p:spPr>
          <a:xfrm>
            <a:off x="6884572" y="3218277"/>
            <a:ext cx="490020" cy="520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flipV="1">
            <a:off x="8323633" y="3196282"/>
            <a:ext cx="365992" cy="791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flipV="1">
            <a:off x="8990056" y="3190492"/>
            <a:ext cx="365992" cy="791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V="1">
            <a:off x="10132505" y="3197791"/>
            <a:ext cx="211420" cy="61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50" name="Straight Arrow Connector 149"/>
          <p:cNvCxnSpPr/>
          <p:nvPr/>
        </p:nvCxnSpPr>
        <p:spPr>
          <a:xfrm>
            <a:off x="9663267" y="3198405"/>
            <a:ext cx="251488"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flipV="1">
            <a:off x="10527498" y="3175194"/>
            <a:ext cx="211420" cy="61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287368" y="2523129"/>
            <a:ext cx="616187" cy="338554"/>
          </a:xfrm>
          <a:prstGeom prst="rect">
            <a:avLst/>
          </a:prstGeom>
          <a:noFill/>
        </p:spPr>
        <p:txBody>
          <a:bodyPr wrap="square" rtlCol="0">
            <a:spAutoFit/>
          </a:bodyPr>
          <a:lstStyle/>
          <a:p>
            <a:r>
              <a:rPr lang="en-US" sz="1600" dirty="0">
                <a:solidFill>
                  <a:schemeClr val="bg1"/>
                </a:solidFill>
                <a:latin typeface="Times New Roman" panose="02020603050405020304" pitchFamily="18" charset="0"/>
                <a:cs typeface="Times New Roman" panose="02020603050405020304" pitchFamily="18" charset="0"/>
              </a:rPr>
              <a:t>Input</a:t>
            </a:r>
          </a:p>
        </p:txBody>
      </p:sp>
      <p:sp>
        <p:nvSpPr>
          <p:cNvPr id="167" name="TextBox 166"/>
          <p:cNvSpPr txBox="1"/>
          <p:nvPr/>
        </p:nvSpPr>
        <p:spPr>
          <a:xfrm>
            <a:off x="843772" y="2428548"/>
            <a:ext cx="1088632" cy="307777"/>
          </a:xfrm>
          <a:prstGeom prst="rect">
            <a:avLst/>
          </a:prstGeom>
          <a:noFill/>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Convolution</a:t>
            </a:r>
          </a:p>
        </p:txBody>
      </p:sp>
      <p:sp>
        <p:nvSpPr>
          <p:cNvPr id="168" name="TextBox 167"/>
          <p:cNvSpPr txBox="1"/>
          <p:nvPr/>
        </p:nvSpPr>
        <p:spPr>
          <a:xfrm>
            <a:off x="1848985" y="2420905"/>
            <a:ext cx="1166443" cy="307777"/>
          </a:xfrm>
          <a:prstGeom prst="rect">
            <a:avLst/>
          </a:prstGeom>
          <a:noFill/>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Max Pooling</a:t>
            </a:r>
          </a:p>
        </p:txBody>
      </p:sp>
      <p:sp>
        <p:nvSpPr>
          <p:cNvPr id="169" name="TextBox 168"/>
          <p:cNvSpPr txBox="1"/>
          <p:nvPr/>
        </p:nvSpPr>
        <p:spPr>
          <a:xfrm>
            <a:off x="4239788" y="2132173"/>
            <a:ext cx="1166443" cy="307777"/>
          </a:xfrm>
          <a:prstGeom prst="rect">
            <a:avLst/>
          </a:prstGeom>
          <a:noFill/>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Max Pooling</a:t>
            </a:r>
          </a:p>
        </p:txBody>
      </p:sp>
      <p:sp>
        <p:nvSpPr>
          <p:cNvPr id="170" name="TextBox 169"/>
          <p:cNvSpPr txBox="1"/>
          <p:nvPr/>
        </p:nvSpPr>
        <p:spPr>
          <a:xfrm>
            <a:off x="6950901" y="2058670"/>
            <a:ext cx="1166443" cy="307777"/>
          </a:xfrm>
          <a:prstGeom prst="rect">
            <a:avLst/>
          </a:prstGeom>
          <a:noFill/>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Max Pooling</a:t>
            </a:r>
          </a:p>
        </p:txBody>
      </p:sp>
      <p:sp>
        <p:nvSpPr>
          <p:cNvPr id="171" name="TextBox 170"/>
          <p:cNvSpPr txBox="1"/>
          <p:nvPr/>
        </p:nvSpPr>
        <p:spPr>
          <a:xfrm>
            <a:off x="5584840" y="2077960"/>
            <a:ext cx="1088632" cy="307777"/>
          </a:xfrm>
          <a:prstGeom prst="rect">
            <a:avLst/>
          </a:prstGeom>
          <a:noFill/>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Convolution</a:t>
            </a:r>
          </a:p>
        </p:txBody>
      </p:sp>
      <p:sp>
        <p:nvSpPr>
          <p:cNvPr id="172" name="TextBox 171"/>
          <p:cNvSpPr txBox="1"/>
          <p:nvPr/>
        </p:nvSpPr>
        <p:spPr>
          <a:xfrm>
            <a:off x="2932009" y="2166559"/>
            <a:ext cx="1088632" cy="307777"/>
          </a:xfrm>
          <a:prstGeom prst="rect">
            <a:avLst/>
          </a:prstGeom>
          <a:noFill/>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Convolution</a:t>
            </a:r>
          </a:p>
        </p:txBody>
      </p:sp>
      <p:cxnSp>
        <p:nvCxnSpPr>
          <p:cNvPr id="175" name="Straight Arrow Connector 174"/>
          <p:cNvCxnSpPr/>
          <p:nvPr/>
        </p:nvCxnSpPr>
        <p:spPr>
          <a:xfrm>
            <a:off x="8392332" y="1480088"/>
            <a:ext cx="30997" cy="1501968"/>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76" name="Straight Arrow Connector 175"/>
          <p:cNvCxnSpPr/>
          <p:nvPr/>
        </p:nvCxnSpPr>
        <p:spPr>
          <a:xfrm>
            <a:off x="9157553" y="1474851"/>
            <a:ext cx="30997" cy="1501968"/>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77" name="TextBox 176"/>
          <p:cNvSpPr txBox="1"/>
          <p:nvPr/>
        </p:nvSpPr>
        <p:spPr>
          <a:xfrm>
            <a:off x="7894672" y="1131274"/>
            <a:ext cx="949214" cy="307777"/>
          </a:xfrm>
          <a:prstGeom prst="rect">
            <a:avLst/>
          </a:prstGeom>
          <a:noFill/>
          <a:ln>
            <a:solidFill>
              <a:schemeClr val="tx1"/>
            </a:solidFill>
          </a:ln>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Flattening</a:t>
            </a:r>
          </a:p>
        </p:txBody>
      </p:sp>
      <p:sp>
        <p:nvSpPr>
          <p:cNvPr id="178" name="TextBox 177"/>
          <p:cNvSpPr txBox="1"/>
          <p:nvPr/>
        </p:nvSpPr>
        <p:spPr>
          <a:xfrm>
            <a:off x="8854704" y="1127293"/>
            <a:ext cx="667691" cy="307777"/>
          </a:xfrm>
          <a:prstGeom prst="rect">
            <a:avLst/>
          </a:prstGeom>
          <a:noFill/>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Dense</a:t>
            </a:r>
          </a:p>
        </p:txBody>
      </p:sp>
      <p:sp>
        <p:nvSpPr>
          <p:cNvPr id="179" name="TextBox 178"/>
          <p:cNvSpPr txBox="1"/>
          <p:nvPr/>
        </p:nvSpPr>
        <p:spPr>
          <a:xfrm>
            <a:off x="8392332" y="4176274"/>
            <a:ext cx="1468510" cy="307777"/>
          </a:xfrm>
          <a:prstGeom prst="rect">
            <a:avLst/>
          </a:prstGeom>
          <a:noFill/>
        </p:spPr>
        <p:txBody>
          <a:bodyPr wrap="square" rtlCol="0">
            <a:spAutoFit/>
          </a:bodyPr>
          <a:lstStyle/>
          <a:p>
            <a:pPr algn="ctr"/>
            <a:r>
              <a:rPr lang="en-US" sz="1400" dirty="0">
                <a:solidFill>
                  <a:schemeClr val="bg1"/>
                </a:solidFill>
                <a:latin typeface="Times New Roman" panose="02020603050405020304" pitchFamily="18" charset="0"/>
                <a:cs typeface="Times New Roman" panose="02020603050405020304" pitchFamily="18" charset="0"/>
              </a:rPr>
              <a:t>Fully Connected</a:t>
            </a:r>
          </a:p>
        </p:txBody>
      </p:sp>
      <p:sp>
        <p:nvSpPr>
          <p:cNvPr id="182" name="TextBox 181"/>
          <p:cNvSpPr txBox="1"/>
          <p:nvPr/>
        </p:nvSpPr>
        <p:spPr>
          <a:xfrm>
            <a:off x="10490770" y="2589602"/>
            <a:ext cx="918660" cy="307777"/>
          </a:xfrm>
          <a:prstGeom prst="rect">
            <a:avLst/>
          </a:prstGeom>
          <a:noFill/>
        </p:spPr>
        <p:txBody>
          <a:bodyPr wrap="square" rtlCol="0">
            <a:spAutoFit/>
          </a:bodyPr>
          <a:lstStyle/>
          <a:p>
            <a:pPr algn="ctr"/>
            <a:r>
              <a:rPr lang="en-US" sz="1400" dirty="0">
                <a:solidFill>
                  <a:schemeClr val="bg1"/>
                </a:solidFill>
                <a:latin typeface="Times New Roman" panose="02020603050405020304" pitchFamily="18" charset="0"/>
                <a:cs typeface="Times New Roman" panose="02020603050405020304" pitchFamily="18" charset="0"/>
              </a:rPr>
              <a:t>Softmax</a:t>
            </a:r>
          </a:p>
        </p:txBody>
      </p:sp>
      <p:sp>
        <p:nvSpPr>
          <p:cNvPr id="183" name="TextBox 182"/>
          <p:cNvSpPr txBox="1"/>
          <p:nvPr/>
        </p:nvSpPr>
        <p:spPr>
          <a:xfrm>
            <a:off x="10980334" y="2953582"/>
            <a:ext cx="948481" cy="307777"/>
          </a:xfrm>
          <a:prstGeom prst="rect">
            <a:avLst/>
          </a:prstGeom>
          <a:noFill/>
        </p:spPr>
        <p:txBody>
          <a:bodyPr wrap="square" rtlCol="0">
            <a:spAutoFit/>
          </a:bodyPr>
          <a:lstStyle/>
          <a:p>
            <a:pPr algn="ctr"/>
            <a:r>
              <a:rPr lang="en-US" sz="1400" dirty="0">
                <a:solidFill>
                  <a:schemeClr val="bg1"/>
                </a:solidFill>
                <a:latin typeface="Times New Roman" panose="02020603050405020304" pitchFamily="18" charset="0"/>
                <a:cs typeface="Times New Roman" panose="02020603050405020304" pitchFamily="18" charset="0"/>
              </a:rPr>
              <a:t>Output</a:t>
            </a:r>
          </a:p>
        </p:txBody>
      </p:sp>
      <p:sp>
        <p:nvSpPr>
          <p:cNvPr id="184" name="TextBox 183"/>
          <p:cNvSpPr txBox="1"/>
          <p:nvPr/>
        </p:nvSpPr>
        <p:spPr>
          <a:xfrm>
            <a:off x="9553965" y="2242577"/>
            <a:ext cx="948481" cy="307777"/>
          </a:xfrm>
          <a:prstGeom prst="rect">
            <a:avLst/>
          </a:prstGeom>
          <a:noFill/>
        </p:spPr>
        <p:txBody>
          <a:bodyPr wrap="square" rtlCol="0">
            <a:spAutoFit/>
          </a:bodyPr>
          <a:lstStyle/>
          <a:p>
            <a:pPr algn="ctr"/>
            <a:r>
              <a:rPr lang="en-US" sz="1400" dirty="0">
                <a:solidFill>
                  <a:schemeClr val="bg1"/>
                </a:solidFill>
                <a:latin typeface="Times New Roman" panose="02020603050405020304" pitchFamily="18" charset="0"/>
                <a:cs typeface="Times New Roman" panose="02020603050405020304" pitchFamily="18" charset="0"/>
              </a:rPr>
              <a:t>ReLU</a:t>
            </a:r>
          </a:p>
        </p:txBody>
      </p:sp>
      <p:sp>
        <p:nvSpPr>
          <p:cNvPr id="187" name="TextBox 186"/>
          <p:cNvSpPr txBox="1"/>
          <p:nvPr/>
        </p:nvSpPr>
        <p:spPr>
          <a:xfrm>
            <a:off x="8407830" y="5016781"/>
            <a:ext cx="3006284" cy="307777"/>
          </a:xfrm>
          <a:prstGeom prst="rect">
            <a:avLst/>
          </a:prstGeom>
          <a:noFill/>
        </p:spPr>
        <p:txBody>
          <a:bodyPr wrap="square" rtlCol="0">
            <a:spAutoFit/>
          </a:bodyPr>
          <a:lstStyle/>
          <a:p>
            <a:pPr algn="ctr"/>
            <a:r>
              <a:rPr lang="en-US" sz="1400" dirty="0">
                <a:solidFill>
                  <a:schemeClr val="bg1"/>
                </a:solidFill>
                <a:latin typeface="Times New Roman" panose="02020603050405020304" pitchFamily="18" charset="0"/>
                <a:cs typeface="Times New Roman" panose="02020603050405020304" pitchFamily="18" charset="0"/>
              </a:rPr>
              <a:t>Classification</a:t>
            </a:r>
          </a:p>
        </p:txBody>
      </p:sp>
      <p:sp>
        <p:nvSpPr>
          <p:cNvPr id="189" name="TextBox 188"/>
          <p:cNvSpPr txBox="1"/>
          <p:nvPr/>
        </p:nvSpPr>
        <p:spPr>
          <a:xfrm>
            <a:off x="1910035" y="4553783"/>
            <a:ext cx="4567792" cy="307777"/>
          </a:xfrm>
          <a:prstGeom prst="rect">
            <a:avLst/>
          </a:prstGeom>
          <a:noFill/>
        </p:spPr>
        <p:txBody>
          <a:bodyPr wrap="square" rtlCol="0">
            <a:spAutoFit/>
          </a:bodyPr>
          <a:lstStyle/>
          <a:p>
            <a:pPr algn="ctr"/>
            <a:r>
              <a:rPr lang="en-US" sz="1400" dirty="0">
                <a:solidFill>
                  <a:schemeClr val="bg1"/>
                </a:solidFill>
                <a:latin typeface="Times New Roman" panose="02020603050405020304" pitchFamily="18" charset="0"/>
                <a:cs typeface="Times New Roman" panose="02020603050405020304" pitchFamily="18" charset="0"/>
              </a:rPr>
              <a:t>Feature Extraction</a:t>
            </a:r>
          </a:p>
        </p:txBody>
      </p:sp>
      <p:sp>
        <p:nvSpPr>
          <p:cNvPr id="191" name="Left Brace 190"/>
          <p:cNvSpPr/>
          <p:nvPr/>
        </p:nvSpPr>
        <p:spPr>
          <a:xfrm rot="16200000">
            <a:off x="3847921" y="214627"/>
            <a:ext cx="850055" cy="7688794"/>
          </a:xfrm>
          <a:prstGeom prst="leftBrace">
            <a:avLst>
              <a:gd name="adj1" fmla="val 8333"/>
              <a:gd name="adj2" fmla="val 48690"/>
            </a:avLst>
          </a:prstGeom>
          <a:ln>
            <a:solidFill>
              <a:schemeClr val="bg1"/>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p>
        </p:txBody>
      </p:sp>
      <p:sp>
        <p:nvSpPr>
          <p:cNvPr id="192" name="Left Brace 191"/>
          <p:cNvSpPr/>
          <p:nvPr/>
        </p:nvSpPr>
        <p:spPr>
          <a:xfrm rot="16200000">
            <a:off x="9666715" y="3319195"/>
            <a:ext cx="356645" cy="2838951"/>
          </a:xfrm>
          <a:prstGeom prst="leftBrace">
            <a:avLst>
              <a:gd name="adj1" fmla="val 8333"/>
              <a:gd name="adj2" fmla="val 48690"/>
            </a:avLst>
          </a:prstGeom>
          <a:noFill/>
          <a:ln>
            <a:solidFill>
              <a:schemeClr val="bg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pic>
        <p:nvPicPr>
          <p:cNvPr id="193" name="Picture 192">
            <a:extLst>
              <a:ext uri="{FF2B5EF4-FFF2-40B4-BE49-F238E27FC236}">
                <a16:creationId xmlns:a16="http://schemas.microsoft.com/office/drawing/2014/main" id="{2971F384-70D3-44BD-B55F-7225007E0F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2927" y="5881805"/>
            <a:ext cx="883617" cy="866215"/>
          </a:xfrm>
          <a:prstGeom prst="rect">
            <a:avLst/>
          </a:prstGeom>
        </p:spPr>
      </p:pic>
    </p:spTree>
    <p:extLst>
      <p:ext uri="{BB962C8B-B14F-4D97-AF65-F5344CB8AC3E}">
        <p14:creationId xmlns:p14="http://schemas.microsoft.com/office/powerpoint/2010/main" val="3923432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713" y="571500"/>
            <a:ext cx="10709853" cy="5354515"/>
          </a:xfrm>
          <a:prstGeom prst="rect">
            <a:avLst/>
          </a:prstGeom>
        </p:spPr>
      </p:pic>
      <p:sp>
        <p:nvSpPr>
          <p:cNvPr id="4" name="Rectangle 3"/>
          <p:cNvSpPr/>
          <p:nvPr/>
        </p:nvSpPr>
        <p:spPr>
          <a:xfrm>
            <a:off x="4084103" y="6101835"/>
            <a:ext cx="3593997" cy="369332"/>
          </a:xfrm>
          <a:prstGeom prst="rect">
            <a:avLst/>
          </a:prstGeom>
        </p:spPr>
        <p:txBody>
          <a:bodyPr wrap="none">
            <a:spAutoFit/>
          </a:bodyPr>
          <a:lstStyle/>
          <a:p>
            <a:r>
              <a:rPr lang="en-US" b="1" dirty="0">
                <a:solidFill>
                  <a:schemeClr val="bg1"/>
                </a:solidFill>
                <a:latin typeface="Times New Roman" panose="02020603050405020304" pitchFamily="18" charset="0"/>
                <a:ea typeface="Times New Roman" panose="02020603050405020304" pitchFamily="18" charset="0"/>
              </a:rPr>
              <a:t>Fig. Workflow of Proposed System</a:t>
            </a:r>
            <a:endParaRPr lang="en-US" dirty="0">
              <a:solidFill>
                <a:schemeClr val="bg1"/>
              </a:solidFill>
            </a:endParaRPr>
          </a:p>
        </p:txBody>
      </p:sp>
      <p:pic>
        <p:nvPicPr>
          <p:cNvPr id="5" name="Picture 4">
            <a:extLst>
              <a:ext uri="{FF2B5EF4-FFF2-40B4-BE49-F238E27FC236}">
                <a16:creationId xmlns:a16="http://schemas.microsoft.com/office/drawing/2014/main" id="{2971F384-70D3-44BD-B55F-7225007E0F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62927" y="5881805"/>
            <a:ext cx="883617" cy="866215"/>
          </a:xfrm>
          <a:prstGeom prst="rect">
            <a:avLst/>
          </a:prstGeom>
        </p:spPr>
      </p:pic>
    </p:spTree>
    <p:extLst>
      <p:ext uri="{BB962C8B-B14F-4D97-AF65-F5344CB8AC3E}">
        <p14:creationId xmlns:p14="http://schemas.microsoft.com/office/powerpoint/2010/main" val="197524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99801662"/>
              </p:ext>
            </p:extLst>
          </p:nvPr>
        </p:nvGraphicFramePr>
        <p:xfrm>
          <a:off x="3358662" y="1767254"/>
          <a:ext cx="5556738" cy="3209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2971F384-70D3-44BD-B55F-7225007E0FD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162927" y="5881805"/>
            <a:ext cx="883617" cy="866215"/>
          </a:xfrm>
          <a:prstGeom prst="rect">
            <a:avLst/>
          </a:prstGeom>
        </p:spPr>
      </p:pic>
    </p:spTree>
    <p:extLst>
      <p:ext uri="{BB962C8B-B14F-4D97-AF65-F5344CB8AC3E}">
        <p14:creationId xmlns:p14="http://schemas.microsoft.com/office/powerpoint/2010/main" val="2772402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pic>
        <p:nvPicPr>
          <p:cNvPr id="115" name="Picture 114">
            <a:extLst>
              <a:ext uri="{FF2B5EF4-FFF2-40B4-BE49-F238E27FC236}">
                <a16:creationId xmlns:a16="http://schemas.microsoft.com/office/drawing/2014/main" id="{2971F384-70D3-44BD-B55F-7225007E0F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2927" y="5881805"/>
            <a:ext cx="883617" cy="866215"/>
          </a:xfrm>
          <a:prstGeom prst="rect">
            <a:avLst/>
          </a:prstGeom>
        </p:spPr>
      </p:pic>
      <p:sp>
        <p:nvSpPr>
          <p:cNvPr id="2" name="Rectangle 1"/>
          <p:cNvSpPr/>
          <p:nvPr/>
        </p:nvSpPr>
        <p:spPr>
          <a:xfrm>
            <a:off x="4254733" y="184850"/>
            <a:ext cx="3456121" cy="800219"/>
          </a:xfrm>
          <a:prstGeom prst="rect">
            <a:avLst/>
          </a:prstGeom>
        </p:spPr>
        <p:txBody>
          <a:bodyPr wrap="square">
            <a:spAutoFit/>
          </a:bodyPr>
          <a:lstStyle/>
          <a:p>
            <a:pPr marR="0" lvl="0" algn="ctr">
              <a:lnSpc>
                <a:spcPct val="115000"/>
              </a:lnSpc>
              <a:spcBef>
                <a:spcPts val="0"/>
              </a:spcBef>
              <a:spcAft>
                <a:spcPts val="1000"/>
              </a:spcAft>
              <a:buSzPts val="1800"/>
            </a:pPr>
            <a:r>
              <a:rPr lang="en-US" sz="4000" b="1" dirty="0">
                <a:solidFill>
                  <a:srgbClr val="66FFFF"/>
                </a:solidFill>
                <a:latin typeface="Times New Roman" panose="02020603050405020304" pitchFamily="18" charset="0"/>
                <a:ea typeface="Times New Roman" panose="02020603050405020304" pitchFamily="18" charset="0"/>
                <a:cs typeface="Times New Roman" panose="02020603050405020304" pitchFamily="18" charset="0"/>
              </a:rPr>
              <a:t>RESULT</a:t>
            </a:r>
            <a:endParaRPr lang="en-US" sz="4000" dirty="0">
              <a:solidFill>
                <a:srgbClr val="66FFFF"/>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Rectangle 2"/>
          <p:cNvSpPr/>
          <p:nvPr/>
        </p:nvSpPr>
        <p:spPr>
          <a:xfrm>
            <a:off x="331177" y="1103600"/>
            <a:ext cx="8998544" cy="517065"/>
          </a:xfrm>
          <a:prstGeom prst="rect">
            <a:avLst/>
          </a:prstGeom>
        </p:spPr>
        <p:txBody>
          <a:bodyPr wrap="square">
            <a:spAutoFit/>
          </a:bodyPr>
          <a:lstStyle/>
          <a:p>
            <a:pPr marL="228600" marR="0" algn="just">
              <a:lnSpc>
                <a:spcPct val="115000"/>
              </a:lnSpc>
              <a:spcBef>
                <a:spcPts val="0"/>
              </a:spcBef>
              <a:spcAft>
                <a:spcPts val="1000"/>
              </a:spcAft>
            </a:pP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Following are the two plots of train-val accuracy and train-val loss.</a:t>
            </a:r>
            <a:endParaRPr lang="en-US" sz="20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473242" y="1739195"/>
            <a:ext cx="5180212" cy="3226095"/>
          </a:xfrm>
          <a:prstGeom prst="rect">
            <a:avLst/>
          </a:prstGeom>
        </p:spPr>
      </p:pic>
      <p:pic>
        <p:nvPicPr>
          <p:cNvPr id="7" name="Picture 6"/>
          <p:cNvPicPr/>
          <p:nvPr/>
        </p:nvPicPr>
        <p:blipFill>
          <a:blip r:embed="rId4">
            <a:extLst>
              <a:ext uri="{28A0092B-C50C-407E-A947-70E740481C1C}">
                <a14:useLocalDpi xmlns:a14="http://schemas.microsoft.com/office/drawing/2010/main" val="0"/>
              </a:ext>
            </a:extLst>
          </a:blip>
          <a:stretch>
            <a:fillRect/>
          </a:stretch>
        </p:blipFill>
        <p:spPr>
          <a:xfrm>
            <a:off x="6317225" y="1739196"/>
            <a:ext cx="4675240" cy="2938312"/>
          </a:xfrm>
          <a:prstGeom prst="rect">
            <a:avLst/>
          </a:prstGeom>
        </p:spPr>
      </p:pic>
      <p:sp>
        <p:nvSpPr>
          <p:cNvPr id="4" name="Rectangle 3"/>
          <p:cNvSpPr/>
          <p:nvPr/>
        </p:nvSpPr>
        <p:spPr>
          <a:xfrm>
            <a:off x="6625714" y="4965290"/>
            <a:ext cx="4606412" cy="390684"/>
          </a:xfrm>
          <a:prstGeom prst="rect">
            <a:avLst/>
          </a:prstGeom>
        </p:spPr>
        <p:txBody>
          <a:bodyPr wrap="square">
            <a:spAutoFit/>
          </a:bodyPr>
          <a:lstStyle/>
          <a:p>
            <a:pPr algn="ctr">
              <a:lnSpc>
                <a:spcPct val="115000"/>
              </a:lnSpc>
              <a:spcAft>
                <a:spcPts val="1000"/>
              </a:spcAft>
            </a:pPr>
            <a:r>
              <a:rPr lang="en-US"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Fig. Train vs Val loss</a:t>
            </a:r>
            <a:endParaRPr lang="en-US" sz="1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Rectangle 7"/>
          <p:cNvSpPr/>
          <p:nvPr/>
        </p:nvSpPr>
        <p:spPr>
          <a:xfrm>
            <a:off x="1670539" y="5083820"/>
            <a:ext cx="3367454" cy="369332"/>
          </a:xfrm>
          <a:prstGeom prst="rect">
            <a:avLst/>
          </a:prstGeom>
        </p:spPr>
        <p:txBody>
          <a:bodyPr wrap="square">
            <a:spAutoFit/>
          </a:bodyPr>
          <a:lstStyle/>
          <a:p>
            <a:pPr algn="ctr"/>
            <a:r>
              <a:rPr lang="en-US"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Fig. Train vs Val accuracy </a:t>
            </a:r>
            <a:endParaRPr lang="en-US" dirty="0">
              <a:solidFill>
                <a:schemeClr val="bg1"/>
              </a:solidFill>
            </a:endParaRPr>
          </a:p>
        </p:txBody>
      </p:sp>
    </p:spTree>
    <p:extLst>
      <p:ext uri="{BB962C8B-B14F-4D97-AF65-F5344CB8AC3E}">
        <p14:creationId xmlns:p14="http://schemas.microsoft.com/office/powerpoint/2010/main" val="308391316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71F384-70D3-44BD-B55F-7225007E0F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2927" y="5881805"/>
            <a:ext cx="883617" cy="866215"/>
          </a:xfrm>
          <a:prstGeom prst="rect">
            <a:avLst/>
          </a:prstGeom>
        </p:spPr>
      </p:pic>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634086" y="2221973"/>
            <a:ext cx="4474246" cy="2959199"/>
          </a:xfrm>
          <a:prstGeom prst="rect">
            <a:avLst/>
          </a:prstGeom>
        </p:spPr>
      </p:pic>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6726115" y="2356335"/>
            <a:ext cx="4252173" cy="2596225"/>
          </a:xfrm>
          <a:prstGeom prst="rect">
            <a:avLst/>
          </a:prstGeom>
        </p:spPr>
      </p:pic>
      <p:sp>
        <p:nvSpPr>
          <p:cNvPr id="2" name="Rectangle 1"/>
          <p:cNvSpPr/>
          <p:nvPr/>
        </p:nvSpPr>
        <p:spPr>
          <a:xfrm>
            <a:off x="1551712" y="5413902"/>
            <a:ext cx="2986716" cy="390684"/>
          </a:xfrm>
          <a:prstGeom prst="rect">
            <a:avLst/>
          </a:prstGeom>
        </p:spPr>
        <p:txBody>
          <a:bodyPr wrap="none">
            <a:spAutoFit/>
          </a:bodyPr>
          <a:lstStyle/>
          <a:p>
            <a:pPr algn="ctr">
              <a:lnSpc>
                <a:spcPct val="115000"/>
              </a:lnSpc>
              <a:spcAft>
                <a:spcPts val="1000"/>
              </a:spcAft>
            </a:pPr>
            <a:r>
              <a:rPr lang="en-US"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Fig. Overall Result of Model</a:t>
            </a:r>
            <a:endParaRPr lang="en-US" sz="1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Rectangle 5"/>
          <p:cNvSpPr/>
          <p:nvPr/>
        </p:nvSpPr>
        <p:spPr>
          <a:xfrm>
            <a:off x="7660208" y="5143843"/>
            <a:ext cx="2383986" cy="369332"/>
          </a:xfrm>
          <a:prstGeom prst="rect">
            <a:avLst/>
          </a:prstGeom>
        </p:spPr>
        <p:txBody>
          <a:bodyPr wrap="none">
            <a:spAutoFit/>
          </a:bodyPr>
          <a:lstStyle/>
          <a:p>
            <a:r>
              <a:rPr lang="en-US" b="1" dirty="0">
                <a:solidFill>
                  <a:schemeClr val="bg1"/>
                </a:solidFill>
                <a:latin typeface="Times New Roman" panose="02020603050405020304" pitchFamily="18" charset="0"/>
                <a:ea typeface="Times New Roman" panose="02020603050405020304" pitchFamily="18" charset="0"/>
              </a:rPr>
              <a:t>Fig. Confusion Matrix</a:t>
            </a:r>
            <a:endParaRPr lang="en-US" dirty="0">
              <a:solidFill>
                <a:schemeClr val="bg1"/>
              </a:solidFill>
            </a:endParaRPr>
          </a:p>
        </p:txBody>
      </p:sp>
      <p:sp>
        <p:nvSpPr>
          <p:cNvPr id="7" name="Rectangle 6"/>
          <p:cNvSpPr/>
          <p:nvPr/>
        </p:nvSpPr>
        <p:spPr>
          <a:xfrm>
            <a:off x="634087" y="604571"/>
            <a:ext cx="10344202" cy="1154162"/>
          </a:xfrm>
          <a:prstGeom prst="rect">
            <a:avLst/>
          </a:prstGeom>
        </p:spPr>
        <p:txBody>
          <a:bodyPr wrap="square">
            <a:spAutoFit/>
          </a:bodyPr>
          <a:lstStyle/>
          <a:p>
            <a:pPr algn="just">
              <a:lnSpc>
                <a:spcPct val="115000"/>
              </a:lnSpc>
              <a:spcBef>
                <a:spcPts val="1200"/>
              </a:spcBef>
              <a:spcAft>
                <a:spcPts val="1000"/>
              </a:spcAft>
            </a:pP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We achieved following result of evaluation metrics. Our model is confused in some of the gestures like cross, scissor, up, etc. We achieved 85.90% accuracy at the time of testing our model. Following are the classification reports we got.</a:t>
            </a:r>
            <a:endParaRPr lang="en-US"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6474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342" y="286928"/>
            <a:ext cx="3169957" cy="490199"/>
          </a:xfrm>
          <a:prstGeom prst="rect">
            <a:avLst/>
          </a:prstGeom>
        </p:spPr>
        <p:txBody>
          <a:bodyPr wrap="square">
            <a:spAutoFit/>
          </a:bodyPr>
          <a:lstStyle/>
          <a:p>
            <a:pPr algn="just">
              <a:lnSpc>
                <a:spcPct val="115000"/>
              </a:lnSpc>
              <a:spcAft>
                <a:spcPts val="1000"/>
              </a:spcAft>
            </a:pP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GUI of our system,</a:t>
            </a:r>
            <a:endParaRPr lang="en-US" sz="20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3" name="Picture 2"/>
          <p:cNvPicPr/>
          <p:nvPr/>
        </p:nvPicPr>
        <p:blipFill>
          <a:blip r:embed="rId2" cstate="print">
            <a:extLst>
              <a:ext uri="{28A0092B-C50C-407E-A947-70E740481C1C}">
                <a14:useLocalDpi xmlns:a14="http://schemas.microsoft.com/office/drawing/2010/main" val="0"/>
              </a:ext>
            </a:extLst>
          </a:blip>
          <a:stretch>
            <a:fillRect/>
          </a:stretch>
        </p:blipFill>
        <p:spPr>
          <a:xfrm>
            <a:off x="470974" y="979658"/>
            <a:ext cx="4936295" cy="3442873"/>
          </a:xfrm>
          <a:prstGeom prst="rect">
            <a:avLst/>
          </a:prstGeom>
        </p:spPr>
      </p:pic>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6189784" y="1574996"/>
            <a:ext cx="4834891" cy="3999327"/>
          </a:xfrm>
          <a:prstGeom prst="rect">
            <a:avLst/>
          </a:prstGeom>
        </p:spPr>
      </p:pic>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1800351" y="4735928"/>
            <a:ext cx="2411164" cy="1676790"/>
          </a:xfrm>
          <a:prstGeom prst="rect">
            <a:avLst/>
          </a:prstGeom>
        </p:spPr>
      </p:pic>
      <p:pic>
        <p:nvPicPr>
          <p:cNvPr id="6" name="Picture 5">
            <a:extLst>
              <a:ext uri="{FF2B5EF4-FFF2-40B4-BE49-F238E27FC236}">
                <a16:creationId xmlns:a16="http://schemas.microsoft.com/office/drawing/2014/main" id="{2971F384-70D3-44BD-B55F-7225007E0FD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62927" y="5881805"/>
            <a:ext cx="883617" cy="866215"/>
          </a:xfrm>
          <a:prstGeom prst="rect">
            <a:avLst/>
          </a:prstGeom>
        </p:spPr>
      </p:pic>
    </p:spTree>
    <p:extLst>
      <p:ext uri="{BB962C8B-B14F-4D97-AF65-F5344CB8AC3E}">
        <p14:creationId xmlns:p14="http://schemas.microsoft.com/office/powerpoint/2010/main" val="4234853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4C4FE-E7DA-403E-A23E-568DA37C16B3}"/>
              </a:ext>
            </a:extLst>
          </p:cNvPr>
          <p:cNvSpPr>
            <a:spLocks noGrp="1"/>
          </p:cNvSpPr>
          <p:nvPr>
            <p:ph type="title"/>
          </p:nvPr>
        </p:nvSpPr>
        <p:spPr>
          <a:xfrm>
            <a:off x="838200" y="180486"/>
            <a:ext cx="10515600" cy="1325563"/>
          </a:xfrm>
        </p:spPr>
        <p:txBody>
          <a:bodyPr>
            <a:normAutofit/>
          </a:bodyPr>
          <a:lstStyle/>
          <a:p>
            <a:pPr algn="ctr"/>
            <a:r>
              <a:rPr lang="en-US" sz="4000" b="1" dirty="0">
                <a:solidFill>
                  <a:schemeClr val="bg1"/>
                </a:solidFill>
                <a:latin typeface="Times New Roman" panose="02020603050405020304" pitchFamily="18" charset="0"/>
                <a:cs typeface="Times New Roman" panose="02020603050405020304" pitchFamily="18" charset="0"/>
              </a:rPr>
              <a:t>Outline</a:t>
            </a:r>
            <a:endParaRPr lang="en-IN" sz="40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B168EA-AABE-4359-AA7A-66748AEA45A8}"/>
              </a:ext>
            </a:extLst>
          </p:cNvPr>
          <p:cNvSpPr>
            <a:spLocks noGrp="1"/>
          </p:cNvSpPr>
          <p:nvPr>
            <p:ph sz="half" idx="1"/>
          </p:nvPr>
        </p:nvSpPr>
        <p:spPr/>
        <p:txBody>
          <a:bodyPr>
            <a:noAutofit/>
          </a:bodyPr>
          <a:lstStyle/>
          <a:p>
            <a:pPr algn="just"/>
            <a:r>
              <a:rPr lang="en-IN" dirty="0">
                <a:solidFill>
                  <a:srgbClr val="66FFFF"/>
                </a:solidFill>
                <a:latin typeface="Times New Roman" panose="02020603050405020304" pitchFamily="18" charset="0"/>
                <a:cs typeface="Times New Roman" panose="02020603050405020304" pitchFamily="18" charset="0"/>
              </a:rPr>
              <a:t>Abstract</a:t>
            </a:r>
          </a:p>
          <a:p>
            <a:pPr algn="just"/>
            <a:r>
              <a:rPr lang="en-IN" dirty="0">
                <a:solidFill>
                  <a:srgbClr val="66FFFF"/>
                </a:solidFill>
                <a:latin typeface="Times New Roman" panose="02020603050405020304" pitchFamily="18" charset="0"/>
                <a:cs typeface="Times New Roman" panose="02020603050405020304" pitchFamily="18" charset="0"/>
              </a:rPr>
              <a:t>Background and Motivation</a:t>
            </a:r>
          </a:p>
          <a:p>
            <a:pPr algn="just"/>
            <a:r>
              <a:rPr lang="en-IN" dirty="0">
                <a:solidFill>
                  <a:srgbClr val="66FFFF"/>
                </a:solidFill>
                <a:latin typeface="Times New Roman" panose="02020603050405020304" pitchFamily="18" charset="0"/>
                <a:cs typeface="Times New Roman" panose="02020603050405020304" pitchFamily="18" charset="0"/>
              </a:rPr>
              <a:t>Problem Statement </a:t>
            </a:r>
          </a:p>
          <a:p>
            <a:pPr algn="just"/>
            <a:r>
              <a:rPr lang="en-IN" dirty="0">
                <a:solidFill>
                  <a:srgbClr val="66FFFF"/>
                </a:solidFill>
                <a:latin typeface="Times New Roman" panose="02020603050405020304" pitchFamily="18" charset="0"/>
                <a:cs typeface="Times New Roman" panose="02020603050405020304" pitchFamily="18" charset="0"/>
              </a:rPr>
              <a:t>Objectives</a:t>
            </a:r>
          </a:p>
          <a:p>
            <a:pPr algn="just"/>
            <a:r>
              <a:rPr lang="en-IN" dirty="0">
                <a:solidFill>
                  <a:srgbClr val="66FFFF"/>
                </a:solidFill>
                <a:latin typeface="Times New Roman" panose="02020603050405020304" pitchFamily="18" charset="0"/>
                <a:cs typeface="Times New Roman" panose="02020603050405020304" pitchFamily="18" charset="0"/>
              </a:rPr>
              <a:t>Introduction</a:t>
            </a:r>
          </a:p>
          <a:p>
            <a:pPr algn="just"/>
            <a:r>
              <a:rPr lang="en-IN" dirty="0">
                <a:solidFill>
                  <a:srgbClr val="66FFFF"/>
                </a:solidFill>
                <a:latin typeface="Times New Roman" panose="02020603050405020304" pitchFamily="18" charset="0"/>
                <a:cs typeface="Times New Roman" panose="02020603050405020304" pitchFamily="18" charset="0"/>
              </a:rPr>
              <a:t>Literature Survey</a:t>
            </a:r>
          </a:p>
          <a:p>
            <a:pPr algn="just"/>
            <a:r>
              <a:rPr lang="en-IN" dirty="0">
                <a:solidFill>
                  <a:srgbClr val="66FFFF"/>
                </a:solidFill>
                <a:latin typeface="Times New Roman" panose="02020603050405020304" pitchFamily="18" charset="0"/>
                <a:cs typeface="Times New Roman" panose="02020603050405020304" pitchFamily="18" charset="0"/>
              </a:rPr>
              <a:t>Experimental Setup</a:t>
            </a:r>
          </a:p>
        </p:txBody>
      </p:sp>
      <p:sp>
        <p:nvSpPr>
          <p:cNvPr id="5" name="Content Placeholder 4"/>
          <p:cNvSpPr>
            <a:spLocks noGrp="1"/>
          </p:cNvSpPr>
          <p:nvPr>
            <p:ph sz="half" idx="2"/>
          </p:nvPr>
        </p:nvSpPr>
        <p:spPr/>
        <p:txBody>
          <a:bodyPr/>
          <a:lstStyle/>
          <a:p>
            <a:pPr algn="just"/>
            <a:r>
              <a:rPr lang="en-IN" dirty="0">
                <a:solidFill>
                  <a:srgbClr val="66FFFF"/>
                </a:solidFill>
                <a:latin typeface="Times New Roman" panose="02020603050405020304" pitchFamily="18" charset="0"/>
                <a:cs typeface="Times New Roman" panose="02020603050405020304" pitchFamily="18" charset="0"/>
              </a:rPr>
              <a:t>Implementation</a:t>
            </a:r>
          </a:p>
          <a:p>
            <a:pPr algn="just"/>
            <a:r>
              <a:rPr lang="en-IN" dirty="0">
                <a:solidFill>
                  <a:srgbClr val="66FFFF"/>
                </a:solidFill>
                <a:latin typeface="Times New Roman" panose="02020603050405020304" pitchFamily="18" charset="0"/>
                <a:cs typeface="Times New Roman" panose="02020603050405020304" pitchFamily="18" charset="0"/>
              </a:rPr>
              <a:t>Code </a:t>
            </a:r>
          </a:p>
          <a:p>
            <a:pPr algn="just"/>
            <a:r>
              <a:rPr lang="en-IN" dirty="0">
                <a:solidFill>
                  <a:srgbClr val="66FFFF"/>
                </a:solidFill>
                <a:latin typeface="Times New Roman" panose="02020603050405020304" pitchFamily="18" charset="0"/>
                <a:cs typeface="Times New Roman" panose="02020603050405020304" pitchFamily="18" charset="0"/>
              </a:rPr>
              <a:t>Result</a:t>
            </a:r>
          </a:p>
          <a:p>
            <a:pPr algn="just"/>
            <a:r>
              <a:rPr lang="en-IN" dirty="0">
                <a:solidFill>
                  <a:srgbClr val="66FFFF"/>
                </a:solidFill>
                <a:latin typeface="Times New Roman" panose="02020603050405020304" pitchFamily="18" charset="0"/>
                <a:cs typeface="Times New Roman" panose="02020603050405020304" pitchFamily="18" charset="0"/>
              </a:rPr>
              <a:t>Applications</a:t>
            </a:r>
          </a:p>
          <a:p>
            <a:pPr algn="just"/>
            <a:r>
              <a:rPr lang="en-IN" dirty="0">
                <a:solidFill>
                  <a:srgbClr val="66FFFF"/>
                </a:solidFill>
                <a:latin typeface="Times New Roman" panose="02020603050405020304" pitchFamily="18" charset="0"/>
                <a:cs typeface="Times New Roman" panose="02020603050405020304" pitchFamily="18" charset="0"/>
              </a:rPr>
              <a:t>Conclusion</a:t>
            </a:r>
          </a:p>
          <a:p>
            <a:pPr algn="just"/>
            <a:r>
              <a:rPr lang="en-IN" dirty="0">
                <a:solidFill>
                  <a:srgbClr val="66FFFF"/>
                </a:solidFill>
                <a:latin typeface="Times New Roman" panose="02020603050405020304" pitchFamily="18" charset="0"/>
                <a:cs typeface="Times New Roman" panose="02020603050405020304" pitchFamily="18" charset="0"/>
              </a:rPr>
              <a:t>Acknowledgement</a:t>
            </a:r>
          </a:p>
          <a:p>
            <a:pPr algn="just"/>
            <a:r>
              <a:rPr lang="en-IN" dirty="0">
                <a:solidFill>
                  <a:srgbClr val="66FFFF"/>
                </a:solidFill>
                <a:latin typeface="Times New Roman" panose="02020603050405020304" pitchFamily="18" charset="0"/>
                <a:cs typeface="Times New Roman" panose="02020603050405020304" pitchFamily="18" charset="0"/>
              </a:rPr>
              <a:t>References</a:t>
            </a:r>
          </a:p>
          <a:p>
            <a:endParaRPr lang="en-US" dirty="0"/>
          </a:p>
        </p:txBody>
      </p:sp>
      <p:pic>
        <p:nvPicPr>
          <p:cNvPr id="4" name="Picture 3">
            <a:extLst>
              <a:ext uri="{FF2B5EF4-FFF2-40B4-BE49-F238E27FC236}">
                <a16:creationId xmlns:a16="http://schemas.microsoft.com/office/drawing/2014/main" id="{C749B5E5-CAF8-4974-BDC8-1927B59837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2927" y="5881805"/>
            <a:ext cx="883617" cy="866215"/>
          </a:xfrm>
          <a:prstGeom prst="rect">
            <a:avLst/>
          </a:prstGeom>
        </p:spPr>
      </p:pic>
    </p:spTree>
    <p:extLst>
      <p:ext uri="{BB962C8B-B14F-4D97-AF65-F5344CB8AC3E}">
        <p14:creationId xmlns:p14="http://schemas.microsoft.com/office/powerpoint/2010/main" val="3582108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971F384-70D3-44BD-B55F-7225007E0F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2927" y="5881805"/>
            <a:ext cx="883617" cy="866215"/>
          </a:xfrm>
          <a:prstGeom prst="rect">
            <a:avLst/>
          </a:prstGeom>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7239293" y="351405"/>
            <a:ext cx="4511070" cy="3073058"/>
          </a:xfrm>
          <a:prstGeom prst="rect">
            <a:avLst/>
          </a:prstGeom>
        </p:spPr>
      </p:pic>
      <p:pic>
        <p:nvPicPr>
          <p:cNvPr id="4" name="Picture 3"/>
          <p:cNvPicPr/>
          <p:nvPr/>
        </p:nvPicPr>
        <p:blipFill>
          <a:blip r:embed="rId4">
            <a:extLst>
              <a:ext uri="{28A0092B-C50C-407E-A947-70E740481C1C}">
                <a14:useLocalDpi xmlns:a14="http://schemas.microsoft.com/office/drawing/2010/main" val="0"/>
              </a:ext>
            </a:extLst>
          </a:blip>
          <a:stretch>
            <a:fillRect/>
          </a:stretch>
        </p:blipFill>
        <p:spPr>
          <a:xfrm>
            <a:off x="264233" y="1608209"/>
            <a:ext cx="6762396" cy="3799060"/>
          </a:xfrm>
          <a:prstGeom prst="rect">
            <a:avLst/>
          </a:prstGeom>
        </p:spPr>
      </p:pic>
      <p:pic>
        <p:nvPicPr>
          <p:cNvPr id="5" name="Picture 4"/>
          <p:cNvPicPr/>
          <p:nvPr/>
        </p:nvPicPr>
        <p:blipFill>
          <a:blip r:embed="rId5">
            <a:extLst>
              <a:ext uri="{28A0092B-C50C-407E-A947-70E740481C1C}">
                <a14:useLocalDpi xmlns:a14="http://schemas.microsoft.com/office/drawing/2010/main" val="0"/>
              </a:ext>
            </a:extLst>
          </a:blip>
          <a:stretch>
            <a:fillRect/>
          </a:stretch>
        </p:blipFill>
        <p:spPr>
          <a:xfrm>
            <a:off x="7239293" y="3668954"/>
            <a:ext cx="4565161" cy="3079066"/>
          </a:xfrm>
          <a:prstGeom prst="rect">
            <a:avLst/>
          </a:prstGeom>
        </p:spPr>
      </p:pic>
      <p:sp>
        <p:nvSpPr>
          <p:cNvPr id="2" name="Rectangle 1"/>
          <p:cNvSpPr/>
          <p:nvPr/>
        </p:nvSpPr>
        <p:spPr>
          <a:xfrm>
            <a:off x="278586" y="456913"/>
            <a:ext cx="6262892" cy="430887"/>
          </a:xfrm>
          <a:prstGeom prst="rect">
            <a:avLst/>
          </a:prstGeom>
        </p:spPr>
        <p:txBody>
          <a:bodyPr wrap="square">
            <a:spAutoFit/>
          </a:bodyPr>
          <a:lstStyle/>
          <a:p>
            <a:pPr algn="just"/>
            <a:r>
              <a:rPr lang="en-US" sz="2200" dirty="0">
                <a:solidFill>
                  <a:schemeClr val="bg1"/>
                </a:solidFill>
                <a:latin typeface="Times New Roman" panose="02020603050405020304" pitchFamily="18" charset="0"/>
                <a:ea typeface="Times New Roman" panose="02020603050405020304" pitchFamily="18" charset="0"/>
              </a:rPr>
              <a:t>Some demons of the developed system, </a:t>
            </a:r>
            <a:endParaRPr lang="en-US" sz="2200" dirty="0">
              <a:solidFill>
                <a:schemeClr val="bg1"/>
              </a:solidFill>
            </a:endParaRPr>
          </a:p>
        </p:txBody>
      </p:sp>
    </p:spTree>
    <p:extLst>
      <p:ext uri="{BB962C8B-B14F-4D97-AF65-F5344CB8AC3E}">
        <p14:creationId xmlns:p14="http://schemas.microsoft.com/office/powerpoint/2010/main" val="2732321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30126" y="163049"/>
            <a:ext cx="5882640" cy="3243580"/>
          </a:xfrm>
          <a:prstGeom prst="rect">
            <a:avLst/>
          </a:prstGeom>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130126" y="3560885"/>
            <a:ext cx="5882640" cy="3191607"/>
          </a:xfrm>
          <a:prstGeom prst="rect">
            <a:avLst/>
          </a:prstGeom>
        </p:spPr>
      </p:pic>
      <p:pic>
        <p:nvPicPr>
          <p:cNvPr id="4" name="Picture 3"/>
          <p:cNvPicPr/>
          <p:nvPr/>
        </p:nvPicPr>
        <p:blipFill>
          <a:blip r:embed="rId4">
            <a:extLst>
              <a:ext uri="{28A0092B-C50C-407E-A947-70E740481C1C}">
                <a14:useLocalDpi xmlns:a14="http://schemas.microsoft.com/office/drawing/2010/main" val="0"/>
              </a:ext>
            </a:extLst>
          </a:blip>
          <a:stretch>
            <a:fillRect/>
          </a:stretch>
        </p:blipFill>
        <p:spPr>
          <a:xfrm>
            <a:off x="6219093" y="1820009"/>
            <a:ext cx="5715000" cy="3640014"/>
          </a:xfrm>
          <a:prstGeom prst="rect">
            <a:avLst/>
          </a:prstGeom>
        </p:spPr>
      </p:pic>
      <p:pic>
        <p:nvPicPr>
          <p:cNvPr id="5" name="Picture 4">
            <a:extLst>
              <a:ext uri="{FF2B5EF4-FFF2-40B4-BE49-F238E27FC236}">
                <a16:creationId xmlns:a16="http://schemas.microsoft.com/office/drawing/2014/main" id="{2971F384-70D3-44BD-B55F-7225007E0FD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62927" y="5881805"/>
            <a:ext cx="883617" cy="866215"/>
          </a:xfrm>
          <a:prstGeom prst="rect">
            <a:avLst/>
          </a:prstGeom>
        </p:spPr>
      </p:pic>
    </p:spTree>
    <p:extLst>
      <p:ext uri="{BB962C8B-B14F-4D97-AF65-F5344CB8AC3E}">
        <p14:creationId xmlns:p14="http://schemas.microsoft.com/office/powerpoint/2010/main" val="2477016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7329" y="323362"/>
            <a:ext cx="10143929" cy="707886"/>
          </a:xfrm>
          <a:prstGeom prst="rect">
            <a:avLst/>
          </a:prstGeom>
          <a:noFill/>
        </p:spPr>
        <p:txBody>
          <a:bodyPr wrap="square" rtlCol="0">
            <a:spAutoFit/>
          </a:bodyPr>
          <a:lstStyle/>
          <a:p>
            <a:pPr algn="ctr"/>
            <a:r>
              <a:rPr lang="en-IN" sz="4000" b="1" dirty="0">
                <a:solidFill>
                  <a:srgbClr val="FFFF00"/>
                </a:solidFill>
                <a:latin typeface="Times New Roman" panose="02020603050405020304" pitchFamily="18" charset="0"/>
                <a:cs typeface="Times New Roman" panose="02020603050405020304" pitchFamily="18" charset="0"/>
              </a:rPr>
              <a:t>Applications</a:t>
            </a:r>
            <a:endParaRPr lang="en-GB" sz="4000" dirty="0">
              <a:solidFill>
                <a:srgbClr val="FFFF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971F384-70D3-44BD-B55F-7225007E0F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2927" y="5881805"/>
            <a:ext cx="883617" cy="866215"/>
          </a:xfrm>
          <a:prstGeom prst="rect">
            <a:avLst/>
          </a:prstGeom>
        </p:spPr>
      </p:pic>
      <p:sp>
        <p:nvSpPr>
          <p:cNvPr id="2" name="TextBox 1"/>
          <p:cNvSpPr txBox="1"/>
          <p:nvPr/>
        </p:nvSpPr>
        <p:spPr>
          <a:xfrm>
            <a:off x="1302328" y="1403928"/>
            <a:ext cx="6714836" cy="4893647"/>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dirty="0">
                <a:solidFill>
                  <a:srgbClr val="66FFFF"/>
                </a:solidFill>
                <a:latin typeface="Times New Roman" panose="02020603050405020304" pitchFamily="18" charset="0"/>
                <a:cs typeface="Times New Roman" panose="02020603050405020304" pitchFamily="18" charset="0"/>
              </a:rPr>
              <a:t>Immersive gaming technology</a:t>
            </a:r>
          </a:p>
          <a:p>
            <a:pPr marL="342900" indent="-342900" algn="just">
              <a:buFont typeface="Wingdings" panose="05000000000000000000" pitchFamily="2" charset="2"/>
              <a:buChar char="Ø"/>
            </a:pPr>
            <a:endParaRPr lang="en-US" sz="2400" dirty="0">
              <a:solidFill>
                <a:srgbClr val="66FFFF"/>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solidFill>
                  <a:srgbClr val="66FFFF"/>
                </a:solidFill>
                <a:latin typeface="Times New Roman" panose="02020603050405020304" pitchFamily="18" charset="0"/>
                <a:cs typeface="Times New Roman" panose="02020603050405020304" pitchFamily="18" charset="0"/>
              </a:rPr>
              <a:t>Control through facial gestures</a:t>
            </a:r>
          </a:p>
          <a:p>
            <a:pPr marL="342900" indent="-342900" algn="just">
              <a:buFont typeface="Wingdings" panose="05000000000000000000" pitchFamily="2" charset="2"/>
              <a:buChar char="Ø"/>
            </a:pPr>
            <a:endParaRPr lang="en-US" sz="2400" dirty="0">
              <a:solidFill>
                <a:srgbClr val="66FFFF"/>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solidFill>
                  <a:srgbClr val="66FFFF"/>
                </a:solidFill>
                <a:latin typeface="Times New Roman" panose="02020603050405020304" pitchFamily="18" charset="0"/>
                <a:cs typeface="Times New Roman" panose="02020603050405020304" pitchFamily="18" charset="0"/>
              </a:rPr>
              <a:t>Alternative computer interfaces</a:t>
            </a:r>
          </a:p>
          <a:p>
            <a:pPr marL="342900" indent="-342900" algn="just">
              <a:buFont typeface="Wingdings" panose="05000000000000000000" pitchFamily="2" charset="2"/>
              <a:buChar char="Ø"/>
            </a:pPr>
            <a:endParaRPr lang="en-US" sz="2400" dirty="0">
              <a:solidFill>
                <a:srgbClr val="66FFFF"/>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solidFill>
                  <a:srgbClr val="66FFFF"/>
                </a:solidFill>
                <a:latin typeface="Times New Roman" panose="02020603050405020304" pitchFamily="18" charset="0"/>
                <a:cs typeface="Times New Roman" panose="02020603050405020304" pitchFamily="18" charset="0"/>
              </a:rPr>
              <a:t>Remote control</a:t>
            </a:r>
          </a:p>
          <a:p>
            <a:pPr marL="342900" indent="-342900" algn="just">
              <a:buFont typeface="Wingdings" panose="05000000000000000000" pitchFamily="2" charset="2"/>
              <a:buChar char="Ø"/>
            </a:pPr>
            <a:endParaRPr lang="en-US" sz="2400" dirty="0">
              <a:solidFill>
                <a:srgbClr val="66FFFF"/>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solidFill>
                  <a:srgbClr val="66FFFF"/>
                </a:solidFill>
                <a:latin typeface="Times New Roman" panose="02020603050405020304" pitchFamily="18" charset="0"/>
                <a:cs typeface="Times New Roman" panose="02020603050405020304" pitchFamily="18" charset="0"/>
              </a:rPr>
              <a:t>Home Applications control</a:t>
            </a:r>
          </a:p>
          <a:p>
            <a:pPr marL="342900" indent="-342900" algn="just">
              <a:buFont typeface="Wingdings" panose="05000000000000000000" pitchFamily="2" charset="2"/>
              <a:buChar char="Ø"/>
            </a:pPr>
            <a:endParaRPr lang="en-US" sz="2400" dirty="0">
              <a:solidFill>
                <a:srgbClr val="66FFFF"/>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solidFill>
                  <a:srgbClr val="66FFFF"/>
                </a:solidFill>
                <a:latin typeface="Times New Roman" panose="02020603050405020304" pitchFamily="18" charset="0"/>
                <a:cs typeface="Times New Roman" panose="02020603050405020304" pitchFamily="18" charset="0"/>
              </a:rPr>
              <a:t>Gaming</a:t>
            </a:r>
          </a:p>
          <a:p>
            <a:pPr marL="342900" indent="-342900" algn="just">
              <a:buFont typeface="Wingdings" panose="05000000000000000000" pitchFamily="2" charset="2"/>
              <a:buChar char="Ø"/>
            </a:pPr>
            <a:endParaRPr lang="en-US" sz="2400" dirty="0">
              <a:solidFill>
                <a:srgbClr val="66FFFF"/>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solidFill>
                  <a:srgbClr val="66FFFF"/>
                </a:solidFill>
                <a:latin typeface="Times New Roman" panose="02020603050405020304" pitchFamily="18" charset="0"/>
                <a:cs typeface="Times New Roman" panose="02020603050405020304" pitchFamily="18" charset="0"/>
              </a:rPr>
              <a:t>Medical Applications</a:t>
            </a:r>
          </a:p>
        </p:txBody>
      </p:sp>
    </p:spTree>
    <p:extLst>
      <p:ext uri="{BB962C8B-B14F-4D97-AF65-F5344CB8AC3E}">
        <p14:creationId xmlns:p14="http://schemas.microsoft.com/office/powerpoint/2010/main" val="1086521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7329" y="323362"/>
            <a:ext cx="10143929" cy="707886"/>
          </a:xfrm>
          <a:prstGeom prst="rect">
            <a:avLst/>
          </a:prstGeom>
          <a:noFill/>
        </p:spPr>
        <p:txBody>
          <a:bodyPr wrap="square" rtlCol="0">
            <a:spAutoFit/>
          </a:bodyPr>
          <a:lstStyle/>
          <a:p>
            <a:pPr algn="ctr"/>
            <a:r>
              <a:rPr lang="en-IN" sz="4000" b="1" dirty="0">
                <a:solidFill>
                  <a:srgbClr val="66FFFF"/>
                </a:solidFill>
                <a:latin typeface="Times New Roman" panose="02020603050405020304" pitchFamily="18" charset="0"/>
                <a:cs typeface="Times New Roman" panose="02020603050405020304" pitchFamily="18" charset="0"/>
              </a:rPr>
              <a:t>Conclusion</a:t>
            </a:r>
            <a:endParaRPr lang="en-GB" sz="4000" dirty="0">
              <a:solidFill>
                <a:srgbClr val="66FFFF"/>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971F384-70D3-44BD-B55F-7225007E0F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2927" y="5881805"/>
            <a:ext cx="883617" cy="866215"/>
          </a:xfrm>
          <a:prstGeom prst="rect">
            <a:avLst/>
          </a:prstGeom>
        </p:spPr>
      </p:pic>
      <p:sp>
        <p:nvSpPr>
          <p:cNvPr id="2" name="Rectangle 1"/>
          <p:cNvSpPr/>
          <p:nvPr/>
        </p:nvSpPr>
        <p:spPr>
          <a:xfrm>
            <a:off x="917329" y="1115709"/>
            <a:ext cx="10143929" cy="5262979"/>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With the growth of present technology, and as humans generally makes the use of hand movements that is hand gestures in the daily communication in order to make intentions more clear, hand gesture identification is treated to be a crucial portion of Human Computer Interaction (HCI), which provides devices the capability of detecting and classifying hand gestures, and perform activities subsequently. </a:t>
            </a:r>
          </a:p>
          <a:p>
            <a:pPr marL="342900" indent="-342900" algn="just">
              <a:buFont typeface="Arial" panose="020B0604020202020204" pitchFamily="34" charset="0"/>
              <a:buChar char="•"/>
            </a:pPr>
            <a:endParaRPr lang="en-US" sz="24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Research and analysis in the field of hand gestures has become more popular and exciting. It also allows a way of natural and simple interaction.</a:t>
            </a:r>
          </a:p>
          <a:p>
            <a:pPr marL="342900" indent="-342900" algn="just">
              <a:buFont typeface="Arial" panose="020B0604020202020204" pitchFamily="34" charset="0"/>
              <a:buChar char="•"/>
            </a:pPr>
            <a:endParaRPr lang="en-US" sz="24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solidFill>
                  <a:srgbClr val="FFFF00"/>
                </a:solidFill>
                <a:latin typeface="Times New Roman" panose="02020603050405020304" pitchFamily="18" charset="0"/>
                <a:cs typeface="Times New Roman" panose="02020603050405020304" pitchFamily="18" charset="0"/>
              </a:rPr>
              <a:t>In this application, we developed a deep learning model for controlling a computer using hand gestures with the help of Python and OpenCV. It is the cost effective model. We can define a project as creating a dataset, training a model and testing this model in real time.  </a:t>
            </a:r>
          </a:p>
        </p:txBody>
      </p:sp>
    </p:spTree>
    <p:extLst>
      <p:ext uri="{BB962C8B-B14F-4D97-AF65-F5344CB8AC3E}">
        <p14:creationId xmlns:p14="http://schemas.microsoft.com/office/powerpoint/2010/main" val="386006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71F384-70D3-44BD-B55F-7225007E0F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2927" y="5881805"/>
            <a:ext cx="883617" cy="866215"/>
          </a:xfrm>
          <a:prstGeom prst="rect">
            <a:avLst/>
          </a:prstGeom>
        </p:spPr>
      </p:pic>
      <p:sp>
        <p:nvSpPr>
          <p:cNvPr id="2" name="Rectangle 1"/>
          <p:cNvSpPr/>
          <p:nvPr/>
        </p:nvSpPr>
        <p:spPr>
          <a:xfrm>
            <a:off x="618836" y="682248"/>
            <a:ext cx="10544091" cy="5775940"/>
          </a:xfrm>
          <a:prstGeom prst="rect">
            <a:avLst/>
          </a:prstGeom>
        </p:spPr>
        <p:txBody>
          <a:bodyPr wrap="square">
            <a:spAutoFit/>
          </a:bodyPr>
          <a:lstStyle/>
          <a:p>
            <a:pPr marL="285750" indent="-285750" algn="just">
              <a:spcAft>
                <a:spcPts val="1000"/>
              </a:spcAft>
              <a:buFont typeface="Arial" panose="020B0604020202020204" pitchFamily="34" charset="0"/>
              <a:buChar char="•"/>
            </a:pPr>
            <a:r>
              <a:rPr lang="en-US" sz="2400" dirty="0">
                <a:solidFill>
                  <a:srgbClr val="FFFF00"/>
                </a:solidFill>
                <a:latin typeface="Times New Roman" panose="02020603050405020304" pitchFamily="18" charset="0"/>
                <a:cs typeface="Times New Roman" panose="02020603050405020304" pitchFamily="18" charset="0"/>
              </a:rPr>
              <a:t>This project have limited scope, but in future we can add more operations like volume up/down, scroll up/down, swipe left/right and many more, and can possible to make completely hand gestures controlling device.</a:t>
            </a:r>
          </a:p>
          <a:p>
            <a:pPr marL="285750" indent="-285750" algn="just">
              <a:spcAft>
                <a:spcPts val="1000"/>
              </a:spcAft>
              <a:buFont typeface="Arial" panose="020B0604020202020204" pitchFamily="34" charset="0"/>
              <a:buChar char="•"/>
            </a:pPr>
            <a:endParaRPr lang="en-US" sz="24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Aft>
                <a:spcPts val="1000"/>
              </a:spcAft>
              <a:buFont typeface="Arial" panose="020B0604020202020204" pitchFamily="34" charset="0"/>
              <a:buChar char="•"/>
            </a:pPr>
            <a:r>
              <a:rPr lang="en-US" sz="24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Hand gesture recognition used in many applications like HCI, robotics, sign language, digit and alphanumeric value, home automation, medical applications, gaming etc. Hand gestures recognition provides an interesting interaction field in a several different computer applications. </a:t>
            </a:r>
          </a:p>
          <a:p>
            <a:pPr algn="just">
              <a:spcAft>
                <a:spcPts val="1000"/>
              </a:spcAft>
            </a:pPr>
            <a:endParaRPr lang="en-US" sz="24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Aft>
                <a:spcPts val="1000"/>
              </a:spcAft>
              <a:buFont typeface="Arial" panose="020B0604020202020204" pitchFamily="34" charset="0"/>
              <a:buChar char="•"/>
            </a:pPr>
            <a:r>
              <a:rPr lang="en-US" sz="24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With the development of today’s technology, and as humans tend to naturally use hand gestures in their communication process to clarify their intentions, hand gesture recognition is considered to be an important part of Human Computer Interaction (HCI), which gives computers the ability of capturing and interpreting hand gestures, and executing commands afterwards.</a:t>
            </a:r>
          </a:p>
        </p:txBody>
      </p:sp>
    </p:spTree>
    <p:extLst>
      <p:ext uri="{BB962C8B-B14F-4D97-AF65-F5344CB8AC3E}">
        <p14:creationId xmlns:p14="http://schemas.microsoft.com/office/powerpoint/2010/main" val="1225931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159" y="657976"/>
            <a:ext cx="8203222" cy="1169377"/>
          </a:xfrm>
        </p:spPr>
        <p:txBody>
          <a:bodyPr>
            <a:noAutofit/>
          </a:bodyPr>
          <a:lstStyle/>
          <a:p>
            <a:pPr algn="ctr"/>
            <a:r>
              <a:rPr lang="en-US" sz="4000" b="1" dirty="0">
                <a:solidFill>
                  <a:srgbClr val="66FFFF"/>
                </a:solidFill>
                <a:latin typeface="Times New Roman"/>
                <a:cs typeface="Times New Roman"/>
              </a:rPr>
              <a:t>ACKNOWLEDGEMENT</a:t>
            </a:r>
            <a:br>
              <a:rPr lang="en-US" sz="4000" dirty="0">
                <a:solidFill>
                  <a:schemeClr val="accent3"/>
                </a:solidFill>
                <a:latin typeface="Times New Roman"/>
                <a:cs typeface="Times New Roman"/>
              </a:rPr>
            </a:br>
            <a:endParaRPr lang="en-US" sz="4000" dirty="0">
              <a:solidFill>
                <a:schemeClr val="accent3"/>
              </a:solidFill>
            </a:endParaRPr>
          </a:p>
        </p:txBody>
      </p:sp>
      <p:sp>
        <p:nvSpPr>
          <p:cNvPr id="3" name="Rectangle 2"/>
          <p:cNvSpPr/>
          <p:nvPr/>
        </p:nvSpPr>
        <p:spPr>
          <a:xfrm>
            <a:off x="1429354" y="1827353"/>
            <a:ext cx="9192193" cy="3389967"/>
          </a:xfrm>
          <a:prstGeom prst="rect">
            <a:avLst/>
          </a:prstGeom>
        </p:spPr>
        <p:txBody>
          <a:bodyPr wrap="square">
            <a:spAutoFit/>
          </a:bodyPr>
          <a:lstStyle/>
          <a:p>
            <a:pPr algn="just">
              <a:lnSpc>
                <a:spcPct val="110000"/>
              </a:lnSpc>
              <a:spcAft>
                <a:spcPts val="600"/>
              </a:spcAft>
            </a:pPr>
            <a:r>
              <a:rPr lang="en-US" sz="2400" dirty="0">
                <a:solidFill>
                  <a:schemeClr val="bg1"/>
                </a:solidFill>
                <a:latin typeface="Times New Roman"/>
                <a:cs typeface="Times New Roman"/>
              </a:rPr>
              <a:t>	We would like to express our special thanks and gratitude to our guide Rajesh Prasad sir who gave us the guidance and support to complete this project. We would also like to extend our gratitude to Principal Sir Dr. Kishore Ravande sir, to the Dean Engineering, Dr. Rajneeshkaur Sachdeo ma’am and to the HOD CSE Dr. Shraddha Phansalkar ma’am  for providing us with all the facility that was required.</a:t>
            </a:r>
            <a:endParaRPr lang="en-US" sz="2400" b="1" dirty="0">
              <a:solidFill>
                <a:schemeClr val="bg1"/>
              </a:solidFill>
              <a:latin typeface="Times New Roman"/>
              <a:cs typeface="Times New Roman"/>
            </a:endParaRPr>
          </a:p>
          <a:p>
            <a:pPr algn="just">
              <a:lnSpc>
                <a:spcPct val="110000"/>
              </a:lnSpc>
              <a:spcAft>
                <a:spcPts val="600"/>
              </a:spcAft>
            </a:pPr>
            <a:r>
              <a:rPr lang="en-US" sz="2400" b="1" dirty="0">
                <a:solidFill>
                  <a:schemeClr val="bg1"/>
                </a:solidFill>
                <a:latin typeface="Times New Roman"/>
                <a:cs typeface="Times New Roman"/>
              </a:rPr>
              <a:t>	</a:t>
            </a:r>
            <a:r>
              <a:rPr lang="en-US" sz="2400" dirty="0">
                <a:solidFill>
                  <a:schemeClr val="bg1"/>
                </a:solidFill>
                <a:latin typeface="Times New Roman"/>
                <a:cs typeface="Times New Roman"/>
              </a:rPr>
              <a:t>By doing this project we have gained a lot of knowledge which can help us in the near future.</a:t>
            </a:r>
          </a:p>
        </p:txBody>
      </p:sp>
      <p:pic>
        <p:nvPicPr>
          <p:cNvPr id="4" name="Picture 3">
            <a:extLst>
              <a:ext uri="{FF2B5EF4-FFF2-40B4-BE49-F238E27FC236}">
                <a16:creationId xmlns:a16="http://schemas.microsoft.com/office/drawing/2014/main" id="{C749B5E5-CAF8-4974-BDC8-1927B59837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2927" y="5881805"/>
            <a:ext cx="883617" cy="866215"/>
          </a:xfrm>
          <a:prstGeom prst="rect">
            <a:avLst/>
          </a:prstGeom>
        </p:spPr>
      </p:pic>
    </p:spTree>
    <p:extLst>
      <p:ext uri="{BB962C8B-B14F-4D97-AF65-F5344CB8AC3E}">
        <p14:creationId xmlns:p14="http://schemas.microsoft.com/office/powerpoint/2010/main" val="2656293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71F384-70D3-44BD-B55F-7225007E0F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2927" y="5881805"/>
            <a:ext cx="883617" cy="866215"/>
          </a:xfrm>
          <a:prstGeom prst="rect">
            <a:avLst/>
          </a:prstGeom>
        </p:spPr>
      </p:pic>
      <p:sp>
        <p:nvSpPr>
          <p:cNvPr id="4" name="TextBox 3"/>
          <p:cNvSpPr txBox="1"/>
          <p:nvPr/>
        </p:nvSpPr>
        <p:spPr>
          <a:xfrm>
            <a:off x="917329" y="424962"/>
            <a:ext cx="10143929" cy="707886"/>
          </a:xfrm>
          <a:prstGeom prst="rect">
            <a:avLst/>
          </a:prstGeom>
          <a:noFill/>
        </p:spPr>
        <p:txBody>
          <a:bodyPr wrap="square" rtlCol="0">
            <a:spAutoFit/>
          </a:bodyPr>
          <a:lstStyle/>
          <a:p>
            <a:pPr algn="ctr"/>
            <a:r>
              <a:rPr lang="en-IN" sz="4000" b="1" dirty="0">
                <a:solidFill>
                  <a:srgbClr val="66FFFF"/>
                </a:solidFill>
                <a:latin typeface="Times New Roman" panose="02020603050405020304" pitchFamily="18" charset="0"/>
                <a:cs typeface="Times New Roman" panose="02020603050405020304" pitchFamily="18" charset="0"/>
              </a:rPr>
              <a:t>References</a:t>
            </a:r>
            <a:endParaRPr lang="en-GB" sz="4000" dirty="0">
              <a:solidFill>
                <a:srgbClr val="66FFFF"/>
              </a:solidFill>
              <a:latin typeface="Times New Roman" panose="02020603050405020304" pitchFamily="18" charset="0"/>
              <a:cs typeface="Times New Roman" panose="02020603050405020304" pitchFamily="18" charset="0"/>
            </a:endParaRPr>
          </a:p>
        </p:txBody>
      </p:sp>
      <p:sp>
        <p:nvSpPr>
          <p:cNvPr id="5" name="Rectangle 4"/>
          <p:cNvSpPr/>
          <p:nvPr/>
        </p:nvSpPr>
        <p:spPr>
          <a:xfrm>
            <a:off x="794326" y="1268489"/>
            <a:ext cx="10368601" cy="5262979"/>
          </a:xfrm>
          <a:prstGeom prst="rect">
            <a:avLst/>
          </a:prstGeom>
        </p:spPr>
        <p:txBody>
          <a:bodyPr wrap="square">
            <a:spAutoFit/>
          </a:bodyPr>
          <a:lstStyle/>
          <a:p>
            <a:pPr marL="342900" indent="-342900" algn="just">
              <a:buFont typeface="Wingdings" panose="05000000000000000000" pitchFamily="2" charset="2"/>
              <a:buChar char="§"/>
            </a:pP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We have published a survey paper named “</a:t>
            </a:r>
            <a:r>
              <a:rPr lang="en-US" sz="24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A Survey Paper on Controlling Computer using Hand Gestures</a:t>
            </a: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in the </a:t>
            </a:r>
            <a:r>
              <a:rPr lang="en-US" sz="2400" dirty="0">
                <a:solidFill>
                  <a:schemeClr val="bg1"/>
                </a:solidFill>
                <a:latin typeface="Times New Roman" panose="02020603050405020304" pitchFamily="18" charset="0"/>
                <a:cs typeface="Times New Roman" panose="02020603050405020304" pitchFamily="18" charset="0"/>
              </a:rPr>
              <a:t>International Research Journal of Engineering and Technology (IRJET) journal</a:t>
            </a: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p>
          <a:p>
            <a:pPr algn="just"/>
            <a:endPar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solidFill>
                  <a:schemeClr val="bg1"/>
                </a:solidFill>
                <a:latin typeface="Times New Roman" panose="02020603050405020304" pitchFamily="18" charset="0"/>
                <a:cs typeface="Times New Roman" panose="02020603050405020304" pitchFamily="18" charset="0"/>
              </a:rPr>
              <a:t>In this paper we have discussed the overall review of gesture acquisition methods, the feature extraction process, the classification of hand gestures, the challenges that face researchers in the hand gesture recognition process.</a:t>
            </a:r>
          </a:p>
          <a:p>
            <a:pPr marL="342900" indent="-342900" algn="just">
              <a:buFont typeface="Wingdings" panose="05000000000000000000" pitchFamily="2" charset="2"/>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solidFill>
                  <a:schemeClr val="bg1"/>
                </a:solidFill>
                <a:latin typeface="Times New Roman" panose="02020603050405020304" pitchFamily="18" charset="0"/>
                <a:cs typeface="Times New Roman" panose="02020603050405020304" pitchFamily="18" charset="0"/>
              </a:rPr>
              <a:t>Publication Site: </a:t>
            </a:r>
            <a:r>
              <a:rPr lang="en-US" sz="2400" u="sng" dirty="0">
                <a:latin typeface="Times New Roman" panose="02020603050405020304" pitchFamily="18" charset="0"/>
                <a:cs typeface="Times New Roman" panose="02020603050405020304" pitchFamily="18" charset="0"/>
                <a:hlinkClick r:id="rId3"/>
              </a:rPr>
              <a:t>https://www.irjet.net/</a:t>
            </a: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solidFill>
                  <a:schemeClr val="bg1"/>
                </a:solidFill>
                <a:latin typeface="Times New Roman" panose="02020603050405020304" pitchFamily="18" charset="0"/>
                <a:cs typeface="Times New Roman" panose="02020603050405020304" pitchFamily="18" charset="0"/>
              </a:rPr>
              <a:t>Link for our published survey paper:</a:t>
            </a:r>
          </a:p>
          <a:p>
            <a:pPr algn="just"/>
            <a:r>
              <a:rPr lang="en-US" sz="240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hlinkClick r:id="rId4"/>
              </a:rPr>
              <a:t>https://www.irjet.net/archives/V9/i2/IRJET-V9I2181.pdf</a:t>
            </a:r>
            <a:endParaRPr lang="en-US" sz="2400" dirty="0">
              <a:solidFill>
                <a:schemeClr val="bg1"/>
              </a:solidFill>
              <a:latin typeface="Times New Roman" panose="02020603050405020304" pitchFamily="18" charset="0"/>
              <a:cs typeface="Times New Roman" panose="02020603050405020304" pitchFamily="18" charset="0"/>
            </a:endParaRPr>
          </a:p>
          <a:p>
            <a:pPr lvl="1" algn="just"/>
            <a:endParaRPr lang="en-US" sz="2400" dirty="0">
              <a:solidFill>
                <a:schemeClr val="bg1"/>
              </a:solidFill>
              <a:latin typeface="Times New Roman" panose="02020603050405020304" pitchFamily="18" charset="0"/>
              <a:cs typeface="Times New Roman" panose="02020603050405020304" pitchFamily="18" charset="0"/>
            </a:endParaRPr>
          </a:p>
          <a:p>
            <a:pPr algn="just"/>
            <a:r>
              <a:rPr lang="en-US" sz="2400" dirty="0">
                <a:solidFill>
                  <a:schemeClr val="bg1"/>
                </a:solidFill>
                <a:latin typeface="Times New Roman" panose="02020603050405020304" pitchFamily="18" charset="0"/>
                <a:cs typeface="Times New Roman" panose="02020603050405020304" pitchFamily="18" charset="0"/>
              </a:rPr>
              <a:t> </a:t>
            </a:r>
            <a:endPar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1643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71F384-70D3-44BD-B55F-7225007E0F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2927" y="5881805"/>
            <a:ext cx="883617" cy="866215"/>
          </a:xfrm>
          <a:prstGeom prst="rect">
            <a:avLst/>
          </a:prstGeom>
        </p:spPr>
      </p:pic>
      <p:sp>
        <p:nvSpPr>
          <p:cNvPr id="4" name="TextBox 3"/>
          <p:cNvSpPr txBox="1"/>
          <p:nvPr/>
        </p:nvSpPr>
        <p:spPr>
          <a:xfrm>
            <a:off x="917329" y="424962"/>
            <a:ext cx="10143929" cy="707886"/>
          </a:xfrm>
          <a:prstGeom prst="rect">
            <a:avLst/>
          </a:prstGeom>
          <a:noFill/>
        </p:spPr>
        <p:txBody>
          <a:bodyPr wrap="square" rtlCol="0">
            <a:spAutoFit/>
          </a:bodyPr>
          <a:lstStyle/>
          <a:p>
            <a:pPr algn="ctr"/>
            <a:r>
              <a:rPr lang="en-IN" sz="4000" b="1" dirty="0">
                <a:solidFill>
                  <a:srgbClr val="66FFFF"/>
                </a:solidFill>
                <a:latin typeface="Times New Roman" panose="02020603050405020304" pitchFamily="18" charset="0"/>
                <a:cs typeface="Times New Roman" panose="02020603050405020304" pitchFamily="18" charset="0"/>
              </a:rPr>
              <a:t>References</a:t>
            </a:r>
            <a:endParaRPr lang="en-GB" sz="4000" dirty="0">
              <a:solidFill>
                <a:srgbClr val="66FFFF"/>
              </a:solidFill>
              <a:latin typeface="Times New Roman" panose="02020603050405020304" pitchFamily="18" charset="0"/>
              <a:cs typeface="Times New Roman" panose="02020603050405020304" pitchFamily="18" charset="0"/>
            </a:endParaRPr>
          </a:p>
        </p:txBody>
      </p:sp>
      <p:sp>
        <p:nvSpPr>
          <p:cNvPr id="5" name="Rectangle 4"/>
          <p:cNvSpPr/>
          <p:nvPr/>
        </p:nvSpPr>
        <p:spPr>
          <a:xfrm>
            <a:off x="794326" y="1268489"/>
            <a:ext cx="10368601" cy="4893647"/>
          </a:xfrm>
          <a:prstGeom prst="rect">
            <a:avLst/>
          </a:prstGeom>
        </p:spPr>
        <p:txBody>
          <a:bodyPr wrap="square">
            <a:spAutoFit/>
          </a:bodyPr>
          <a:lstStyle/>
          <a:p>
            <a:pPr marL="457200" indent="-457200" algn="just">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J.R Pansare, </a:t>
            </a:r>
            <a:r>
              <a:rPr lang="en-US" sz="2400" dirty="0" err="1">
                <a:solidFill>
                  <a:schemeClr val="bg1"/>
                </a:solidFill>
                <a:latin typeface="Times New Roman" panose="02020603050405020304" pitchFamily="18" charset="0"/>
                <a:cs typeface="Times New Roman" panose="02020603050405020304" pitchFamily="18" charset="0"/>
              </a:rPr>
              <a:t>Malvika</a:t>
            </a:r>
            <a:r>
              <a:rPr lang="en-US" sz="2400" dirty="0">
                <a:solidFill>
                  <a:schemeClr val="bg1"/>
                </a:solidFill>
                <a:latin typeface="Times New Roman" panose="02020603050405020304" pitchFamily="18" charset="0"/>
                <a:cs typeface="Times New Roman" panose="02020603050405020304" pitchFamily="18" charset="0"/>
              </a:rPr>
              <a:t> Bansal, </a:t>
            </a:r>
            <a:r>
              <a:rPr lang="en-US" sz="2400" dirty="0" err="1">
                <a:solidFill>
                  <a:schemeClr val="bg1"/>
                </a:solidFill>
                <a:latin typeface="Times New Roman" panose="02020603050405020304" pitchFamily="18" charset="0"/>
                <a:cs typeface="Times New Roman" panose="02020603050405020304" pitchFamily="18" charset="0"/>
              </a:rPr>
              <a:t>Shivin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Saxena</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Devendra</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Desale</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Gestuelle</a:t>
            </a:r>
            <a:r>
              <a:rPr lang="en-US" sz="2400" dirty="0">
                <a:solidFill>
                  <a:schemeClr val="bg1"/>
                </a:solidFill>
                <a:latin typeface="Times New Roman" panose="02020603050405020304" pitchFamily="18" charset="0"/>
                <a:cs typeface="Times New Roman" panose="02020603050405020304" pitchFamily="18" charset="0"/>
              </a:rPr>
              <a:t>: A System to Recognize Dynamic Hand Gestures using Hidden Markov Model to Control Windows Applications", International Journal of Computer Applications (0975 – 8887) Volume 62– No.17, January 2013.</a:t>
            </a:r>
          </a:p>
          <a:p>
            <a:pPr marL="457200" indent="-457200" algn="just">
              <a:buFont typeface="+mj-lt"/>
              <a:buAutoNum type="arabicPeriod"/>
            </a:pP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Pei Xu, "A Real-time Hand Gesture Recognition and Human-Computer Interaction System", arXiv:1704.07296v1 [cs.CV] 24 Apr 2017.</a:t>
            </a:r>
          </a:p>
          <a:p>
            <a:pPr marL="457200" indent="-457200" algn="just">
              <a:buFont typeface="+mj-lt"/>
              <a:buAutoNum type="arabicPeriod"/>
            </a:pPr>
            <a:r>
              <a:rPr lang="en-IN" sz="2400" dirty="0" err="1">
                <a:solidFill>
                  <a:schemeClr val="bg1"/>
                </a:solidFill>
                <a:latin typeface="Times New Roman" panose="02020603050405020304" pitchFamily="18" charset="0"/>
                <a:cs typeface="Times New Roman" panose="02020603050405020304" pitchFamily="18" charset="0"/>
              </a:rPr>
              <a:t>Gopi</a:t>
            </a:r>
            <a:r>
              <a:rPr lang="en-IN" sz="2400" dirty="0">
                <a:solidFill>
                  <a:schemeClr val="bg1"/>
                </a:solidFill>
                <a:latin typeface="Times New Roman" panose="02020603050405020304" pitchFamily="18" charset="0"/>
                <a:cs typeface="Times New Roman" panose="02020603050405020304" pitchFamily="18" charset="0"/>
              </a:rPr>
              <a:t> Manoj, </a:t>
            </a:r>
            <a:r>
              <a:rPr lang="en-IN" sz="2400" dirty="0" err="1">
                <a:solidFill>
                  <a:schemeClr val="bg1"/>
                </a:solidFill>
                <a:latin typeface="Times New Roman" panose="02020603050405020304" pitchFamily="18" charset="0"/>
                <a:cs typeface="Times New Roman" panose="02020603050405020304" pitchFamily="18" charset="0"/>
              </a:rPr>
              <a:t>Vuyyuru</a:t>
            </a:r>
            <a:r>
              <a:rPr lang="en-US" sz="2400" dirty="0">
                <a:solidFill>
                  <a:schemeClr val="bg1"/>
                </a:solidFill>
                <a:latin typeface="Times New Roman" panose="02020603050405020304" pitchFamily="18" charset="0"/>
                <a:cs typeface="Times New Roman" panose="02020603050405020304" pitchFamily="18" charset="0"/>
              </a:rPr>
              <a:t> </a:t>
            </a:r>
            <a:r>
              <a:rPr lang="en-IN" sz="2400" dirty="0" err="1">
                <a:solidFill>
                  <a:schemeClr val="bg1"/>
                </a:solidFill>
                <a:latin typeface="Times New Roman" panose="02020603050405020304" pitchFamily="18" charset="0"/>
                <a:cs typeface="Times New Roman" panose="02020603050405020304" pitchFamily="18" charset="0"/>
              </a:rPr>
              <a:t>Malvika</a:t>
            </a:r>
            <a:r>
              <a:rPr lang="en-IN" sz="2400" dirty="0">
                <a:solidFill>
                  <a:schemeClr val="bg1"/>
                </a:solidFill>
                <a:latin typeface="Times New Roman" panose="02020603050405020304" pitchFamily="18" charset="0"/>
                <a:cs typeface="Times New Roman" panose="02020603050405020304" pitchFamily="18" charset="0"/>
              </a:rPr>
              <a:t>, Ramesh </a:t>
            </a:r>
            <a:r>
              <a:rPr lang="en-IN" sz="2400" dirty="0" err="1">
                <a:solidFill>
                  <a:schemeClr val="bg1"/>
                </a:solidFill>
                <a:latin typeface="Times New Roman" panose="02020603050405020304" pitchFamily="18" charset="0"/>
                <a:cs typeface="Times New Roman" panose="02020603050405020304" pitchFamily="18" charset="0"/>
              </a:rPr>
              <a:t>Shirke</a:t>
            </a:r>
            <a:r>
              <a:rPr lang="en-US" sz="2400" dirty="0">
                <a:solidFill>
                  <a:schemeClr val="bg1"/>
                </a:solidFill>
                <a:latin typeface="Times New Roman" panose="02020603050405020304" pitchFamily="18" charset="0"/>
                <a:cs typeface="Times New Roman" panose="02020603050405020304" pitchFamily="18" charset="0"/>
              </a:rPr>
              <a:t>, “</a:t>
            </a:r>
            <a:r>
              <a:rPr lang="en-IN" sz="2400" dirty="0">
                <a:solidFill>
                  <a:schemeClr val="bg1"/>
                </a:solidFill>
                <a:latin typeface="Times New Roman" panose="02020603050405020304" pitchFamily="18" charset="0"/>
                <a:cs typeface="Times New Roman" panose="02020603050405020304" pitchFamily="18" charset="0"/>
              </a:rPr>
              <a:t>Performing Basic Tasks on Computer using Hand Gestures &amp; Ultrasonic Sensors”, May 2021.</a:t>
            </a:r>
          </a:p>
          <a:p>
            <a:pPr marL="457200" indent="-457200" algn="just">
              <a:buFont typeface="+mj-lt"/>
              <a:buAutoNum type="arabicPeriod"/>
            </a:pPr>
            <a:r>
              <a:rPr lang="en-IN" sz="2400" dirty="0" err="1">
                <a:solidFill>
                  <a:schemeClr val="bg1"/>
                </a:solidFill>
                <a:latin typeface="Times New Roman" panose="02020603050405020304" pitchFamily="18" charset="0"/>
                <a:cs typeface="Times New Roman" panose="02020603050405020304" pitchFamily="18" charset="0"/>
              </a:rPr>
              <a:t>Yash</a:t>
            </a:r>
            <a:r>
              <a:rPr lang="en-IN" sz="2400" dirty="0">
                <a:solidFill>
                  <a:schemeClr val="bg1"/>
                </a:solidFill>
                <a:latin typeface="Times New Roman" panose="02020603050405020304" pitchFamily="18" charset="0"/>
                <a:cs typeface="Times New Roman" panose="02020603050405020304" pitchFamily="18" charset="0"/>
              </a:rPr>
              <a:t> </a:t>
            </a:r>
            <a:r>
              <a:rPr lang="en-IN" sz="2400" dirty="0" err="1">
                <a:solidFill>
                  <a:schemeClr val="bg1"/>
                </a:solidFill>
                <a:latin typeface="Times New Roman" panose="02020603050405020304" pitchFamily="18" charset="0"/>
                <a:cs typeface="Times New Roman" panose="02020603050405020304" pitchFamily="18" charset="0"/>
              </a:rPr>
              <a:t>Velaskar</a:t>
            </a:r>
            <a:r>
              <a:rPr lang="en-US" sz="2400" dirty="0">
                <a:solidFill>
                  <a:schemeClr val="bg1"/>
                </a:solidFill>
                <a:latin typeface="Times New Roman" panose="02020603050405020304" pitchFamily="18" charset="0"/>
                <a:cs typeface="Times New Roman" panose="02020603050405020304" pitchFamily="18" charset="0"/>
              </a:rPr>
              <a:t>, </a:t>
            </a:r>
            <a:r>
              <a:rPr lang="en-IN" sz="2400" dirty="0" err="1">
                <a:solidFill>
                  <a:schemeClr val="bg1"/>
                </a:solidFill>
                <a:latin typeface="Times New Roman" panose="02020603050405020304" pitchFamily="18" charset="0"/>
                <a:cs typeface="Times New Roman" panose="02020603050405020304" pitchFamily="18" charset="0"/>
              </a:rPr>
              <a:t>Akshay</a:t>
            </a:r>
            <a:r>
              <a:rPr lang="en-IN" sz="2400" dirty="0">
                <a:solidFill>
                  <a:schemeClr val="bg1"/>
                </a:solidFill>
                <a:latin typeface="Times New Roman" panose="02020603050405020304" pitchFamily="18" charset="0"/>
                <a:cs typeface="Times New Roman" panose="02020603050405020304" pitchFamily="18" charset="0"/>
              </a:rPr>
              <a:t> </a:t>
            </a:r>
            <a:r>
              <a:rPr lang="en-IN" sz="2400" dirty="0" err="1">
                <a:solidFill>
                  <a:schemeClr val="bg1"/>
                </a:solidFill>
                <a:latin typeface="Times New Roman" panose="02020603050405020304" pitchFamily="18" charset="0"/>
                <a:cs typeface="Times New Roman" panose="02020603050405020304" pitchFamily="18" charset="0"/>
              </a:rPr>
              <a:t>Dulam</a:t>
            </a:r>
            <a:r>
              <a:rPr lang="en-US" sz="2400" dirty="0">
                <a:solidFill>
                  <a:schemeClr val="bg1"/>
                </a:solidFill>
                <a:latin typeface="Times New Roman" panose="02020603050405020304" pitchFamily="18" charset="0"/>
                <a:cs typeface="Times New Roman" panose="02020603050405020304" pitchFamily="18" charset="0"/>
              </a:rPr>
              <a:t>, </a:t>
            </a:r>
            <a:r>
              <a:rPr lang="en-IN" sz="2400" dirty="0">
                <a:solidFill>
                  <a:schemeClr val="bg1"/>
                </a:solidFill>
                <a:latin typeface="Times New Roman" panose="02020603050405020304" pitchFamily="18" charset="0"/>
                <a:cs typeface="Times New Roman" panose="02020603050405020304" pitchFamily="18" charset="0"/>
              </a:rPr>
              <a:t>Sagar </a:t>
            </a:r>
            <a:r>
              <a:rPr lang="en-IN" sz="2400" dirty="0" err="1">
                <a:solidFill>
                  <a:schemeClr val="bg1"/>
                </a:solidFill>
                <a:latin typeface="Times New Roman" panose="02020603050405020304" pitchFamily="18" charset="0"/>
                <a:cs typeface="Times New Roman" panose="02020603050405020304" pitchFamily="18" charset="0"/>
              </a:rPr>
              <a:t>Sureliya</a:t>
            </a:r>
            <a:r>
              <a:rPr lang="en-IN" sz="240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a:t>
            </a:r>
            <a:r>
              <a:rPr lang="en-IN" sz="2400" dirty="0">
                <a:solidFill>
                  <a:schemeClr val="bg1"/>
                </a:solidFill>
                <a:latin typeface="Times New Roman" panose="02020603050405020304" pitchFamily="18" charset="0"/>
                <a:cs typeface="Times New Roman" panose="02020603050405020304" pitchFamily="18" charset="0"/>
              </a:rPr>
              <a:t>Computer Vision based Hand Gesture Interfaces”, 2017.</a:t>
            </a:r>
          </a:p>
          <a:p>
            <a:pPr marL="457200" indent="-457200" algn="just">
              <a:buFont typeface="+mj-lt"/>
              <a:buAutoNum type="arabicPeriod"/>
            </a:pPr>
            <a:r>
              <a:rPr lang="en-IN" sz="2400" dirty="0" err="1">
                <a:solidFill>
                  <a:schemeClr val="bg1"/>
                </a:solidFill>
                <a:latin typeface="Times New Roman" panose="02020603050405020304" pitchFamily="18" charset="0"/>
                <a:cs typeface="Times New Roman" panose="02020603050405020304" pitchFamily="18" charset="0"/>
              </a:rPr>
              <a:t>Rohit</a:t>
            </a:r>
            <a:r>
              <a:rPr lang="en-IN" sz="2400" dirty="0">
                <a:solidFill>
                  <a:schemeClr val="bg1"/>
                </a:solidFill>
                <a:latin typeface="Times New Roman" panose="02020603050405020304" pitchFamily="18" charset="0"/>
                <a:cs typeface="Times New Roman" panose="02020603050405020304" pitchFamily="18" charset="0"/>
              </a:rPr>
              <a:t> Mukherjee</a:t>
            </a:r>
            <a:r>
              <a:rPr lang="en-US" sz="2400" dirty="0">
                <a:solidFill>
                  <a:schemeClr val="bg1"/>
                </a:solidFill>
                <a:latin typeface="Times New Roman" panose="02020603050405020304" pitchFamily="18" charset="0"/>
                <a:cs typeface="Times New Roman" panose="02020603050405020304" pitchFamily="18" charset="0"/>
              </a:rPr>
              <a:t>, </a:t>
            </a:r>
            <a:r>
              <a:rPr lang="en-IN" sz="2400" dirty="0">
                <a:solidFill>
                  <a:schemeClr val="bg1"/>
                </a:solidFill>
                <a:latin typeface="Times New Roman" panose="02020603050405020304" pitchFamily="18" charset="0"/>
                <a:cs typeface="Times New Roman" panose="02020603050405020304" pitchFamily="18" charset="0"/>
              </a:rPr>
              <a:t>Pradeep </a:t>
            </a:r>
            <a:r>
              <a:rPr lang="en-IN" sz="2400" dirty="0" err="1">
                <a:solidFill>
                  <a:schemeClr val="bg1"/>
                </a:solidFill>
                <a:latin typeface="Times New Roman" panose="02020603050405020304" pitchFamily="18" charset="0"/>
                <a:cs typeface="Times New Roman" panose="02020603050405020304" pitchFamily="18" charset="0"/>
              </a:rPr>
              <a:t>Swethen</a:t>
            </a:r>
            <a:r>
              <a:rPr lang="en-US" sz="2400" dirty="0">
                <a:solidFill>
                  <a:schemeClr val="bg1"/>
                </a:solidFill>
                <a:latin typeface="Times New Roman" panose="02020603050405020304" pitchFamily="18" charset="0"/>
                <a:cs typeface="Times New Roman" panose="02020603050405020304" pitchFamily="18" charset="0"/>
              </a:rPr>
              <a:t>, </a:t>
            </a:r>
            <a:r>
              <a:rPr lang="en-IN" sz="2400" dirty="0" err="1">
                <a:solidFill>
                  <a:schemeClr val="bg1"/>
                </a:solidFill>
                <a:latin typeface="Times New Roman" panose="02020603050405020304" pitchFamily="18" charset="0"/>
                <a:cs typeface="Times New Roman" panose="02020603050405020304" pitchFamily="18" charset="0"/>
              </a:rPr>
              <a:t>Ruman</a:t>
            </a:r>
            <a:r>
              <a:rPr lang="en-IN" sz="2400" dirty="0">
                <a:solidFill>
                  <a:schemeClr val="bg1"/>
                </a:solidFill>
                <a:latin typeface="Times New Roman" panose="02020603050405020304" pitchFamily="18" charset="0"/>
                <a:cs typeface="Times New Roman" panose="02020603050405020304" pitchFamily="18" charset="0"/>
              </a:rPr>
              <a:t> Pasha</a:t>
            </a:r>
            <a:r>
              <a:rPr lang="en-US" sz="2400" dirty="0">
                <a:solidFill>
                  <a:schemeClr val="bg1"/>
                </a:solidFill>
                <a:latin typeface="Times New Roman" panose="02020603050405020304" pitchFamily="18" charset="0"/>
                <a:cs typeface="Times New Roman" panose="02020603050405020304" pitchFamily="18" charset="0"/>
              </a:rPr>
              <a:t>, </a:t>
            </a:r>
            <a:r>
              <a:rPr lang="en-IN" sz="2400" dirty="0">
                <a:solidFill>
                  <a:schemeClr val="bg1"/>
                </a:solidFill>
                <a:latin typeface="Times New Roman" panose="02020603050405020304" pitchFamily="18" charset="0"/>
                <a:cs typeface="Times New Roman" panose="02020603050405020304" pitchFamily="18" charset="0"/>
              </a:rPr>
              <a:t>Sachin Singh </a:t>
            </a:r>
            <a:r>
              <a:rPr lang="en-IN" sz="2400" dirty="0" err="1">
                <a:solidFill>
                  <a:schemeClr val="bg1"/>
                </a:solidFill>
                <a:latin typeface="Times New Roman" panose="02020603050405020304" pitchFamily="18" charset="0"/>
                <a:cs typeface="Times New Roman" panose="02020603050405020304" pitchFamily="18" charset="0"/>
              </a:rPr>
              <a:t>Rawat</a:t>
            </a:r>
            <a:r>
              <a:rPr lang="en-IN" sz="2400" dirty="0">
                <a:solidFill>
                  <a:schemeClr val="bg1"/>
                </a:solidFill>
                <a:latin typeface="Times New Roman" panose="02020603050405020304" pitchFamily="18" charset="0"/>
                <a:cs typeface="Times New Roman" panose="02020603050405020304" pitchFamily="18" charset="0"/>
              </a:rPr>
              <a:t>,</a:t>
            </a:r>
            <a:r>
              <a:rPr lang="en-US" sz="2400" dirty="0">
                <a:solidFill>
                  <a:schemeClr val="bg1"/>
                </a:solidFill>
                <a:latin typeface="Times New Roman" panose="02020603050405020304" pitchFamily="18" charset="0"/>
                <a:cs typeface="Times New Roman" panose="02020603050405020304" pitchFamily="18" charset="0"/>
              </a:rPr>
              <a:t> “</a:t>
            </a:r>
            <a:r>
              <a:rPr lang="en-IN" sz="2400" dirty="0">
                <a:solidFill>
                  <a:schemeClr val="bg1"/>
                </a:solidFill>
                <a:latin typeface="Times New Roman" panose="02020603050405020304" pitchFamily="18" charset="0"/>
                <a:cs typeface="Times New Roman" panose="02020603050405020304" pitchFamily="18" charset="0"/>
              </a:rPr>
              <a:t>Hand Gestured Controlled laptop using Arduino”, </a:t>
            </a:r>
            <a:r>
              <a:rPr lang="en-US" sz="2400" dirty="0">
                <a:solidFill>
                  <a:schemeClr val="bg1"/>
                </a:solidFill>
                <a:latin typeface="Times New Roman" panose="02020603050405020304" pitchFamily="18" charset="0"/>
                <a:cs typeface="Times New Roman" panose="02020603050405020304" pitchFamily="18" charset="0"/>
              </a:rPr>
              <a:t>International Journal of Management, Technology And Engineering,</a:t>
            </a:r>
            <a:r>
              <a:rPr lang="en-IN" sz="2400" dirty="0">
                <a:solidFill>
                  <a:schemeClr val="bg1"/>
                </a:solidFill>
                <a:latin typeface="Times New Roman" panose="02020603050405020304" pitchFamily="18" charset="0"/>
                <a:cs typeface="Times New Roman" panose="02020603050405020304" pitchFamily="18" charset="0"/>
              </a:rPr>
              <a:t> October 2018</a:t>
            </a:r>
            <a:r>
              <a:rPr lang="en-US" sz="2400" dirty="0">
                <a:solidFill>
                  <a:schemeClr val="bg1"/>
                </a:solidFill>
                <a:latin typeface="Times New Roman" panose="02020603050405020304" pitchFamily="18" charset="0"/>
                <a:cs typeface="Times New Roman" panose="02020603050405020304" pitchFamily="18" charset="0"/>
              </a:rPr>
              <a:t>. </a:t>
            </a:r>
            <a:endPar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2995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6545" y="720436"/>
            <a:ext cx="10880437" cy="5262979"/>
          </a:xfrm>
          <a:prstGeom prst="rect">
            <a:avLst/>
          </a:prstGeom>
        </p:spPr>
        <p:txBody>
          <a:bodyPr wrap="square">
            <a:spAutoFit/>
          </a:bodyPr>
          <a:lstStyle/>
          <a:p>
            <a:pPr algn="just"/>
            <a:r>
              <a:rPr lang="en-IN" sz="2400" dirty="0">
                <a:solidFill>
                  <a:schemeClr val="bg1"/>
                </a:solidFill>
                <a:latin typeface="Times New Roman" panose="02020603050405020304" pitchFamily="18" charset="0"/>
                <a:cs typeface="Times New Roman" panose="02020603050405020304" pitchFamily="18" charset="0"/>
              </a:rPr>
              <a:t>6.  </a:t>
            </a:r>
            <a:r>
              <a:rPr lang="en-IN" sz="2400" dirty="0" err="1">
                <a:solidFill>
                  <a:schemeClr val="bg1"/>
                </a:solidFill>
                <a:latin typeface="Times New Roman" panose="02020603050405020304" pitchFamily="18" charset="0"/>
                <a:cs typeface="Times New Roman" panose="02020603050405020304" pitchFamily="18" charset="0"/>
              </a:rPr>
              <a:t>Ayushi</a:t>
            </a:r>
            <a:r>
              <a:rPr lang="en-IN" sz="2400" dirty="0">
                <a:solidFill>
                  <a:schemeClr val="bg1"/>
                </a:solidFill>
                <a:latin typeface="Times New Roman" panose="02020603050405020304" pitchFamily="18" charset="0"/>
                <a:cs typeface="Times New Roman" panose="02020603050405020304" pitchFamily="18" charset="0"/>
              </a:rPr>
              <a:t> </a:t>
            </a:r>
            <a:r>
              <a:rPr lang="en-IN" sz="2400" dirty="0" err="1">
                <a:solidFill>
                  <a:schemeClr val="bg1"/>
                </a:solidFill>
                <a:latin typeface="Times New Roman" panose="02020603050405020304" pitchFamily="18" charset="0"/>
                <a:cs typeface="Times New Roman" panose="02020603050405020304" pitchFamily="18" charset="0"/>
              </a:rPr>
              <a:t>Bhawal</a:t>
            </a:r>
            <a:r>
              <a:rPr lang="en-US" sz="2400" dirty="0">
                <a:solidFill>
                  <a:schemeClr val="bg1"/>
                </a:solidFill>
                <a:latin typeface="Times New Roman" panose="02020603050405020304" pitchFamily="18" charset="0"/>
                <a:cs typeface="Times New Roman" panose="02020603050405020304" pitchFamily="18" charset="0"/>
              </a:rPr>
              <a:t>, </a:t>
            </a:r>
            <a:r>
              <a:rPr lang="en-IN" sz="2400" dirty="0" err="1">
                <a:solidFill>
                  <a:schemeClr val="bg1"/>
                </a:solidFill>
                <a:latin typeface="Times New Roman" panose="02020603050405020304" pitchFamily="18" charset="0"/>
                <a:cs typeface="Times New Roman" panose="02020603050405020304" pitchFamily="18" charset="0"/>
              </a:rPr>
              <a:t>Debaparna</a:t>
            </a:r>
            <a:r>
              <a:rPr lang="en-IN" sz="2400" dirty="0">
                <a:solidFill>
                  <a:schemeClr val="bg1"/>
                </a:solidFill>
                <a:latin typeface="Times New Roman" panose="02020603050405020304" pitchFamily="18" charset="0"/>
                <a:cs typeface="Times New Roman" panose="02020603050405020304" pitchFamily="18" charset="0"/>
              </a:rPr>
              <a:t> </a:t>
            </a:r>
            <a:r>
              <a:rPr lang="en-IN" sz="2400" dirty="0" err="1">
                <a:solidFill>
                  <a:schemeClr val="bg1"/>
                </a:solidFill>
                <a:latin typeface="Times New Roman" panose="02020603050405020304" pitchFamily="18" charset="0"/>
                <a:cs typeface="Times New Roman" panose="02020603050405020304" pitchFamily="18" charset="0"/>
              </a:rPr>
              <a:t>Dasgupta</a:t>
            </a:r>
            <a:r>
              <a:rPr lang="en-US" sz="2400" dirty="0">
                <a:solidFill>
                  <a:schemeClr val="bg1"/>
                </a:solidFill>
                <a:latin typeface="Times New Roman" panose="02020603050405020304" pitchFamily="18" charset="0"/>
                <a:cs typeface="Times New Roman" panose="02020603050405020304" pitchFamily="18" charset="0"/>
              </a:rPr>
              <a:t>, </a:t>
            </a:r>
            <a:r>
              <a:rPr lang="en-IN" sz="2400" dirty="0" err="1">
                <a:solidFill>
                  <a:schemeClr val="bg1"/>
                </a:solidFill>
                <a:latin typeface="Times New Roman" panose="02020603050405020304" pitchFamily="18" charset="0"/>
                <a:cs typeface="Times New Roman" panose="02020603050405020304" pitchFamily="18" charset="0"/>
              </a:rPr>
              <a:t>Arka</a:t>
            </a:r>
            <a:r>
              <a:rPr lang="en-IN" sz="2400" dirty="0">
                <a:solidFill>
                  <a:schemeClr val="bg1"/>
                </a:solidFill>
                <a:latin typeface="Times New Roman" panose="02020603050405020304" pitchFamily="18" charset="0"/>
                <a:cs typeface="Times New Roman" panose="02020603050405020304" pitchFamily="18" charset="0"/>
              </a:rPr>
              <a:t> Ghosh</a:t>
            </a:r>
            <a:r>
              <a:rPr lang="en-US" sz="2400" dirty="0">
                <a:solidFill>
                  <a:schemeClr val="bg1"/>
                </a:solidFill>
                <a:latin typeface="Times New Roman" panose="02020603050405020304" pitchFamily="18" charset="0"/>
                <a:cs typeface="Times New Roman" panose="02020603050405020304" pitchFamily="18" charset="0"/>
              </a:rPr>
              <a:t>, </a:t>
            </a:r>
            <a:r>
              <a:rPr lang="en-IN" sz="2400" dirty="0" err="1">
                <a:solidFill>
                  <a:schemeClr val="bg1"/>
                </a:solidFill>
                <a:latin typeface="Times New Roman" panose="02020603050405020304" pitchFamily="18" charset="0"/>
                <a:cs typeface="Times New Roman" panose="02020603050405020304" pitchFamily="18" charset="0"/>
              </a:rPr>
              <a:t>Koyena</a:t>
            </a:r>
            <a:r>
              <a:rPr lang="en-IN" sz="2400" dirty="0">
                <a:solidFill>
                  <a:schemeClr val="bg1"/>
                </a:solidFill>
                <a:latin typeface="Times New Roman" panose="02020603050405020304" pitchFamily="18" charset="0"/>
                <a:cs typeface="Times New Roman" panose="02020603050405020304" pitchFamily="18" charset="0"/>
              </a:rPr>
              <a:t> </a:t>
            </a:r>
            <a:r>
              <a:rPr lang="en-IN" sz="2400" dirty="0" err="1">
                <a:solidFill>
                  <a:schemeClr val="bg1"/>
                </a:solidFill>
                <a:latin typeface="Times New Roman" panose="02020603050405020304" pitchFamily="18" charset="0"/>
                <a:cs typeface="Times New Roman" panose="02020603050405020304" pitchFamily="18" charset="0"/>
              </a:rPr>
              <a:t>Mitra</a:t>
            </a:r>
            <a:r>
              <a:rPr lang="en-US" sz="2400" dirty="0">
                <a:solidFill>
                  <a:schemeClr val="bg1"/>
                </a:solidFill>
                <a:latin typeface="Times New Roman" panose="02020603050405020304" pitchFamily="18" charset="0"/>
                <a:cs typeface="Times New Roman" panose="02020603050405020304" pitchFamily="18" charset="0"/>
              </a:rPr>
              <a:t>, </a:t>
            </a:r>
            <a:r>
              <a:rPr lang="en-IN" sz="2400" dirty="0" err="1">
                <a:solidFill>
                  <a:schemeClr val="bg1"/>
                </a:solidFill>
                <a:latin typeface="Times New Roman" panose="02020603050405020304" pitchFamily="18" charset="0"/>
                <a:cs typeface="Times New Roman" panose="02020603050405020304" pitchFamily="18" charset="0"/>
              </a:rPr>
              <a:t>Surajit</a:t>
            </a:r>
            <a:r>
              <a:rPr lang="en-IN" sz="2400" dirty="0">
                <a:solidFill>
                  <a:schemeClr val="bg1"/>
                </a:solidFill>
                <a:latin typeface="Times New Roman" panose="02020603050405020304" pitchFamily="18" charset="0"/>
                <a:cs typeface="Times New Roman" panose="02020603050405020304" pitchFamily="18" charset="0"/>
              </a:rPr>
              <a:t> </a:t>
            </a:r>
            <a:r>
              <a:rPr lang="en-IN" sz="2400" dirty="0" err="1">
                <a:solidFill>
                  <a:schemeClr val="bg1"/>
                </a:solidFill>
                <a:latin typeface="Times New Roman" panose="02020603050405020304" pitchFamily="18" charset="0"/>
                <a:cs typeface="Times New Roman" panose="02020603050405020304" pitchFamily="18" charset="0"/>
              </a:rPr>
              <a:t>Basak</a:t>
            </a:r>
            <a:r>
              <a:rPr lang="en-IN" sz="2400" dirty="0">
                <a:solidFill>
                  <a:schemeClr val="bg1"/>
                </a:solidFill>
                <a:latin typeface="Times New Roman" panose="02020603050405020304" pitchFamily="18" charset="0"/>
                <a:cs typeface="Times New Roman" panose="02020603050405020304" pitchFamily="18" charset="0"/>
              </a:rPr>
              <a:t>,   “Arduino Based Hand Gesture Control of Computer”, </a:t>
            </a:r>
            <a:r>
              <a:rPr lang="en-US" sz="2400" dirty="0">
                <a:solidFill>
                  <a:schemeClr val="bg1"/>
                </a:solidFill>
                <a:latin typeface="Times New Roman" panose="02020603050405020304" pitchFamily="18" charset="0"/>
                <a:cs typeface="Times New Roman" panose="02020603050405020304" pitchFamily="18" charset="0"/>
              </a:rPr>
              <a:t>IJESC, Volume 10, Issue No.6, </a:t>
            </a:r>
            <a:r>
              <a:rPr lang="en-IN" sz="2400" dirty="0">
                <a:solidFill>
                  <a:schemeClr val="bg1"/>
                </a:solidFill>
                <a:latin typeface="Times New Roman" panose="02020603050405020304" pitchFamily="18" charset="0"/>
                <a:cs typeface="Times New Roman" panose="02020603050405020304" pitchFamily="18" charset="0"/>
              </a:rPr>
              <a:t>June 2020.</a:t>
            </a:r>
            <a:endParaRPr lang="en-US" sz="2400" dirty="0">
              <a:solidFill>
                <a:schemeClr val="bg1"/>
              </a:solidFill>
              <a:latin typeface="Times New Roman" panose="02020603050405020304" pitchFamily="18" charset="0"/>
              <a:cs typeface="Times New Roman" panose="02020603050405020304" pitchFamily="18" charset="0"/>
            </a:endParaRPr>
          </a:p>
          <a:p>
            <a:pPr lvl="0" algn="just"/>
            <a:r>
              <a:rPr lang="en-US" sz="2400" dirty="0">
                <a:solidFill>
                  <a:schemeClr val="bg1"/>
                </a:solidFill>
                <a:latin typeface="Times New Roman" panose="02020603050405020304" pitchFamily="18" charset="0"/>
                <a:cs typeface="Times New Roman" panose="02020603050405020304" pitchFamily="18" charset="0"/>
              </a:rPr>
              <a:t>7. </a:t>
            </a:r>
            <a:r>
              <a:rPr lang="en-IN" sz="2400" dirty="0" err="1">
                <a:solidFill>
                  <a:schemeClr val="bg1"/>
                </a:solidFill>
                <a:latin typeface="Times New Roman" panose="02020603050405020304" pitchFamily="18" charset="0"/>
                <a:cs typeface="Times New Roman" panose="02020603050405020304" pitchFamily="18" charset="0"/>
              </a:rPr>
              <a:t>Sarita</a:t>
            </a:r>
            <a:r>
              <a:rPr lang="en-IN" sz="2400" dirty="0">
                <a:solidFill>
                  <a:schemeClr val="bg1"/>
                </a:solidFill>
                <a:latin typeface="Times New Roman" panose="02020603050405020304" pitchFamily="18" charset="0"/>
                <a:cs typeface="Times New Roman" panose="02020603050405020304" pitchFamily="18" charset="0"/>
              </a:rPr>
              <a:t> K., </a:t>
            </a:r>
            <a:r>
              <a:rPr lang="en-IN" sz="2400" dirty="0" err="1">
                <a:solidFill>
                  <a:schemeClr val="bg1"/>
                </a:solidFill>
                <a:latin typeface="Times New Roman" panose="02020603050405020304" pitchFamily="18" charset="0"/>
                <a:cs typeface="Times New Roman" panose="02020603050405020304" pitchFamily="18" charset="0"/>
              </a:rPr>
              <a:t>Gavale</a:t>
            </a:r>
            <a:r>
              <a:rPr lang="en-IN" sz="2400" dirty="0">
                <a:solidFill>
                  <a:schemeClr val="bg1"/>
                </a:solidFill>
                <a:latin typeface="Times New Roman" panose="02020603050405020304" pitchFamily="18" charset="0"/>
                <a:cs typeface="Times New Roman" panose="02020603050405020304" pitchFamily="18" charset="0"/>
              </a:rPr>
              <a:t> Yogesh, S. </a:t>
            </a:r>
            <a:r>
              <a:rPr lang="en-IN" sz="2400" dirty="0" err="1">
                <a:solidFill>
                  <a:schemeClr val="bg1"/>
                </a:solidFill>
                <a:latin typeface="Times New Roman" panose="02020603050405020304" pitchFamily="18" charset="0"/>
                <a:cs typeface="Times New Roman" panose="02020603050405020304" pitchFamily="18" charset="0"/>
              </a:rPr>
              <a:t>Jadhav</a:t>
            </a:r>
            <a:r>
              <a:rPr lang="en-US" sz="2400" dirty="0">
                <a:solidFill>
                  <a:schemeClr val="bg1"/>
                </a:solidFill>
                <a:latin typeface="Times New Roman" panose="02020603050405020304" pitchFamily="18" charset="0"/>
                <a:cs typeface="Times New Roman" panose="02020603050405020304" pitchFamily="18" charset="0"/>
              </a:rPr>
              <a:t>, “</a:t>
            </a:r>
            <a:r>
              <a:rPr lang="en-IN" sz="2400" dirty="0">
                <a:solidFill>
                  <a:schemeClr val="bg1"/>
                </a:solidFill>
                <a:latin typeface="Times New Roman" panose="02020603050405020304" pitchFamily="18" charset="0"/>
                <a:cs typeface="Times New Roman" panose="02020603050405020304" pitchFamily="18" charset="0"/>
              </a:rPr>
              <a:t>HAND GESTURE DETECTION USING ARDUINO AND PYTHON FOR SCREEN CONTROL”, </a:t>
            </a:r>
            <a:r>
              <a:rPr lang="en-US" sz="2400" dirty="0">
                <a:solidFill>
                  <a:schemeClr val="bg1"/>
                </a:solidFill>
                <a:latin typeface="Times New Roman" panose="02020603050405020304" pitchFamily="18" charset="0"/>
                <a:cs typeface="Times New Roman" panose="02020603050405020304" pitchFamily="18" charset="0"/>
              </a:rPr>
              <a:t>International Journal of Engineering Applied Sciences and Technology, 2020, Vol. 5, Issue 3, ISSN No. 2455-2143</a:t>
            </a:r>
            <a:r>
              <a:rPr lang="en-IN" sz="2400" dirty="0">
                <a:solidFill>
                  <a:schemeClr val="bg1"/>
                </a:solidFill>
                <a:latin typeface="Times New Roman" panose="02020603050405020304" pitchFamily="18" charset="0"/>
                <a:cs typeface="Times New Roman" panose="02020603050405020304" pitchFamily="18" charset="0"/>
              </a:rPr>
              <a:t>, July 2020</a:t>
            </a:r>
            <a:r>
              <a:rPr lang="en-US" sz="2400" dirty="0">
                <a:solidFill>
                  <a:schemeClr val="bg1"/>
                </a:solidFill>
                <a:latin typeface="Times New Roman" panose="02020603050405020304" pitchFamily="18" charset="0"/>
                <a:cs typeface="Times New Roman" panose="02020603050405020304" pitchFamily="18" charset="0"/>
              </a:rPr>
              <a:t>.</a:t>
            </a:r>
          </a:p>
          <a:p>
            <a:pPr algn="just"/>
            <a:r>
              <a:rPr lang="en-IN" sz="2400" dirty="0">
                <a:solidFill>
                  <a:schemeClr val="bg1"/>
                </a:solidFill>
                <a:latin typeface="Times New Roman" panose="02020603050405020304" pitchFamily="18" charset="0"/>
                <a:cs typeface="Times New Roman" panose="02020603050405020304" pitchFamily="18" charset="0"/>
              </a:rPr>
              <a:t>8.  </a:t>
            </a:r>
            <a:r>
              <a:rPr lang="en-IN" sz="2400" dirty="0" err="1">
                <a:solidFill>
                  <a:schemeClr val="bg1"/>
                </a:solidFill>
                <a:latin typeface="Times New Roman" panose="02020603050405020304" pitchFamily="18" charset="0"/>
                <a:cs typeface="Times New Roman" panose="02020603050405020304" pitchFamily="18" charset="0"/>
              </a:rPr>
              <a:t>Udit</a:t>
            </a:r>
            <a:r>
              <a:rPr lang="en-IN" sz="2400" dirty="0">
                <a:solidFill>
                  <a:schemeClr val="bg1"/>
                </a:solidFill>
                <a:latin typeface="Times New Roman" panose="02020603050405020304" pitchFamily="18" charset="0"/>
                <a:cs typeface="Times New Roman" panose="02020603050405020304" pitchFamily="18" charset="0"/>
              </a:rPr>
              <a:t> Kumar, </a:t>
            </a:r>
            <a:r>
              <a:rPr lang="en-IN" sz="2400" dirty="0" err="1">
                <a:solidFill>
                  <a:schemeClr val="bg1"/>
                </a:solidFill>
                <a:latin typeface="Times New Roman" panose="02020603050405020304" pitchFamily="18" charset="0"/>
                <a:cs typeface="Times New Roman" panose="02020603050405020304" pitchFamily="18" charset="0"/>
              </a:rPr>
              <a:t>Sanjana</a:t>
            </a:r>
            <a:r>
              <a:rPr lang="en-IN" sz="2400" dirty="0">
                <a:solidFill>
                  <a:schemeClr val="bg1"/>
                </a:solidFill>
                <a:latin typeface="Times New Roman" panose="02020603050405020304" pitchFamily="18" charset="0"/>
                <a:cs typeface="Times New Roman" panose="02020603050405020304" pitchFamily="18" charset="0"/>
              </a:rPr>
              <a:t> </a:t>
            </a:r>
            <a:r>
              <a:rPr lang="en-IN" sz="2400" dirty="0" err="1">
                <a:solidFill>
                  <a:schemeClr val="bg1"/>
                </a:solidFill>
                <a:latin typeface="Times New Roman" panose="02020603050405020304" pitchFamily="18" charset="0"/>
                <a:cs typeface="Times New Roman" panose="02020603050405020304" pitchFamily="18" charset="0"/>
              </a:rPr>
              <a:t>Kintali</a:t>
            </a:r>
            <a:r>
              <a:rPr lang="en-IN" sz="2400" dirty="0">
                <a:solidFill>
                  <a:schemeClr val="bg1"/>
                </a:solidFill>
                <a:latin typeface="Times New Roman" panose="02020603050405020304" pitchFamily="18" charset="0"/>
                <a:cs typeface="Times New Roman" panose="02020603050405020304" pitchFamily="18" charset="0"/>
              </a:rPr>
              <a:t>, </a:t>
            </a:r>
            <a:r>
              <a:rPr lang="en-IN" sz="2400" dirty="0" err="1">
                <a:solidFill>
                  <a:schemeClr val="bg1"/>
                </a:solidFill>
                <a:latin typeface="Times New Roman" panose="02020603050405020304" pitchFamily="18" charset="0"/>
                <a:cs typeface="Times New Roman" panose="02020603050405020304" pitchFamily="18" charset="0"/>
              </a:rPr>
              <a:t>Kolla</a:t>
            </a:r>
            <a:r>
              <a:rPr lang="en-IN" sz="2400" dirty="0">
                <a:solidFill>
                  <a:schemeClr val="bg1"/>
                </a:solidFill>
                <a:latin typeface="Times New Roman" panose="02020603050405020304" pitchFamily="18" charset="0"/>
                <a:cs typeface="Times New Roman" panose="02020603050405020304" pitchFamily="18" charset="0"/>
              </a:rPr>
              <a:t> Sai </a:t>
            </a:r>
            <a:r>
              <a:rPr lang="en-IN" sz="2400" dirty="0" err="1">
                <a:solidFill>
                  <a:schemeClr val="bg1"/>
                </a:solidFill>
                <a:latin typeface="Times New Roman" panose="02020603050405020304" pitchFamily="18" charset="0"/>
                <a:cs typeface="Times New Roman" panose="02020603050405020304" pitchFamily="18" charset="0"/>
              </a:rPr>
              <a:t>Latha</a:t>
            </a:r>
            <a:r>
              <a:rPr lang="en-IN" sz="2400" dirty="0">
                <a:solidFill>
                  <a:schemeClr val="bg1"/>
                </a:solidFill>
                <a:latin typeface="Times New Roman" panose="02020603050405020304" pitchFamily="18" charset="0"/>
                <a:cs typeface="Times New Roman" panose="02020603050405020304" pitchFamily="18" charset="0"/>
              </a:rPr>
              <a:t>, </a:t>
            </a:r>
            <a:r>
              <a:rPr lang="en-IN" sz="2400" dirty="0" err="1">
                <a:solidFill>
                  <a:schemeClr val="bg1"/>
                </a:solidFill>
                <a:latin typeface="Times New Roman" panose="02020603050405020304" pitchFamily="18" charset="0"/>
                <a:cs typeface="Times New Roman" panose="02020603050405020304" pitchFamily="18" charset="0"/>
              </a:rPr>
              <a:t>Asraf</a:t>
            </a:r>
            <a:r>
              <a:rPr lang="en-IN" sz="2400" dirty="0">
                <a:solidFill>
                  <a:schemeClr val="bg1"/>
                </a:solidFill>
                <a:latin typeface="Times New Roman" panose="02020603050405020304" pitchFamily="18" charset="0"/>
                <a:cs typeface="Times New Roman" panose="02020603050405020304" pitchFamily="18" charset="0"/>
              </a:rPr>
              <a:t> Ali, N. Suresh Kumar</a:t>
            </a:r>
            <a:r>
              <a:rPr lang="en-US" sz="2400" dirty="0">
                <a:solidFill>
                  <a:schemeClr val="bg1"/>
                </a:solidFill>
                <a:latin typeface="Times New Roman" panose="02020603050405020304" pitchFamily="18" charset="0"/>
                <a:cs typeface="Times New Roman" panose="02020603050405020304" pitchFamily="18" charset="0"/>
              </a:rPr>
              <a:t>, </a:t>
            </a:r>
            <a:r>
              <a:rPr lang="en-IN" sz="2400" dirty="0">
                <a:solidFill>
                  <a:schemeClr val="bg1"/>
                </a:solidFill>
                <a:latin typeface="Times New Roman" panose="02020603050405020304" pitchFamily="18" charset="0"/>
                <a:cs typeface="Times New Roman" panose="02020603050405020304" pitchFamily="18" charset="0"/>
              </a:rPr>
              <a:t>“Hand Gesture Controlled Laptop Using Arduino”, April 2020.</a:t>
            </a:r>
            <a:endParaRPr lang="en-US" sz="2400" dirty="0">
              <a:solidFill>
                <a:schemeClr val="bg1"/>
              </a:solidFill>
              <a:latin typeface="Times New Roman" panose="02020603050405020304" pitchFamily="18" charset="0"/>
              <a:cs typeface="Times New Roman" panose="02020603050405020304" pitchFamily="18" charset="0"/>
            </a:endParaRPr>
          </a:p>
          <a:p>
            <a:pPr lvl="0" algn="just"/>
            <a:r>
              <a:rPr lang="en-IN" sz="2400" dirty="0">
                <a:solidFill>
                  <a:schemeClr val="bg1"/>
                </a:solidFill>
                <a:latin typeface="Times New Roman" panose="02020603050405020304" pitchFamily="18" charset="0"/>
                <a:cs typeface="Times New Roman" panose="02020603050405020304" pitchFamily="18" charset="0"/>
              </a:rPr>
              <a:t>9.  J. S. </a:t>
            </a:r>
            <a:r>
              <a:rPr lang="en-IN" sz="2400" dirty="0" err="1">
                <a:solidFill>
                  <a:schemeClr val="bg1"/>
                </a:solidFill>
                <a:latin typeface="Times New Roman" panose="02020603050405020304" pitchFamily="18" charset="0"/>
                <a:cs typeface="Times New Roman" panose="02020603050405020304" pitchFamily="18" charset="0"/>
              </a:rPr>
              <a:t>Vimali</a:t>
            </a:r>
            <a:r>
              <a:rPr lang="en-IN" sz="2400" dirty="0">
                <a:solidFill>
                  <a:schemeClr val="bg1"/>
                </a:solidFill>
                <a:latin typeface="Times New Roman" panose="02020603050405020304" pitchFamily="18" charset="0"/>
                <a:cs typeface="Times New Roman" panose="02020603050405020304" pitchFamily="18" charset="0"/>
              </a:rPr>
              <a:t>, </a:t>
            </a:r>
            <a:r>
              <a:rPr lang="en-IN" sz="2400" dirty="0" err="1">
                <a:solidFill>
                  <a:schemeClr val="bg1"/>
                </a:solidFill>
                <a:latin typeface="Times New Roman" panose="02020603050405020304" pitchFamily="18" charset="0"/>
                <a:cs typeface="Times New Roman" panose="02020603050405020304" pitchFamily="18" charset="0"/>
              </a:rPr>
              <a:t>Senduru</a:t>
            </a:r>
            <a:r>
              <a:rPr lang="en-IN" sz="2400" dirty="0">
                <a:solidFill>
                  <a:schemeClr val="bg1"/>
                </a:solidFill>
                <a:latin typeface="Times New Roman" panose="02020603050405020304" pitchFamily="18" charset="0"/>
                <a:cs typeface="Times New Roman" panose="02020603050405020304" pitchFamily="18" charset="0"/>
              </a:rPr>
              <a:t> </a:t>
            </a:r>
            <a:r>
              <a:rPr lang="en-IN" sz="2400" dirty="0" err="1">
                <a:solidFill>
                  <a:schemeClr val="bg1"/>
                </a:solidFill>
                <a:latin typeface="Times New Roman" panose="02020603050405020304" pitchFamily="18" charset="0"/>
                <a:cs typeface="Times New Roman" panose="02020603050405020304" pitchFamily="18" charset="0"/>
              </a:rPr>
              <a:t>Srinivasulu</a:t>
            </a:r>
            <a:r>
              <a:rPr lang="en-IN" sz="2400" dirty="0">
                <a:solidFill>
                  <a:schemeClr val="bg1"/>
                </a:solidFill>
                <a:latin typeface="Times New Roman" panose="02020603050405020304" pitchFamily="18" charset="0"/>
                <a:cs typeface="Times New Roman" panose="02020603050405020304" pitchFamily="18" charset="0"/>
              </a:rPr>
              <a:t>, J. </a:t>
            </a:r>
            <a:r>
              <a:rPr lang="en-IN" sz="2400" dirty="0" err="1">
                <a:solidFill>
                  <a:schemeClr val="bg1"/>
                </a:solidFill>
                <a:latin typeface="Times New Roman" panose="02020603050405020304" pitchFamily="18" charset="0"/>
                <a:cs typeface="Times New Roman" panose="02020603050405020304" pitchFamily="18" charset="0"/>
              </a:rPr>
              <a:t>Jabez</a:t>
            </a:r>
            <a:r>
              <a:rPr lang="en-IN" sz="2400" dirty="0">
                <a:solidFill>
                  <a:schemeClr val="bg1"/>
                </a:solidFill>
                <a:latin typeface="Times New Roman" panose="02020603050405020304" pitchFamily="18" charset="0"/>
                <a:cs typeface="Times New Roman" panose="02020603050405020304" pitchFamily="18" charset="0"/>
              </a:rPr>
              <a:t>, S. </a:t>
            </a:r>
            <a:r>
              <a:rPr lang="en-IN" sz="2400" dirty="0" err="1">
                <a:solidFill>
                  <a:schemeClr val="bg1"/>
                </a:solidFill>
                <a:latin typeface="Times New Roman" panose="02020603050405020304" pitchFamily="18" charset="0"/>
                <a:cs typeface="Times New Roman" panose="02020603050405020304" pitchFamily="18" charset="0"/>
              </a:rPr>
              <a:t>Gowr</a:t>
            </a:r>
            <a:r>
              <a:rPr lang="en-IN" sz="2400" dirty="0">
                <a:solidFill>
                  <a:schemeClr val="bg1"/>
                </a:solidFill>
                <a:latin typeface="Times New Roman" panose="02020603050405020304" pitchFamily="18" charset="0"/>
                <a:cs typeface="Times New Roman" panose="02020603050405020304" pitchFamily="18" charset="0"/>
              </a:rPr>
              <a:t>, “Hand Gesture Recognition Control for Computers Using Arduino”, 2020.</a:t>
            </a:r>
          </a:p>
          <a:p>
            <a:pPr algn="just"/>
            <a:r>
              <a:rPr lang="en-IN" sz="2400" dirty="0">
                <a:solidFill>
                  <a:schemeClr val="bg1"/>
                </a:solidFill>
                <a:latin typeface="Times New Roman" panose="02020603050405020304" pitchFamily="18" charset="0"/>
                <a:cs typeface="Times New Roman" panose="02020603050405020304" pitchFamily="18" charset="0"/>
              </a:rPr>
              <a:t>10.  </a:t>
            </a:r>
            <a:r>
              <a:rPr lang="en-US" sz="2400" dirty="0">
                <a:solidFill>
                  <a:schemeClr val="bg1"/>
                </a:solidFill>
                <a:latin typeface="Times New Roman" panose="02020603050405020304" pitchFamily="18" charset="0"/>
                <a:cs typeface="Times New Roman" panose="02020603050405020304" pitchFamily="18" charset="0"/>
              </a:rPr>
              <a:t>Ram </a:t>
            </a:r>
            <a:r>
              <a:rPr lang="en-US" sz="2400" dirty="0" err="1">
                <a:solidFill>
                  <a:schemeClr val="bg1"/>
                </a:solidFill>
                <a:latin typeface="Times New Roman" panose="02020603050405020304" pitchFamily="18" charset="0"/>
                <a:cs typeface="Times New Roman" panose="02020603050405020304" pitchFamily="18" charset="0"/>
              </a:rPr>
              <a:t>Pratap</a:t>
            </a:r>
            <a:r>
              <a:rPr lang="en-US" sz="2400" dirty="0">
                <a:solidFill>
                  <a:schemeClr val="bg1"/>
                </a:solidFill>
                <a:latin typeface="Times New Roman" panose="02020603050405020304" pitchFamily="18" charset="0"/>
                <a:cs typeface="Times New Roman" panose="02020603050405020304" pitchFamily="18" charset="0"/>
              </a:rPr>
              <a:t> Sharma and </a:t>
            </a:r>
            <a:r>
              <a:rPr lang="en-US" sz="2400" dirty="0" err="1">
                <a:solidFill>
                  <a:schemeClr val="bg1"/>
                </a:solidFill>
                <a:latin typeface="Times New Roman" panose="02020603050405020304" pitchFamily="18" charset="0"/>
                <a:cs typeface="Times New Roman" panose="02020603050405020304" pitchFamily="18" charset="0"/>
              </a:rPr>
              <a:t>Gyanendra</a:t>
            </a:r>
            <a:r>
              <a:rPr lang="en-US" sz="2400" dirty="0">
                <a:solidFill>
                  <a:schemeClr val="bg1"/>
                </a:solidFill>
                <a:latin typeface="Times New Roman" panose="02020603050405020304" pitchFamily="18" charset="0"/>
                <a:cs typeface="Times New Roman" panose="02020603050405020304" pitchFamily="18" charset="0"/>
              </a:rPr>
              <a:t> K. </a:t>
            </a:r>
            <a:r>
              <a:rPr lang="en-US" sz="2400" dirty="0" err="1">
                <a:solidFill>
                  <a:schemeClr val="bg1"/>
                </a:solidFill>
                <a:latin typeface="Times New Roman" panose="02020603050405020304" pitchFamily="18" charset="0"/>
                <a:cs typeface="Times New Roman" panose="02020603050405020304" pitchFamily="18" charset="0"/>
              </a:rPr>
              <a:t>Verma</a:t>
            </a:r>
            <a:r>
              <a:rPr lang="en-US" sz="2400" dirty="0">
                <a:solidFill>
                  <a:schemeClr val="bg1"/>
                </a:solidFill>
                <a:latin typeface="Times New Roman" panose="02020603050405020304" pitchFamily="18" charset="0"/>
                <a:cs typeface="Times New Roman" panose="02020603050405020304" pitchFamily="18" charset="0"/>
              </a:rPr>
              <a:t>, "Human Computer Interaction using Hand Gesture", Eleventh International Multi-Conference on Information Processing-2015 (IMCIP-2015).</a:t>
            </a:r>
          </a:p>
        </p:txBody>
      </p:sp>
      <p:pic>
        <p:nvPicPr>
          <p:cNvPr id="3" name="Picture 2">
            <a:extLst>
              <a:ext uri="{FF2B5EF4-FFF2-40B4-BE49-F238E27FC236}">
                <a16:creationId xmlns:a16="http://schemas.microsoft.com/office/drawing/2014/main" id="{C749B5E5-CAF8-4974-BDC8-1927B59837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2927" y="5881805"/>
            <a:ext cx="883617" cy="866215"/>
          </a:xfrm>
          <a:prstGeom prst="rect">
            <a:avLst/>
          </a:prstGeom>
        </p:spPr>
      </p:pic>
    </p:spTree>
    <p:extLst>
      <p:ext uri="{BB962C8B-B14F-4D97-AF65-F5344CB8AC3E}">
        <p14:creationId xmlns:p14="http://schemas.microsoft.com/office/powerpoint/2010/main" val="28268804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4D692A-5196-BAA6-7873-73D5BD864841}"/>
              </a:ext>
            </a:extLst>
          </p:cNvPr>
          <p:cNvSpPr txBox="1"/>
          <p:nvPr/>
        </p:nvSpPr>
        <p:spPr>
          <a:xfrm>
            <a:off x="917329" y="424962"/>
            <a:ext cx="10143929" cy="707886"/>
          </a:xfrm>
          <a:prstGeom prst="rect">
            <a:avLst/>
          </a:prstGeom>
          <a:noFill/>
        </p:spPr>
        <p:txBody>
          <a:bodyPr wrap="square" rtlCol="0">
            <a:spAutoFit/>
          </a:bodyPr>
          <a:lstStyle/>
          <a:p>
            <a:pPr algn="ctr"/>
            <a:r>
              <a:rPr lang="en-IN" sz="4000" b="1" dirty="0">
                <a:solidFill>
                  <a:srgbClr val="66FFFF"/>
                </a:solidFill>
                <a:latin typeface="Times New Roman" panose="02020603050405020304" pitchFamily="18" charset="0"/>
                <a:cs typeface="Times New Roman" panose="02020603050405020304" pitchFamily="18" charset="0"/>
              </a:rPr>
              <a:t>Paper Publication</a:t>
            </a:r>
            <a:endParaRPr lang="en-GB" sz="4000" dirty="0">
              <a:solidFill>
                <a:srgbClr val="66FFFF"/>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BC2ECD8-8506-E878-B4DC-7BFD0776FF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9318" y="1254868"/>
            <a:ext cx="3429000" cy="5447490"/>
          </a:xfrm>
          <a:prstGeom prst="rect">
            <a:avLst/>
          </a:prstGeom>
        </p:spPr>
      </p:pic>
      <p:pic>
        <p:nvPicPr>
          <p:cNvPr id="7" name="Picture 6">
            <a:extLst>
              <a:ext uri="{FF2B5EF4-FFF2-40B4-BE49-F238E27FC236}">
                <a16:creationId xmlns:a16="http://schemas.microsoft.com/office/drawing/2014/main" id="{EA3803C4-D689-7693-2AAA-D09D6A27A1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8942" y="1254868"/>
            <a:ext cx="3659189" cy="5447490"/>
          </a:xfrm>
          <a:prstGeom prst="rect">
            <a:avLst/>
          </a:prstGeom>
        </p:spPr>
      </p:pic>
    </p:spTree>
    <p:extLst>
      <p:ext uri="{BB962C8B-B14F-4D97-AF65-F5344CB8AC3E}">
        <p14:creationId xmlns:p14="http://schemas.microsoft.com/office/powerpoint/2010/main" val="1702452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14449" y="237373"/>
            <a:ext cx="3710354" cy="707886"/>
          </a:xfrm>
          <a:prstGeom prst="rect">
            <a:avLst/>
          </a:prstGeom>
          <a:noFill/>
        </p:spPr>
        <p:txBody>
          <a:bodyPr wrap="square" rtlCol="0">
            <a:spAutoFit/>
          </a:bodyPr>
          <a:lstStyle/>
          <a:p>
            <a:pPr algn="ctr"/>
            <a:r>
              <a:rPr lang="en-IN" sz="4000" b="1" dirty="0">
                <a:solidFill>
                  <a:srgbClr val="66FFFF"/>
                </a:solidFill>
                <a:latin typeface="Times New Roman" panose="02020603050405020304" pitchFamily="18" charset="0"/>
                <a:cs typeface="Times New Roman" panose="02020603050405020304" pitchFamily="18" charset="0"/>
              </a:rPr>
              <a:t>Abstract</a:t>
            </a:r>
            <a:endParaRPr lang="en-GB" sz="4000" b="1" dirty="0">
              <a:solidFill>
                <a:srgbClr val="66FFFF"/>
              </a:solidFill>
              <a:latin typeface="Times New Roman" panose="02020603050405020304" pitchFamily="18" charset="0"/>
              <a:cs typeface="Times New Roman" panose="02020603050405020304" pitchFamily="18" charset="0"/>
            </a:endParaRPr>
          </a:p>
        </p:txBody>
      </p:sp>
      <p:sp>
        <p:nvSpPr>
          <p:cNvPr id="4" name="Rectangle 3"/>
          <p:cNvSpPr/>
          <p:nvPr/>
        </p:nvSpPr>
        <p:spPr>
          <a:xfrm>
            <a:off x="849923" y="866129"/>
            <a:ext cx="10826262" cy="5822428"/>
          </a:xfrm>
          <a:prstGeom prst="rect">
            <a:avLst/>
          </a:prstGeom>
        </p:spPr>
        <p:txBody>
          <a:bodyPr wrap="square">
            <a:spAutoFit/>
          </a:bodyPr>
          <a:lstStyle/>
          <a:p>
            <a:pPr marL="342900" indent="-342900" algn="just">
              <a:lnSpc>
                <a:spcPct val="150000"/>
              </a:lnSpc>
              <a:spcAft>
                <a:spcPts val="1000"/>
              </a:spcAft>
              <a:buFont typeface="Arial" panose="020B0604020202020204" pitchFamily="34" charset="0"/>
              <a:buChar char="•"/>
            </a:pP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Gesture is one of the most vivid and dramatic way of communications between human and computer. Hence, there has been a growing interest to create easy-to-use interfaces by directly utilizing the natural communication and management skills of humans.</a:t>
            </a:r>
          </a:p>
          <a:p>
            <a:pPr marL="342900" indent="-342900" algn="just">
              <a:lnSpc>
                <a:spcPct val="150000"/>
              </a:lnSpc>
              <a:spcAft>
                <a:spcPts val="1000"/>
              </a:spcAft>
              <a:buFont typeface="Arial" panose="020B0604020202020204" pitchFamily="34" charset="0"/>
              <a:buChar char="•"/>
            </a:pP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The presence on market of the low-cost webcams with, at least, satisfactory qualities open up new directions regarding the implementation of human computer interaction (HCI) interfaces. </a:t>
            </a:r>
          </a:p>
          <a:p>
            <a:pPr marL="342900" indent="-342900" algn="just">
              <a:lnSpc>
                <a:spcPct val="150000"/>
              </a:lnSpc>
              <a:spcAft>
                <a:spcPts val="1000"/>
              </a:spcAf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Our objective is to build and train a model for feature extraction and classification of hand gestures and recognizing an action and performing an operation accordingly.</a:t>
            </a:r>
          </a:p>
        </p:txBody>
      </p:sp>
      <p:pic>
        <p:nvPicPr>
          <p:cNvPr id="5" name="Picture 4">
            <a:extLst>
              <a:ext uri="{FF2B5EF4-FFF2-40B4-BE49-F238E27FC236}">
                <a16:creationId xmlns:a16="http://schemas.microsoft.com/office/drawing/2014/main" id="{C749B5E5-CAF8-4974-BDC8-1927B59837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2927" y="5881805"/>
            <a:ext cx="883617" cy="866215"/>
          </a:xfrm>
          <a:prstGeom prst="rect">
            <a:avLst/>
          </a:prstGeom>
        </p:spPr>
      </p:pic>
    </p:spTree>
    <p:extLst>
      <p:ext uri="{BB962C8B-B14F-4D97-AF65-F5344CB8AC3E}">
        <p14:creationId xmlns:p14="http://schemas.microsoft.com/office/powerpoint/2010/main" val="5099951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7F8DF3F-7CFF-4B1E-A4AD-245FDEE8FC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2927" y="5881805"/>
            <a:ext cx="883617" cy="866215"/>
          </a:xfrm>
          <a:prstGeom prst="rect">
            <a:avLst/>
          </a:prstGeom>
        </p:spPr>
      </p:pic>
      <p:grpSp>
        <p:nvGrpSpPr>
          <p:cNvPr id="5" name="Group 125">
            <a:extLst>
              <a:ext uri="{FF2B5EF4-FFF2-40B4-BE49-F238E27FC236}">
                <a16:creationId xmlns:a16="http://schemas.microsoft.com/office/drawing/2014/main" id="{83F79A5F-63B5-4802-B39B-BF0F89DDDA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7" name="Round Diagonal Corner Rectangle 7">
              <a:extLst>
                <a:ext uri="{FF2B5EF4-FFF2-40B4-BE49-F238E27FC236}">
                  <a16:creationId xmlns:a16="http://schemas.microsoft.com/office/drawing/2014/main" id="{00D14BF7-A799-4EDA-8C19-CED0B8EC5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AF292344-73C8-4E53-85C0-8CDB23EB53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9" name="Freeform 32">
                <a:extLst>
                  <a:ext uri="{FF2B5EF4-FFF2-40B4-BE49-F238E27FC236}">
                    <a16:creationId xmlns:a16="http://schemas.microsoft.com/office/drawing/2014/main" id="{4781E776-A0A7-4FB6-958B-8389BBA56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0" name="Freeform 33">
                <a:extLst>
                  <a:ext uri="{FF2B5EF4-FFF2-40B4-BE49-F238E27FC236}">
                    <a16:creationId xmlns:a16="http://schemas.microsoft.com/office/drawing/2014/main" id="{0F004D56-F177-45BC-8965-B72DB88A08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1" name="Freeform 34">
                <a:extLst>
                  <a:ext uri="{FF2B5EF4-FFF2-40B4-BE49-F238E27FC236}">
                    <a16:creationId xmlns:a16="http://schemas.microsoft.com/office/drawing/2014/main" id="{5F2F1F83-817B-4678-B0AE-8FFDC49FC8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 name="Freeform 37">
                <a:extLst>
                  <a:ext uri="{FF2B5EF4-FFF2-40B4-BE49-F238E27FC236}">
                    <a16:creationId xmlns:a16="http://schemas.microsoft.com/office/drawing/2014/main" id="{F908EB47-32F4-4E82-BF56-FD25BB0747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 name="Freeform 35">
                <a:extLst>
                  <a:ext uri="{FF2B5EF4-FFF2-40B4-BE49-F238E27FC236}">
                    <a16:creationId xmlns:a16="http://schemas.microsoft.com/office/drawing/2014/main" id="{0966000D-B975-4E8A-9BF2-EACF21640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4" name="Freeform 36">
                <a:extLst>
                  <a:ext uri="{FF2B5EF4-FFF2-40B4-BE49-F238E27FC236}">
                    <a16:creationId xmlns:a16="http://schemas.microsoft.com/office/drawing/2014/main" id="{A9554499-6796-4AEE-B012-34A5B9A585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5" name="Freeform 38">
                <a:extLst>
                  <a:ext uri="{FF2B5EF4-FFF2-40B4-BE49-F238E27FC236}">
                    <a16:creationId xmlns:a16="http://schemas.microsoft.com/office/drawing/2014/main" id="{9DD40864-34BD-491F-B591-180E7B32C1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6" name="Freeform 39">
                <a:extLst>
                  <a:ext uri="{FF2B5EF4-FFF2-40B4-BE49-F238E27FC236}">
                    <a16:creationId xmlns:a16="http://schemas.microsoft.com/office/drawing/2014/main" id="{2623F54C-4373-4D30-90DB-3129BDDF54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 name="Freeform 40">
                <a:extLst>
                  <a:ext uri="{FF2B5EF4-FFF2-40B4-BE49-F238E27FC236}">
                    <a16:creationId xmlns:a16="http://schemas.microsoft.com/office/drawing/2014/main" id="{1FF42884-D4B2-462F-9FA7-4FA8925322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Rectangle 41">
                <a:extLst>
                  <a:ext uri="{FF2B5EF4-FFF2-40B4-BE49-F238E27FC236}">
                    <a16:creationId xmlns:a16="http://schemas.microsoft.com/office/drawing/2014/main" id="{27F4D4BA-37F5-4D54-BDFF-733F621D5D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2">
                <a:extLst>
                  <a:ext uri="{FF2B5EF4-FFF2-40B4-BE49-F238E27FC236}">
                    <a16:creationId xmlns:a16="http://schemas.microsoft.com/office/drawing/2014/main" id="{29E4A0E5-0441-4563-A947-12A578110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3">
                <a:extLst>
                  <a:ext uri="{FF2B5EF4-FFF2-40B4-BE49-F238E27FC236}">
                    <a16:creationId xmlns:a16="http://schemas.microsoft.com/office/drawing/2014/main" id="{4A8D89B4-AD1B-410A-870B-1042E075A0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4">
                <a:extLst>
                  <a:ext uri="{FF2B5EF4-FFF2-40B4-BE49-F238E27FC236}">
                    <a16:creationId xmlns:a16="http://schemas.microsoft.com/office/drawing/2014/main" id="{DFC54570-9F45-44E6-AC94-4B3192D44B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7">
                <a:extLst>
                  <a:ext uri="{FF2B5EF4-FFF2-40B4-BE49-F238E27FC236}">
                    <a16:creationId xmlns:a16="http://schemas.microsoft.com/office/drawing/2014/main" id="{A976F76C-4BBB-4CD4-9270-5E4E8802B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35">
                <a:extLst>
                  <a:ext uri="{FF2B5EF4-FFF2-40B4-BE49-F238E27FC236}">
                    <a16:creationId xmlns:a16="http://schemas.microsoft.com/office/drawing/2014/main" id="{06081E5F-35E2-4E9E-A0DA-9E2F769C4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Freeform 36">
                <a:extLst>
                  <a:ext uri="{FF2B5EF4-FFF2-40B4-BE49-F238E27FC236}">
                    <a16:creationId xmlns:a16="http://schemas.microsoft.com/office/drawing/2014/main" id="{7B7B4F78-1391-433D-AAE5-0FA8B8EE18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5" name="Freeform 38">
                <a:extLst>
                  <a:ext uri="{FF2B5EF4-FFF2-40B4-BE49-F238E27FC236}">
                    <a16:creationId xmlns:a16="http://schemas.microsoft.com/office/drawing/2014/main" id="{EF63F42B-29ED-4285-99D1-5FA657DA92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Freeform 39">
                <a:extLst>
                  <a:ext uri="{FF2B5EF4-FFF2-40B4-BE49-F238E27FC236}">
                    <a16:creationId xmlns:a16="http://schemas.microsoft.com/office/drawing/2014/main" id="{EB7A6053-A7CF-4785-B396-6F70D6EBE9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40">
                <a:extLst>
                  <a:ext uri="{FF2B5EF4-FFF2-40B4-BE49-F238E27FC236}">
                    <a16:creationId xmlns:a16="http://schemas.microsoft.com/office/drawing/2014/main" id="{E6337518-A10D-47A5-BD86-6D1F3FAF3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Rectangle 41">
                <a:extLst>
                  <a:ext uri="{FF2B5EF4-FFF2-40B4-BE49-F238E27FC236}">
                    <a16:creationId xmlns:a16="http://schemas.microsoft.com/office/drawing/2014/main" id="{7591C37F-6498-4992-992D-D413A84752D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4" name="Rectangle 3"/>
          <p:cNvSpPr/>
          <p:nvPr/>
        </p:nvSpPr>
        <p:spPr>
          <a:xfrm>
            <a:off x="2789645" y="2898420"/>
            <a:ext cx="6612709" cy="1200329"/>
          </a:xfrm>
          <a:prstGeom prst="rect">
            <a:avLst/>
          </a:prstGeom>
        </p:spPr>
        <p:txBody>
          <a:bodyPr wrap="none">
            <a:spAutoFit/>
          </a:bodyPr>
          <a:lstStyle/>
          <a:p>
            <a:pPr algn="ctr">
              <a:lnSpc>
                <a:spcPct val="90000"/>
              </a:lnSpc>
              <a:spcBef>
                <a:spcPct val="0"/>
              </a:spcBef>
              <a:spcAft>
                <a:spcPts val="600"/>
              </a:spcAft>
            </a:pPr>
            <a:r>
              <a:rPr lang="en-US" sz="8000" b="1" cap="all" dirty="0">
                <a:solidFill>
                  <a:srgbClr val="002060"/>
                </a:solidFill>
                <a:latin typeface="Algerian"/>
              </a:rPr>
              <a:t>Thank you !!</a:t>
            </a:r>
          </a:p>
        </p:txBody>
      </p:sp>
    </p:spTree>
    <p:extLst>
      <p:ext uri="{BB962C8B-B14F-4D97-AF65-F5344CB8AC3E}">
        <p14:creationId xmlns:p14="http://schemas.microsoft.com/office/powerpoint/2010/main" val="395127847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6057" y="1230576"/>
            <a:ext cx="10799884" cy="5093702"/>
          </a:xfrm>
          <a:prstGeom prst="rect">
            <a:avLst/>
          </a:prstGeom>
        </p:spPr>
        <p:txBody>
          <a:bodyPr wrap="square">
            <a:spAutoFit/>
          </a:bodyPr>
          <a:lstStyle/>
          <a:p>
            <a:pPr marL="342900" indent="-342900" algn="just">
              <a:buFont typeface="Arial" panose="020B0604020202020204" pitchFamily="34" charset="0"/>
              <a:buChar char="•"/>
            </a:pPr>
            <a:r>
              <a:rPr lang="en-US" sz="25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Hand gesture recognition system contains a decent surveillance present days thanks to simple and straightforward intercommunication between human and machine.</a:t>
            </a:r>
          </a:p>
          <a:p>
            <a:pPr marL="342900" indent="-342900" algn="just">
              <a:buFont typeface="Arial" panose="020B0604020202020204" pitchFamily="34" charset="0"/>
              <a:buChar char="•"/>
            </a:pPr>
            <a:endParaRPr lang="en-US" sz="25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500" dirty="0">
                <a:solidFill>
                  <a:schemeClr val="bg1"/>
                </a:solidFill>
                <a:latin typeface="Times New Roman" panose="02020603050405020304" pitchFamily="18" charset="0"/>
                <a:cs typeface="Times New Roman" panose="02020603050405020304" pitchFamily="18" charset="0"/>
              </a:rPr>
              <a:t>The most important advantage of the usage of hand gesture based input modes is that </a:t>
            </a:r>
            <a:r>
              <a:rPr lang="en-US" sz="2500" b="1" dirty="0">
                <a:solidFill>
                  <a:schemeClr val="bg1"/>
                </a:solidFill>
                <a:latin typeface="Times New Roman" panose="02020603050405020304" pitchFamily="18" charset="0"/>
                <a:cs typeface="Times New Roman" panose="02020603050405020304" pitchFamily="18" charset="0"/>
              </a:rPr>
              <a:t>using this method the user can interact with the application from a distance without any physical interaction with the keyboard or mouse</a:t>
            </a:r>
            <a:r>
              <a:rPr lang="en-US" sz="2500" dirty="0">
                <a:solidFill>
                  <a:schemeClr val="bg1"/>
                </a:solidFill>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US" sz="25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500" dirty="0">
                <a:solidFill>
                  <a:schemeClr val="bg1"/>
                </a:solidFill>
                <a:latin typeface="Times New Roman" panose="02020603050405020304" pitchFamily="18" charset="0"/>
                <a:cs typeface="Times New Roman" panose="02020603050405020304" pitchFamily="18" charset="0"/>
              </a:rPr>
              <a:t>Most of the methods used Arduino and sensors, directly device webcam is used in very few methods.</a:t>
            </a:r>
          </a:p>
          <a:p>
            <a:pPr marL="342900" indent="-342900" algn="just">
              <a:buFont typeface="Arial" panose="020B0604020202020204" pitchFamily="34" charset="0"/>
              <a:buChar char="•"/>
            </a:pPr>
            <a:endParaRPr lang="en-US" sz="25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500" dirty="0">
                <a:solidFill>
                  <a:schemeClr val="bg1"/>
                </a:solidFill>
                <a:latin typeface="Times New Roman" panose="02020603050405020304" pitchFamily="18" charset="0"/>
                <a:cs typeface="Times New Roman" panose="02020603050405020304" pitchFamily="18" charset="0"/>
              </a:rPr>
              <a:t>The dataset we selected before have overfitting problem.</a:t>
            </a:r>
          </a:p>
          <a:p>
            <a:pPr algn="just"/>
            <a:r>
              <a:rPr lang="en-US" sz="25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p>
        </p:txBody>
      </p:sp>
      <p:sp>
        <p:nvSpPr>
          <p:cNvPr id="4" name="TextBox 3"/>
          <p:cNvSpPr txBox="1"/>
          <p:nvPr/>
        </p:nvSpPr>
        <p:spPr>
          <a:xfrm>
            <a:off x="1352550" y="311674"/>
            <a:ext cx="9486899" cy="707886"/>
          </a:xfrm>
          <a:prstGeom prst="rect">
            <a:avLst/>
          </a:prstGeom>
          <a:noFill/>
        </p:spPr>
        <p:txBody>
          <a:bodyPr wrap="square" rtlCol="0">
            <a:spAutoFit/>
          </a:bodyPr>
          <a:lstStyle/>
          <a:p>
            <a:pPr algn="ctr"/>
            <a:r>
              <a:rPr lang="en-US" sz="4000" b="1" dirty="0">
                <a:solidFill>
                  <a:srgbClr val="66FFFF"/>
                </a:solidFill>
                <a:latin typeface="Times New Roman" panose="02020603050405020304" pitchFamily="18" charset="0"/>
                <a:cs typeface="Times New Roman" panose="02020603050405020304" pitchFamily="18" charset="0"/>
              </a:rPr>
              <a:t>Background and Motivation</a:t>
            </a:r>
          </a:p>
        </p:txBody>
      </p:sp>
      <p:pic>
        <p:nvPicPr>
          <p:cNvPr id="5" name="Picture 4">
            <a:extLst>
              <a:ext uri="{FF2B5EF4-FFF2-40B4-BE49-F238E27FC236}">
                <a16:creationId xmlns:a16="http://schemas.microsoft.com/office/drawing/2014/main" id="{C749B5E5-CAF8-4974-BDC8-1927B59837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2927" y="5881805"/>
            <a:ext cx="883617" cy="866215"/>
          </a:xfrm>
          <a:prstGeom prst="rect">
            <a:avLst/>
          </a:prstGeom>
        </p:spPr>
      </p:pic>
    </p:spTree>
    <p:extLst>
      <p:ext uri="{BB962C8B-B14F-4D97-AF65-F5344CB8AC3E}">
        <p14:creationId xmlns:p14="http://schemas.microsoft.com/office/powerpoint/2010/main" val="1469576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BD6328-2424-480D-BFB5-0AF4EB6D4689}"/>
              </a:ext>
            </a:extLst>
          </p:cNvPr>
          <p:cNvSpPr txBox="1"/>
          <p:nvPr/>
        </p:nvSpPr>
        <p:spPr>
          <a:xfrm>
            <a:off x="1617784" y="223504"/>
            <a:ext cx="8880231" cy="707886"/>
          </a:xfrm>
          <a:prstGeom prst="rect">
            <a:avLst/>
          </a:prstGeom>
          <a:noFill/>
        </p:spPr>
        <p:txBody>
          <a:bodyPr wrap="square" rtlCol="0">
            <a:spAutoFit/>
          </a:bodyPr>
          <a:lstStyle/>
          <a:p>
            <a:pPr algn="ctr"/>
            <a:r>
              <a:rPr lang="en-US" sz="4000" b="1" dirty="0">
                <a:solidFill>
                  <a:srgbClr val="FFFF00"/>
                </a:solidFill>
                <a:latin typeface="Times New Roman" panose="02020603050405020304" pitchFamily="18" charset="0"/>
                <a:cs typeface="Times New Roman" panose="02020603050405020304" pitchFamily="18" charset="0"/>
              </a:rPr>
              <a:t>Problem Statement</a:t>
            </a:r>
            <a:endParaRPr lang="en-GB" sz="4000" dirty="0">
              <a:solidFill>
                <a:srgbClr val="FFFF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D6BB8C4-92B9-407A-B70C-74839FC80E2F}"/>
              </a:ext>
            </a:extLst>
          </p:cNvPr>
          <p:cNvSpPr txBox="1"/>
          <p:nvPr/>
        </p:nvSpPr>
        <p:spPr>
          <a:xfrm>
            <a:off x="1329783" y="1881383"/>
            <a:ext cx="9730940" cy="1200329"/>
          </a:xfrm>
          <a:prstGeom prst="rect">
            <a:avLst/>
          </a:prstGeom>
          <a:noFill/>
        </p:spPr>
        <p:txBody>
          <a:bodyPr wrap="square" rtlCol="0">
            <a:spAutoFit/>
          </a:bodyPr>
          <a:lstStyle/>
          <a:p>
            <a:pPr algn="just"/>
            <a:r>
              <a:rPr lang="en-GB" sz="2400" dirty="0">
                <a:solidFill>
                  <a:schemeClr val="bg1"/>
                </a:solidFill>
                <a:latin typeface="Times New Roman" panose="02020603050405020304" pitchFamily="18" charset="0"/>
                <a:cs typeface="Times New Roman" panose="02020603050405020304" pitchFamily="18" charset="0"/>
              </a:rPr>
              <a:t>In this project we will develop the Computer Vision project to perform activities on laptop/PC</a:t>
            </a:r>
            <a:r>
              <a:rPr lang="en-US" sz="2400" dirty="0">
                <a:solidFill>
                  <a:schemeClr val="bg1"/>
                </a:solidFill>
                <a:latin typeface="Times New Roman" panose="02020603050405020304" pitchFamily="18" charset="0"/>
                <a:cs typeface="Times New Roman" panose="02020603050405020304" pitchFamily="18" charset="0"/>
              </a:rPr>
              <a:t> with the help of  hand gestures using a webcam.</a:t>
            </a:r>
            <a:endParaRPr lang="en-GB" sz="2400" dirty="0">
              <a:solidFill>
                <a:schemeClr val="bg1"/>
              </a:solidFill>
              <a:latin typeface="Times New Roman" panose="02020603050405020304" pitchFamily="18" charset="0"/>
              <a:cs typeface="Times New Roman" panose="02020603050405020304" pitchFamily="18" charset="0"/>
            </a:endParaRPr>
          </a:p>
          <a:p>
            <a:pPr algn="just"/>
            <a:endParaRPr lang="en-IN" sz="2400" dirty="0">
              <a:solidFill>
                <a:schemeClr val="bg1"/>
              </a:solidFill>
              <a:latin typeface="Times New Roman" panose="02020603050405020304" pitchFamily="18" charset="0"/>
              <a:cs typeface="Times New Roman" panose="02020603050405020304" pitchFamily="18" charset="0"/>
            </a:endParaRPr>
          </a:p>
        </p:txBody>
      </p:sp>
      <p:pic>
        <p:nvPicPr>
          <p:cNvPr id="25" name="Picture 24">
            <a:extLst>
              <a:ext uri="{FF2B5EF4-FFF2-40B4-BE49-F238E27FC236}">
                <a16:creationId xmlns:a16="http://schemas.microsoft.com/office/drawing/2014/main" id="{C749B5E5-CAF8-4974-BDC8-1927B59837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2927" y="5881805"/>
            <a:ext cx="883617" cy="866215"/>
          </a:xfrm>
          <a:prstGeom prst="rect">
            <a:avLst/>
          </a:prstGeom>
        </p:spPr>
      </p:pic>
      <p:sp>
        <p:nvSpPr>
          <p:cNvPr id="2" name="Rectangle 1"/>
          <p:cNvSpPr/>
          <p:nvPr/>
        </p:nvSpPr>
        <p:spPr>
          <a:xfrm>
            <a:off x="1195754" y="1239249"/>
            <a:ext cx="9601200" cy="461665"/>
          </a:xfrm>
          <a:prstGeom prst="rect">
            <a:avLst/>
          </a:prstGeom>
        </p:spPr>
        <p:txBody>
          <a:bodyPr wrap="square">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a:t>
            </a:r>
            <a:r>
              <a:rPr lang="en-US" sz="2400" b="1" dirty="0">
                <a:solidFill>
                  <a:srgbClr val="FFC000"/>
                </a:solidFill>
                <a:latin typeface="Times New Roman" panose="02020603050405020304" pitchFamily="18" charset="0"/>
                <a:cs typeface="Times New Roman" panose="02020603050405020304" pitchFamily="18" charset="0"/>
              </a:rPr>
              <a:t>Controlling Computer using Hand Gestures</a:t>
            </a:r>
            <a:r>
              <a:rPr lang="en-US" sz="2400" dirty="0">
                <a:solidFill>
                  <a:schemeClr val="bg1"/>
                </a:solidFill>
                <a:latin typeface="Times New Roman" panose="02020603050405020304" pitchFamily="18" charset="0"/>
                <a:cs typeface="Times New Roman" panose="02020603050405020304" pitchFamily="18" charset="0"/>
              </a:rPr>
              <a:t>”</a:t>
            </a:r>
            <a:endParaRPr lang="en-GB" sz="2400" dirty="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51975" y="3352139"/>
            <a:ext cx="4086556" cy="2389240"/>
          </a:xfrm>
          <a:prstGeom prst="rect">
            <a:avLst/>
          </a:prstGeom>
          <a:effectLst>
            <a:glow rad="228600">
              <a:schemeClr val="accent4">
                <a:satMod val="175000"/>
                <a:alpha val="40000"/>
              </a:schemeClr>
            </a:glow>
            <a:softEdge rad="12700"/>
          </a:effectLst>
        </p:spPr>
      </p:pic>
    </p:spTree>
    <p:extLst>
      <p:ext uri="{BB962C8B-B14F-4D97-AF65-F5344CB8AC3E}">
        <p14:creationId xmlns:p14="http://schemas.microsoft.com/office/powerpoint/2010/main" val="180605507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4C4FE-E7DA-403E-A23E-568DA37C16B3}"/>
              </a:ext>
            </a:extLst>
          </p:cNvPr>
          <p:cNvSpPr txBox="1">
            <a:spLocks/>
          </p:cNvSpPr>
          <p:nvPr/>
        </p:nvSpPr>
        <p:spPr>
          <a:xfrm>
            <a:off x="4422529" y="255638"/>
            <a:ext cx="3317384" cy="87185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66FFFF"/>
                </a:solidFill>
                <a:latin typeface="Times New Roman" panose="02020603050405020304" pitchFamily="18" charset="0"/>
                <a:cs typeface="Times New Roman" panose="02020603050405020304" pitchFamily="18" charset="0"/>
              </a:rPr>
              <a:t>Objectives</a:t>
            </a:r>
            <a:endParaRPr lang="en-IN" b="1" dirty="0">
              <a:solidFill>
                <a:srgbClr val="66FFFF"/>
              </a:solidFill>
              <a:latin typeface="Times New Roman" panose="02020603050405020304" pitchFamily="18" charset="0"/>
              <a:cs typeface="Times New Roman" panose="02020603050405020304" pitchFamily="18" charset="0"/>
            </a:endParaRPr>
          </a:p>
        </p:txBody>
      </p:sp>
      <p:graphicFrame>
        <p:nvGraphicFramePr>
          <p:cNvPr id="6" name="Content Placeholder 3"/>
          <p:cNvGraphicFramePr>
            <a:graphicFrameLocks/>
          </p:cNvGraphicFramePr>
          <p:nvPr>
            <p:extLst>
              <p:ext uri="{D42A27DB-BD31-4B8C-83A1-F6EECF244321}">
                <p14:modId xmlns:p14="http://schemas.microsoft.com/office/powerpoint/2010/main" val="1090433203"/>
              </p:ext>
            </p:extLst>
          </p:nvPr>
        </p:nvGraphicFramePr>
        <p:xfrm>
          <a:off x="1892679" y="1365833"/>
          <a:ext cx="8377084" cy="37362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C749B5E5-CAF8-4974-BDC8-1927B59837E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162927" y="5890597"/>
            <a:ext cx="883617" cy="866215"/>
          </a:xfrm>
          <a:prstGeom prst="rect">
            <a:avLst/>
          </a:prstGeom>
        </p:spPr>
      </p:pic>
    </p:spTree>
    <p:extLst>
      <p:ext uri="{BB962C8B-B14F-4D97-AF65-F5344CB8AC3E}">
        <p14:creationId xmlns:p14="http://schemas.microsoft.com/office/powerpoint/2010/main" val="3168586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33447" y="167054"/>
            <a:ext cx="4129454" cy="707886"/>
          </a:xfrm>
          <a:prstGeom prst="rect">
            <a:avLst/>
          </a:prstGeom>
          <a:noFill/>
        </p:spPr>
        <p:txBody>
          <a:bodyPr wrap="square" rtlCol="0">
            <a:spAutoFit/>
          </a:bodyPr>
          <a:lstStyle/>
          <a:p>
            <a:pPr algn="ctr"/>
            <a:r>
              <a:rPr lang="en-IN" sz="4000" b="1" dirty="0">
                <a:solidFill>
                  <a:srgbClr val="66FFFF"/>
                </a:solidFill>
                <a:latin typeface="Times New Roman" panose="02020603050405020304" pitchFamily="18" charset="0"/>
                <a:cs typeface="Times New Roman" panose="02020603050405020304" pitchFamily="18" charset="0"/>
              </a:rPr>
              <a:t>Introduction</a:t>
            </a:r>
            <a:endParaRPr lang="en-GB" sz="4000" b="1" dirty="0">
              <a:solidFill>
                <a:srgbClr val="66FFFF"/>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D13A2E4C-14CD-4AED-96B1-820DBB670EEA}"/>
              </a:ext>
            </a:extLst>
          </p:cNvPr>
          <p:cNvSpPr txBox="1">
            <a:spLocks/>
          </p:cNvSpPr>
          <p:nvPr/>
        </p:nvSpPr>
        <p:spPr>
          <a:xfrm>
            <a:off x="800100" y="1099036"/>
            <a:ext cx="10559562" cy="5240217"/>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r>
              <a:rPr lang="en-US" sz="2600" dirty="0">
                <a:solidFill>
                  <a:srgbClr val="0070C0"/>
                </a:solidFill>
                <a:latin typeface="Times New Roman" panose="02020603050405020304" pitchFamily="18" charset="0"/>
                <a:cs typeface="Times New Roman" panose="02020603050405020304" pitchFamily="18" charset="0"/>
              </a:rPr>
              <a:t>What is hand gestures?</a:t>
            </a:r>
          </a:p>
          <a:p>
            <a:pPr algn="just"/>
            <a:r>
              <a:rPr lang="en-US" sz="2600" dirty="0">
                <a:solidFill>
                  <a:schemeClr val="bg1"/>
                </a:solidFill>
                <a:latin typeface="Times New Roman" panose="02020603050405020304" pitchFamily="18" charset="0"/>
                <a:cs typeface="Times New Roman" panose="02020603050405020304" pitchFamily="18" charset="0"/>
              </a:rPr>
              <a:t>Hand gesture recognition is one obvious way to create a useful, highly  adaptive interface between machines and their uses.</a:t>
            </a:r>
          </a:p>
          <a:p>
            <a:pPr marL="342900" indent="-342900" algn="just">
              <a:buClr>
                <a:schemeClr val="accent1"/>
              </a:buClr>
              <a:buFont typeface="Arial" panose="020B0604020202020204" pitchFamily="34" charset="0"/>
              <a:buChar char="•"/>
            </a:pPr>
            <a:r>
              <a:rPr lang="en-US" sz="2600" dirty="0">
                <a:solidFill>
                  <a:schemeClr val="bg1"/>
                </a:solidFill>
                <a:latin typeface="Times New Roman" panose="02020603050405020304" pitchFamily="18" charset="0"/>
                <a:cs typeface="Times New Roman" panose="02020603050405020304" pitchFamily="18" charset="0"/>
              </a:rPr>
              <a:t>Hand gesture recognition technology would allow for the operation of complex machines using only a series of finger and hand movements, eliminating the need for physical contact between operator and machine.</a:t>
            </a:r>
          </a:p>
          <a:p>
            <a:pPr algn="just">
              <a:buClr>
                <a:schemeClr val="accent1"/>
              </a:buClr>
            </a:pPr>
            <a:r>
              <a:rPr lang="en-US" sz="2600" dirty="0">
                <a:solidFill>
                  <a:schemeClr val="bg1"/>
                </a:solidFill>
                <a:latin typeface="Times New Roman" panose="02020603050405020304" pitchFamily="18" charset="0"/>
                <a:cs typeface="Times New Roman" panose="02020603050405020304" pitchFamily="18" charset="0"/>
              </a:rPr>
              <a:t>By implementing this system, efforts of interaction with computers will be reduced and interaction will be more easy. Also system will able to recognize and interpret movements of the hand in order to interact with and control a computer system.</a:t>
            </a:r>
          </a:p>
          <a:p>
            <a:pPr marL="0" indent="0" algn="just">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endParaRPr lang="en-IN" sz="2600" dirty="0">
              <a:solidFill>
                <a:schemeClr val="bg1"/>
              </a:solidFill>
            </a:endParaRPr>
          </a:p>
        </p:txBody>
      </p:sp>
      <p:pic>
        <p:nvPicPr>
          <p:cNvPr id="7" name="Picture 6">
            <a:extLst>
              <a:ext uri="{FF2B5EF4-FFF2-40B4-BE49-F238E27FC236}">
                <a16:creationId xmlns:a16="http://schemas.microsoft.com/office/drawing/2014/main" id="{C749B5E5-CAF8-4974-BDC8-1927B59837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2927" y="5881805"/>
            <a:ext cx="883617" cy="866215"/>
          </a:xfrm>
          <a:prstGeom prst="rect">
            <a:avLst/>
          </a:prstGeom>
        </p:spPr>
      </p:pic>
    </p:spTree>
    <p:extLst>
      <p:ext uri="{BB962C8B-B14F-4D97-AF65-F5344CB8AC3E}">
        <p14:creationId xmlns:p14="http://schemas.microsoft.com/office/powerpoint/2010/main" val="1576045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3897" y="117688"/>
            <a:ext cx="9111763" cy="707886"/>
          </a:xfrm>
          <a:prstGeom prst="rect">
            <a:avLst/>
          </a:prstGeom>
          <a:noFill/>
        </p:spPr>
        <p:txBody>
          <a:bodyPr wrap="square" rtlCol="0">
            <a:spAutoFit/>
          </a:bodyPr>
          <a:lstStyle/>
          <a:p>
            <a:pPr algn="ctr"/>
            <a:r>
              <a:rPr lang="en-IN" sz="4000" b="1" dirty="0">
                <a:solidFill>
                  <a:srgbClr val="FFD661"/>
                </a:solidFill>
                <a:latin typeface="Times New Roman" panose="02020603050405020304" pitchFamily="18" charset="0"/>
                <a:cs typeface="Times New Roman" panose="02020603050405020304" pitchFamily="18" charset="0"/>
              </a:rPr>
              <a:t>Literature survey </a:t>
            </a:r>
            <a:endParaRPr lang="en-GB" sz="4000" b="1" dirty="0">
              <a:solidFill>
                <a:srgbClr val="FFD661"/>
              </a:solidFill>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556881486"/>
              </p:ext>
            </p:extLst>
          </p:nvPr>
        </p:nvGraphicFramePr>
        <p:xfrm>
          <a:off x="-2" y="948123"/>
          <a:ext cx="12192001" cy="5909879"/>
        </p:xfrm>
        <a:graphic>
          <a:graphicData uri="http://schemas.openxmlformats.org/drawingml/2006/table">
            <a:tbl>
              <a:tblPr firstRow="1" firstCol="1" bandRow="1">
                <a:tableStyleId>{00A15C55-8517-42AA-B614-E9B94910E393}</a:tableStyleId>
              </a:tblPr>
              <a:tblGrid>
                <a:gridCol w="603892">
                  <a:extLst>
                    <a:ext uri="{9D8B030D-6E8A-4147-A177-3AD203B41FA5}">
                      <a16:colId xmlns:a16="http://schemas.microsoft.com/office/drawing/2014/main" val="20000"/>
                    </a:ext>
                  </a:extLst>
                </a:gridCol>
                <a:gridCol w="1599029">
                  <a:extLst>
                    <a:ext uri="{9D8B030D-6E8A-4147-A177-3AD203B41FA5}">
                      <a16:colId xmlns:a16="http://schemas.microsoft.com/office/drawing/2014/main" val="2544182271"/>
                    </a:ext>
                  </a:extLst>
                </a:gridCol>
                <a:gridCol w="3440388">
                  <a:extLst>
                    <a:ext uri="{9D8B030D-6E8A-4147-A177-3AD203B41FA5}">
                      <a16:colId xmlns:a16="http://schemas.microsoft.com/office/drawing/2014/main" val="20001"/>
                    </a:ext>
                  </a:extLst>
                </a:gridCol>
                <a:gridCol w="3672357">
                  <a:extLst>
                    <a:ext uri="{9D8B030D-6E8A-4147-A177-3AD203B41FA5}">
                      <a16:colId xmlns:a16="http://schemas.microsoft.com/office/drawing/2014/main" val="20002"/>
                    </a:ext>
                  </a:extLst>
                </a:gridCol>
                <a:gridCol w="2876335">
                  <a:extLst>
                    <a:ext uri="{9D8B030D-6E8A-4147-A177-3AD203B41FA5}">
                      <a16:colId xmlns:a16="http://schemas.microsoft.com/office/drawing/2014/main" val="20003"/>
                    </a:ext>
                  </a:extLst>
                </a:gridCol>
              </a:tblGrid>
              <a:tr h="648870">
                <a:tc>
                  <a:txBody>
                    <a:bodyPr/>
                    <a:lstStyle/>
                    <a:p>
                      <a:pPr marL="0" marR="0" algn="ctr">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Sr. No.</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Authors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Name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Methodology</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Limitations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r h="2122654">
                <a:tc>
                  <a:txBody>
                    <a:bodyPr/>
                    <a:lstStyle/>
                    <a:p>
                      <a:pPr marL="0" marR="0" algn="ctr">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1</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J.R Pansare</a:t>
                      </a:r>
                      <a:r>
                        <a:rPr lang="en-US" sz="1800" dirty="0">
                          <a:effectLst/>
                          <a:latin typeface="Times New Roman" panose="02020603050405020304" pitchFamily="18" charset="0"/>
                          <a:cs typeface="Times New Roman" panose="02020603050405020304" pitchFamily="18" charset="0"/>
                        </a:rPr>
                        <a:t>,</a:t>
                      </a:r>
                      <a:r>
                        <a:rPr lang="en-US" sz="1800" baseline="0" dirty="0">
                          <a:effectLst/>
                          <a:latin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cs typeface="Times New Roman" panose="02020603050405020304" pitchFamily="18" charset="0"/>
                        </a:rPr>
                        <a:t>Malvika</a:t>
                      </a:r>
                      <a:r>
                        <a:rPr lang="en-IN" sz="1800" dirty="0">
                          <a:effectLst/>
                          <a:latin typeface="Times New Roman" panose="02020603050405020304" pitchFamily="18" charset="0"/>
                          <a:cs typeface="Times New Roman" panose="02020603050405020304" pitchFamily="18" charset="0"/>
                        </a:rPr>
                        <a:t> Bansal</a:t>
                      </a:r>
                      <a:r>
                        <a:rPr lang="en-US" sz="1800" dirty="0">
                          <a:effectLst/>
                          <a:latin typeface="Times New Roman" panose="02020603050405020304" pitchFamily="18" charset="0"/>
                          <a:cs typeface="Times New Roman" panose="02020603050405020304" pitchFamily="18" charset="0"/>
                        </a:rPr>
                        <a:t>,</a:t>
                      </a:r>
                      <a:r>
                        <a:rPr lang="en-US" sz="1800" baseline="0" dirty="0">
                          <a:effectLst/>
                          <a:latin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cs typeface="Times New Roman" panose="02020603050405020304" pitchFamily="18" charset="0"/>
                        </a:rPr>
                        <a:t>Shivin</a:t>
                      </a:r>
                      <a:r>
                        <a:rPr lang="en-IN" sz="1800" dirty="0">
                          <a:effectLst/>
                          <a:latin typeface="Times New Roman" panose="02020603050405020304" pitchFamily="18" charset="0"/>
                          <a:cs typeface="Times New Roman" panose="02020603050405020304" pitchFamily="18" charset="0"/>
                        </a:rPr>
                        <a:t> Saxena</a:t>
                      </a:r>
                      <a:r>
                        <a:rPr lang="en-US" sz="1800" dirty="0">
                          <a:effectLst/>
                          <a:latin typeface="Times New Roman" panose="02020603050405020304" pitchFamily="18" charset="0"/>
                          <a:cs typeface="Times New Roman" panose="02020603050405020304" pitchFamily="18" charset="0"/>
                        </a:rPr>
                        <a:t>,</a:t>
                      </a:r>
                      <a:r>
                        <a:rPr lang="en-US"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Devendra </a:t>
                      </a:r>
                      <a:r>
                        <a:rPr lang="en-IN" sz="1800" dirty="0" err="1">
                          <a:effectLst/>
                          <a:latin typeface="Times New Roman" panose="02020603050405020304" pitchFamily="18" charset="0"/>
                          <a:cs typeface="Times New Roman" panose="02020603050405020304" pitchFamily="18" charset="0"/>
                        </a:rPr>
                        <a:t>Desale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0" marR="0" lvl="0" algn="l">
                        <a:lnSpc>
                          <a:spcPct val="100000"/>
                        </a:lnSpc>
                        <a:spcBef>
                          <a:spcPts val="0"/>
                        </a:spcBef>
                        <a:spcAft>
                          <a:spcPts val="0"/>
                        </a:spcAft>
                      </a:pPr>
                      <a:r>
                        <a:rPr lang="en-US" sz="1800" baseline="0" dirty="0">
                          <a:effectLst/>
                          <a:latin typeface="Times New Roman" panose="02020603050405020304" pitchFamily="18" charset="0"/>
                          <a:cs typeface="Times New Roman" panose="02020603050405020304" pitchFamily="18" charset="0"/>
                        </a:rPr>
                        <a:t>“</a:t>
                      </a:r>
                      <a:r>
                        <a:rPr lang="en-IN" sz="1800" dirty="0" err="1">
                          <a:effectLst/>
                          <a:latin typeface="Times New Roman" panose="02020603050405020304" pitchFamily="18" charset="0"/>
                          <a:cs typeface="Times New Roman" panose="02020603050405020304" pitchFamily="18" charset="0"/>
                        </a:rPr>
                        <a:t>Gestuelle</a:t>
                      </a:r>
                      <a:r>
                        <a:rPr lang="en-IN" sz="1800" dirty="0">
                          <a:effectLst/>
                          <a:latin typeface="Times New Roman" panose="02020603050405020304" pitchFamily="18" charset="0"/>
                          <a:cs typeface="Times New Roman" panose="02020603050405020304" pitchFamily="18" charset="0"/>
                        </a:rPr>
                        <a:t>: A System to Recognize Dynamic Hand </a:t>
                      </a:r>
                      <a:endParaRPr lang="en-US" sz="1800" dirty="0">
                        <a:effectLst/>
                        <a:latin typeface="Times New Roman" panose="02020603050405020304" pitchFamily="18" charset="0"/>
                        <a:cs typeface="Times New Roman" panose="02020603050405020304" pitchFamily="18" charset="0"/>
                      </a:endParaRPr>
                    </a:p>
                    <a:p>
                      <a:pPr marL="0" marR="0" lvl="0" algn="l">
                        <a:lnSpc>
                          <a:spcPct val="100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Gestures using Hidden Markov Model to Control </a:t>
                      </a:r>
                      <a:endParaRPr lang="en-US" sz="1800" dirty="0">
                        <a:effectLst/>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cs typeface="Times New Roman" panose="02020603050405020304" pitchFamily="18" charset="0"/>
                        </a:rPr>
                        <a:t>Windows Applications”, International Journal of computer associations,</a:t>
                      </a:r>
                      <a:r>
                        <a:rPr lang="en-IN"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January 2013.</a:t>
                      </a:r>
                      <a:endParaRPr lang="en-US" sz="1800" dirty="0">
                        <a:effectLst/>
                        <a:latin typeface="Times New Roman" panose="02020603050405020304" pitchFamily="18" charset="0"/>
                        <a:cs typeface="Times New Roman" panose="02020603050405020304" pitchFamily="18" charset="0"/>
                      </a:endParaRPr>
                    </a:p>
                  </a:txBody>
                  <a:tcPr marL="0" marR="0" marT="0" marB="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cs typeface="Times New Roman" panose="02020603050405020304" pitchFamily="18" charset="0"/>
                        </a:rPr>
                        <a:t>Developed application that recognizes and perform task such as zoom in</a:t>
                      </a:r>
                      <a:r>
                        <a:rPr lang="en-IN" sz="1800" baseline="0" dirty="0">
                          <a:effectLst/>
                          <a:latin typeface="Times New Roman" panose="02020603050405020304" pitchFamily="18" charset="0"/>
                          <a:cs typeface="Times New Roman" panose="02020603050405020304" pitchFamily="18" charset="0"/>
                        </a:rPr>
                        <a:t> and </a:t>
                      </a:r>
                      <a:r>
                        <a:rPr lang="en-IN" sz="1800" dirty="0">
                          <a:effectLst/>
                          <a:latin typeface="Times New Roman" panose="02020603050405020304" pitchFamily="18" charset="0"/>
                          <a:cs typeface="Times New Roman" panose="02020603050405020304" pitchFamily="18" charset="0"/>
                        </a:rPr>
                        <a:t>out,</a:t>
                      </a:r>
                      <a:r>
                        <a:rPr lang="en-IN"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rotating image.</a:t>
                      </a:r>
                      <a:r>
                        <a:rPr lang="en-US"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Baum-Welch algorithm was used for training process</a:t>
                      </a:r>
                      <a:r>
                        <a:rPr lang="en-US" sz="1800" baseline="0" dirty="0">
                          <a:effectLst/>
                          <a:latin typeface="Times New Roman" panose="02020603050405020304" pitchFamily="18" charset="0"/>
                          <a:cs typeface="Times New Roman" panose="02020603050405020304" pitchFamily="18" charset="0"/>
                        </a:rPr>
                        <a:t> and </a:t>
                      </a:r>
                      <a:r>
                        <a:rPr lang="en-IN" sz="1800" dirty="0">
                          <a:effectLst/>
                          <a:latin typeface="Times New Roman" panose="02020603050405020304" pitchFamily="18" charset="0"/>
                          <a:cs typeface="Times New Roman" panose="02020603050405020304" pitchFamily="18" charset="0"/>
                        </a:rPr>
                        <a:t>own data-set was used.</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0" marR="0" lvl="0" algn="l">
                        <a:lnSpc>
                          <a:spcPct val="100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There might be miss-recognitions in case the </a:t>
                      </a:r>
                      <a:endParaRPr lang="en-US" sz="1800" dirty="0">
                        <a:effectLst/>
                        <a:latin typeface="Times New Roman" panose="02020603050405020304" pitchFamily="18" charset="0"/>
                        <a:cs typeface="Times New Roman" panose="02020603050405020304" pitchFamily="18" charset="0"/>
                      </a:endParaRPr>
                    </a:p>
                    <a:p>
                      <a:pPr marL="0" marR="0" lvl="0" algn="l">
                        <a:lnSpc>
                          <a:spcPct val="100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background has elements that resemble the human </a:t>
                      </a:r>
                      <a:endParaRPr lang="en-US" sz="1800" dirty="0">
                        <a:effectLst/>
                        <a:latin typeface="Times New Roman" panose="02020603050405020304" pitchFamily="18" charset="0"/>
                        <a:cs typeface="Times New Roman" panose="02020603050405020304" pitchFamily="18" charset="0"/>
                      </a:endParaRPr>
                    </a:p>
                    <a:p>
                      <a:pPr marL="0" marR="0" lvl="0" algn="l">
                        <a:lnSpc>
                          <a:spcPct val="100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skin and only for image purpose.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1"/>
                  </a:ext>
                </a:extLst>
              </a:tr>
              <a:tr h="1516181">
                <a:tc>
                  <a:txBody>
                    <a:bodyPr/>
                    <a:lstStyle/>
                    <a:p>
                      <a:pPr marL="0" marR="0" algn="ctr">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2</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Pei Xu</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cs typeface="Times New Roman" panose="02020603050405020304" pitchFamily="18" charset="0"/>
                        </a:rPr>
                        <a:t> “A Real-time Hand Gesture Recognition and</a:t>
                      </a:r>
                      <a:endParaRPr lang="en-US" sz="1800" dirty="0">
                        <a:effectLst/>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cs typeface="Times New Roman" panose="02020603050405020304" pitchFamily="18" charset="0"/>
                        </a:rPr>
                        <a:t>Human-Computer Interaction System”, April 2017</a:t>
                      </a:r>
                      <a:r>
                        <a:rPr lang="en-US" sz="1800" dirty="0">
                          <a:effectLst/>
                          <a:latin typeface="Times New Roman" panose="02020603050405020304" pitchFamily="18" charset="0"/>
                          <a:cs typeface="Times New Roman" panose="02020603050405020304" pitchFamily="18" charset="0"/>
                        </a:rPr>
                        <a:t>.</a:t>
                      </a:r>
                    </a:p>
                    <a:p>
                      <a:pPr marL="0" marR="0" lvl="0" algn="l">
                        <a:lnSpc>
                          <a:spcPct val="100000"/>
                        </a:lnSpc>
                        <a:spcBef>
                          <a:spcPts val="0"/>
                        </a:spcBef>
                        <a:spcAft>
                          <a:spcPts val="0"/>
                        </a:spcAft>
                      </a:pPr>
                      <a:endParaRPr lang="en-US" sz="1800" dirty="0">
                        <a:effectLst/>
                        <a:latin typeface="Times New Roman" panose="02020603050405020304" pitchFamily="18" charset="0"/>
                        <a:cs typeface="Times New Roman" panose="02020603050405020304" pitchFamily="18" charset="0"/>
                      </a:endParaRPr>
                    </a:p>
                  </a:txBody>
                  <a:tcPr marL="0" marR="0" marT="0" marB="0"/>
                </a:tc>
                <a:tc>
                  <a:txBody>
                    <a:bodyPr/>
                    <a:lstStyle/>
                    <a:p>
                      <a:pPr marL="0" marR="0" lvl="0" algn="l">
                        <a:lnSpc>
                          <a:spcPct val="100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A</a:t>
                      </a:r>
                      <a:r>
                        <a:rPr lang="en-IN"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real-time gesture-based HCI system who recognizes gestures only using</a:t>
                      </a:r>
                      <a:r>
                        <a:rPr lang="en-IN"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one monocular</a:t>
                      </a:r>
                      <a:endParaRPr lang="en-US" sz="1800" dirty="0">
                        <a:effectLst/>
                        <a:latin typeface="Times New Roman" panose="02020603050405020304" pitchFamily="18" charset="0"/>
                        <a:cs typeface="Times New Roman" panose="02020603050405020304" pitchFamily="18" charset="0"/>
                      </a:endParaRPr>
                    </a:p>
                    <a:p>
                      <a:pPr marL="0" marR="0" lvl="0" algn="l">
                        <a:lnSpc>
                          <a:spcPct val="100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camera.</a:t>
                      </a:r>
                      <a:r>
                        <a:rPr lang="en-US" sz="1800" baseline="0" dirty="0">
                          <a:effectLst/>
                          <a:latin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cs typeface="Times New Roman" panose="02020603050405020304" pitchFamily="18" charset="0"/>
                      </a:endParaRPr>
                    </a:p>
                  </a:txBody>
                  <a:tcPr marL="0" marR="0" marT="0" marB="0"/>
                </a:tc>
                <a:tc>
                  <a:txBody>
                    <a:bodyPr/>
                    <a:lstStyle/>
                    <a:p>
                      <a:pPr marL="0" marR="0" lvl="0" algn="l">
                        <a:lnSpc>
                          <a:spcPct val="100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Background environment may be cluttered, changeable</a:t>
                      </a:r>
                      <a:endParaRPr lang="en-US" sz="1800" dirty="0">
                        <a:effectLst/>
                        <a:latin typeface="Times New Roman" panose="02020603050405020304" pitchFamily="18" charset="0"/>
                        <a:cs typeface="Times New Roman" panose="02020603050405020304" pitchFamily="18" charset="0"/>
                      </a:endParaRPr>
                    </a:p>
                    <a:p>
                      <a:pPr marL="0" marR="0" lvl="0" algn="l">
                        <a:lnSpc>
                          <a:spcPct val="100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and unpredictable. </a:t>
                      </a:r>
                      <a:endParaRPr lang="en-US" sz="1800" dirty="0">
                        <a:effectLst/>
                        <a:latin typeface="Times New Roman" panose="02020603050405020304" pitchFamily="18" charset="0"/>
                        <a:cs typeface="Times New Roman" panose="02020603050405020304" pitchFamily="18" charset="0"/>
                      </a:endParaRPr>
                    </a:p>
                    <a:p>
                      <a:pPr marL="0" marR="0" lvl="0" algn="l">
                        <a:lnSpc>
                          <a:spcPct val="100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2"/>
                  </a:ext>
                </a:extLst>
              </a:tr>
              <a:tr h="1622174">
                <a:tc>
                  <a:txBody>
                    <a:bodyPr/>
                    <a:lstStyle/>
                    <a:p>
                      <a:pPr marL="0" marR="0" algn="ctr">
                        <a:lnSpc>
                          <a:spcPct val="107000"/>
                        </a:lnSpc>
                        <a:spcBef>
                          <a:spcPts val="0"/>
                        </a:spcBef>
                        <a:spcAft>
                          <a:spcPts val="0"/>
                        </a:spcAft>
                      </a:pPr>
                      <a:r>
                        <a:rPr lang="en-IN" sz="1800" dirty="0">
                          <a:solidFill>
                            <a:schemeClr val="bg1"/>
                          </a:solidFill>
                          <a:effectLst/>
                          <a:latin typeface="Times New Roman" panose="02020603050405020304" pitchFamily="18" charset="0"/>
                          <a:ea typeface="+mn-ea"/>
                          <a:cs typeface="Times New Roman" panose="02020603050405020304" pitchFamily="18" charset="0"/>
                        </a:rPr>
                        <a:t>3</a:t>
                      </a: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862" marR="62862" marT="0" marB="0"/>
                </a:tc>
                <a:tc>
                  <a:txBody>
                    <a:bodyPr/>
                    <a:lstStyle/>
                    <a:p>
                      <a:pPr marL="0" marR="0" algn="l">
                        <a:lnSpc>
                          <a:spcPct val="107000"/>
                        </a:lnSpc>
                        <a:spcBef>
                          <a:spcPts val="0"/>
                        </a:spcBef>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Gopi Manoj,</a:t>
                      </a:r>
                      <a:r>
                        <a:rPr lang="en-IN" sz="1800" baseline="0" dirty="0">
                          <a:solidFill>
                            <a:schemeClr val="tx1"/>
                          </a:solidFill>
                          <a:effectLst/>
                          <a:latin typeface="Times New Roman" panose="02020603050405020304" pitchFamily="18" charset="0"/>
                          <a:cs typeface="Times New Roman" panose="02020603050405020304" pitchFamily="18" charset="0"/>
                        </a:rPr>
                        <a:t> </a:t>
                      </a:r>
                      <a:r>
                        <a:rPr lang="en-IN" sz="1800" dirty="0" err="1">
                          <a:solidFill>
                            <a:schemeClr val="tx1"/>
                          </a:solidFill>
                          <a:effectLst/>
                          <a:latin typeface="Times New Roman" panose="02020603050405020304" pitchFamily="18" charset="0"/>
                          <a:cs typeface="Times New Roman" panose="02020603050405020304" pitchFamily="18" charset="0"/>
                        </a:rPr>
                        <a:t>Vuyyuru</a:t>
                      </a:r>
                      <a:endParaRPr lang="en-US" sz="1800" dirty="0">
                        <a:solidFill>
                          <a:schemeClr val="tx1"/>
                        </a:solidFill>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IN" sz="1800" dirty="0" err="1">
                          <a:solidFill>
                            <a:schemeClr val="tx1"/>
                          </a:solidFill>
                          <a:effectLst/>
                          <a:latin typeface="Times New Roman" panose="02020603050405020304" pitchFamily="18" charset="0"/>
                          <a:cs typeface="Times New Roman" panose="02020603050405020304" pitchFamily="18" charset="0"/>
                        </a:rPr>
                        <a:t>Malvika</a:t>
                      </a:r>
                      <a:r>
                        <a:rPr lang="en-IN" sz="1800" dirty="0">
                          <a:solidFill>
                            <a:schemeClr val="tx1"/>
                          </a:solidFill>
                          <a:effectLst/>
                          <a:latin typeface="Times New Roman" panose="02020603050405020304" pitchFamily="18" charset="0"/>
                          <a:cs typeface="Times New Roman" panose="02020603050405020304" pitchFamily="18" charset="0"/>
                        </a:rPr>
                        <a:t>,</a:t>
                      </a:r>
                      <a:r>
                        <a:rPr lang="en-IN" sz="1800" baseline="0" dirty="0">
                          <a:solidFill>
                            <a:schemeClr val="tx1"/>
                          </a:solidFill>
                          <a:effectLst/>
                          <a:latin typeface="Times New Roman" panose="02020603050405020304" pitchFamily="18" charset="0"/>
                          <a:cs typeface="Times New Roman" panose="02020603050405020304" pitchFamily="18" charset="0"/>
                        </a:rPr>
                        <a:t> </a:t>
                      </a:r>
                      <a:r>
                        <a:rPr lang="en-IN" sz="1800" dirty="0">
                          <a:solidFill>
                            <a:schemeClr val="tx1"/>
                          </a:solidFill>
                          <a:effectLst/>
                          <a:latin typeface="Times New Roman" panose="02020603050405020304" pitchFamily="18" charset="0"/>
                          <a:cs typeface="Times New Roman" panose="02020603050405020304" pitchFamily="18" charset="0"/>
                        </a:rPr>
                        <a:t>Ramesh </a:t>
                      </a:r>
                      <a:r>
                        <a:rPr lang="en-IN" sz="1800" dirty="0" err="1">
                          <a:solidFill>
                            <a:schemeClr val="tx1"/>
                          </a:solidFill>
                          <a:effectLst/>
                          <a:latin typeface="Times New Roman" panose="02020603050405020304" pitchFamily="18" charset="0"/>
                          <a:cs typeface="Times New Roman" panose="02020603050405020304" pitchFamily="18" charset="0"/>
                        </a:rPr>
                        <a:t>Shirke</a:t>
                      </a: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862" marR="62862" marT="0" marB="0"/>
                </a:tc>
                <a:tc>
                  <a:txBody>
                    <a:bodyPr/>
                    <a:lstStyle/>
                    <a:p>
                      <a:pPr marL="0" marR="0" algn="l">
                        <a:lnSpc>
                          <a:spcPct val="107000"/>
                        </a:lnSpc>
                        <a:spcBef>
                          <a:spcPts val="0"/>
                        </a:spcBef>
                        <a:spcAft>
                          <a:spcPts val="0"/>
                        </a:spcAft>
                      </a:pPr>
                      <a:r>
                        <a:rPr lang="en-US" sz="1800" baseline="0" dirty="0">
                          <a:solidFill>
                            <a:schemeClr val="tx1"/>
                          </a:solidFill>
                          <a:effectLst/>
                          <a:latin typeface="Times New Roman" panose="02020603050405020304" pitchFamily="18" charset="0"/>
                          <a:cs typeface="Times New Roman" panose="02020603050405020304" pitchFamily="18" charset="0"/>
                        </a:rPr>
                        <a:t>“</a:t>
                      </a:r>
                      <a:r>
                        <a:rPr lang="en-IN" sz="1800" dirty="0">
                          <a:solidFill>
                            <a:schemeClr val="tx1"/>
                          </a:solidFill>
                          <a:effectLst/>
                          <a:latin typeface="Times New Roman" panose="02020603050405020304" pitchFamily="18" charset="0"/>
                          <a:cs typeface="Times New Roman" panose="02020603050405020304" pitchFamily="18" charset="0"/>
                        </a:rPr>
                        <a:t>Performing Basic Tasks on Computer using Hand </a:t>
                      </a:r>
                      <a:endParaRPr lang="en-US" sz="1800" dirty="0">
                        <a:solidFill>
                          <a:schemeClr val="tx1"/>
                        </a:solidFill>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Gestures &amp; Ultrasonic Sensors”, May 2021</a:t>
                      </a:r>
                      <a:endParaRPr lang="en-US" sz="1800" dirty="0">
                        <a:solidFill>
                          <a:schemeClr val="tx1"/>
                        </a:solidFill>
                        <a:effectLst/>
                        <a:latin typeface="Times New Roman" panose="02020603050405020304" pitchFamily="18" charset="0"/>
                        <a:cs typeface="Times New Roman" panose="02020603050405020304" pitchFamily="18" charset="0"/>
                      </a:endParaRPr>
                    </a:p>
                  </a:txBody>
                  <a:tcPr marL="62862" marR="62862" marT="0" marB="0"/>
                </a:tc>
                <a:tc>
                  <a:txBody>
                    <a:bodyPr/>
                    <a:lstStyle/>
                    <a:p>
                      <a:pPr marL="0" marR="0" algn="l">
                        <a:lnSpc>
                          <a:spcPct val="107000"/>
                        </a:lnSpc>
                        <a:spcBef>
                          <a:spcPts val="0"/>
                        </a:spcBef>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Jumper Wires</a:t>
                      </a:r>
                      <a:endParaRPr lang="en-US" sz="1800" dirty="0">
                        <a:solidFill>
                          <a:schemeClr val="tx1"/>
                        </a:solidFill>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Universal Serial Bus (USB) Cable</a:t>
                      </a:r>
                      <a:r>
                        <a:rPr lang="en-US" sz="1800" dirty="0">
                          <a:solidFill>
                            <a:schemeClr val="tx1"/>
                          </a:solidFill>
                          <a:effectLst/>
                          <a:latin typeface="Times New Roman" panose="02020603050405020304" pitchFamily="18" charset="0"/>
                          <a:cs typeface="Times New Roman" panose="02020603050405020304" pitchFamily="18" charset="0"/>
                        </a:rPr>
                        <a:t>,</a:t>
                      </a:r>
                      <a:r>
                        <a:rPr lang="en-US" sz="1800" baseline="0" dirty="0">
                          <a:solidFill>
                            <a:schemeClr val="tx1"/>
                          </a:solidFill>
                          <a:effectLst/>
                          <a:latin typeface="Times New Roman" panose="02020603050405020304" pitchFamily="18" charset="0"/>
                          <a:cs typeface="Times New Roman" panose="02020603050405020304" pitchFamily="18" charset="0"/>
                        </a:rPr>
                        <a:t> </a:t>
                      </a:r>
                      <a:r>
                        <a:rPr lang="en-IN" sz="1800" dirty="0">
                          <a:solidFill>
                            <a:schemeClr val="tx1"/>
                          </a:solidFill>
                          <a:effectLst/>
                          <a:latin typeface="Times New Roman" panose="02020603050405020304" pitchFamily="18" charset="0"/>
                          <a:cs typeface="Times New Roman" panose="02020603050405020304" pitchFamily="18" charset="0"/>
                        </a:rPr>
                        <a:t>Arduino,</a:t>
                      </a:r>
                      <a:r>
                        <a:rPr lang="en-IN" sz="1800" baseline="0" dirty="0">
                          <a:solidFill>
                            <a:schemeClr val="tx1"/>
                          </a:solidFill>
                          <a:effectLst/>
                          <a:latin typeface="Times New Roman" panose="02020603050405020304" pitchFamily="18" charset="0"/>
                          <a:cs typeface="Times New Roman" panose="02020603050405020304" pitchFamily="18" charset="0"/>
                        </a:rPr>
                        <a:t> </a:t>
                      </a:r>
                      <a:r>
                        <a:rPr lang="en-IN" sz="1800" dirty="0">
                          <a:solidFill>
                            <a:schemeClr val="tx1"/>
                          </a:solidFill>
                          <a:effectLst/>
                          <a:latin typeface="Times New Roman" panose="02020603050405020304" pitchFamily="18" charset="0"/>
                          <a:cs typeface="Times New Roman" panose="02020603050405020304" pitchFamily="18" charset="0"/>
                        </a:rPr>
                        <a:t>ultrasonic</a:t>
                      </a:r>
                      <a:r>
                        <a:rPr lang="en-IN" sz="1800" baseline="0" dirty="0">
                          <a:solidFill>
                            <a:schemeClr val="tx1"/>
                          </a:solidFill>
                          <a:effectLst/>
                          <a:latin typeface="Times New Roman" panose="02020603050405020304" pitchFamily="18" charset="0"/>
                          <a:cs typeface="Times New Roman" panose="02020603050405020304" pitchFamily="18" charset="0"/>
                        </a:rPr>
                        <a:t> </a:t>
                      </a:r>
                      <a:r>
                        <a:rPr lang="en-IN" sz="1800" dirty="0">
                          <a:solidFill>
                            <a:schemeClr val="tx1"/>
                          </a:solidFill>
                          <a:effectLst/>
                          <a:latin typeface="Times New Roman" panose="02020603050405020304" pitchFamily="18" charset="0"/>
                          <a:cs typeface="Times New Roman" panose="02020603050405020304" pitchFamily="18" charset="0"/>
                        </a:rPr>
                        <a:t>sensors</a:t>
                      </a:r>
                    </a:p>
                  </a:txBody>
                  <a:tcPr marL="62862" marR="62862" marT="0" marB="0"/>
                </a:tc>
                <a:tc>
                  <a:txBody>
                    <a:bodyPr/>
                    <a:lstStyle/>
                    <a:p>
                      <a:pPr marL="0" marR="0" algn="l">
                        <a:lnSpc>
                          <a:spcPct val="107000"/>
                        </a:lnSpc>
                        <a:spcBef>
                          <a:spcPts val="0"/>
                        </a:spcBef>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When there are multiple hands the movement is not detected.</a:t>
                      </a:r>
                      <a:endParaRPr lang="en-US" sz="1800" dirty="0">
                        <a:solidFill>
                          <a:schemeClr val="tx1"/>
                        </a:solidFill>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 </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862" marR="62862"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80236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161748860"/>
              </p:ext>
            </p:extLst>
          </p:nvPr>
        </p:nvGraphicFramePr>
        <p:xfrm>
          <a:off x="0" y="1"/>
          <a:ext cx="12191999" cy="6870233"/>
        </p:xfrm>
        <a:graphic>
          <a:graphicData uri="http://schemas.openxmlformats.org/drawingml/2006/table">
            <a:tbl>
              <a:tblPr firstCol="1" bandRow="1">
                <a:tableStyleId>{00A15C55-8517-42AA-B614-E9B94910E393}</a:tableStyleId>
              </a:tblPr>
              <a:tblGrid>
                <a:gridCol w="788997">
                  <a:extLst>
                    <a:ext uri="{9D8B030D-6E8A-4147-A177-3AD203B41FA5}">
                      <a16:colId xmlns:a16="http://schemas.microsoft.com/office/drawing/2014/main" val="20000"/>
                    </a:ext>
                  </a:extLst>
                </a:gridCol>
                <a:gridCol w="1639700">
                  <a:extLst>
                    <a:ext uri="{9D8B030D-6E8A-4147-A177-3AD203B41FA5}">
                      <a16:colId xmlns:a16="http://schemas.microsoft.com/office/drawing/2014/main" val="114491956"/>
                    </a:ext>
                  </a:extLst>
                </a:gridCol>
                <a:gridCol w="2719947">
                  <a:extLst>
                    <a:ext uri="{9D8B030D-6E8A-4147-A177-3AD203B41FA5}">
                      <a16:colId xmlns:a16="http://schemas.microsoft.com/office/drawing/2014/main" val="20001"/>
                    </a:ext>
                  </a:extLst>
                </a:gridCol>
                <a:gridCol w="3514573">
                  <a:extLst>
                    <a:ext uri="{9D8B030D-6E8A-4147-A177-3AD203B41FA5}">
                      <a16:colId xmlns:a16="http://schemas.microsoft.com/office/drawing/2014/main" val="20002"/>
                    </a:ext>
                  </a:extLst>
                </a:gridCol>
                <a:gridCol w="3528782">
                  <a:extLst>
                    <a:ext uri="{9D8B030D-6E8A-4147-A177-3AD203B41FA5}">
                      <a16:colId xmlns:a16="http://schemas.microsoft.com/office/drawing/2014/main" val="20003"/>
                    </a:ext>
                  </a:extLst>
                </a:gridCol>
              </a:tblGrid>
              <a:tr h="2225963">
                <a:tc>
                  <a:txBody>
                    <a:bodyPr/>
                    <a:lstStyle/>
                    <a:p>
                      <a:pPr marL="0" marR="0" algn="ctr">
                        <a:lnSpc>
                          <a:spcPct val="107000"/>
                        </a:lnSpc>
                        <a:spcBef>
                          <a:spcPts val="0"/>
                        </a:spcBef>
                        <a:spcAft>
                          <a:spcPts val="0"/>
                        </a:spcAft>
                      </a:pPr>
                      <a:r>
                        <a:rPr lang="en-IN" sz="1800" dirty="0">
                          <a:solidFill>
                            <a:schemeClr val="bg1"/>
                          </a:solidFill>
                          <a:effectLst/>
                          <a:latin typeface="Times New Roman" panose="02020603050405020304" pitchFamily="18" charset="0"/>
                          <a:ea typeface="+mn-ea"/>
                          <a:cs typeface="Times New Roman" panose="02020603050405020304" pitchFamily="18" charset="0"/>
                        </a:rPr>
                        <a:t>4</a:t>
                      </a: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862" marR="62862" marT="0" marB="0"/>
                </a:tc>
                <a:tc>
                  <a:txBody>
                    <a:bodyPr/>
                    <a:lstStyle/>
                    <a:p>
                      <a:pPr marL="0" marR="0" algn="l">
                        <a:lnSpc>
                          <a:spcPct val="107000"/>
                        </a:lnSpc>
                        <a:spcBef>
                          <a:spcPts val="0"/>
                        </a:spcBef>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Yash </a:t>
                      </a:r>
                      <a:r>
                        <a:rPr lang="en-IN" sz="1800" dirty="0" err="1">
                          <a:solidFill>
                            <a:schemeClr val="tx1"/>
                          </a:solidFill>
                          <a:effectLst/>
                          <a:latin typeface="Times New Roman" panose="02020603050405020304" pitchFamily="18" charset="0"/>
                          <a:cs typeface="Times New Roman" panose="02020603050405020304" pitchFamily="18" charset="0"/>
                        </a:rPr>
                        <a:t>Velaskar</a:t>
                      </a:r>
                      <a:r>
                        <a:rPr lang="en-US" sz="1800" dirty="0">
                          <a:solidFill>
                            <a:schemeClr val="tx1"/>
                          </a:solidFill>
                          <a:effectLst/>
                          <a:latin typeface="Times New Roman" panose="02020603050405020304" pitchFamily="18" charset="0"/>
                          <a:cs typeface="Times New Roman" panose="02020603050405020304" pitchFamily="18" charset="0"/>
                        </a:rPr>
                        <a:t>,</a:t>
                      </a:r>
                      <a:r>
                        <a:rPr lang="en-US" sz="1800" baseline="0" dirty="0">
                          <a:solidFill>
                            <a:schemeClr val="tx1"/>
                          </a:solidFill>
                          <a:effectLst/>
                          <a:latin typeface="Times New Roman" panose="02020603050405020304" pitchFamily="18" charset="0"/>
                          <a:cs typeface="Times New Roman" panose="02020603050405020304" pitchFamily="18" charset="0"/>
                        </a:rPr>
                        <a:t> </a:t>
                      </a:r>
                      <a:r>
                        <a:rPr lang="en-IN" sz="1800" dirty="0" err="1">
                          <a:solidFill>
                            <a:schemeClr val="tx1"/>
                          </a:solidFill>
                          <a:effectLst/>
                          <a:latin typeface="Times New Roman" panose="02020603050405020304" pitchFamily="18" charset="0"/>
                          <a:cs typeface="Times New Roman" panose="02020603050405020304" pitchFamily="18" charset="0"/>
                        </a:rPr>
                        <a:t>Akshay</a:t>
                      </a:r>
                      <a:r>
                        <a:rPr lang="en-IN" sz="1800" dirty="0">
                          <a:solidFill>
                            <a:schemeClr val="tx1"/>
                          </a:solidFill>
                          <a:effectLst/>
                          <a:latin typeface="Times New Roman" panose="02020603050405020304" pitchFamily="18" charset="0"/>
                          <a:cs typeface="Times New Roman" panose="02020603050405020304" pitchFamily="18" charset="0"/>
                        </a:rPr>
                        <a:t> </a:t>
                      </a:r>
                      <a:r>
                        <a:rPr lang="en-IN" sz="1800" dirty="0" err="1">
                          <a:solidFill>
                            <a:schemeClr val="tx1"/>
                          </a:solidFill>
                          <a:effectLst/>
                          <a:latin typeface="Times New Roman" panose="02020603050405020304" pitchFamily="18" charset="0"/>
                          <a:cs typeface="Times New Roman" panose="02020603050405020304" pitchFamily="18" charset="0"/>
                        </a:rPr>
                        <a:t>Dulam</a:t>
                      </a:r>
                      <a:r>
                        <a:rPr lang="en-US" sz="1800" dirty="0">
                          <a:solidFill>
                            <a:schemeClr val="tx1"/>
                          </a:solidFill>
                          <a:effectLst/>
                          <a:latin typeface="Times New Roman" panose="02020603050405020304" pitchFamily="18" charset="0"/>
                          <a:cs typeface="Times New Roman" panose="02020603050405020304" pitchFamily="18" charset="0"/>
                        </a:rPr>
                        <a:t>,</a:t>
                      </a:r>
                      <a:r>
                        <a:rPr lang="en-US" sz="1800" baseline="0" dirty="0">
                          <a:solidFill>
                            <a:schemeClr val="tx1"/>
                          </a:solidFill>
                          <a:effectLst/>
                          <a:latin typeface="Times New Roman" panose="02020603050405020304" pitchFamily="18" charset="0"/>
                          <a:cs typeface="Times New Roman" panose="02020603050405020304" pitchFamily="18" charset="0"/>
                        </a:rPr>
                        <a:t> </a:t>
                      </a:r>
                      <a:r>
                        <a:rPr lang="en-IN" sz="1800" dirty="0">
                          <a:solidFill>
                            <a:schemeClr val="tx1"/>
                          </a:solidFill>
                          <a:effectLst/>
                          <a:latin typeface="Times New Roman" panose="02020603050405020304" pitchFamily="18" charset="0"/>
                          <a:cs typeface="Times New Roman" panose="02020603050405020304" pitchFamily="18" charset="0"/>
                        </a:rPr>
                        <a:t>Sagar </a:t>
                      </a:r>
                      <a:r>
                        <a:rPr lang="en-IN" sz="1800" dirty="0" err="1">
                          <a:solidFill>
                            <a:schemeClr val="tx1"/>
                          </a:solidFill>
                          <a:effectLst/>
                          <a:latin typeface="Times New Roman" panose="02020603050405020304" pitchFamily="18" charset="0"/>
                          <a:cs typeface="Times New Roman" panose="02020603050405020304" pitchFamily="18" charset="0"/>
                        </a:rPr>
                        <a:t>Sureliya</a:t>
                      </a: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862" marR="62862" marT="0" marB="0"/>
                </a:tc>
                <a:tc>
                  <a:txBody>
                    <a:bodyPr/>
                    <a:lstStyle/>
                    <a:p>
                      <a:pPr marL="0" marR="0" algn="l">
                        <a:lnSpc>
                          <a:spcPct val="107000"/>
                        </a:lnSpc>
                        <a:spcBef>
                          <a:spcPts val="0"/>
                        </a:spcBef>
                        <a:spcAft>
                          <a:spcPts val="0"/>
                        </a:spcAft>
                      </a:pPr>
                      <a:r>
                        <a:rPr lang="en-US" sz="1800" baseline="0" dirty="0">
                          <a:solidFill>
                            <a:schemeClr val="tx1"/>
                          </a:solidFill>
                          <a:effectLst/>
                          <a:latin typeface="Times New Roman" panose="02020603050405020304" pitchFamily="18" charset="0"/>
                          <a:cs typeface="Times New Roman" panose="02020603050405020304" pitchFamily="18" charset="0"/>
                        </a:rPr>
                        <a:t> “</a:t>
                      </a:r>
                      <a:r>
                        <a:rPr lang="en-IN" sz="1800" dirty="0">
                          <a:solidFill>
                            <a:schemeClr val="tx1"/>
                          </a:solidFill>
                          <a:effectLst/>
                          <a:latin typeface="Times New Roman" panose="02020603050405020304" pitchFamily="18" charset="0"/>
                          <a:cs typeface="Times New Roman" panose="02020603050405020304" pitchFamily="18" charset="0"/>
                        </a:rPr>
                        <a:t>Computer Vision based Hand Gesture</a:t>
                      </a:r>
                      <a:r>
                        <a:rPr lang="en-IN" sz="1800" baseline="0" dirty="0">
                          <a:solidFill>
                            <a:schemeClr val="tx1"/>
                          </a:solidFill>
                          <a:effectLst/>
                          <a:latin typeface="Times New Roman" panose="02020603050405020304" pitchFamily="18" charset="0"/>
                          <a:cs typeface="Times New Roman" panose="02020603050405020304" pitchFamily="18" charset="0"/>
                        </a:rPr>
                        <a:t> </a:t>
                      </a:r>
                      <a:r>
                        <a:rPr lang="en-IN" sz="1800" dirty="0">
                          <a:solidFill>
                            <a:schemeClr val="tx1"/>
                          </a:solidFill>
                          <a:effectLst/>
                          <a:latin typeface="Times New Roman" panose="02020603050405020304" pitchFamily="18" charset="0"/>
                          <a:cs typeface="Times New Roman" panose="02020603050405020304" pitchFamily="18" charset="0"/>
                        </a:rPr>
                        <a:t>Interfaces”</a:t>
                      </a:r>
                      <a:r>
                        <a:rPr lang="en-IN" sz="1800" baseline="0" dirty="0">
                          <a:solidFill>
                            <a:schemeClr val="tx1"/>
                          </a:solidFill>
                          <a:effectLst/>
                          <a:latin typeface="Times New Roman" panose="02020603050405020304" pitchFamily="18" charset="0"/>
                          <a:cs typeface="Times New Roman" panose="02020603050405020304" pitchFamily="18" charset="0"/>
                        </a:rPr>
                        <a:t>, </a:t>
                      </a:r>
                      <a:r>
                        <a:rPr lang="en-IN" sz="1800" dirty="0">
                          <a:solidFill>
                            <a:schemeClr val="tx1"/>
                          </a:solidFill>
                          <a:effectLst/>
                          <a:latin typeface="Times New Roman" panose="02020603050405020304" pitchFamily="18" charset="0"/>
                          <a:cs typeface="Times New Roman" panose="02020603050405020304" pitchFamily="18" charset="0"/>
                        </a:rPr>
                        <a:t>2017.</a:t>
                      </a:r>
                      <a:endParaRPr lang="en-US" sz="1800" dirty="0">
                        <a:solidFill>
                          <a:schemeClr val="tx1"/>
                        </a:solidFill>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 </a:t>
                      </a:r>
                      <a:endParaRPr lang="en-US" sz="1800" dirty="0">
                        <a:solidFill>
                          <a:schemeClr val="tx1"/>
                        </a:solidFill>
                        <a:effectLst/>
                        <a:latin typeface="Times New Roman" panose="02020603050405020304" pitchFamily="18" charset="0"/>
                        <a:cs typeface="Times New Roman" panose="02020603050405020304" pitchFamily="18" charset="0"/>
                      </a:endParaRPr>
                    </a:p>
                  </a:txBody>
                  <a:tcPr marL="62862" marR="62862" marT="0" marB="0"/>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IN" sz="1800" dirty="0">
                          <a:solidFill>
                            <a:schemeClr val="tx1"/>
                          </a:solidFill>
                          <a:effectLst/>
                          <a:latin typeface="Times New Roman" panose="02020603050405020304" pitchFamily="18" charset="0"/>
                          <a:cs typeface="Times New Roman" panose="02020603050405020304" pitchFamily="18" charset="0"/>
                        </a:rPr>
                        <a:t>In this project they have performed hand gestures for performing file handling.</a:t>
                      </a:r>
                      <a:r>
                        <a:rPr lang="en-IN" sz="1800" baseline="0" dirty="0">
                          <a:solidFill>
                            <a:schemeClr val="tx1"/>
                          </a:solidFill>
                          <a:effectLst/>
                          <a:latin typeface="Times New Roman" panose="02020603050405020304" pitchFamily="18" charset="0"/>
                          <a:cs typeface="Times New Roman" panose="02020603050405020304" pitchFamily="18" charset="0"/>
                        </a:rPr>
                        <a:t> I</a:t>
                      </a:r>
                      <a:r>
                        <a:rPr lang="en-IN" sz="1800" dirty="0">
                          <a:solidFill>
                            <a:schemeClr val="tx1"/>
                          </a:solidFill>
                          <a:effectLst/>
                          <a:latin typeface="Times New Roman" panose="02020603050405020304" pitchFamily="18" charset="0"/>
                          <a:cs typeface="Times New Roman" panose="02020603050405020304" pitchFamily="18" charset="0"/>
                        </a:rPr>
                        <a:t>mage  is  pre-processed  by  techniques </a:t>
                      </a:r>
                      <a:endParaRPr lang="en-US" sz="1800" dirty="0">
                        <a:solidFill>
                          <a:schemeClr val="tx1"/>
                        </a:solidFill>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like </a:t>
                      </a:r>
                      <a:r>
                        <a:rPr lang="en-IN" sz="1800" dirty="0" err="1">
                          <a:solidFill>
                            <a:schemeClr val="tx1"/>
                          </a:solidFill>
                          <a:effectLst/>
                          <a:latin typeface="Times New Roman" panose="02020603050405020304" pitchFamily="18" charset="0"/>
                          <a:cs typeface="Times New Roman" panose="02020603050405020304" pitchFamily="18" charset="0"/>
                        </a:rPr>
                        <a:t>color</a:t>
                      </a:r>
                      <a:r>
                        <a:rPr lang="en-IN" sz="1800" dirty="0">
                          <a:solidFill>
                            <a:schemeClr val="tx1"/>
                          </a:solidFill>
                          <a:effectLst/>
                          <a:latin typeface="Times New Roman" panose="02020603050405020304" pitchFamily="18" charset="0"/>
                          <a:cs typeface="Times New Roman" panose="02020603050405020304" pitchFamily="18" charset="0"/>
                        </a:rPr>
                        <a:t> space detection, </a:t>
                      </a:r>
                      <a:r>
                        <a:rPr lang="en-IN" sz="1800" dirty="0" err="1">
                          <a:solidFill>
                            <a:schemeClr val="tx1"/>
                          </a:solidFill>
                          <a:effectLst/>
                          <a:latin typeface="Times New Roman" panose="02020603050405020304" pitchFamily="18" charset="0"/>
                          <a:cs typeface="Times New Roman" panose="02020603050405020304" pitchFamily="18" charset="0"/>
                        </a:rPr>
                        <a:t>color</a:t>
                      </a:r>
                      <a:r>
                        <a:rPr lang="en-IN" sz="1800" dirty="0">
                          <a:solidFill>
                            <a:schemeClr val="tx1"/>
                          </a:solidFill>
                          <a:effectLst/>
                          <a:latin typeface="Times New Roman" panose="02020603050405020304" pitchFamily="18" charset="0"/>
                          <a:cs typeface="Times New Roman" panose="02020603050405020304" pitchFamily="18" charset="0"/>
                        </a:rPr>
                        <a:t> space </a:t>
                      </a:r>
                      <a:r>
                        <a:rPr lang="en-US" sz="1800" dirty="0">
                          <a:solidFill>
                            <a:schemeClr val="tx1"/>
                          </a:solidFill>
                          <a:effectLst/>
                          <a:latin typeface="Times New Roman" panose="02020603050405020304" pitchFamily="18" charset="0"/>
                          <a:cs typeface="Times New Roman" panose="02020603050405020304" pitchFamily="18" charset="0"/>
                        </a:rPr>
                        <a:t>c</a:t>
                      </a:r>
                      <a:r>
                        <a:rPr lang="en-IN" sz="1800" dirty="0" err="1">
                          <a:solidFill>
                            <a:schemeClr val="tx1"/>
                          </a:solidFill>
                          <a:effectLst/>
                          <a:latin typeface="Times New Roman" panose="02020603050405020304" pitchFamily="18" charset="0"/>
                          <a:cs typeface="Times New Roman" panose="02020603050405020304" pitchFamily="18" charset="0"/>
                        </a:rPr>
                        <a:t>onversion</a:t>
                      </a:r>
                      <a:r>
                        <a:rPr lang="en-IN" sz="1800" dirty="0">
                          <a:solidFill>
                            <a:schemeClr val="tx1"/>
                          </a:solidFill>
                          <a:effectLst/>
                          <a:latin typeface="Times New Roman" panose="02020603050405020304" pitchFamily="18" charset="0"/>
                          <a:cs typeface="Times New Roman" panose="02020603050405020304" pitchFamily="18" charset="0"/>
                        </a:rPr>
                        <a:t> [ </a:t>
                      </a:r>
                      <a:r>
                        <a:rPr lang="en-IN" sz="1800" dirty="0" err="1">
                          <a:solidFill>
                            <a:schemeClr val="tx1"/>
                          </a:solidFill>
                          <a:effectLst/>
                          <a:latin typeface="Times New Roman" panose="02020603050405020304" pitchFamily="18" charset="0"/>
                          <a:cs typeface="Times New Roman" panose="02020603050405020304" pitchFamily="18" charset="0"/>
                        </a:rPr>
                        <a:t>YCrCb</a:t>
                      </a:r>
                      <a:r>
                        <a:rPr lang="en-IN" sz="1800" dirty="0">
                          <a:solidFill>
                            <a:schemeClr val="tx1"/>
                          </a:solidFill>
                          <a:effectLst/>
                          <a:latin typeface="Times New Roman" panose="02020603050405020304" pitchFamily="18" charset="0"/>
                          <a:cs typeface="Times New Roman" panose="02020603050405020304" pitchFamily="18" charset="0"/>
                        </a:rPr>
                        <a:t>, HSV, RGB]</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862" marR="62862" marT="0" marB="0"/>
                </a:tc>
                <a:tc>
                  <a:txBody>
                    <a:bodyPr/>
                    <a:lstStyle/>
                    <a:p>
                      <a:pPr marL="0" marR="0" algn="l">
                        <a:lnSpc>
                          <a:spcPct val="107000"/>
                        </a:lnSpc>
                        <a:spcBef>
                          <a:spcPts val="0"/>
                        </a:spcBef>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There might be miss-recognitions in case the </a:t>
                      </a:r>
                      <a:endParaRPr lang="en-US" sz="1800" dirty="0">
                        <a:solidFill>
                          <a:schemeClr val="tx1"/>
                        </a:solidFill>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background has elements that resemble the human </a:t>
                      </a:r>
                      <a:endParaRPr lang="en-US" sz="1800" dirty="0">
                        <a:solidFill>
                          <a:schemeClr val="tx1"/>
                        </a:solidFill>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skin and only for image purpose.</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862" marR="62862" marT="0" marB="0"/>
                </a:tc>
                <a:extLst>
                  <a:ext uri="{0D108BD9-81ED-4DB2-BD59-A6C34878D82A}">
                    <a16:rowId xmlns:a16="http://schemas.microsoft.com/office/drawing/2014/main" val="10000"/>
                  </a:ext>
                </a:extLst>
              </a:tr>
              <a:tr h="2346036">
                <a:tc>
                  <a:txBody>
                    <a:bodyPr/>
                    <a:lstStyle/>
                    <a:p>
                      <a:pPr marL="0" marR="0" algn="ctr">
                        <a:lnSpc>
                          <a:spcPct val="107000"/>
                        </a:lnSpc>
                        <a:spcBef>
                          <a:spcPts val="0"/>
                        </a:spcBef>
                        <a:spcAft>
                          <a:spcPts val="0"/>
                        </a:spcAft>
                      </a:pPr>
                      <a:r>
                        <a:rPr lang="en-IN" sz="1800" b="1" dirty="0">
                          <a:solidFill>
                            <a:schemeClr val="lt1"/>
                          </a:solidFill>
                          <a:effectLst/>
                          <a:latin typeface="Times New Roman" panose="02020603050405020304" pitchFamily="18" charset="0"/>
                          <a:ea typeface="+mn-ea"/>
                          <a:cs typeface="Times New Roman" panose="02020603050405020304" pitchFamily="18" charset="0"/>
                        </a:rPr>
                        <a:t>5</a:t>
                      </a:r>
                      <a:endParaRPr lang="en-US"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Rohit Mukherjee</a:t>
                      </a:r>
                      <a:r>
                        <a:rPr lang="en-US" sz="1800" dirty="0">
                          <a:effectLst/>
                          <a:latin typeface="Times New Roman" panose="02020603050405020304" pitchFamily="18" charset="0"/>
                          <a:cs typeface="Times New Roman" panose="02020603050405020304" pitchFamily="18" charset="0"/>
                        </a:rPr>
                        <a:t>,</a:t>
                      </a:r>
                      <a:r>
                        <a:rPr lang="en-US"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Pradeep </a:t>
                      </a:r>
                      <a:r>
                        <a:rPr lang="en-IN" sz="1800" dirty="0" err="1">
                          <a:effectLst/>
                          <a:latin typeface="Times New Roman" panose="02020603050405020304" pitchFamily="18" charset="0"/>
                          <a:cs typeface="Times New Roman" panose="02020603050405020304" pitchFamily="18" charset="0"/>
                        </a:rPr>
                        <a:t>Swethen</a:t>
                      </a:r>
                      <a:r>
                        <a:rPr lang="en-US" sz="1800" dirty="0">
                          <a:effectLst/>
                          <a:latin typeface="Times New Roman" panose="02020603050405020304" pitchFamily="18" charset="0"/>
                          <a:cs typeface="Times New Roman" panose="02020603050405020304" pitchFamily="18" charset="0"/>
                        </a:rPr>
                        <a:t>,</a:t>
                      </a:r>
                      <a:r>
                        <a:rPr lang="en-US" sz="1800" baseline="0" dirty="0">
                          <a:effectLst/>
                          <a:latin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cs typeface="Times New Roman" panose="02020603050405020304" pitchFamily="18" charset="0"/>
                        </a:rPr>
                        <a:t>Ruman</a:t>
                      </a:r>
                      <a:r>
                        <a:rPr lang="en-IN" sz="1800" dirty="0">
                          <a:effectLst/>
                          <a:latin typeface="Times New Roman" panose="02020603050405020304" pitchFamily="18" charset="0"/>
                          <a:cs typeface="Times New Roman" panose="02020603050405020304" pitchFamily="18" charset="0"/>
                        </a:rPr>
                        <a:t> Pasha</a:t>
                      </a:r>
                      <a:r>
                        <a:rPr lang="en-US" sz="1800" dirty="0">
                          <a:effectLst/>
                          <a:latin typeface="Times New Roman" panose="02020603050405020304" pitchFamily="18" charset="0"/>
                          <a:cs typeface="Times New Roman" panose="02020603050405020304" pitchFamily="18" charset="0"/>
                        </a:rPr>
                        <a:t>,</a:t>
                      </a:r>
                      <a:r>
                        <a:rPr lang="en-US"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Sachin Singh Rawat</a:t>
                      </a:r>
                      <a:endParaRPr lang="en-US"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800" baseline="0" dirty="0">
                          <a:effectLst/>
                          <a:latin typeface="Times New Roman" panose="02020603050405020304" pitchFamily="18" charset="0"/>
                          <a:cs typeface="Times New Roman" panose="02020603050405020304" pitchFamily="18" charset="0"/>
                        </a:rPr>
                        <a:t>“</a:t>
                      </a:r>
                      <a:r>
                        <a:rPr lang="en-IN" sz="1800" dirty="0">
                          <a:effectLst/>
                          <a:latin typeface="Times New Roman" panose="02020603050405020304" pitchFamily="18" charset="0"/>
                          <a:cs typeface="Times New Roman" panose="02020603050405020304" pitchFamily="18" charset="0"/>
                        </a:rPr>
                        <a:t>Hand Gestured Controlled laptop using Arduino”, October 2018</a:t>
                      </a:r>
                      <a:r>
                        <a:rPr lang="en-US" sz="1800" dirty="0">
                          <a:effectLst/>
                          <a:latin typeface="Times New Roman" panose="02020603050405020304" pitchFamily="18" charset="0"/>
                          <a:cs typeface="Times New Roman" panose="02020603050405020304" pitchFamily="18" charset="0"/>
                        </a:rPr>
                        <a:t>.</a:t>
                      </a:r>
                      <a:r>
                        <a:rPr lang="en-IN"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 </a:t>
                      </a:r>
                      <a:endParaRPr lang="en-US" sz="1800" dirty="0">
                        <a:solidFill>
                          <a:schemeClr val="tx1"/>
                        </a:solidFill>
                        <a:effectLst/>
                        <a:latin typeface="Times New Roman" panose="02020603050405020304" pitchFamily="18" charset="0"/>
                        <a:cs typeface="Times New Roman" panose="02020603050405020304" pitchFamily="18" charset="0"/>
                      </a:endParaRPr>
                    </a:p>
                  </a:txBody>
                  <a:tcPr/>
                </a:tc>
                <a:tc>
                  <a:txBody>
                    <a:bodyPr/>
                    <a:lstStyle/>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Hand gesture laptop uses an Arduino Uno, Ultrasonic sensors and a laptop to carry out the operation of controlling media playback and volume</a:t>
                      </a:r>
                      <a:r>
                        <a:rPr lang="en-US" sz="1800" dirty="0">
                          <a:effectLst/>
                          <a:latin typeface="Times New Roman" panose="02020603050405020304" pitchFamily="18" charset="0"/>
                          <a:cs typeface="Times New Roman" panose="02020603050405020304" pitchFamily="18" charset="0"/>
                        </a:rPr>
                        <a:t>.</a:t>
                      </a:r>
                      <a:r>
                        <a:rPr lang="en-US"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Arduino,</a:t>
                      </a:r>
                      <a:r>
                        <a:rPr lang="en-IN"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ultrasonic sensors</a:t>
                      </a:r>
                      <a:r>
                        <a:rPr lang="en-US" sz="1800" dirty="0">
                          <a:effectLst/>
                          <a:latin typeface="Times New Roman" panose="02020603050405020304" pitchFamily="18" charset="0"/>
                          <a:cs typeface="Times New Roman" panose="02020603050405020304" pitchFamily="18" charset="0"/>
                        </a:rPr>
                        <a:t>.</a:t>
                      </a:r>
                      <a:r>
                        <a:rPr lang="en-US"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Python used for serial connection</a:t>
                      </a:r>
                      <a:r>
                        <a:rPr lang="en-US" sz="1800" dirty="0">
                          <a:effectLst/>
                          <a:latin typeface="Times New Roman" panose="02020603050405020304" pitchFamily="18" charset="0"/>
                          <a:cs typeface="Times New Roman" panose="02020603050405020304" pitchFamily="18" charset="0"/>
                        </a:rPr>
                        <a:t>.</a:t>
                      </a:r>
                      <a:endParaRPr lang="en-US" sz="1800" dirty="0">
                        <a:solidFill>
                          <a:schemeClr val="tx1"/>
                        </a:solidFill>
                        <a:effectLst/>
                        <a:latin typeface="Times New Roman" panose="02020603050405020304" pitchFamily="18" charset="0"/>
                        <a:cs typeface="Times New Roman" panose="02020603050405020304" pitchFamily="18" charset="0"/>
                      </a:endParaRPr>
                    </a:p>
                  </a:txBody>
                  <a:tcPr/>
                </a:tc>
                <a:tc>
                  <a:txBody>
                    <a:bodyPr/>
                    <a:lstStyle/>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Sensors sometimes may not detect actions.</a:t>
                      </a:r>
                      <a:endParaRPr lang="en-US" sz="1800" dirty="0">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Only for controlling media features.</a:t>
                      </a:r>
                      <a:endParaRPr lang="en-IN" sz="1800" dirty="0">
                        <a:solidFill>
                          <a:schemeClr val="tx1"/>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298234">
                <a:tc>
                  <a:txBody>
                    <a:bodyPr/>
                    <a:lstStyle/>
                    <a:p>
                      <a:pPr marL="0" marR="0" algn="ctr">
                        <a:lnSpc>
                          <a:spcPct val="107000"/>
                        </a:lnSpc>
                        <a:spcBef>
                          <a:spcPts val="0"/>
                        </a:spcBef>
                        <a:spcAft>
                          <a:spcPts val="0"/>
                        </a:spcAft>
                      </a:pPr>
                      <a:r>
                        <a:rPr lang="en-US" sz="1800" b="1" dirty="0">
                          <a:solidFill>
                            <a:schemeClr val="lt1"/>
                          </a:solidFill>
                          <a:effectLst/>
                          <a:latin typeface="Times New Roman" panose="02020603050405020304" pitchFamily="18" charset="0"/>
                          <a:ea typeface="+mn-ea"/>
                          <a:cs typeface="Times New Roman" panose="02020603050405020304" pitchFamily="18" charset="0"/>
                        </a:rPr>
                        <a:t>6</a:t>
                      </a:r>
                      <a:endParaRPr lang="en-US"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Ayushi </a:t>
                      </a:r>
                      <a:r>
                        <a:rPr lang="en-IN" sz="1800" dirty="0" err="1">
                          <a:effectLst/>
                          <a:latin typeface="Times New Roman" panose="02020603050405020304" pitchFamily="18" charset="0"/>
                          <a:cs typeface="Times New Roman" panose="02020603050405020304" pitchFamily="18" charset="0"/>
                        </a:rPr>
                        <a:t>Bhawal</a:t>
                      </a:r>
                      <a:r>
                        <a:rPr lang="en-US" sz="1800" dirty="0">
                          <a:effectLst/>
                          <a:latin typeface="Times New Roman" panose="02020603050405020304" pitchFamily="18" charset="0"/>
                          <a:cs typeface="Times New Roman" panose="02020603050405020304" pitchFamily="18" charset="0"/>
                        </a:rPr>
                        <a:t>,</a:t>
                      </a:r>
                      <a:r>
                        <a:rPr lang="en-US" sz="1800" baseline="0" dirty="0">
                          <a:effectLst/>
                          <a:latin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cs typeface="Times New Roman" panose="02020603050405020304" pitchFamily="18" charset="0"/>
                        </a:rPr>
                        <a:t>Debaparna</a:t>
                      </a:r>
                      <a:r>
                        <a:rPr lang="en-IN" sz="1800" dirty="0">
                          <a:effectLst/>
                          <a:latin typeface="Times New Roman" panose="02020603050405020304" pitchFamily="18" charset="0"/>
                          <a:cs typeface="Times New Roman" panose="02020603050405020304" pitchFamily="18" charset="0"/>
                        </a:rPr>
                        <a:t> Dasgupta</a:t>
                      </a:r>
                      <a:r>
                        <a:rPr lang="en-US" sz="1800" dirty="0">
                          <a:effectLst/>
                          <a:latin typeface="Times New Roman" panose="02020603050405020304" pitchFamily="18" charset="0"/>
                          <a:cs typeface="Times New Roman" panose="02020603050405020304" pitchFamily="18" charset="0"/>
                        </a:rPr>
                        <a:t>,</a:t>
                      </a:r>
                      <a:r>
                        <a:rPr lang="en-US" sz="1800" baseline="0" dirty="0">
                          <a:effectLst/>
                          <a:latin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cs typeface="Times New Roman" panose="02020603050405020304" pitchFamily="18" charset="0"/>
                        </a:rPr>
                        <a:t>Arka</a:t>
                      </a:r>
                      <a:r>
                        <a:rPr lang="en-IN" sz="1800" dirty="0">
                          <a:effectLst/>
                          <a:latin typeface="Times New Roman" panose="02020603050405020304" pitchFamily="18" charset="0"/>
                          <a:cs typeface="Times New Roman" panose="02020603050405020304" pitchFamily="18" charset="0"/>
                        </a:rPr>
                        <a:t> Ghosh</a:t>
                      </a:r>
                      <a:r>
                        <a:rPr lang="en-US" sz="1800" dirty="0">
                          <a:effectLst/>
                          <a:latin typeface="Times New Roman" panose="02020603050405020304" pitchFamily="18" charset="0"/>
                          <a:cs typeface="Times New Roman" panose="02020603050405020304" pitchFamily="18" charset="0"/>
                        </a:rPr>
                        <a:t>,</a:t>
                      </a:r>
                      <a:r>
                        <a:rPr lang="en-US" sz="1800" baseline="0" dirty="0">
                          <a:effectLst/>
                          <a:latin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cs typeface="Times New Roman" panose="02020603050405020304" pitchFamily="18" charset="0"/>
                        </a:rPr>
                        <a:t>Koyena</a:t>
                      </a:r>
                      <a:r>
                        <a:rPr lang="en-IN" sz="1800" dirty="0">
                          <a:effectLst/>
                          <a:latin typeface="Times New Roman" panose="02020603050405020304" pitchFamily="18" charset="0"/>
                          <a:cs typeface="Times New Roman" panose="02020603050405020304" pitchFamily="18" charset="0"/>
                        </a:rPr>
                        <a:t> Mitra</a:t>
                      </a:r>
                      <a:r>
                        <a:rPr lang="en-US" sz="1800" dirty="0">
                          <a:effectLst/>
                          <a:latin typeface="Times New Roman" panose="02020603050405020304" pitchFamily="18" charset="0"/>
                          <a:cs typeface="Times New Roman" panose="02020603050405020304" pitchFamily="18" charset="0"/>
                        </a:rPr>
                        <a:t>,</a:t>
                      </a:r>
                      <a:r>
                        <a:rPr lang="en-US" sz="1800" baseline="0" dirty="0">
                          <a:effectLst/>
                          <a:latin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cs typeface="Times New Roman" panose="02020603050405020304" pitchFamily="18" charset="0"/>
                        </a:rPr>
                        <a:t>Surajit</a:t>
                      </a:r>
                      <a:r>
                        <a:rPr lang="en-IN" sz="1800" dirty="0">
                          <a:effectLst/>
                          <a:latin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cs typeface="Times New Roman" panose="02020603050405020304" pitchFamily="18" charset="0"/>
                        </a:rPr>
                        <a:t>Basak</a:t>
                      </a:r>
                      <a:endParaRPr lang="en-US"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IN" sz="1800" dirty="0">
                          <a:effectLst/>
                          <a:latin typeface="Times New Roman" panose="02020603050405020304" pitchFamily="18" charset="0"/>
                          <a:cs typeface="Times New Roman" panose="02020603050405020304" pitchFamily="18" charset="0"/>
                        </a:rPr>
                        <a:t> “Arduino Based Hand Gesture Control of Computer”, June 2020.</a:t>
                      </a:r>
                      <a:endParaRPr lang="en-US" sz="1800" dirty="0">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endParaRPr lang="en-US" sz="1800" dirty="0">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 </a:t>
                      </a:r>
                      <a:endParaRPr lang="en-US" sz="1800" dirty="0">
                        <a:solidFill>
                          <a:schemeClr val="tx1"/>
                        </a:solidFill>
                        <a:effectLst/>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IN" sz="1800" dirty="0">
                          <a:effectLst/>
                          <a:latin typeface="Times New Roman" panose="02020603050405020304" pitchFamily="18" charset="0"/>
                          <a:cs typeface="Times New Roman" panose="02020603050405020304" pitchFamily="18" charset="0"/>
                        </a:rPr>
                        <a:t> Arduino based hand gesture controlled computer where they can play pause videos and scroll up and down pages</a:t>
                      </a:r>
                      <a:r>
                        <a:rPr lang="en-US" sz="1800" dirty="0">
                          <a:effectLst/>
                          <a:latin typeface="Times New Roman" panose="02020603050405020304" pitchFamily="18" charset="0"/>
                          <a:cs typeface="Times New Roman" panose="02020603050405020304" pitchFamily="18" charset="0"/>
                        </a:rPr>
                        <a:t>.</a:t>
                      </a:r>
                      <a:r>
                        <a:rPr lang="en-US"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Arduino ,ultrasonic sensors</a:t>
                      </a:r>
                      <a:r>
                        <a:rPr lang="en-US" sz="1800" dirty="0">
                          <a:effectLst/>
                          <a:latin typeface="Times New Roman" panose="02020603050405020304" pitchFamily="18" charset="0"/>
                          <a:cs typeface="Times New Roman" panose="02020603050405020304" pitchFamily="18" charset="0"/>
                        </a:rPr>
                        <a:t>.</a:t>
                      </a:r>
                      <a:r>
                        <a:rPr lang="en-US" sz="1800" baseline="0"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Python used for serial connection.</a:t>
                      </a:r>
                      <a:endParaRPr lang="en-US" sz="1800" dirty="0">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 </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Only for Video applications</a:t>
                      </a:r>
                      <a:endParaRPr lang="en-US" sz="1800" dirty="0">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When there are multiple hands the movement is not detected.</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71346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4231</TotalTime>
  <Words>2256</Words>
  <Application>Microsoft Office PowerPoint</Application>
  <PresentationFormat>Widescreen</PresentationFormat>
  <Paragraphs>233</Paragraphs>
  <Slides>30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Algerian</vt:lpstr>
      <vt:lpstr>Arial</vt:lpstr>
      <vt:lpstr>Calibri</vt:lpstr>
      <vt:lpstr>Calibri Light</vt:lpstr>
      <vt:lpstr>Times New Roman</vt:lpstr>
      <vt:lpstr>Wingdings</vt:lpstr>
      <vt:lpstr>Office Theme</vt:lpstr>
      <vt:lpstr>PowerPoint Presentation</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Experimental Setup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ACKNOWLEDGEMENT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Aviraj Singh</dc:creator>
  <cp:lastModifiedBy>Shubhangi Kadam</cp:lastModifiedBy>
  <cp:revision>213</cp:revision>
  <dcterms:created xsi:type="dcterms:W3CDTF">2019-12-19T07:36:51Z</dcterms:created>
  <dcterms:modified xsi:type="dcterms:W3CDTF">2022-07-01T05:13:38Z</dcterms:modified>
</cp:coreProperties>
</file>