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sldIdLst>
    <p:sldId id="266" r:id="rId2"/>
    <p:sldId id="299" r:id="rId3"/>
    <p:sldId id="267" r:id="rId4"/>
    <p:sldId id="298" r:id="rId5"/>
    <p:sldId id="256" r:id="rId6"/>
    <p:sldId id="301" r:id="rId7"/>
    <p:sldId id="268" r:id="rId8"/>
    <p:sldId id="269" r:id="rId9"/>
    <p:sldId id="307" r:id="rId10"/>
    <p:sldId id="308" r:id="rId11"/>
    <p:sldId id="302" r:id="rId12"/>
    <p:sldId id="258" r:id="rId13"/>
    <p:sldId id="309" r:id="rId14"/>
    <p:sldId id="312" r:id="rId15"/>
    <p:sldId id="304" r:id="rId16"/>
    <p:sldId id="272" r:id="rId17"/>
    <p:sldId id="262" r:id="rId18"/>
    <p:sldId id="282" r:id="rId19"/>
    <p:sldId id="315" r:id="rId20"/>
    <p:sldId id="264" r:id="rId21"/>
    <p:sldId id="314" r:id="rId22"/>
    <p:sldId id="310" r:id="rId23"/>
    <p:sldId id="276" r:id="rId24"/>
    <p:sldId id="306" r:id="rId25"/>
    <p:sldId id="278" r:id="rId26"/>
    <p:sldId id="313" r:id="rId27"/>
    <p:sldId id="305" r:id="rId28"/>
    <p:sldId id="311" r:id="rId29"/>
    <p:sldId id="316"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D661"/>
    <a:srgbClr val="969A9F"/>
    <a:srgbClr val="006600"/>
    <a:srgbClr val="C5C5C6"/>
    <a:srgbClr val="1C7B61"/>
    <a:srgbClr val="000042"/>
    <a:srgbClr val="000066"/>
    <a:srgbClr val="FFFFCC"/>
    <a:srgbClr val="A7E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0"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1824"/>
    </p:cViewPr>
  </p:outlineViewPr>
  <p:notesTextViewPr>
    <p:cViewPr>
      <p:scale>
        <a:sx n="1" d="1"/>
        <a:sy n="1" d="1"/>
      </p:scale>
      <p:origin x="0" y="0"/>
    </p:cViewPr>
  </p:notesTextViewPr>
  <p:sorterViewPr>
    <p:cViewPr>
      <p:scale>
        <a:sx n="100" d="100"/>
        <a:sy n="100" d="100"/>
      </p:scale>
      <p:origin x="0" y="-283"/>
    </p:cViewPr>
  </p:sorterViewPr>
  <p:notesViewPr>
    <p:cSldViewPr snapToGrid="0">
      <p:cViewPr varScale="1">
        <p:scale>
          <a:sx n="66" d="100"/>
          <a:sy n="66" d="100"/>
        </p:scale>
        <p:origin x="306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753D3-F036-4D88-9CE6-B99F4E3641B8}"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98F8BD95-A1BC-48D3-B6ED-126C73565DCB}">
      <dgm:prSet custT="1"/>
      <dgm:spPr/>
      <dgm:t>
        <a:bodyPr/>
        <a:lstStyle/>
        <a:p>
          <a:pPr algn="just" rtl="0"/>
          <a:r>
            <a:rPr lang="en-IN" sz="2400" dirty="0">
              <a:latin typeface="Times New Roman" panose="02020603050405020304" pitchFamily="18" charset="0"/>
              <a:cs typeface="Times New Roman" panose="02020603050405020304" pitchFamily="18" charset="0"/>
            </a:rPr>
            <a:t>To build and train a model for feature extraction and classification of hand gestures.</a:t>
          </a:r>
          <a:endParaRPr lang="en-US" sz="2400" dirty="0">
            <a:latin typeface="Times New Roman" panose="02020603050405020304" pitchFamily="18" charset="0"/>
            <a:cs typeface="Times New Roman" panose="02020603050405020304" pitchFamily="18" charset="0"/>
          </a:endParaRPr>
        </a:p>
      </dgm:t>
    </dgm:pt>
    <dgm:pt modelId="{187A835F-80F8-4361-B2BA-688F41CBC4D4}" type="parTrans" cxnId="{9AEE1008-D139-4B76-A025-6275D60F0195}">
      <dgm:prSet/>
      <dgm:spPr/>
      <dgm:t>
        <a:bodyPr/>
        <a:lstStyle/>
        <a:p>
          <a:endParaRPr lang="en-US" sz="2400">
            <a:latin typeface="Times New Roman" panose="02020603050405020304" pitchFamily="18" charset="0"/>
            <a:cs typeface="Times New Roman" panose="02020603050405020304" pitchFamily="18" charset="0"/>
          </a:endParaRPr>
        </a:p>
      </dgm:t>
    </dgm:pt>
    <dgm:pt modelId="{CF4E7320-0501-4599-843B-6BF07EDE8738}" type="sibTrans" cxnId="{9AEE1008-D139-4B76-A025-6275D60F0195}">
      <dgm:prSet/>
      <dgm:spPr/>
      <dgm:t>
        <a:bodyPr/>
        <a:lstStyle/>
        <a:p>
          <a:endParaRPr lang="en-US" sz="2400">
            <a:latin typeface="Times New Roman" panose="02020603050405020304" pitchFamily="18" charset="0"/>
            <a:cs typeface="Times New Roman" panose="02020603050405020304" pitchFamily="18" charset="0"/>
          </a:endParaRPr>
        </a:p>
      </dgm:t>
    </dgm:pt>
    <dgm:pt modelId="{A9FD9EB0-B193-48E6-ADA0-CC1CCC59A4DE}">
      <dgm:prSet custT="1"/>
      <dgm:spPr/>
      <dgm:t>
        <a:bodyPr/>
        <a:lstStyle/>
        <a:p>
          <a:pPr algn="just" rtl="0"/>
          <a:r>
            <a:rPr lang="en-IN" sz="2400" dirty="0">
              <a:latin typeface="Times New Roman" panose="02020603050405020304" pitchFamily="18" charset="0"/>
              <a:cs typeface="Times New Roman" panose="02020603050405020304" pitchFamily="18" charset="0"/>
            </a:rPr>
            <a:t>To use a trained model for classification of hand gestures and recognizing a action and perform an operation accordingly. </a:t>
          </a:r>
          <a:endParaRPr lang="en-US" sz="2400" dirty="0">
            <a:latin typeface="Times New Roman" panose="02020603050405020304" pitchFamily="18" charset="0"/>
            <a:cs typeface="Times New Roman" panose="02020603050405020304" pitchFamily="18" charset="0"/>
          </a:endParaRPr>
        </a:p>
      </dgm:t>
    </dgm:pt>
    <dgm:pt modelId="{A9E5C37B-90C3-410F-842D-779DBE88AAD6}" type="parTrans" cxnId="{092D3082-957D-476D-BD06-F2A15608C0DB}">
      <dgm:prSet/>
      <dgm:spPr/>
      <dgm:t>
        <a:bodyPr/>
        <a:lstStyle/>
        <a:p>
          <a:endParaRPr lang="en-US" sz="2400">
            <a:latin typeface="Times New Roman" panose="02020603050405020304" pitchFamily="18" charset="0"/>
            <a:cs typeface="Times New Roman" panose="02020603050405020304" pitchFamily="18" charset="0"/>
          </a:endParaRPr>
        </a:p>
      </dgm:t>
    </dgm:pt>
    <dgm:pt modelId="{1AECF239-0451-4C24-AC75-52F3BB7A1D67}" type="sibTrans" cxnId="{092D3082-957D-476D-BD06-F2A15608C0DB}">
      <dgm:prSet/>
      <dgm:spPr/>
      <dgm:t>
        <a:bodyPr/>
        <a:lstStyle/>
        <a:p>
          <a:endParaRPr lang="en-US" sz="2400">
            <a:latin typeface="Times New Roman" panose="02020603050405020304" pitchFamily="18" charset="0"/>
            <a:cs typeface="Times New Roman" panose="02020603050405020304" pitchFamily="18" charset="0"/>
          </a:endParaRPr>
        </a:p>
      </dgm:t>
    </dgm:pt>
    <dgm:pt modelId="{458E1C7B-C723-4B78-A654-1513D86638B7}">
      <dgm:prSet custT="1"/>
      <dgm:spPr/>
      <dgm:t>
        <a:bodyPr/>
        <a:lstStyle/>
        <a:p>
          <a:pPr algn="just" rtl="0"/>
          <a:r>
            <a:rPr lang="en-IN" sz="2400" dirty="0">
              <a:latin typeface="Times New Roman" panose="02020603050405020304" pitchFamily="18" charset="0"/>
              <a:cs typeface="Times New Roman" panose="02020603050405020304" pitchFamily="18" charset="0"/>
            </a:rPr>
            <a:t>To control a computer and perform related activities using hand gestures.</a:t>
          </a:r>
          <a:endParaRPr lang="en-US" sz="2400" dirty="0">
            <a:latin typeface="Times New Roman" panose="02020603050405020304" pitchFamily="18" charset="0"/>
            <a:cs typeface="Times New Roman" panose="02020603050405020304" pitchFamily="18" charset="0"/>
          </a:endParaRPr>
        </a:p>
      </dgm:t>
    </dgm:pt>
    <dgm:pt modelId="{EF55C5B4-1715-4387-B83E-F5D8131F61F9}" type="parTrans" cxnId="{039FC1B7-3DAE-456D-907A-D8F5D6952C54}">
      <dgm:prSet/>
      <dgm:spPr/>
      <dgm:t>
        <a:bodyPr/>
        <a:lstStyle/>
        <a:p>
          <a:endParaRPr lang="en-US" sz="2400">
            <a:latin typeface="Times New Roman" panose="02020603050405020304" pitchFamily="18" charset="0"/>
            <a:cs typeface="Times New Roman" panose="02020603050405020304" pitchFamily="18" charset="0"/>
          </a:endParaRPr>
        </a:p>
      </dgm:t>
    </dgm:pt>
    <dgm:pt modelId="{160844AE-8D29-418A-A15E-FD1961392B61}" type="sibTrans" cxnId="{039FC1B7-3DAE-456D-907A-D8F5D6952C54}">
      <dgm:prSet/>
      <dgm:spPr/>
      <dgm:t>
        <a:bodyPr/>
        <a:lstStyle/>
        <a:p>
          <a:endParaRPr lang="en-US" sz="2400">
            <a:latin typeface="Times New Roman" panose="02020603050405020304" pitchFamily="18" charset="0"/>
            <a:cs typeface="Times New Roman" panose="02020603050405020304" pitchFamily="18" charset="0"/>
          </a:endParaRPr>
        </a:p>
      </dgm:t>
    </dgm:pt>
    <dgm:pt modelId="{3B57D10C-F13A-42AD-9F1B-19BE2D9575CF}" type="pres">
      <dgm:prSet presAssocID="{9F4753D3-F036-4D88-9CE6-B99F4E3641B8}" presName="linear" presStyleCnt="0">
        <dgm:presLayoutVars>
          <dgm:animLvl val="lvl"/>
          <dgm:resizeHandles val="exact"/>
        </dgm:presLayoutVars>
      </dgm:prSet>
      <dgm:spPr/>
    </dgm:pt>
    <dgm:pt modelId="{1F13FCCB-F786-402E-AAC6-D8CFDE6F20A0}" type="pres">
      <dgm:prSet presAssocID="{98F8BD95-A1BC-48D3-B6ED-126C73565DCB}" presName="parentText" presStyleLbl="node1" presStyleIdx="0" presStyleCnt="3">
        <dgm:presLayoutVars>
          <dgm:chMax val="0"/>
          <dgm:bulletEnabled val="1"/>
        </dgm:presLayoutVars>
      </dgm:prSet>
      <dgm:spPr/>
    </dgm:pt>
    <dgm:pt modelId="{1F3F0F5C-31B8-413B-BD23-75ED8D1F6964}" type="pres">
      <dgm:prSet presAssocID="{CF4E7320-0501-4599-843B-6BF07EDE8738}" presName="spacer" presStyleCnt="0"/>
      <dgm:spPr/>
    </dgm:pt>
    <dgm:pt modelId="{0C52658A-AF37-40C1-BD6A-FC14FD8C45EB}" type="pres">
      <dgm:prSet presAssocID="{A9FD9EB0-B193-48E6-ADA0-CC1CCC59A4DE}" presName="parentText" presStyleLbl="node1" presStyleIdx="1" presStyleCnt="3">
        <dgm:presLayoutVars>
          <dgm:chMax val="0"/>
          <dgm:bulletEnabled val="1"/>
        </dgm:presLayoutVars>
      </dgm:prSet>
      <dgm:spPr/>
    </dgm:pt>
    <dgm:pt modelId="{738C5203-34A2-44F6-8AE5-2387010CF170}" type="pres">
      <dgm:prSet presAssocID="{1AECF239-0451-4C24-AC75-52F3BB7A1D67}" presName="spacer" presStyleCnt="0"/>
      <dgm:spPr/>
    </dgm:pt>
    <dgm:pt modelId="{9DC7FA38-812A-4C14-B94C-E61C6A9E83C9}" type="pres">
      <dgm:prSet presAssocID="{458E1C7B-C723-4B78-A654-1513D86638B7}" presName="parentText" presStyleLbl="node1" presStyleIdx="2" presStyleCnt="3">
        <dgm:presLayoutVars>
          <dgm:chMax val="0"/>
          <dgm:bulletEnabled val="1"/>
        </dgm:presLayoutVars>
      </dgm:prSet>
      <dgm:spPr/>
    </dgm:pt>
  </dgm:ptLst>
  <dgm:cxnLst>
    <dgm:cxn modelId="{9AEE1008-D139-4B76-A025-6275D60F0195}" srcId="{9F4753D3-F036-4D88-9CE6-B99F4E3641B8}" destId="{98F8BD95-A1BC-48D3-B6ED-126C73565DCB}" srcOrd="0" destOrd="0" parTransId="{187A835F-80F8-4361-B2BA-688F41CBC4D4}" sibTransId="{CF4E7320-0501-4599-843B-6BF07EDE8738}"/>
    <dgm:cxn modelId="{41006A6F-4983-4168-B94B-B6511F253EC4}" type="presOf" srcId="{9F4753D3-F036-4D88-9CE6-B99F4E3641B8}" destId="{3B57D10C-F13A-42AD-9F1B-19BE2D9575CF}" srcOrd="0" destOrd="0" presId="urn:microsoft.com/office/officeart/2005/8/layout/vList2"/>
    <dgm:cxn modelId="{092D3082-957D-476D-BD06-F2A15608C0DB}" srcId="{9F4753D3-F036-4D88-9CE6-B99F4E3641B8}" destId="{A9FD9EB0-B193-48E6-ADA0-CC1CCC59A4DE}" srcOrd="1" destOrd="0" parTransId="{A9E5C37B-90C3-410F-842D-779DBE88AAD6}" sibTransId="{1AECF239-0451-4C24-AC75-52F3BB7A1D67}"/>
    <dgm:cxn modelId="{1EA59B86-DAD7-402E-9F66-1BA4A17DB5D5}" type="presOf" srcId="{A9FD9EB0-B193-48E6-ADA0-CC1CCC59A4DE}" destId="{0C52658A-AF37-40C1-BD6A-FC14FD8C45EB}" srcOrd="0" destOrd="0" presId="urn:microsoft.com/office/officeart/2005/8/layout/vList2"/>
    <dgm:cxn modelId="{039FC1B7-3DAE-456D-907A-D8F5D6952C54}" srcId="{9F4753D3-F036-4D88-9CE6-B99F4E3641B8}" destId="{458E1C7B-C723-4B78-A654-1513D86638B7}" srcOrd="2" destOrd="0" parTransId="{EF55C5B4-1715-4387-B83E-F5D8131F61F9}" sibTransId="{160844AE-8D29-418A-A15E-FD1961392B61}"/>
    <dgm:cxn modelId="{74DD93D3-32C5-4A36-BADE-509672B879ED}" type="presOf" srcId="{458E1C7B-C723-4B78-A654-1513D86638B7}" destId="{9DC7FA38-812A-4C14-B94C-E61C6A9E83C9}" srcOrd="0" destOrd="0" presId="urn:microsoft.com/office/officeart/2005/8/layout/vList2"/>
    <dgm:cxn modelId="{848E6EF9-71F9-4527-BB22-EBB43AED89C4}" type="presOf" srcId="{98F8BD95-A1BC-48D3-B6ED-126C73565DCB}" destId="{1F13FCCB-F786-402E-AAC6-D8CFDE6F20A0}" srcOrd="0" destOrd="0" presId="urn:microsoft.com/office/officeart/2005/8/layout/vList2"/>
    <dgm:cxn modelId="{15314605-F222-40D6-9152-26E4768A00B3}" type="presParOf" srcId="{3B57D10C-F13A-42AD-9F1B-19BE2D9575CF}" destId="{1F13FCCB-F786-402E-AAC6-D8CFDE6F20A0}" srcOrd="0" destOrd="0" presId="urn:microsoft.com/office/officeart/2005/8/layout/vList2"/>
    <dgm:cxn modelId="{D4421A82-6994-42B0-B7AE-5CD171E6C5D6}" type="presParOf" srcId="{3B57D10C-F13A-42AD-9F1B-19BE2D9575CF}" destId="{1F3F0F5C-31B8-413B-BD23-75ED8D1F6964}" srcOrd="1" destOrd="0" presId="urn:microsoft.com/office/officeart/2005/8/layout/vList2"/>
    <dgm:cxn modelId="{3B61BCDE-60B9-492F-8330-6B92D992B693}" type="presParOf" srcId="{3B57D10C-F13A-42AD-9F1B-19BE2D9575CF}" destId="{0C52658A-AF37-40C1-BD6A-FC14FD8C45EB}" srcOrd="2" destOrd="0" presId="urn:microsoft.com/office/officeart/2005/8/layout/vList2"/>
    <dgm:cxn modelId="{626C3725-7AC5-48C0-ABB3-2C3BEFDBFDD3}" type="presParOf" srcId="{3B57D10C-F13A-42AD-9F1B-19BE2D9575CF}" destId="{738C5203-34A2-44F6-8AE5-2387010CF170}" srcOrd="3" destOrd="0" presId="urn:microsoft.com/office/officeart/2005/8/layout/vList2"/>
    <dgm:cxn modelId="{AA528FFC-BCF7-4FC0-9E46-3672B6D249A1}" type="presParOf" srcId="{3B57D10C-F13A-42AD-9F1B-19BE2D9575CF}" destId="{9DC7FA38-812A-4C14-B94C-E61C6A9E83C9}" srcOrd="4" destOrd="0" presId="urn:microsoft.com/office/officeart/2005/8/layout/vList2"/>
  </dgm:cxnLst>
  <dgm:bg>
    <a:noFill/>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7E2BE3A-0554-4BFF-B115-FCC2D8BED3EC}"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779F06AB-711D-4431-928F-8F30202A1442}">
      <dgm:prSet/>
      <dgm:spPr/>
      <dgm:t>
        <a:bodyPr/>
        <a:lstStyle/>
        <a:p>
          <a:pPr rtl="0"/>
          <a:r>
            <a:rPr lang="en-IN" b="1" dirty="0"/>
            <a:t>Code</a:t>
          </a:r>
          <a:endParaRPr lang="en-US" dirty="0"/>
        </a:p>
      </dgm:t>
    </dgm:pt>
    <dgm:pt modelId="{C8CED8F9-5B16-4152-8E0D-5329CF51728A}" type="parTrans" cxnId="{658606E4-4C40-4778-9536-805ED4965B96}">
      <dgm:prSet/>
      <dgm:spPr/>
      <dgm:t>
        <a:bodyPr/>
        <a:lstStyle/>
        <a:p>
          <a:endParaRPr lang="en-US"/>
        </a:p>
      </dgm:t>
    </dgm:pt>
    <dgm:pt modelId="{CD0B9011-B462-47CE-A237-A8EA36ADFFE7}" type="sibTrans" cxnId="{658606E4-4C40-4778-9536-805ED4965B96}">
      <dgm:prSet/>
      <dgm:spPr/>
      <dgm:t>
        <a:bodyPr/>
        <a:lstStyle/>
        <a:p>
          <a:endParaRPr lang="en-US"/>
        </a:p>
      </dgm:t>
    </dgm:pt>
    <dgm:pt modelId="{229999E7-34C9-40F4-BF2B-63C94E7C8498}" type="pres">
      <dgm:prSet presAssocID="{87E2BE3A-0554-4BFF-B115-FCC2D8BED3EC}" presName="CompostProcess" presStyleCnt="0">
        <dgm:presLayoutVars>
          <dgm:dir/>
          <dgm:resizeHandles val="exact"/>
        </dgm:presLayoutVars>
      </dgm:prSet>
      <dgm:spPr/>
    </dgm:pt>
    <dgm:pt modelId="{BA20E907-2EAF-4321-A5B7-51C997182DC3}" type="pres">
      <dgm:prSet presAssocID="{87E2BE3A-0554-4BFF-B115-FCC2D8BED3EC}" presName="arrow" presStyleLbl="bgShp" presStyleIdx="0" presStyleCnt="1" custLinFactNeighborX="1576"/>
      <dgm:spPr/>
    </dgm:pt>
    <dgm:pt modelId="{10D38D97-73C1-41A2-B3AB-AEAAEA11DBD3}" type="pres">
      <dgm:prSet presAssocID="{87E2BE3A-0554-4BFF-B115-FCC2D8BED3EC}" presName="linearProcess" presStyleCnt="0"/>
      <dgm:spPr/>
    </dgm:pt>
    <dgm:pt modelId="{EE4861E9-85D5-4D52-B33A-965E5DF82B2F}" type="pres">
      <dgm:prSet presAssocID="{779F06AB-711D-4431-928F-8F30202A1442}" presName="textNode" presStyleLbl="node1" presStyleIdx="0" presStyleCnt="1" custScaleX="116947" custLinFactNeighborX="-8706" custLinFactNeighborY="895">
        <dgm:presLayoutVars>
          <dgm:bulletEnabled val="1"/>
        </dgm:presLayoutVars>
      </dgm:prSet>
      <dgm:spPr/>
    </dgm:pt>
  </dgm:ptLst>
  <dgm:cxnLst>
    <dgm:cxn modelId="{4E4C9B62-6842-4ACF-9053-AC2CEADA79F8}" type="presOf" srcId="{87E2BE3A-0554-4BFF-B115-FCC2D8BED3EC}" destId="{229999E7-34C9-40F4-BF2B-63C94E7C8498}" srcOrd="0" destOrd="0" presId="urn:microsoft.com/office/officeart/2005/8/layout/hProcess9"/>
    <dgm:cxn modelId="{AF6395C0-EABC-427D-BA4A-D96553C37D16}" type="presOf" srcId="{779F06AB-711D-4431-928F-8F30202A1442}" destId="{EE4861E9-85D5-4D52-B33A-965E5DF82B2F}" srcOrd="0" destOrd="0" presId="urn:microsoft.com/office/officeart/2005/8/layout/hProcess9"/>
    <dgm:cxn modelId="{658606E4-4C40-4778-9536-805ED4965B96}" srcId="{87E2BE3A-0554-4BFF-B115-FCC2D8BED3EC}" destId="{779F06AB-711D-4431-928F-8F30202A1442}" srcOrd="0" destOrd="0" parTransId="{C8CED8F9-5B16-4152-8E0D-5329CF51728A}" sibTransId="{CD0B9011-B462-47CE-A237-A8EA36ADFFE7}"/>
    <dgm:cxn modelId="{802B7666-43C0-4F83-BA49-650A19EDE706}" type="presParOf" srcId="{229999E7-34C9-40F4-BF2B-63C94E7C8498}" destId="{BA20E907-2EAF-4321-A5B7-51C997182DC3}" srcOrd="0" destOrd="0" presId="urn:microsoft.com/office/officeart/2005/8/layout/hProcess9"/>
    <dgm:cxn modelId="{EFDFC319-4C3F-451D-A97E-F10CA7EE0C8F}" type="presParOf" srcId="{229999E7-34C9-40F4-BF2B-63C94E7C8498}" destId="{10D38D97-73C1-41A2-B3AB-AEAAEA11DBD3}" srcOrd="1" destOrd="0" presId="urn:microsoft.com/office/officeart/2005/8/layout/hProcess9"/>
    <dgm:cxn modelId="{A6EEDBC2-C07A-43B4-AFB5-483D339C218B}" type="presParOf" srcId="{10D38D97-73C1-41A2-B3AB-AEAAEA11DBD3}" destId="{EE4861E9-85D5-4D52-B33A-965E5DF82B2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3FCCB-F786-402E-AAC6-D8CFDE6F20A0}">
      <dsp:nvSpPr>
        <dsp:cNvPr id="0" name=""/>
        <dsp:cNvSpPr/>
      </dsp:nvSpPr>
      <dsp:spPr>
        <a:xfrm>
          <a:off x="0" y="10529"/>
          <a:ext cx="8377084" cy="112320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build and train a model for feature extraction and classification of hand gestures.</a:t>
          </a:r>
          <a:endParaRPr lang="en-US" sz="2400" kern="1200" dirty="0">
            <a:latin typeface="Times New Roman" panose="02020603050405020304" pitchFamily="18" charset="0"/>
            <a:cs typeface="Times New Roman" panose="02020603050405020304" pitchFamily="18" charset="0"/>
          </a:endParaRPr>
        </a:p>
      </dsp:txBody>
      <dsp:txXfrm>
        <a:off x="54830" y="65359"/>
        <a:ext cx="8267424" cy="1013540"/>
      </dsp:txXfrm>
    </dsp:sp>
    <dsp:sp modelId="{0C52658A-AF37-40C1-BD6A-FC14FD8C45EB}">
      <dsp:nvSpPr>
        <dsp:cNvPr id="0" name=""/>
        <dsp:cNvSpPr/>
      </dsp:nvSpPr>
      <dsp:spPr>
        <a:xfrm>
          <a:off x="0" y="1306529"/>
          <a:ext cx="8377084" cy="11232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use a trained model for classification of hand gestures and recognizing a action and perform an operation accordingly. </a:t>
          </a:r>
          <a:endParaRPr lang="en-US" sz="2400" kern="1200" dirty="0">
            <a:latin typeface="Times New Roman" panose="02020603050405020304" pitchFamily="18" charset="0"/>
            <a:cs typeface="Times New Roman" panose="02020603050405020304" pitchFamily="18" charset="0"/>
          </a:endParaRPr>
        </a:p>
      </dsp:txBody>
      <dsp:txXfrm>
        <a:off x="54830" y="1361359"/>
        <a:ext cx="8267424" cy="1013540"/>
      </dsp:txXfrm>
    </dsp:sp>
    <dsp:sp modelId="{9DC7FA38-812A-4C14-B94C-E61C6A9E83C9}">
      <dsp:nvSpPr>
        <dsp:cNvPr id="0" name=""/>
        <dsp:cNvSpPr/>
      </dsp:nvSpPr>
      <dsp:spPr>
        <a:xfrm>
          <a:off x="0" y="2602528"/>
          <a:ext cx="8377084" cy="112320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control a computer and perform related activities using hand gestures.</a:t>
          </a:r>
          <a:endParaRPr lang="en-US" sz="2400" kern="1200" dirty="0">
            <a:latin typeface="Times New Roman" panose="02020603050405020304" pitchFamily="18" charset="0"/>
            <a:cs typeface="Times New Roman" panose="02020603050405020304" pitchFamily="18" charset="0"/>
          </a:endParaRPr>
        </a:p>
      </dsp:txBody>
      <dsp:txXfrm>
        <a:off x="54830" y="2657358"/>
        <a:ext cx="8267424"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E907-2EAF-4321-A5B7-51C997182DC3}">
      <dsp:nvSpPr>
        <dsp:cNvPr id="0" name=""/>
        <dsp:cNvSpPr/>
      </dsp:nvSpPr>
      <dsp:spPr>
        <a:xfrm>
          <a:off x="491193" y="0"/>
          <a:ext cx="4723227" cy="320919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861E9-85D5-4D52-B33A-965E5DF82B2F}">
      <dsp:nvSpPr>
        <dsp:cNvPr id="0" name=""/>
        <dsp:cNvSpPr/>
      </dsp:nvSpPr>
      <dsp:spPr>
        <a:xfrm>
          <a:off x="1413494" y="974246"/>
          <a:ext cx="2375991" cy="12836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IN" sz="5300" b="1" kern="1200" dirty="0"/>
            <a:t>Code</a:t>
          </a:r>
          <a:endParaRPr lang="en-US" sz="5300" kern="1200" dirty="0"/>
        </a:p>
      </dsp:txBody>
      <dsp:txXfrm>
        <a:off x="1476158" y="1036910"/>
        <a:ext cx="2250663" cy="1158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021F2-B565-42A9-B493-B23F7413AD01}" type="datetimeFigureOut">
              <a:rPr lang="en-GB" smtClean="0"/>
              <a:t>01/07/2022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470B4-1715-413B-9799-864D5882877B}" type="slidenum">
              <a:rPr lang="en-GB" smtClean="0"/>
              <a:t>‹#›</a:t>
            </a:fld>
            <a:endParaRPr lang="en-GB"/>
          </a:p>
        </p:txBody>
      </p:sp>
    </p:spTree>
    <p:extLst>
      <p:ext uri="{BB962C8B-B14F-4D97-AF65-F5344CB8AC3E}">
        <p14:creationId xmlns:p14="http://schemas.microsoft.com/office/powerpoint/2010/main" val="362619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470B4-1715-413B-9799-864D5882877B}" type="slidenum">
              <a:rPr lang="en-GB" smtClean="0"/>
              <a:t>12</a:t>
            </a:fld>
            <a:endParaRPr lang="en-GB"/>
          </a:p>
        </p:txBody>
      </p:sp>
    </p:spTree>
    <p:extLst>
      <p:ext uri="{BB962C8B-B14F-4D97-AF65-F5344CB8AC3E}">
        <p14:creationId xmlns:p14="http://schemas.microsoft.com/office/powerpoint/2010/main" val="32202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D5B6-6500-40E7-B0AA-F52FE2735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4BE2E3-CC54-47A0-97A6-51E8E1536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EE127-DCC4-47F5-8F88-E2DB1FF2E7B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EE94CA2B-6570-45A5-B0C7-3871D4A19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C8BB2-6880-4151-9D6F-54555D320DD1}"/>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6234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FC7A-6B7F-4446-AD9D-D753D84E4D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6D97C-EA72-45D2-A033-F5E744B7F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0CBAA-0CC4-451C-A282-576BFEEAE9F7}"/>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F997046E-E4ED-4846-8271-263B673C4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64690-9A09-4A10-B7E7-E3640F1109E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85787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0FEA1-29E7-4863-B24F-C73B952BD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121D9-BE59-405F-AA9A-B1A8A0185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96DE4-0FB7-4483-A0EB-1E74468B65CF}"/>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68B20662-E0C2-46A8-BBE0-0E3AE97EA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B6C2D-950C-45A3-9886-F233F8A57F4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379997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D746-AAE0-4241-A3FC-6CA40949E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AA8DB-A131-47F1-AED5-15BD44D50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ECFB3-A7EF-49AF-9785-D5BE5D16854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2F7A1D2C-88D2-44B2-98B5-BDCA5E3B7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A4050-8325-4A11-8A94-51FF0A301C89}"/>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25639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E7A8-0771-49B8-A6CE-E7E8E90A4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927DC-9382-4744-8B14-1B8E1764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CD0A7-2878-4A04-BB3D-39F605315EAF}"/>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150F1ABA-BC51-46E3-BC65-4BEED8482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662FD-352A-49D7-B8EF-2B24FF7A2B86}"/>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77944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9E2D-E94E-494A-B674-CAE3A10E3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74BC2-54B2-4CB9-9651-FAF74076D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9E8EFF-851A-42CF-B7DF-B0B5C529B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C00DB-EA84-49C1-8B41-C7B9282880B3}"/>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646A1479-1DF9-4969-B63F-C9AF9C5E8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C8038-A9FB-4208-BAAB-0645DE6E8E59}"/>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74629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0FB8-317A-4BAD-B769-4515F4B02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BC0B6-4649-44C7-8D5A-42E8C074D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685D7-DFE8-4AC3-9A7C-BD99FB24C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FE14D5-013F-492F-B132-498FC82B6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B983F-A2DC-4D74-91A3-E364D9C53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DB2AB6-B515-4AA5-8B9B-37A782720CC4}"/>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8" name="Footer Placeholder 7">
            <a:extLst>
              <a:ext uri="{FF2B5EF4-FFF2-40B4-BE49-F238E27FC236}">
                <a16:creationId xmlns:a16="http://schemas.microsoft.com/office/drawing/2014/main" id="{29B572CB-90A5-4763-94A8-18A355C824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FC860B-9EA4-4384-BA50-260234BF9B1E}"/>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25532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4108-E581-400D-AEC7-BEA8455588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F669C-5B86-49D0-8692-57E332AEF0EA}"/>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4" name="Footer Placeholder 3">
            <a:extLst>
              <a:ext uri="{FF2B5EF4-FFF2-40B4-BE49-F238E27FC236}">
                <a16:creationId xmlns:a16="http://schemas.microsoft.com/office/drawing/2014/main" id="{0F8A8E54-A46D-486B-8DF8-3B5A29A8C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AE1773-8F98-4006-B0CE-46F0B6DA28EE}"/>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40831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9B22D-B329-4AD6-BE13-7CF7C49DAA70}"/>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3" name="Footer Placeholder 2">
            <a:extLst>
              <a:ext uri="{FF2B5EF4-FFF2-40B4-BE49-F238E27FC236}">
                <a16:creationId xmlns:a16="http://schemas.microsoft.com/office/drawing/2014/main" id="{1DA70C8C-851D-4C66-974E-8AEB3E69C1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824157-7266-44C8-BCB8-BFA125F9529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42080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29FE-77CF-48E9-915C-3136D403C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A51F49-76E1-433D-9F4C-D3016AE4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C2899B-E2D6-46CE-AB37-CBB9593D9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537D0-4DDD-4B08-BD3B-93D276056CD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5973A4FD-B69E-48E3-90D7-613BF146A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EAD53-F80C-472D-96CF-C007E1FBBFBD}"/>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66213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4215-FC5D-483F-BC9C-5CC3D2BEA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8119F7-5E2D-4907-942E-D86E70257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D39E63-1D31-457D-BC34-FF6CA955B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1D356-20E7-4BDD-BFCA-41E2FBA7F1B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307CBB0A-C7C9-4CE7-8BCA-E0F653DC05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9D151C-7605-4D89-9977-160D21F76001}"/>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97204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79E4D-45C3-4599-823F-32293AEE5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688A2-EC1A-4959-91CC-938BDF562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4D5E5-7496-462B-BB06-09180676A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7ECA6205-6A4D-44C5-96AB-262E194A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3FFB5E-7F14-4BF1-B3A1-3D047AC78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C019E-5E5B-487E-91D3-8556C7447D05}" type="slidenum">
              <a:rPr lang="en-IN" smtClean="0"/>
              <a:t>‹#›</a:t>
            </a:fld>
            <a:endParaRPr lang="en-IN"/>
          </a:p>
        </p:txBody>
      </p:sp>
    </p:spTree>
    <p:extLst>
      <p:ext uri="{BB962C8B-B14F-4D97-AF65-F5344CB8AC3E}">
        <p14:creationId xmlns:p14="http://schemas.microsoft.com/office/powerpoint/2010/main" val="24200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irjet.net/"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irjet.net/archives/V9/i2/IRJET-V9I2181.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72" y="1551207"/>
            <a:ext cx="11726651" cy="646331"/>
          </a:xfrm>
          <a:prstGeom prst="rect">
            <a:avLst/>
          </a:prstGeom>
          <a:noFill/>
        </p:spPr>
        <p:txBody>
          <a:bodyPr wrap="square" rtlCol="0">
            <a:spAutoFit/>
          </a:bodyPr>
          <a:lstStyle/>
          <a:p>
            <a:r>
              <a:rPr lang="en-IN" sz="3600" dirty="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latin typeface="Algerian" panose="04020705040A02060702" pitchFamily="82" charset="0"/>
              </a:rPr>
              <a:t>Topic name </a:t>
            </a:r>
            <a:r>
              <a:rPr lang="en-IN" sz="3200" dirty="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latin typeface="Algerian" panose="04020705040A02060702" pitchFamily="82" charset="0"/>
              </a:rPr>
              <a:t>: </a:t>
            </a:r>
            <a:r>
              <a:rPr lang="en-US" sz="3600" b="1" dirty="0">
                <a:solidFill>
                  <a:schemeClr val="accent4">
                    <a:lumMod val="75000"/>
                  </a:schemeClr>
                </a:solidFill>
                <a:latin typeface="Times New Roman" panose="02020603050405020304" pitchFamily="18" charset="0"/>
                <a:cs typeface="Times New Roman" panose="02020603050405020304" pitchFamily="18" charset="0"/>
              </a:rPr>
              <a:t>Controlling Computer using Hand Gestures</a:t>
            </a:r>
            <a:endParaRPr lang="en-GB" sz="36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166966" y="3766876"/>
            <a:ext cx="5853134" cy="2215991"/>
          </a:xfrm>
          <a:prstGeom prst="rect">
            <a:avLst/>
          </a:prstGeom>
          <a:noFill/>
        </p:spPr>
        <p:txBody>
          <a:bodyPr wrap="square" rtlCol="0">
            <a:spAutoFit/>
          </a:bodyPr>
          <a:lstStyle/>
          <a:p>
            <a:pPr algn="ctr"/>
            <a:r>
              <a:rPr lang="en-US" sz="2400" dirty="0">
                <a:solidFill>
                  <a:srgbClr val="2BBB93"/>
                </a:solidFill>
                <a:latin typeface="Times New Roman" panose="02020603050405020304" pitchFamily="18" charset="0"/>
                <a:cs typeface="Times New Roman" panose="02020603050405020304" pitchFamily="18" charset="0"/>
              </a:rPr>
              <a:t>Group ID: 22</a:t>
            </a:r>
            <a:endParaRPr lang="en-IN" sz="2400" dirty="0">
              <a:solidFill>
                <a:srgbClr val="2BBB93"/>
              </a:solidFill>
              <a:latin typeface="Times New Roman" panose="02020603050405020304" pitchFamily="18" charset="0"/>
              <a:cs typeface="Times New Roman" panose="02020603050405020304" pitchFamily="18" charset="0"/>
            </a:endParaRPr>
          </a:p>
          <a:p>
            <a:endParaRPr lang="en-IN" sz="2400" dirty="0">
              <a:solidFill>
                <a:srgbClr val="2BBB93"/>
              </a:solidFill>
              <a:latin typeface="Times New Roman" panose="02020603050405020304" pitchFamily="18" charset="0"/>
              <a:cs typeface="Times New Roman" panose="02020603050405020304" pitchFamily="18" charset="0"/>
            </a:endParaRPr>
          </a:p>
          <a:p>
            <a:pPr algn="ctr"/>
            <a:r>
              <a:rPr lang="en-IN" sz="2400" dirty="0">
                <a:solidFill>
                  <a:srgbClr val="2BBB93"/>
                </a:solidFill>
                <a:latin typeface="Times New Roman" panose="02020603050405020304" pitchFamily="18" charset="0"/>
                <a:cs typeface="Times New Roman" panose="02020603050405020304" pitchFamily="18" charset="0"/>
              </a:rPr>
              <a:t>Group Members [Final Year IS-2]</a:t>
            </a:r>
          </a:p>
          <a:p>
            <a:pPr algn="ctr"/>
            <a:endParaRPr lang="en-IN" dirty="0">
              <a:solidFill>
                <a:srgbClr val="2BBB93"/>
              </a:solidFill>
              <a:latin typeface="Times New Roman" panose="02020603050405020304" pitchFamily="18" charset="0"/>
              <a:cs typeface="Times New Roman" panose="02020603050405020304" pitchFamily="18" charset="0"/>
            </a:endParaRP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Pradnya Kedari       (2183149 IS -2)</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Shubhangi Kadam 	(2183214 IS- 2)</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66966" y="2394606"/>
            <a:ext cx="5438692" cy="584775"/>
          </a:xfrm>
          <a:prstGeom prst="rect">
            <a:avLst/>
          </a:prstGeom>
          <a:noFill/>
        </p:spPr>
        <p:txBody>
          <a:bodyPr wrap="square" rtlCol="0">
            <a:spAutoFit/>
          </a:bodyPr>
          <a:lstStyle/>
          <a:p>
            <a:r>
              <a:rPr lang="en-IN" sz="3200" dirty="0">
                <a:solidFill>
                  <a:srgbClr val="2CC299"/>
                </a:solidFill>
                <a:latin typeface="Times New Roman" panose="02020603050405020304" pitchFamily="18" charset="0"/>
                <a:cs typeface="Times New Roman" panose="02020603050405020304" pitchFamily="18" charset="0"/>
              </a:rPr>
              <a:t>Guided by </a:t>
            </a:r>
            <a:r>
              <a:rPr lang="en-IN" sz="3200" dirty="0">
                <a:solidFill>
                  <a:schemeClr val="bg1"/>
                </a:solidFill>
                <a:latin typeface="Times New Roman" panose="02020603050405020304" pitchFamily="18" charset="0"/>
                <a:cs typeface="Times New Roman" panose="02020603050405020304" pitchFamily="18" charset="0"/>
              </a:rPr>
              <a:t>: </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Rajesh Prasad</a:t>
            </a:r>
            <a:endParaRPr lang="en-GB" sz="32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2506761" y="163026"/>
            <a:ext cx="7315975" cy="923330"/>
          </a:xfrm>
          <a:prstGeom prst="rect">
            <a:avLst/>
          </a:prstGeom>
        </p:spPr>
        <p:txBody>
          <a:bodyPr wrap="square">
            <a:spAutoFit/>
          </a:bodyPr>
          <a:lstStyle/>
          <a:p>
            <a:pPr algn="ctr">
              <a:lnSpc>
                <a:spcPct val="90000"/>
              </a:lnSpc>
              <a:spcBef>
                <a:spcPct val="0"/>
              </a:spcBef>
              <a:spcAft>
                <a:spcPts val="600"/>
              </a:spcAft>
            </a:pPr>
            <a:r>
              <a:rPr lang="en-US" sz="6000" cap="all" dirty="0">
                <a:solidFill>
                  <a:srgbClr val="0D2F4A"/>
                </a:solidFill>
                <a:highlight>
                  <a:srgbClr val="C0C0C0"/>
                </a:highlight>
                <a:latin typeface="Algerian"/>
              </a:rPr>
              <a:t>Project Phase II</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72" y="2737742"/>
            <a:ext cx="4137004" cy="2418735"/>
          </a:xfrm>
          <a:prstGeom prst="rect">
            <a:avLst/>
          </a:prstGeom>
          <a:effectLst>
            <a:glow rad="228600">
              <a:schemeClr val="accent4">
                <a:satMod val="175000"/>
                <a:alpha val="40000"/>
              </a:schemeClr>
            </a:glow>
            <a:softEdge rad="12700"/>
          </a:effectLst>
        </p:spPr>
      </p:pic>
      <p:sp>
        <p:nvSpPr>
          <p:cNvPr id="11" name="Google Shape;251;p1"/>
          <p:cNvSpPr txBox="1"/>
          <p:nvPr/>
        </p:nvSpPr>
        <p:spPr>
          <a:xfrm>
            <a:off x="3981111" y="1051504"/>
            <a:ext cx="426137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EE52A4"/>
                </a:solidFill>
                <a:latin typeface="Times New Roman" panose="02020603050405020304" pitchFamily="18" charset="0"/>
                <a:ea typeface="Century Gothic"/>
                <a:cs typeface="Times New Roman" panose="02020603050405020304" pitchFamily="18" charset="0"/>
                <a:sym typeface="Century Gothic"/>
              </a:rPr>
              <a:t>FINAL YEAR PROJECT</a:t>
            </a:r>
            <a:endParaRPr sz="2800" b="1" dirty="0">
              <a:solidFill>
                <a:srgbClr val="EE52A4"/>
              </a:solidFill>
              <a:latin typeface="Times New Roman" panose="02020603050405020304" pitchFamily="18" charset="0"/>
              <a:ea typeface="Century Gothic"/>
              <a:cs typeface="Times New Roman" panose="02020603050405020304" pitchFamily="18" charset="0"/>
              <a:sym typeface="Century Gothic"/>
            </a:endParaRPr>
          </a:p>
        </p:txBody>
      </p:sp>
      <p:pic>
        <p:nvPicPr>
          <p:cNvPr id="9" name="Picture 8">
            <a:extLst>
              <a:ext uri="{FF2B5EF4-FFF2-40B4-BE49-F238E27FC236}">
                <a16:creationId xmlns:a16="http://schemas.microsoft.com/office/drawing/2014/main" id="{C749B5E5-CAF8-4974-BDC8-1927B59837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88702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9869816"/>
              </p:ext>
            </p:extLst>
          </p:nvPr>
        </p:nvGraphicFramePr>
        <p:xfrm>
          <a:off x="0" y="0"/>
          <a:ext cx="12191999" cy="6864598"/>
        </p:xfrm>
        <a:graphic>
          <a:graphicData uri="http://schemas.openxmlformats.org/drawingml/2006/table">
            <a:tbl>
              <a:tblPr firstCol="1" bandRow="1">
                <a:tableStyleId>{00A15C55-8517-42AA-B614-E9B94910E393}</a:tableStyleId>
              </a:tblPr>
              <a:tblGrid>
                <a:gridCol w="763289">
                  <a:extLst>
                    <a:ext uri="{9D8B030D-6E8A-4147-A177-3AD203B41FA5}">
                      <a16:colId xmlns:a16="http://schemas.microsoft.com/office/drawing/2014/main" val="20000"/>
                    </a:ext>
                  </a:extLst>
                </a:gridCol>
                <a:gridCol w="1416121">
                  <a:extLst>
                    <a:ext uri="{9D8B030D-6E8A-4147-A177-3AD203B41FA5}">
                      <a16:colId xmlns:a16="http://schemas.microsoft.com/office/drawing/2014/main" val="291547444"/>
                    </a:ext>
                  </a:extLst>
                </a:gridCol>
                <a:gridCol w="3150842">
                  <a:extLst>
                    <a:ext uri="{9D8B030D-6E8A-4147-A177-3AD203B41FA5}">
                      <a16:colId xmlns:a16="http://schemas.microsoft.com/office/drawing/2014/main" val="20001"/>
                    </a:ext>
                  </a:extLst>
                </a:gridCol>
                <a:gridCol w="3793972">
                  <a:extLst>
                    <a:ext uri="{9D8B030D-6E8A-4147-A177-3AD203B41FA5}">
                      <a16:colId xmlns:a16="http://schemas.microsoft.com/office/drawing/2014/main" val="20002"/>
                    </a:ext>
                  </a:extLst>
                </a:gridCol>
                <a:gridCol w="3067775">
                  <a:extLst>
                    <a:ext uri="{9D8B030D-6E8A-4147-A177-3AD203B41FA5}">
                      <a16:colId xmlns:a16="http://schemas.microsoft.com/office/drawing/2014/main" val="20003"/>
                    </a:ext>
                  </a:extLst>
                </a:gridCol>
              </a:tblGrid>
              <a:tr h="1459345">
                <a:tc>
                  <a:txBody>
                    <a:bodyPr/>
                    <a:lstStyle/>
                    <a:p>
                      <a:pPr marL="0" marR="0" algn="ctr">
                        <a:lnSpc>
                          <a:spcPct val="107000"/>
                        </a:lnSpc>
                        <a:spcBef>
                          <a:spcPts val="0"/>
                        </a:spcBef>
                        <a:spcAft>
                          <a:spcPts val="0"/>
                        </a:spcAft>
                      </a:pPr>
                      <a:r>
                        <a:rPr lang="en-IN" sz="1800" dirty="0">
                          <a:effectLst/>
                          <a:latin typeface="Times New Roman" panose="02020603050405020304" pitchFamily="18" charset="0"/>
                          <a:ea typeface="+mn-ea"/>
                          <a:cs typeface="Times New Roman" panose="02020603050405020304" pitchFamily="18" charset="0"/>
                        </a:rPr>
                        <a:t>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Sarita K.,</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Gavale</a:t>
                      </a:r>
                      <a:r>
                        <a:rPr lang="en-IN" sz="1800" dirty="0">
                          <a:effectLst/>
                          <a:latin typeface="Times New Roman" panose="02020603050405020304" pitchFamily="18" charset="0"/>
                          <a:cs typeface="Times New Roman" panose="02020603050405020304" pitchFamily="18" charset="0"/>
                        </a:rPr>
                        <a:t> Yogesh,</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 Jadhav</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800" baseline="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Hand Gesture Detection Using Arduino And Python For Screen </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Control”, July 2020</a:t>
                      </a:r>
                      <a:r>
                        <a:rPr lang="en-US" sz="1800" dirty="0">
                          <a:effectLst/>
                          <a:latin typeface="Times New Roman" panose="02020603050405020304" pitchFamily="18" charset="0"/>
                          <a:cs typeface="Times New Roman" panose="02020603050405020304" pitchFamily="18" charset="0"/>
                        </a:rPr>
                        <a:t>.</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Arduino based hand gesture controlled</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computer where they can zoom in/out and rotate the</a:t>
                      </a:r>
                      <a:r>
                        <a:rPr lang="en-IN" sz="1800" baseline="0" dirty="0">
                          <a:effectLst/>
                          <a:latin typeface="Times New Roman" panose="02020603050405020304" pitchFamily="18" charset="0"/>
                          <a:cs typeface="Times New Roman" panose="02020603050405020304" pitchFamily="18" charset="0"/>
                        </a:rPr>
                        <a:t> i</a:t>
                      </a:r>
                      <a:r>
                        <a:rPr lang="en-IN" sz="1800" dirty="0">
                          <a:effectLst/>
                          <a:latin typeface="Times New Roman" panose="02020603050405020304" pitchFamily="18" charset="0"/>
                          <a:cs typeface="Times New Roman" panose="02020603050405020304" pitchFamily="18" charset="0"/>
                        </a:rPr>
                        <a:t>mage.</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implementation.</a:t>
                      </a:r>
                      <a:endParaRPr lang="en-US" sz="1800" dirty="0">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0"/>
                  </a:ext>
                </a:extLst>
              </a:tr>
              <a:tr h="1955716">
                <a:tc>
                  <a:txBody>
                    <a:bodyPr/>
                    <a:lstStyle/>
                    <a:p>
                      <a:pPr marL="0" marR="0" algn="ctr">
                        <a:lnSpc>
                          <a:spcPct val="107000"/>
                        </a:lnSpc>
                        <a:spcBef>
                          <a:spcPts val="0"/>
                        </a:spcBef>
                        <a:spcAft>
                          <a:spcPts val="0"/>
                        </a:spcAft>
                      </a:pPr>
                      <a:r>
                        <a:rPr lang="en-IN" sz="1800" dirty="0">
                          <a:effectLst/>
                          <a:latin typeface="Times New Roman" panose="02020603050405020304" pitchFamily="18" charset="0"/>
                          <a:ea typeface="+mn-ea"/>
                          <a:cs typeface="Times New Roman" panose="02020603050405020304" pitchFamily="18" charset="0"/>
                        </a:rPr>
                        <a:t>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Udit Kumar,</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Sanjana </a:t>
                      </a:r>
                      <a:r>
                        <a:rPr lang="en-IN" sz="1800" dirty="0" err="1">
                          <a:effectLst/>
                          <a:latin typeface="Times New Roman" panose="02020603050405020304" pitchFamily="18" charset="0"/>
                          <a:cs typeface="Times New Roman" panose="02020603050405020304" pitchFamily="18" charset="0"/>
                        </a:rPr>
                        <a:t>Kintali</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Kolla</a:t>
                      </a:r>
                      <a:r>
                        <a:rPr lang="en-IN" sz="1800" dirty="0">
                          <a:effectLst/>
                          <a:latin typeface="Times New Roman" panose="02020603050405020304" pitchFamily="18" charset="0"/>
                          <a:cs typeface="Times New Roman" panose="02020603050405020304" pitchFamily="18" charset="0"/>
                        </a:rPr>
                        <a:t> Sai </a:t>
                      </a:r>
                      <a:r>
                        <a:rPr lang="en-IN" sz="1800" dirty="0" err="1">
                          <a:effectLst/>
                          <a:latin typeface="Times New Roman" panose="02020603050405020304" pitchFamily="18" charset="0"/>
                          <a:cs typeface="Times New Roman" panose="02020603050405020304" pitchFamily="18" charset="0"/>
                        </a:rPr>
                        <a:t>Latha</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Asraf</a:t>
                      </a:r>
                      <a:r>
                        <a:rPr lang="en-IN" sz="1800" dirty="0">
                          <a:effectLst/>
                          <a:latin typeface="Times New Roman" panose="02020603050405020304" pitchFamily="18" charset="0"/>
                          <a:cs typeface="Times New Roman" panose="02020603050405020304" pitchFamily="18" charset="0"/>
                        </a:rPr>
                        <a:t> Ali,</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N. Suresh Kumar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Controlled Laptop Using Arduino”, April 2020</a:t>
                      </a:r>
                      <a:r>
                        <a:rPr lang="en-US" sz="1800" dirty="0">
                          <a:effectLst/>
                          <a:latin typeface="Times New Roman" panose="02020603050405020304" pitchFamily="18" charset="0"/>
                          <a:cs typeface="Times New Roman" panose="02020603050405020304" pitchFamily="18" charset="0"/>
                        </a:rPr>
                        <a:t>.</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Developed such application that scroll up and down web pages and moving to next and previous pages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used.</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should be within the range</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limit.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1"/>
                  </a:ext>
                </a:extLst>
              </a:tr>
              <a:tr h="1803484">
                <a:tc>
                  <a:txBody>
                    <a:bodyPr/>
                    <a:lstStyle/>
                    <a:p>
                      <a:pPr marL="0" marR="0" indent="0" algn="ctr">
                        <a:lnSpc>
                          <a:spcPct val="107000"/>
                        </a:lnSpc>
                        <a:spcBef>
                          <a:spcPts val="0"/>
                        </a:spcBef>
                        <a:spcAft>
                          <a:spcPts val="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a:t>
                      </a: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J. S. </a:t>
                      </a:r>
                      <a:r>
                        <a:rPr lang="en-IN" sz="1800" dirty="0" err="1">
                          <a:effectLst/>
                          <a:latin typeface="Times New Roman" panose="02020603050405020304" pitchFamily="18" charset="0"/>
                          <a:cs typeface="Times New Roman" panose="02020603050405020304" pitchFamily="18" charset="0"/>
                        </a:rPr>
                        <a:t>Vimali</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Senduru</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Srinivasulu</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J. Jabez,</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 </a:t>
                      </a:r>
                      <a:r>
                        <a:rPr lang="en-IN" sz="1800" dirty="0" err="1">
                          <a:effectLst/>
                          <a:latin typeface="Times New Roman" panose="02020603050405020304" pitchFamily="18" charset="0"/>
                          <a:cs typeface="Times New Roman" panose="02020603050405020304" pitchFamily="18" charset="0"/>
                        </a:rPr>
                        <a:t>Gowr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Recognition Control for</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Computers Using 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2020.</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Tab</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switch in a Web browser</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Web page scrolling</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Task switching</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Play/pause the video</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Video forward and</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rewind,</a:t>
                      </a:r>
                      <a:r>
                        <a:rPr lang="en-IN" sz="1800" baseline="0" dirty="0">
                          <a:effectLst/>
                          <a:latin typeface="Times New Roman" panose="02020603050405020304" pitchFamily="18" charset="0"/>
                          <a:cs typeface="Times New Roman" panose="02020603050405020304" pitchFamily="18" charset="0"/>
                        </a:rPr>
                        <a:t> etc.</a:t>
                      </a:r>
                      <a:r>
                        <a:rPr lang="en-US" sz="180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applications performed.</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PySerial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PyautoGUI</a:t>
                      </a:r>
                      <a:r>
                        <a:rPr lang="en-IN" sz="1800" dirty="0">
                          <a:effectLst/>
                          <a:latin typeface="Times New Roman" panose="02020603050405020304" pitchFamily="18" charset="0"/>
                          <a:cs typeface="Times New Roman" panose="02020603050405020304" pitchFamily="18" charset="0"/>
                        </a:rPr>
                        <a:t>, etc. used. </a:t>
                      </a:r>
                      <a:endParaRPr lang="en-US" sz="1800" dirty="0">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2"/>
                  </a:ext>
                </a:extLst>
              </a:tr>
              <a:tr h="1646053">
                <a:tc>
                  <a:txBody>
                    <a:bodyPr/>
                    <a:lstStyle/>
                    <a:p>
                      <a:pPr marL="0" marR="0" algn="ctr">
                        <a:lnSpc>
                          <a:spcPct val="107000"/>
                        </a:lnSpc>
                        <a:spcBef>
                          <a:spcPts val="0"/>
                        </a:spcBef>
                        <a:spcAft>
                          <a:spcPts val="0"/>
                        </a:spcAft>
                      </a:pPr>
                      <a:r>
                        <a:rPr lang="en-IN" sz="1800" b="1" dirty="0">
                          <a:solidFill>
                            <a:schemeClr val="lt1"/>
                          </a:solidFill>
                          <a:effectLst/>
                          <a:latin typeface="Times New Roman" panose="02020603050405020304" pitchFamily="18" charset="0"/>
                          <a:ea typeface="+mn-ea"/>
                          <a:cs typeface="Times New Roman" panose="02020603050405020304" pitchFamily="18" charset="0"/>
                        </a:rPr>
                        <a:t>10</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Ram Pratap </a:t>
                      </a:r>
                      <a:r>
                        <a:rPr lang="en-IN" sz="1800" dirty="0" err="1">
                          <a:effectLst/>
                          <a:latin typeface="Times New Roman" panose="02020603050405020304" pitchFamily="18" charset="0"/>
                          <a:cs typeface="Times New Roman" panose="02020603050405020304" pitchFamily="18" charset="0"/>
                        </a:rPr>
                        <a:t>sharma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Gyanendra Varma</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Human computer interaction using hand gesture”, 2015.</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HCI for MS office and media player.</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Have their own dataset,</a:t>
                      </a:r>
                      <a:r>
                        <a:rPr lang="en-IN" sz="1800" baseline="0" dirty="0">
                          <a:effectLst/>
                          <a:latin typeface="Times New Roman" panose="02020603050405020304" pitchFamily="18" charset="0"/>
                          <a:cs typeface="Times New Roman" panose="02020603050405020304" pitchFamily="18" charset="0"/>
                        </a:rPr>
                        <a:t> u</a:t>
                      </a:r>
                      <a:r>
                        <a:rPr lang="en-IN" sz="1800" dirty="0">
                          <a:effectLst/>
                          <a:latin typeface="Times New Roman" panose="02020603050405020304" pitchFamily="18" charset="0"/>
                          <a:cs typeface="Times New Roman" panose="02020603050405020304" pitchFamily="18" charset="0"/>
                        </a:rPr>
                        <a:t>sed skin coloured based technique.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Less robust in detection and recognition.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214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4994-010E-4F15-ABB6-678D98F8BBB4}"/>
              </a:ext>
            </a:extLst>
          </p:cNvPr>
          <p:cNvSpPr>
            <a:spLocks noGrp="1"/>
          </p:cNvSpPr>
          <p:nvPr>
            <p:ph type="title"/>
          </p:nvPr>
        </p:nvSpPr>
        <p:spPr>
          <a:xfrm>
            <a:off x="2902140" y="320924"/>
            <a:ext cx="6285624" cy="685716"/>
          </a:xfrm>
        </p:spPr>
        <p:txBody>
          <a:bodyPr>
            <a:noAutofit/>
          </a:bodyPr>
          <a:lstStyle/>
          <a:p>
            <a:pPr algn="ctr"/>
            <a:r>
              <a:rPr lang="en-IN" b="1" dirty="0">
                <a:solidFill>
                  <a:srgbClr val="FFC000"/>
                </a:solidFill>
                <a:latin typeface="Times New Roman" panose="02020603050405020304" pitchFamily="18" charset="0"/>
                <a:cs typeface="Times New Roman" panose="02020603050405020304" pitchFamily="18" charset="0"/>
              </a:rPr>
              <a:t>Experimental Setup</a:t>
            </a:r>
          </a:p>
        </p:txBody>
      </p:sp>
      <p:sp>
        <p:nvSpPr>
          <p:cNvPr id="3" name="Content Placeholder 2">
            <a:extLst>
              <a:ext uri="{FF2B5EF4-FFF2-40B4-BE49-F238E27FC236}">
                <a16:creationId xmlns:a16="http://schemas.microsoft.com/office/drawing/2014/main" id="{69B5D0B7-159D-40F1-B500-F9BF525ED09B}"/>
              </a:ext>
            </a:extLst>
          </p:cNvPr>
          <p:cNvSpPr>
            <a:spLocks noGrp="1"/>
          </p:cNvSpPr>
          <p:nvPr>
            <p:ph idx="1"/>
          </p:nvPr>
        </p:nvSpPr>
        <p:spPr>
          <a:xfrm>
            <a:off x="682083" y="3029091"/>
            <a:ext cx="4440114" cy="3028101"/>
          </a:xfrm>
        </p:spPr>
        <p:txBody>
          <a:bodyPr>
            <a:noAutofit/>
          </a:bodyPr>
          <a:lstStyle/>
          <a:p>
            <a:pPr algn="just"/>
            <a:r>
              <a:rPr lang="en-US" dirty="0">
                <a:solidFill>
                  <a:srgbClr val="FFC000"/>
                </a:solidFill>
                <a:latin typeface="Times New Roman" panose="02020603050405020304" pitchFamily="18" charset="0"/>
                <a:cs typeface="Times New Roman" panose="02020603050405020304" pitchFamily="18" charset="0"/>
              </a:rPr>
              <a:t>Anaconda &amp; Google Colab</a:t>
            </a:r>
          </a:p>
          <a:p>
            <a:pPr algn="just"/>
            <a:r>
              <a:rPr lang="en-US" dirty="0">
                <a:solidFill>
                  <a:srgbClr val="FFC000"/>
                </a:solidFill>
                <a:latin typeface="Times New Roman" panose="02020603050405020304" pitchFamily="18" charset="0"/>
                <a:cs typeface="Times New Roman" panose="02020603050405020304" pitchFamily="18" charset="0"/>
              </a:rPr>
              <a:t>Python (Tensorflow and keras, Numpy, Pandas)</a:t>
            </a:r>
          </a:p>
          <a:p>
            <a:pPr algn="just"/>
            <a:r>
              <a:rPr lang="en-US" dirty="0">
                <a:solidFill>
                  <a:srgbClr val="FFC000"/>
                </a:solidFill>
                <a:latin typeface="Times New Roman" panose="02020603050405020304" pitchFamily="18" charset="0"/>
                <a:cs typeface="Times New Roman" panose="02020603050405020304" pitchFamily="18" charset="0"/>
              </a:rPr>
              <a:t>OpenCV </a:t>
            </a:r>
          </a:p>
          <a:p>
            <a:pPr algn="just"/>
            <a:r>
              <a:rPr lang="en-US" dirty="0">
                <a:solidFill>
                  <a:srgbClr val="FFC000"/>
                </a:solidFill>
                <a:latin typeface="Times New Roman" panose="02020603050405020304" pitchFamily="18" charset="0"/>
                <a:cs typeface="Times New Roman" panose="02020603050405020304" pitchFamily="18" charset="0"/>
              </a:rPr>
              <a:t>Deep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569" y="1245307"/>
            <a:ext cx="3434428" cy="17057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5480" y="1676331"/>
            <a:ext cx="1308654" cy="10814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171" y="3349602"/>
            <a:ext cx="2171700" cy="952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6918" y="4687487"/>
            <a:ext cx="1181100" cy="123444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5583" y="3646782"/>
            <a:ext cx="3200400" cy="131064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2924" y="5267538"/>
            <a:ext cx="1668124" cy="1226562"/>
          </a:xfrm>
          <a:prstGeom prst="rect">
            <a:avLst/>
          </a:prstGeom>
        </p:spPr>
      </p:pic>
      <p:sp>
        <p:nvSpPr>
          <p:cNvPr id="12" name="Rectangle 11"/>
          <p:cNvSpPr/>
          <p:nvPr/>
        </p:nvSpPr>
        <p:spPr>
          <a:xfrm>
            <a:off x="0" y="1715796"/>
            <a:ext cx="6040132" cy="584775"/>
          </a:xfrm>
          <a:prstGeom prst="rect">
            <a:avLst/>
          </a:prstGeom>
        </p:spPr>
        <p:txBody>
          <a:bodyPr wrap="square">
            <a:sp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Technologies and Platform:</a:t>
            </a:r>
            <a:endParaRPr lang="en-US" sz="3200" dirty="0">
              <a:solidFill>
                <a:schemeClr val="accent1"/>
              </a:solidFill>
            </a:endParaRPr>
          </a:p>
        </p:txBody>
      </p:sp>
      <p:pic>
        <p:nvPicPr>
          <p:cNvPr id="13" name="Picture 12">
            <a:extLst>
              <a:ext uri="{FF2B5EF4-FFF2-40B4-BE49-F238E27FC236}">
                <a16:creationId xmlns:a16="http://schemas.microsoft.com/office/drawing/2014/main" id="{C749B5E5-CAF8-4974-BDC8-1927B59837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39507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TextBox 1"/>
          <p:cNvSpPr txBox="1"/>
          <p:nvPr/>
        </p:nvSpPr>
        <p:spPr>
          <a:xfrm>
            <a:off x="2326668" y="115134"/>
            <a:ext cx="7590693"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Implementation</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4018" y="823020"/>
            <a:ext cx="11383724" cy="2334293"/>
          </a:xfrm>
          <a:prstGeom prst="rect">
            <a:avLst/>
          </a:prstGeom>
        </p:spPr>
        <p:txBody>
          <a:bodyPr wrap="square">
            <a:spAutoFit/>
          </a:bodyPr>
          <a:lstStyle/>
          <a:p>
            <a:pPr marL="742950" lvl="1" indent="-285750" algn="just">
              <a:lnSpc>
                <a:spcPct val="150000"/>
              </a:lnSpc>
              <a:spcAft>
                <a:spcPts val="1000"/>
              </a:spcAft>
              <a:buFont typeface="+mj-lt"/>
              <a:buAutoNum type="arabicPeriod"/>
            </a:pPr>
            <a:r>
              <a:rPr lang="en-US" sz="28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 DATASET: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tried to use available dataset, but we faced overfitting problem. Thus we create our own dataset for training the model. We took total 10 different hand gestures to perform activities like opening the WhatsApp, PowerPoint presentation, Microsoft Edge, Google Chrome, Video Player, etc.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533" y="3085213"/>
            <a:ext cx="6156960" cy="2499360"/>
          </a:xfrm>
          <a:prstGeom prst="rect">
            <a:avLst/>
          </a:prstGeom>
        </p:spPr>
      </p:pic>
      <p:sp>
        <p:nvSpPr>
          <p:cNvPr id="19" name="TextBox 18"/>
          <p:cNvSpPr txBox="1"/>
          <p:nvPr/>
        </p:nvSpPr>
        <p:spPr>
          <a:xfrm>
            <a:off x="5109557" y="5512473"/>
            <a:ext cx="202491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Fig. Dataset Images</a:t>
            </a:r>
          </a:p>
        </p:txBody>
      </p:sp>
      <p:sp>
        <p:nvSpPr>
          <p:cNvPr id="20" name="TextBox 19"/>
          <p:cNvSpPr txBox="1"/>
          <p:nvPr/>
        </p:nvSpPr>
        <p:spPr>
          <a:xfrm>
            <a:off x="554734" y="5881805"/>
            <a:ext cx="10484053" cy="830997"/>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We took total 300 images of each gesture that means total 3000 images for training and testing. </a:t>
            </a:r>
          </a:p>
        </p:txBody>
      </p:sp>
    </p:spTree>
    <p:extLst>
      <p:ext uri="{BB962C8B-B14F-4D97-AF65-F5344CB8AC3E}">
        <p14:creationId xmlns:p14="http://schemas.microsoft.com/office/powerpoint/2010/main" val="42856928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469" y="179109"/>
            <a:ext cx="5473421" cy="738664"/>
          </a:xfrm>
          <a:prstGeom prst="rect">
            <a:avLst/>
          </a:prstGeom>
        </p:spPr>
        <p:txBody>
          <a:bodyPr wrap="none">
            <a:spAutoFit/>
          </a:bodyPr>
          <a:lstStyle/>
          <a:p>
            <a:pPr lvl="1" algn="just">
              <a:lnSpc>
                <a:spcPct val="150000"/>
              </a:lnSpc>
              <a:spcAft>
                <a:spcPts val="1000"/>
              </a:spcAft>
            </a:pPr>
            <a:r>
              <a:rPr lang="en-US" sz="28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2. IMPLEMENTATION</a:t>
            </a:r>
            <a:r>
              <a:rPr lang="en-US" sz="24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t>System</a:t>
            </a:r>
            <a:endParaRPr lang="en-US" sz="2400"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266874" y="2592591"/>
            <a:ext cx="5368532" cy="2272478"/>
          </a:xfrm>
          <a:prstGeom prst="rect">
            <a:avLst/>
          </a:prstGeom>
        </p:spPr>
      </p:pic>
      <p:sp>
        <p:nvSpPr>
          <p:cNvPr id="4" name="Rectangle 3"/>
          <p:cNvSpPr/>
          <p:nvPr/>
        </p:nvSpPr>
        <p:spPr>
          <a:xfrm>
            <a:off x="3528333" y="5019600"/>
            <a:ext cx="4405746" cy="507831"/>
          </a:xfrm>
          <a:prstGeom prst="rect">
            <a:avLst/>
          </a:prstGeom>
        </p:spPr>
        <p:txBody>
          <a:bodyPr wrap="square">
            <a:spAutoFit/>
          </a:bodyPr>
          <a:lstStyle/>
          <a:p>
            <a:pPr lvl="1" algn="ctr">
              <a:lnSpc>
                <a:spcPct val="150000"/>
              </a:lnSpc>
              <a:spcAft>
                <a:spcPts val="1000"/>
              </a:spcAft>
            </a:pPr>
            <a:r>
              <a:rPr lang="en-US" b="1" dirty="0">
                <a:solidFill>
                  <a:schemeClr val="bg1"/>
                </a:solidFill>
                <a:latin typeface="Times New Roman" panose="02020603050405020304" pitchFamily="18" charset="0"/>
                <a:cs typeface="Times New Roman" panose="02020603050405020304" pitchFamily="18" charset="0"/>
              </a:rPr>
              <a:t>Fig. Methodology of Proposed System</a:t>
            </a:r>
            <a:endPar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116469" y="917772"/>
            <a:ext cx="9642764" cy="1456809"/>
          </a:xfrm>
          <a:prstGeom prst="rect">
            <a:avLst/>
          </a:prstGeom>
        </p:spPr>
        <p:txBody>
          <a:bodyPr wrap="square">
            <a:spAutoFit/>
          </a:bodyPr>
          <a:lstStyle/>
          <a:p>
            <a:pPr lvl="1" algn="just">
              <a:spcAft>
                <a:spcPts val="1000"/>
              </a:spcAft>
            </a:pPr>
            <a:r>
              <a:rPr lang="en-US" sz="2400" dirty="0">
                <a:solidFill>
                  <a:schemeClr val="bg1"/>
                </a:solidFill>
                <a:latin typeface="Times New Roman" panose="02020603050405020304" pitchFamily="18" charset="0"/>
                <a:cs typeface="Times New Roman" panose="02020603050405020304" pitchFamily="18" charset="0"/>
              </a:rPr>
              <a:t>We have define two modules for this system and they are:   </a:t>
            </a:r>
          </a:p>
          <a:p>
            <a:pPr marL="914400" lvl="1" indent="-457200" algn="just">
              <a:spcAft>
                <a:spcPts val="1000"/>
              </a:spcAft>
              <a:buFont typeface="+mj-lt"/>
              <a:buAutoNum type="alphaUcPeriod"/>
            </a:pPr>
            <a:r>
              <a:rPr lang="en-US" sz="2400" dirty="0">
                <a:solidFill>
                  <a:srgbClr val="00B050"/>
                </a:solidFill>
                <a:latin typeface="Times New Roman" panose="02020603050405020304" pitchFamily="18" charset="0"/>
                <a:cs typeface="Times New Roman" panose="02020603050405020304" pitchFamily="18" charset="0"/>
              </a:rPr>
              <a:t>Train The Hand Gesture Recognizer Model </a:t>
            </a:r>
          </a:p>
          <a:p>
            <a:pPr marL="914400" lvl="1" indent="-457200" algn="just">
              <a:spcAft>
                <a:spcPts val="1000"/>
              </a:spcAft>
              <a:buFont typeface="+mj-lt"/>
              <a:buAutoNum type="alphaUcPeriod"/>
            </a:pPr>
            <a:r>
              <a:rPr lang="en-US" sz="2400" dirty="0">
                <a:solidFill>
                  <a:srgbClr val="00B050"/>
                </a:solidFill>
                <a:latin typeface="Times New Roman" panose="02020603050405020304" pitchFamily="18" charset="0"/>
                <a:cs typeface="Times New Roman" panose="02020603050405020304" pitchFamily="18" charset="0"/>
              </a:rPr>
              <a:t>Recognize The Hand Gesture And Perform Actions</a:t>
            </a:r>
          </a:p>
        </p:txBody>
      </p:sp>
      <p:pic>
        <p:nvPicPr>
          <p:cNvPr id="6" name="Picture 5">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7" name="Rectangle 6"/>
          <p:cNvSpPr/>
          <p:nvPr/>
        </p:nvSpPr>
        <p:spPr>
          <a:xfrm>
            <a:off x="393636" y="5681962"/>
            <a:ext cx="10649502" cy="1053750"/>
          </a:xfrm>
          <a:prstGeom prst="rect">
            <a:avLst/>
          </a:prstGeom>
        </p:spPr>
        <p:txBody>
          <a:bodyPr wrap="square">
            <a:spAutoFit/>
          </a:bodyPr>
          <a:lstStyle/>
          <a:p>
            <a:pPr marL="228600" marR="0" indent="457200" algn="just">
              <a:lnSpc>
                <a:spcPct val="150000"/>
              </a:lnSpc>
              <a:spcBef>
                <a:spcPts val="0"/>
              </a:spcBef>
              <a:spcAft>
                <a:spcPts val="1000"/>
              </a:spcAft>
            </a:pPr>
            <a:r>
              <a:rPr lang="en-US" sz="2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also added one more functionality in our implementation that tells user which action is performed.</a:t>
            </a:r>
            <a:endParaRPr lang="en-US" sz="2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p:cNvSpPr/>
          <p:nvPr/>
        </p:nvSpPr>
        <p:spPr>
          <a:xfrm>
            <a:off x="342899" y="2987040"/>
            <a:ext cx="540875" cy="492954"/>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ectangle 33"/>
          <p:cNvSpPr/>
          <p:nvPr/>
        </p:nvSpPr>
        <p:spPr>
          <a:xfrm>
            <a:off x="1135380" y="2857500"/>
            <a:ext cx="510540"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ectangle 34"/>
          <p:cNvSpPr/>
          <p:nvPr/>
        </p:nvSpPr>
        <p:spPr>
          <a:xfrm>
            <a:off x="3154679" y="25503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35"/>
          <p:cNvSpPr/>
          <p:nvPr/>
        </p:nvSpPr>
        <p:spPr>
          <a:xfrm>
            <a:off x="2043625" y="2781300"/>
            <a:ext cx="560949"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37"/>
          <p:cNvSpPr/>
          <p:nvPr/>
        </p:nvSpPr>
        <p:spPr>
          <a:xfrm>
            <a:off x="9933614" y="2623916"/>
            <a:ext cx="152400" cy="108204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38"/>
          <p:cNvSpPr/>
          <p:nvPr/>
        </p:nvSpPr>
        <p:spPr>
          <a:xfrm>
            <a:off x="10365286" y="2909710"/>
            <a:ext cx="137160" cy="51054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10763970" y="3040379"/>
            <a:ext cx="191313" cy="204417"/>
          </a:xfrm>
          <a:prstGeom prst="ellipse">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Rectangle 42"/>
          <p:cNvSpPr/>
          <p:nvPr/>
        </p:nvSpPr>
        <p:spPr>
          <a:xfrm>
            <a:off x="594360" y="3101339"/>
            <a:ext cx="118908" cy="11430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Rectangle 61"/>
          <p:cNvSpPr>
            <a:spLocks noChangeArrowheads="1"/>
          </p:cNvSpPr>
          <p:nvPr/>
        </p:nvSpPr>
        <p:spPr bwMode="auto">
          <a:xfrm>
            <a:off x="3611878" y="275704"/>
            <a:ext cx="45232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CNN Architecture</a:t>
            </a:r>
          </a:p>
        </p:txBody>
      </p:sp>
      <p:sp>
        <p:nvSpPr>
          <p:cNvPr id="63" name="Rectangle 6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63"/>
          <p:cNvSpPr/>
          <p:nvPr/>
        </p:nvSpPr>
        <p:spPr>
          <a:xfrm>
            <a:off x="8725776" y="2159096"/>
            <a:ext cx="236220" cy="195072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Rectangle 64"/>
          <p:cNvSpPr/>
          <p:nvPr/>
        </p:nvSpPr>
        <p:spPr>
          <a:xfrm>
            <a:off x="9384585" y="2133599"/>
            <a:ext cx="236220" cy="195072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p:cNvSpPr/>
          <p:nvPr/>
        </p:nvSpPr>
        <p:spPr>
          <a:xfrm>
            <a:off x="1287780" y="3009900"/>
            <a:ext cx="510540"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Rectangle 66"/>
          <p:cNvSpPr/>
          <p:nvPr/>
        </p:nvSpPr>
        <p:spPr>
          <a:xfrm>
            <a:off x="2196025" y="2933700"/>
            <a:ext cx="560949"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ectangle 67"/>
          <p:cNvSpPr/>
          <p:nvPr/>
        </p:nvSpPr>
        <p:spPr>
          <a:xfrm>
            <a:off x="3307079" y="27027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Rectangle 68"/>
          <p:cNvSpPr/>
          <p:nvPr/>
        </p:nvSpPr>
        <p:spPr>
          <a:xfrm>
            <a:off x="3459479" y="28551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Rectangle 69"/>
          <p:cNvSpPr/>
          <p:nvPr/>
        </p:nvSpPr>
        <p:spPr>
          <a:xfrm>
            <a:off x="3611879" y="30075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Rectangle 70"/>
          <p:cNvSpPr/>
          <p:nvPr/>
        </p:nvSpPr>
        <p:spPr>
          <a:xfrm>
            <a:off x="4501953" y="24829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Rectangle 71"/>
          <p:cNvSpPr/>
          <p:nvPr/>
        </p:nvSpPr>
        <p:spPr>
          <a:xfrm>
            <a:off x="4654353" y="26353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Rectangle 72"/>
          <p:cNvSpPr/>
          <p:nvPr/>
        </p:nvSpPr>
        <p:spPr>
          <a:xfrm>
            <a:off x="4806753" y="27877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ectangle 73"/>
          <p:cNvSpPr/>
          <p:nvPr/>
        </p:nvSpPr>
        <p:spPr>
          <a:xfrm>
            <a:off x="4959153" y="29401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p:cNvSpPr/>
          <p:nvPr/>
        </p:nvSpPr>
        <p:spPr>
          <a:xfrm>
            <a:off x="5804974" y="24817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Rectangle 93"/>
          <p:cNvSpPr/>
          <p:nvPr/>
        </p:nvSpPr>
        <p:spPr>
          <a:xfrm>
            <a:off x="5957374" y="26341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Rectangle 94"/>
          <p:cNvSpPr/>
          <p:nvPr/>
        </p:nvSpPr>
        <p:spPr>
          <a:xfrm>
            <a:off x="6109774" y="27865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Rectangle 95"/>
          <p:cNvSpPr/>
          <p:nvPr/>
        </p:nvSpPr>
        <p:spPr>
          <a:xfrm>
            <a:off x="6262174" y="29389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Rectangle 96"/>
          <p:cNvSpPr/>
          <p:nvPr/>
        </p:nvSpPr>
        <p:spPr>
          <a:xfrm>
            <a:off x="7248230" y="24641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Rectangle 100"/>
          <p:cNvSpPr/>
          <p:nvPr/>
        </p:nvSpPr>
        <p:spPr>
          <a:xfrm>
            <a:off x="7400630" y="26165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2" name="Rectangle 101"/>
          <p:cNvSpPr/>
          <p:nvPr/>
        </p:nvSpPr>
        <p:spPr>
          <a:xfrm>
            <a:off x="7553030" y="27689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 name="Rectangle 102"/>
          <p:cNvSpPr/>
          <p:nvPr/>
        </p:nvSpPr>
        <p:spPr>
          <a:xfrm>
            <a:off x="7705430" y="29213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 name="Rectangle 103"/>
          <p:cNvSpPr/>
          <p:nvPr/>
        </p:nvSpPr>
        <p:spPr>
          <a:xfrm>
            <a:off x="1592579" y="3114233"/>
            <a:ext cx="103015" cy="101407"/>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6" name="Straight Connector 105"/>
          <p:cNvCxnSpPr/>
          <p:nvPr/>
        </p:nvCxnSpPr>
        <p:spPr>
          <a:xfrm>
            <a:off x="716280" y="3101340"/>
            <a:ext cx="674956" cy="226254"/>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17395" y="3204952"/>
            <a:ext cx="673841" cy="122642"/>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87066" y="3110358"/>
            <a:ext cx="674956" cy="226254"/>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79989" y="3206846"/>
            <a:ext cx="668436" cy="129653"/>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792247" y="3223485"/>
            <a:ext cx="465269" cy="739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3" name="Straight Arrow Connector 132"/>
          <p:cNvCxnSpPr/>
          <p:nvPr/>
        </p:nvCxnSpPr>
        <p:spPr>
          <a:xfrm flipV="1">
            <a:off x="4240820" y="3276967"/>
            <a:ext cx="460422" cy="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p:nvPr/>
        </p:nvCxnSpPr>
        <p:spPr>
          <a:xfrm>
            <a:off x="5585458" y="3223485"/>
            <a:ext cx="416169" cy="4036"/>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p:nvPr/>
        </p:nvCxnSpPr>
        <p:spPr>
          <a:xfrm>
            <a:off x="6884572" y="3218277"/>
            <a:ext cx="490020" cy="52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8323633" y="3196282"/>
            <a:ext cx="365992" cy="79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V="1">
            <a:off x="8990056" y="3190492"/>
            <a:ext cx="365992" cy="79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132505" y="3197791"/>
            <a:ext cx="211420" cy="6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9663267" y="3198405"/>
            <a:ext cx="25148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10527498" y="3175194"/>
            <a:ext cx="211420" cy="6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87368" y="2523129"/>
            <a:ext cx="616187" cy="338554"/>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Input</a:t>
            </a:r>
          </a:p>
        </p:txBody>
      </p:sp>
      <p:sp>
        <p:nvSpPr>
          <p:cNvPr id="167" name="TextBox 166"/>
          <p:cNvSpPr txBox="1"/>
          <p:nvPr/>
        </p:nvSpPr>
        <p:spPr>
          <a:xfrm>
            <a:off x="843772" y="2428548"/>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sp>
        <p:nvSpPr>
          <p:cNvPr id="168" name="TextBox 167"/>
          <p:cNvSpPr txBox="1"/>
          <p:nvPr/>
        </p:nvSpPr>
        <p:spPr>
          <a:xfrm>
            <a:off x="1848985" y="2420905"/>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69" name="TextBox 168"/>
          <p:cNvSpPr txBox="1"/>
          <p:nvPr/>
        </p:nvSpPr>
        <p:spPr>
          <a:xfrm>
            <a:off x="4239788" y="2132173"/>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70" name="TextBox 169"/>
          <p:cNvSpPr txBox="1"/>
          <p:nvPr/>
        </p:nvSpPr>
        <p:spPr>
          <a:xfrm>
            <a:off x="6950901" y="2058670"/>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71" name="TextBox 170"/>
          <p:cNvSpPr txBox="1"/>
          <p:nvPr/>
        </p:nvSpPr>
        <p:spPr>
          <a:xfrm>
            <a:off x="5584840" y="2077960"/>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sp>
        <p:nvSpPr>
          <p:cNvPr id="172" name="TextBox 171"/>
          <p:cNvSpPr txBox="1"/>
          <p:nvPr/>
        </p:nvSpPr>
        <p:spPr>
          <a:xfrm>
            <a:off x="2932009" y="2166559"/>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cxnSp>
        <p:nvCxnSpPr>
          <p:cNvPr id="175" name="Straight Arrow Connector 174"/>
          <p:cNvCxnSpPr/>
          <p:nvPr/>
        </p:nvCxnSpPr>
        <p:spPr>
          <a:xfrm>
            <a:off x="8392332" y="1480088"/>
            <a:ext cx="30997" cy="150196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a:off x="9157553" y="1474851"/>
            <a:ext cx="30997" cy="150196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7" name="TextBox 176"/>
          <p:cNvSpPr txBox="1"/>
          <p:nvPr/>
        </p:nvSpPr>
        <p:spPr>
          <a:xfrm>
            <a:off x="7894672" y="1131274"/>
            <a:ext cx="949214" cy="307777"/>
          </a:xfrm>
          <a:prstGeom prst="rect">
            <a:avLst/>
          </a:prstGeom>
          <a:noFill/>
          <a:ln>
            <a:solidFill>
              <a:schemeClr val="tx1"/>
            </a:solidFill>
          </a:ln>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Flattening</a:t>
            </a:r>
          </a:p>
        </p:txBody>
      </p:sp>
      <p:sp>
        <p:nvSpPr>
          <p:cNvPr id="178" name="TextBox 177"/>
          <p:cNvSpPr txBox="1"/>
          <p:nvPr/>
        </p:nvSpPr>
        <p:spPr>
          <a:xfrm>
            <a:off x="8854704" y="1127293"/>
            <a:ext cx="667691"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Dense</a:t>
            </a:r>
          </a:p>
        </p:txBody>
      </p:sp>
      <p:sp>
        <p:nvSpPr>
          <p:cNvPr id="179" name="TextBox 178"/>
          <p:cNvSpPr txBox="1"/>
          <p:nvPr/>
        </p:nvSpPr>
        <p:spPr>
          <a:xfrm>
            <a:off x="8392332" y="4176274"/>
            <a:ext cx="1468510"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Fully Connected</a:t>
            </a:r>
          </a:p>
        </p:txBody>
      </p:sp>
      <p:sp>
        <p:nvSpPr>
          <p:cNvPr id="182" name="TextBox 181"/>
          <p:cNvSpPr txBox="1"/>
          <p:nvPr/>
        </p:nvSpPr>
        <p:spPr>
          <a:xfrm>
            <a:off x="10490770" y="2589602"/>
            <a:ext cx="918660"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Softmax</a:t>
            </a:r>
          </a:p>
        </p:txBody>
      </p:sp>
      <p:sp>
        <p:nvSpPr>
          <p:cNvPr id="183" name="TextBox 182"/>
          <p:cNvSpPr txBox="1"/>
          <p:nvPr/>
        </p:nvSpPr>
        <p:spPr>
          <a:xfrm>
            <a:off x="10980334" y="2953582"/>
            <a:ext cx="948481"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Output</a:t>
            </a:r>
          </a:p>
        </p:txBody>
      </p:sp>
      <p:sp>
        <p:nvSpPr>
          <p:cNvPr id="184" name="TextBox 183"/>
          <p:cNvSpPr txBox="1"/>
          <p:nvPr/>
        </p:nvSpPr>
        <p:spPr>
          <a:xfrm>
            <a:off x="9553965" y="2242577"/>
            <a:ext cx="948481"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ReLU</a:t>
            </a:r>
          </a:p>
        </p:txBody>
      </p:sp>
      <p:sp>
        <p:nvSpPr>
          <p:cNvPr id="187" name="TextBox 186"/>
          <p:cNvSpPr txBox="1"/>
          <p:nvPr/>
        </p:nvSpPr>
        <p:spPr>
          <a:xfrm>
            <a:off x="8407830" y="5016781"/>
            <a:ext cx="3006284"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Classification</a:t>
            </a:r>
          </a:p>
        </p:txBody>
      </p:sp>
      <p:sp>
        <p:nvSpPr>
          <p:cNvPr id="189" name="TextBox 188"/>
          <p:cNvSpPr txBox="1"/>
          <p:nvPr/>
        </p:nvSpPr>
        <p:spPr>
          <a:xfrm>
            <a:off x="1910035" y="4553783"/>
            <a:ext cx="4567792"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Feature Extraction</a:t>
            </a:r>
          </a:p>
        </p:txBody>
      </p:sp>
      <p:sp>
        <p:nvSpPr>
          <p:cNvPr id="191" name="Left Brace 190"/>
          <p:cNvSpPr/>
          <p:nvPr/>
        </p:nvSpPr>
        <p:spPr>
          <a:xfrm rot="16200000">
            <a:off x="3847921" y="214627"/>
            <a:ext cx="850055" cy="7688794"/>
          </a:xfrm>
          <a:prstGeom prst="leftBrace">
            <a:avLst>
              <a:gd name="adj1" fmla="val 8333"/>
              <a:gd name="adj2" fmla="val 48690"/>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92" name="Left Brace 191"/>
          <p:cNvSpPr/>
          <p:nvPr/>
        </p:nvSpPr>
        <p:spPr>
          <a:xfrm rot="16200000">
            <a:off x="9666715" y="3319195"/>
            <a:ext cx="356645" cy="2838951"/>
          </a:xfrm>
          <a:prstGeom prst="leftBrace">
            <a:avLst>
              <a:gd name="adj1" fmla="val 8333"/>
              <a:gd name="adj2" fmla="val 48690"/>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93" name="Picture 19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92343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13" y="571500"/>
            <a:ext cx="10709853" cy="5354515"/>
          </a:xfrm>
          <a:prstGeom prst="rect">
            <a:avLst/>
          </a:prstGeom>
        </p:spPr>
      </p:pic>
      <p:sp>
        <p:nvSpPr>
          <p:cNvPr id="4" name="Rectangle 3"/>
          <p:cNvSpPr/>
          <p:nvPr/>
        </p:nvSpPr>
        <p:spPr>
          <a:xfrm>
            <a:off x="4084103" y="6101835"/>
            <a:ext cx="3593997" cy="369332"/>
          </a:xfrm>
          <a:prstGeom prst="rect">
            <a:avLst/>
          </a:prstGeom>
        </p:spPr>
        <p:txBody>
          <a:bodyPr wrap="none">
            <a:spAutoFit/>
          </a:bodyPr>
          <a:lstStyle/>
          <a:p>
            <a:r>
              <a:rPr lang="en-US" b="1" dirty="0">
                <a:solidFill>
                  <a:schemeClr val="bg1"/>
                </a:solidFill>
                <a:latin typeface="Times New Roman" panose="02020603050405020304" pitchFamily="18" charset="0"/>
                <a:ea typeface="Times New Roman" panose="02020603050405020304" pitchFamily="18" charset="0"/>
              </a:rPr>
              <a:t>Fig. Workflow of Proposed System</a:t>
            </a:r>
            <a:endParaRPr lang="en-US" dirty="0">
              <a:solidFill>
                <a:schemeClr val="bg1"/>
              </a:solidFill>
            </a:endParaRPr>
          </a:p>
        </p:txBody>
      </p:sp>
      <p:pic>
        <p:nvPicPr>
          <p:cNvPr id="5" name="Picture 4">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9752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9801662"/>
              </p:ext>
            </p:extLst>
          </p:nvPr>
        </p:nvGraphicFramePr>
        <p:xfrm>
          <a:off x="3358662" y="1767254"/>
          <a:ext cx="5556738" cy="320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2971F384-70D3-44BD-B55F-7225007E0F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77240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4254733" y="184850"/>
            <a:ext cx="3456121" cy="800219"/>
          </a:xfrm>
          <a:prstGeom prst="rect">
            <a:avLst/>
          </a:prstGeom>
        </p:spPr>
        <p:txBody>
          <a:bodyPr wrap="square">
            <a:spAutoFit/>
          </a:bodyPr>
          <a:lstStyle/>
          <a:p>
            <a:pPr marR="0" lvl="0" algn="ctr">
              <a:lnSpc>
                <a:spcPct val="115000"/>
              </a:lnSpc>
              <a:spcBef>
                <a:spcPts val="0"/>
              </a:spcBef>
              <a:spcAft>
                <a:spcPts val="1000"/>
              </a:spcAft>
              <a:buSzPts val="1800"/>
            </a:pPr>
            <a:r>
              <a:rPr lang="en-US" sz="4000" b="1" dirty="0">
                <a:solidFill>
                  <a:srgbClr val="66FFFF"/>
                </a:solidFill>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4000" dirty="0">
              <a:solidFill>
                <a:srgbClr val="66FFFF"/>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331177" y="1103600"/>
            <a:ext cx="8998544" cy="517065"/>
          </a:xfrm>
          <a:prstGeom prst="rect">
            <a:avLst/>
          </a:prstGeom>
        </p:spPr>
        <p:txBody>
          <a:bodyPr wrap="square">
            <a:spAutoFit/>
          </a:bodyPr>
          <a:lstStyle/>
          <a:p>
            <a:pPr marL="228600" marR="0" algn="just">
              <a:lnSpc>
                <a:spcPct val="115000"/>
              </a:lnSpc>
              <a:spcBef>
                <a:spcPts val="0"/>
              </a:spcBef>
              <a:spcAft>
                <a:spcPts val="1000"/>
              </a:spcAft>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Following are the two plots of train-val accuracy and train-val loss.</a:t>
            </a:r>
            <a:endParaRPr lang="en-US"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3242" y="1739195"/>
            <a:ext cx="5180212" cy="3226095"/>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317225" y="1739196"/>
            <a:ext cx="4675240" cy="2938312"/>
          </a:xfrm>
          <a:prstGeom prst="rect">
            <a:avLst/>
          </a:prstGeom>
        </p:spPr>
      </p:pic>
      <p:sp>
        <p:nvSpPr>
          <p:cNvPr id="4" name="Rectangle 3"/>
          <p:cNvSpPr/>
          <p:nvPr/>
        </p:nvSpPr>
        <p:spPr>
          <a:xfrm>
            <a:off x="6625714" y="4965290"/>
            <a:ext cx="4606412" cy="390684"/>
          </a:xfrm>
          <a:prstGeom prst="rect">
            <a:avLst/>
          </a:prstGeom>
        </p:spPr>
        <p:txBody>
          <a:bodyPr wrap="square">
            <a:spAutoFit/>
          </a:bodyPr>
          <a:lstStyle/>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Train vs Val loss</a:t>
            </a:r>
            <a:endParaRPr lang="en-U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1670539" y="5083820"/>
            <a:ext cx="3367454" cy="369332"/>
          </a:xfrm>
          <a:prstGeom prst="rect">
            <a:avLst/>
          </a:prstGeom>
        </p:spPr>
        <p:txBody>
          <a:bodyPr wrap="square">
            <a:spAutoFit/>
          </a:bodyPr>
          <a:lstStyle/>
          <a:p>
            <a:pPr algn="ct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Train vs Val accuracy </a:t>
            </a:r>
            <a:endParaRPr lang="en-US" dirty="0">
              <a:solidFill>
                <a:schemeClr val="bg1"/>
              </a:solidFill>
            </a:endParaRPr>
          </a:p>
        </p:txBody>
      </p:sp>
    </p:spTree>
    <p:extLst>
      <p:ext uri="{BB962C8B-B14F-4D97-AF65-F5344CB8AC3E}">
        <p14:creationId xmlns:p14="http://schemas.microsoft.com/office/powerpoint/2010/main" val="3083913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34086" y="2221973"/>
            <a:ext cx="4474246" cy="2959199"/>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726115" y="2356335"/>
            <a:ext cx="4252173" cy="2596225"/>
          </a:xfrm>
          <a:prstGeom prst="rect">
            <a:avLst/>
          </a:prstGeom>
        </p:spPr>
      </p:pic>
      <p:sp>
        <p:nvSpPr>
          <p:cNvPr id="2" name="Rectangle 1"/>
          <p:cNvSpPr/>
          <p:nvPr/>
        </p:nvSpPr>
        <p:spPr>
          <a:xfrm>
            <a:off x="1551712" y="5413902"/>
            <a:ext cx="2986716" cy="390684"/>
          </a:xfrm>
          <a:prstGeom prst="rect">
            <a:avLst/>
          </a:prstGeom>
        </p:spPr>
        <p:txBody>
          <a:bodyPr wrap="none">
            <a:spAutoFit/>
          </a:bodyPr>
          <a:lstStyle/>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Overall Result of Model</a:t>
            </a:r>
            <a:endParaRPr lang="en-U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7660208" y="5143843"/>
            <a:ext cx="2383986" cy="369332"/>
          </a:xfrm>
          <a:prstGeom prst="rect">
            <a:avLst/>
          </a:prstGeom>
        </p:spPr>
        <p:txBody>
          <a:bodyPr wrap="none">
            <a:spAutoFit/>
          </a:bodyPr>
          <a:lstStyle/>
          <a:p>
            <a:r>
              <a:rPr lang="en-US" b="1" dirty="0">
                <a:solidFill>
                  <a:schemeClr val="bg1"/>
                </a:solidFill>
                <a:latin typeface="Times New Roman" panose="02020603050405020304" pitchFamily="18" charset="0"/>
                <a:ea typeface="Times New Roman" panose="02020603050405020304" pitchFamily="18" charset="0"/>
              </a:rPr>
              <a:t>Fig. Confusion Matrix</a:t>
            </a:r>
            <a:endParaRPr lang="en-US" dirty="0">
              <a:solidFill>
                <a:schemeClr val="bg1"/>
              </a:solidFill>
            </a:endParaRPr>
          </a:p>
        </p:txBody>
      </p:sp>
      <p:sp>
        <p:nvSpPr>
          <p:cNvPr id="7" name="Rectangle 6"/>
          <p:cNvSpPr/>
          <p:nvPr/>
        </p:nvSpPr>
        <p:spPr>
          <a:xfrm>
            <a:off x="634087" y="604571"/>
            <a:ext cx="10344202" cy="1154162"/>
          </a:xfrm>
          <a:prstGeom prst="rect">
            <a:avLst/>
          </a:prstGeom>
        </p:spPr>
        <p:txBody>
          <a:bodyPr wrap="square">
            <a:spAutoFit/>
          </a:bodyPr>
          <a:lstStyle/>
          <a:p>
            <a:pPr algn="just">
              <a:lnSpc>
                <a:spcPct val="115000"/>
              </a:lnSpc>
              <a:spcBef>
                <a:spcPts val="1200"/>
              </a:spcBef>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achieved following result of evaluation metrics. Our model is confused in some of the gestures like cross, scissor, up, etc. We achieved 85.90% accuracy at the time of testing our model. Following are the classification reports we got.</a:t>
            </a:r>
            <a:endParaRPr lang="en-US"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47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42" y="286928"/>
            <a:ext cx="3169957" cy="490199"/>
          </a:xfrm>
          <a:prstGeom prst="rect">
            <a:avLst/>
          </a:prstGeom>
        </p:spPr>
        <p:txBody>
          <a:bodyPr wrap="square">
            <a:spAutoFit/>
          </a:bodyPr>
          <a:lstStyle/>
          <a:p>
            <a:pPr algn="just">
              <a:lnSpc>
                <a:spcPct val="115000"/>
              </a:lnSpc>
              <a:spcAft>
                <a:spcPts val="1000"/>
              </a:spcAft>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GUI of our system,</a:t>
            </a:r>
            <a:endParaRPr lang="en-US"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70974" y="979658"/>
            <a:ext cx="4936295" cy="3442873"/>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89784" y="1574996"/>
            <a:ext cx="4834891" cy="3999327"/>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800351" y="4735928"/>
            <a:ext cx="2411164" cy="1676790"/>
          </a:xfrm>
          <a:prstGeom prst="rect">
            <a:avLst/>
          </a:prstGeom>
        </p:spPr>
      </p:pic>
      <p:pic>
        <p:nvPicPr>
          <p:cNvPr id="6" name="Picture 5">
            <a:extLst>
              <a:ext uri="{FF2B5EF4-FFF2-40B4-BE49-F238E27FC236}">
                <a16:creationId xmlns:a16="http://schemas.microsoft.com/office/drawing/2014/main" id="{2971F384-70D3-44BD-B55F-7225007E0F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423485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4FE-E7DA-403E-A23E-568DA37C16B3}"/>
              </a:ext>
            </a:extLst>
          </p:cNvPr>
          <p:cNvSpPr>
            <a:spLocks noGrp="1"/>
          </p:cNvSpPr>
          <p:nvPr>
            <p:ph type="title"/>
          </p:nvPr>
        </p:nvSpPr>
        <p:spPr>
          <a:xfrm>
            <a:off x="838200" y="180486"/>
            <a:ext cx="10515600" cy="1325563"/>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Outline</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B168EA-AABE-4359-AA7A-66748AEA45A8}"/>
              </a:ext>
            </a:extLst>
          </p:cNvPr>
          <p:cNvSpPr>
            <a:spLocks noGrp="1"/>
          </p:cNvSpPr>
          <p:nvPr>
            <p:ph sz="half" idx="1"/>
          </p:nvPr>
        </p:nvSpPr>
        <p:spPr/>
        <p:txBody>
          <a:bodyPr>
            <a:noAutofit/>
          </a:bodyPr>
          <a:lstStyle/>
          <a:p>
            <a:pPr algn="just"/>
            <a:r>
              <a:rPr lang="en-IN" dirty="0">
                <a:solidFill>
                  <a:srgbClr val="66FFFF"/>
                </a:solidFill>
                <a:latin typeface="Times New Roman" panose="02020603050405020304" pitchFamily="18" charset="0"/>
                <a:cs typeface="Times New Roman" panose="02020603050405020304" pitchFamily="18" charset="0"/>
              </a:rPr>
              <a:t>Abstract</a:t>
            </a:r>
          </a:p>
          <a:p>
            <a:pPr algn="just"/>
            <a:r>
              <a:rPr lang="en-IN" dirty="0">
                <a:solidFill>
                  <a:srgbClr val="66FFFF"/>
                </a:solidFill>
                <a:latin typeface="Times New Roman" panose="02020603050405020304" pitchFamily="18" charset="0"/>
                <a:cs typeface="Times New Roman" panose="02020603050405020304" pitchFamily="18" charset="0"/>
              </a:rPr>
              <a:t>Background and Motivation</a:t>
            </a:r>
          </a:p>
          <a:p>
            <a:pPr algn="just"/>
            <a:r>
              <a:rPr lang="en-IN" dirty="0">
                <a:solidFill>
                  <a:srgbClr val="66FFFF"/>
                </a:solidFill>
                <a:latin typeface="Times New Roman" panose="02020603050405020304" pitchFamily="18" charset="0"/>
                <a:cs typeface="Times New Roman" panose="02020603050405020304" pitchFamily="18" charset="0"/>
              </a:rPr>
              <a:t>Problem Statement </a:t>
            </a:r>
          </a:p>
          <a:p>
            <a:pPr algn="just"/>
            <a:r>
              <a:rPr lang="en-IN" dirty="0">
                <a:solidFill>
                  <a:srgbClr val="66FFFF"/>
                </a:solidFill>
                <a:latin typeface="Times New Roman" panose="02020603050405020304" pitchFamily="18" charset="0"/>
                <a:cs typeface="Times New Roman" panose="02020603050405020304" pitchFamily="18" charset="0"/>
              </a:rPr>
              <a:t>Objectives</a:t>
            </a:r>
          </a:p>
          <a:p>
            <a:pPr algn="just"/>
            <a:r>
              <a:rPr lang="en-IN" dirty="0">
                <a:solidFill>
                  <a:srgbClr val="66FFFF"/>
                </a:solidFill>
                <a:latin typeface="Times New Roman" panose="02020603050405020304" pitchFamily="18" charset="0"/>
                <a:cs typeface="Times New Roman" panose="02020603050405020304" pitchFamily="18" charset="0"/>
              </a:rPr>
              <a:t>Introduction</a:t>
            </a:r>
          </a:p>
          <a:p>
            <a:pPr algn="just"/>
            <a:r>
              <a:rPr lang="en-IN" dirty="0">
                <a:solidFill>
                  <a:srgbClr val="66FFFF"/>
                </a:solidFill>
                <a:latin typeface="Times New Roman" panose="02020603050405020304" pitchFamily="18" charset="0"/>
                <a:cs typeface="Times New Roman" panose="02020603050405020304" pitchFamily="18" charset="0"/>
              </a:rPr>
              <a:t>Literature Survey</a:t>
            </a:r>
          </a:p>
          <a:p>
            <a:pPr algn="just"/>
            <a:r>
              <a:rPr lang="en-IN" dirty="0">
                <a:solidFill>
                  <a:srgbClr val="66FFFF"/>
                </a:solidFill>
                <a:latin typeface="Times New Roman" panose="02020603050405020304" pitchFamily="18" charset="0"/>
                <a:cs typeface="Times New Roman" panose="02020603050405020304" pitchFamily="18" charset="0"/>
              </a:rPr>
              <a:t>Experimental Setup</a:t>
            </a:r>
          </a:p>
        </p:txBody>
      </p:sp>
      <p:sp>
        <p:nvSpPr>
          <p:cNvPr id="5" name="Content Placeholder 4"/>
          <p:cNvSpPr>
            <a:spLocks noGrp="1"/>
          </p:cNvSpPr>
          <p:nvPr>
            <p:ph sz="half" idx="2"/>
          </p:nvPr>
        </p:nvSpPr>
        <p:spPr/>
        <p:txBody>
          <a:bodyPr/>
          <a:lstStyle/>
          <a:p>
            <a:pPr algn="just"/>
            <a:r>
              <a:rPr lang="en-IN" dirty="0">
                <a:solidFill>
                  <a:srgbClr val="66FFFF"/>
                </a:solidFill>
                <a:latin typeface="Times New Roman" panose="02020603050405020304" pitchFamily="18" charset="0"/>
                <a:cs typeface="Times New Roman" panose="02020603050405020304" pitchFamily="18" charset="0"/>
              </a:rPr>
              <a:t>Implementation</a:t>
            </a:r>
          </a:p>
          <a:p>
            <a:pPr algn="just"/>
            <a:r>
              <a:rPr lang="en-IN" dirty="0">
                <a:solidFill>
                  <a:srgbClr val="66FFFF"/>
                </a:solidFill>
                <a:latin typeface="Times New Roman" panose="02020603050405020304" pitchFamily="18" charset="0"/>
                <a:cs typeface="Times New Roman" panose="02020603050405020304" pitchFamily="18" charset="0"/>
              </a:rPr>
              <a:t>Code </a:t>
            </a:r>
          </a:p>
          <a:p>
            <a:pPr algn="just"/>
            <a:r>
              <a:rPr lang="en-IN" dirty="0">
                <a:solidFill>
                  <a:srgbClr val="66FFFF"/>
                </a:solidFill>
                <a:latin typeface="Times New Roman" panose="02020603050405020304" pitchFamily="18" charset="0"/>
                <a:cs typeface="Times New Roman" panose="02020603050405020304" pitchFamily="18" charset="0"/>
              </a:rPr>
              <a:t>Result</a:t>
            </a:r>
          </a:p>
          <a:p>
            <a:pPr algn="just"/>
            <a:r>
              <a:rPr lang="en-IN" dirty="0">
                <a:solidFill>
                  <a:srgbClr val="66FFFF"/>
                </a:solidFill>
                <a:latin typeface="Times New Roman" panose="02020603050405020304" pitchFamily="18" charset="0"/>
                <a:cs typeface="Times New Roman" panose="02020603050405020304" pitchFamily="18" charset="0"/>
              </a:rPr>
              <a:t>Applications</a:t>
            </a:r>
          </a:p>
          <a:p>
            <a:pPr algn="just"/>
            <a:r>
              <a:rPr lang="en-IN" dirty="0">
                <a:solidFill>
                  <a:srgbClr val="66FFFF"/>
                </a:solidFill>
                <a:latin typeface="Times New Roman" panose="02020603050405020304" pitchFamily="18" charset="0"/>
                <a:cs typeface="Times New Roman" panose="02020603050405020304" pitchFamily="18" charset="0"/>
              </a:rPr>
              <a:t>Conclusion</a:t>
            </a:r>
          </a:p>
          <a:p>
            <a:pPr algn="just"/>
            <a:r>
              <a:rPr lang="en-IN" dirty="0">
                <a:solidFill>
                  <a:srgbClr val="66FFFF"/>
                </a:solidFill>
                <a:latin typeface="Times New Roman" panose="02020603050405020304" pitchFamily="18" charset="0"/>
                <a:cs typeface="Times New Roman" panose="02020603050405020304" pitchFamily="18" charset="0"/>
              </a:rPr>
              <a:t>Acknowledgement</a:t>
            </a:r>
          </a:p>
          <a:p>
            <a:pPr algn="just"/>
            <a:r>
              <a:rPr lang="en-IN" dirty="0">
                <a:solidFill>
                  <a:srgbClr val="66FFFF"/>
                </a:solidFill>
                <a:latin typeface="Times New Roman" panose="02020603050405020304" pitchFamily="18" charset="0"/>
                <a:cs typeface="Times New Roman" panose="02020603050405020304" pitchFamily="18" charset="0"/>
              </a:rPr>
              <a:t>References</a:t>
            </a:r>
          </a:p>
          <a:p>
            <a:endParaRPr lang="en-US" dirty="0"/>
          </a:p>
        </p:txBody>
      </p:sp>
      <p:pic>
        <p:nvPicPr>
          <p:cNvPr id="4" name="Picture 3">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582108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239293" y="351405"/>
            <a:ext cx="4511070" cy="3073058"/>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64233" y="1608209"/>
            <a:ext cx="6762396" cy="379906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7239293" y="3668954"/>
            <a:ext cx="4565161" cy="3079066"/>
          </a:xfrm>
          <a:prstGeom prst="rect">
            <a:avLst/>
          </a:prstGeom>
        </p:spPr>
      </p:pic>
      <p:sp>
        <p:nvSpPr>
          <p:cNvPr id="2" name="Rectangle 1"/>
          <p:cNvSpPr/>
          <p:nvPr/>
        </p:nvSpPr>
        <p:spPr>
          <a:xfrm>
            <a:off x="278586" y="456913"/>
            <a:ext cx="6262892" cy="430887"/>
          </a:xfrm>
          <a:prstGeom prst="rect">
            <a:avLst/>
          </a:prstGeom>
        </p:spPr>
        <p:txBody>
          <a:bodyPr wrap="square">
            <a:spAutoFit/>
          </a:bodyPr>
          <a:lstStyle/>
          <a:p>
            <a:pPr algn="just"/>
            <a:r>
              <a:rPr lang="en-US" sz="2200" dirty="0">
                <a:solidFill>
                  <a:schemeClr val="bg1"/>
                </a:solidFill>
                <a:latin typeface="Times New Roman" panose="02020603050405020304" pitchFamily="18" charset="0"/>
                <a:ea typeface="Times New Roman" panose="02020603050405020304" pitchFamily="18" charset="0"/>
              </a:rPr>
              <a:t>Some demons of the developed system, </a:t>
            </a:r>
            <a:endParaRPr lang="en-US" sz="2200" dirty="0">
              <a:solidFill>
                <a:schemeClr val="bg1"/>
              </a:solidFill>
            </a:endParaRPr>
          </a:p>
        </p:txBody>
      </p:sp>
    </p:spTree>
    <p:extLst>
      <p:ext uri="{BB962C8B-B14F-4D97-AF65-F5344CB8AC3E}">
        <p14:creationId xmlns:p14="http://schemas.microsoft.com/office/powerpoint/2010/main" val="273232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0126" y="163049"/>
            <a:ext cx="5882640" cy="324358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30126" y="3560885"/>
            <a:ext cx="5882640" cy="3191607"/>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6219093" y="1820009"/>
            <a:ext cx="5715000" cy="3640014"/>
          </a:xfrm>
          <a:prstGeom prst="rect">
            <a:avLst/>
          </a:prstGeom>
        </p:spPr>
      </p:pic>
      <p:pic>
        <p:nvPicPr>
          <p:cNvPr id="5" name="Picture 4">
            <a:extLst>
              <a:ext uri="{FF2B5EF4-FFF2-40B4-BE49-F238E27FC236}">
                <a16:creationId xmlns:a16="http://schemas.microsoft.com/office/drawing/2014/main" id="{2971F384-70D3-44BD-B55F-7225007E0F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47701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7329" y="323362"/>
            <a:ext cx="10143929" cy="707886"/>
          </a:xfrm>
          <a:prstGeom prst="rect">
            <a:avLst/>
          </a:prstGeom>
          <a:noFill/>
        </p:spPr>
        <p:txBody>
          <a:bodyPr wrap="square" rtlCol="0">
            <a:spAutoFit/>
          </a:bodyPr>
          <a:lstStyle/>
          <a:p>
            <a:pPr algn="ctr"/>
            <a:r>
              <a:rPr lang="en-IN" sz="4000" b="1" dirty="0">
                <a:solidFill>
                  <a:srgbClr val="FFFF00"/>
                </a:solidFill>
                <a:latin typeface="Times New Roman" panose="02020603050405020304" pitchFamily="18" charset="0"/>
                <a:cs typeface="Times New Roman" panose="02020603050405020304" pitchFamily="18" charset="0"/>
              </a:rPr>
              <a:t>Applications</a:t>
            </a:r>
            <a:endParaRPr lang="en-GB" sz="4000"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TextBox 1"/>
          <p:cNvSpPr txBox="1"/>
          <p:nvPr/>
        </p:nvSpPr>
        <p:spPr>
          <a:xfrm>
            <a:off x="1302328" y="1403928"/>
            <a:ext cx="6714836"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Immersive gaming technology</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Control through facial gestures</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Alternative computer interfaces</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Remote control</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Home Applications control</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Gaming</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Medical Applications</a:t>
            </a:r>
          </a:p>
        </p:txBody>
      </p:sp>
    </p:spTree>
    <p:extLst>
      <p:ext uri="{BB962C8B-B14F-4D97-AF65-F5344CB8AC3E}">
        <p14:creationId xmlns:p14="http://schemas.microsoft.com/office/powerpoint/2010/main" val="108652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7329" y="3233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Conclusion</a:t>
            </a:r>
            <a:endParaRPr lang="en-GB" sz="4000" dirty="0">
              <a:solidFill>
                <a:srgbClr val="66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917329" y="1115709"/>
            <a:ext cx="1014392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With the growth of present technology, and as humans generally makes the use of hand movements that is hand gestures in the daily communication in order to make intentions more clear, hand gesture identification is treated to be a crucial portion of Human Computer Interaction (HCI), which provides devices the capability of detecting and classifying hand gestures, and perform activities subsequently. </a:t>
            </a:r>
          </a:p>
          <a:p>
            <a:pPr marL="342900" indent="-342900" algn="jus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Research and analysis in the field of hand gestures has become more popular and exciting. It also allows a way of natural and simple interaction.</a:t>
            </a:r>
          </a:p>
          <a:p>
            <a:pPr marL="342900" indent="-342900" algn="jus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In this application, we developed a deep learning model for controlling a computer using hand gestures with the help of Python and OpenCV. It is the cost effective model. We can define a project as creating a dataset, training a model and testing this model in real time.  </a:t>
            </a:r>
          </a:p>
        </p:txBody>
      </p:sp>
    </p:spTree>
    <p:extLst>
      <p:ext uri="{BB962C8B-B14F-4D97-AF65-F5344CB8AC3E}">
        <p14:creationId xmlns:p14="http://schemas.microsoft.com/office/powerpoint/2010/main" val="38600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618836" y="682248"/>
            <a:ext cx="10544091" cy="5775940"/>
          </a:xfrm>
          <a:prstGeom prst="rect">
            <a:avLst/>
          </a:prstGeom>
        </p:spPr>
        <p:txBody>
          <a:bodyPr wrap="square">
            <a:spAutoFit/>
          </a:bodyPr>
          <a:lstStyle/>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This project have limited scope, but in future we can add more operations like volume up/down, scroll up/down, swipe left/right and many more, and can possible to make completely hand gestures controlling device.</a:t>
            </a:r>
          </a:p>
          <a:p>
            <a:pPr marL="285750" indent="-285750" algn="just">
              <a:spcAft>
                <a:spcPts val="1000"/>
              </a:spcAf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Hand gesture recognition used in many applications like HCI, robotics, sign language, digit and alphanumeric value, home automation, medical applications, gaming etc. Hand gestures recognition provides an interesting interaction field in a several different computer applications. </a:t>
            </a:r>
          </a:p>
          <a:p>
            <a:pPr algn="just">
              <a:spcAft>
                <a:spcPts val="1000"/>
              </a:spcAft>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With the development of today’s technology, and as humans tend to naturally use hand gestures in their communication process to clarify their intentions, hand gesture recognition is considered to be an important part of Human Computer Interaction (HCI), which gives computers the ability of capturing and interpreting hand gestures, and executing commands afterwards.</a:t>
            </a:r>
          </a:p>
        </p:txBody>
      </p:sp>
    </p:spTree>
    <p:extLst>
      <p:ext uri="{BB962C8B-B14F-4D97-AF65-F5344CB8AC3E}">
        <p14:creationId xmlns:p14="http://schemas.microsoft.com/office/powerpoint/2010/main" val="122593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159" y="657976"/>
            <a:ext cx="8203222" cy="1169377"/>
          </a:xfrm>
        </p:spPr>
        <p:txBody>
          <a:bodyPr>
            <a:noAutofit/>
          </a:bodyPr>
          <a:lstStyle/>
          <a:p>
            <a:pPr algn="ctr"/>
            <a:r>
              <a:rPr lang="en-US" sz="4000" b="1" dirty="0">
                <a:solidFill>
                  <a:srgbClr val="66FFFF"/>
                </a:solidFill>
                <a:latin typeface="Times New Roman"/>
                <a:cs typeface="Times New Roman"/>
              </a:rPr>
              <a:t>ACKNOWLEDGEMENT</a:t>
            </a:r>
            <a:br>
              <a:rPr lang="en-US" sz="4000" dirty="0">
                <a:solidFill>
                  <a:schemeClr val="accent3"/>
                </a:solidFill>
                <a:latin typeface="Times New Roman"/>
                <a:cs typeface="Times New Roman"/>
              </a:rPr>
            </a:br>
            <a:endParaRPr lang="en-US" sz="4000" dirty="0">
              <a:solidFill>
                <a:schemeClr val="accent3"/>
              </a:solidFill>
            </a:endParaRPr>
          </a:p>
        </p:txBody>
      </p:sp>
      <p:sp>
        <p:nvSpPr>
          <p:cNvPr id="3" name="Rectangle 2"/>
          <p:cNvSpPr/>
          <p:nvPr/>
        </p:nvSpPr>
        <p:spPr>
          <a:xfrm>
            <a:off x="1429354" y="1827353"/>
            <a:ext cx="9192193" cy="3389967"/>
          </a:xfrm>
          <a:prstGeom prst="rect">
            <a:avLst/>
          </a:prstGeom>
        </p:spPr>
        <p:txBody>
          <a:bodyPr wrap="square">
            <a:spAutoFit/>
          </a:bodyPr>
          <a:lstStyle/>
          <a:p>
            <a:pPr algn="just">
              <a:lnSpc>
                <a:spcPct val="110000"/>
              </a:lnSpc>
              <a:spcAft>
                <a:spcPts val="600"/>
              </a:spcAft>
            </a:pPr>
            <a:r>
              <a:rPr lang="en-US" sz="2400" dirty="0">
                <a:solidFill>
                  <a:schemeClr val="bg1"/>
                </a:solidFill>
                <a:latin typeface="Times New Roman"/>
                <a:cs typeface="Times New Roman"/>
              </a:rPr>
              <a:t>	We would like to express our special thanks and gratitude to our guide Rajesh Prasad sir who gave us the guidance and support to complete this project. We would also like to extend our gratitude to Principal Sir Dr. Kishore Ravande sir, to the Dean Engineering, Dr. Rajneeshkaur Sachdeo ma’am and to the HOD CSE Dr. Shraddha Phansalkar ma’am  for providing us with all the facility that was required.</a:t>
            </a:r>
            <a:endParaRPr lang="en-US" sz="2400" b="1" dirty="0">
              <a:solidFill>
                <a:schemeClr val="bg1"/>
              </a:solidFill>
              <a:latin typeface="Times New Roman"/>
              <a:cs typeface="Times New Roman"/>
            </a:endParaRPr>
          </a:p>
          <a:p>
            <a:pPr algn="just">
              <a:lnSpc>
                <a:spcPct val="110000"/>
              </a:lnSpc>
              <a:spcAft>
                <a:spcPts val="600"/>
              </a:spcAft>
            </a:pPr>
            <a:r>
              <a:rPr lang="en-US" sz="2400" b="1" dirty="0">
                <a:solidFill>
                  <a:schemeClr val="bg1"/>
                </a:solidFill>
                <a:latin typeface="Times New Roman"/>
                <a:cs typeface="Times New Roman"/>
              </a:rPr>
              <a:t>	</a:t>
            </a:r>
            <a:r>
              <a:rPr lang="en-US" sz="2400" dirty="0">
                <a:solidFill>
                  <a:schemeClr val="bg1"/>
                </a:solidFill>
                <a:latin typeface="Times New Roman"/>
                <a:cs typeface="Times New Roman"/>
              </a:rPr>
              <a:t>By doing this project we have gained a lot of knowledge which can help us in the near future.</a:t>
            </a:r>
          </a:p>
        </p:txBody>
      </p:sp>
      <p:pic>
        <p:nvPicPr>
          <p:cNvPr id="4" name="Picture 3">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65629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4" name="TextBox 3"/>
          <p:cNvSpPr txBox="1"/>
          <p:nvPr/>
        </p:nvSpPr>
        <p:spPr>
          <a:xfrm>
            <a:off x="917329" y="4249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References</a:t>
            </a:r>
            <a:endParaRPr lang="en-GB" sz="4000" dirty="0">
              <a:solidFill>
                <a:srgbClr val="66FFFF"/>
              </a:solidFill>
              <a:latin typeface="Times New Roman" panose="02020603050405020304" pitchFamily="18" charset="0"/>
              <a:cs typeface="Times New Roman" panose="02020603050405020304" pitchFamily="18" charset="0"/>
            </a:endParaRPr>
          </a:p>
        </p:txBody>
      </p:sp>
      <p:sp>
        <p:nvSpPr>
          <p:cNvPr id="5" name="Rectangle 4"/>
          <p:cNvSpPr/>
          <p:nvPr/>
        </p:nvSpPr>
        <p:spPr>
          <a:xfrm>
            <a:off x="794326" y="1268489"/>
            <a:ext cx="10368601" cy="5262979"/>
          </a:xfrm>
          <a:prstGeom prst="rect">
            <a:avLst/>
          </a:prstGeom>
        </p:spPr>
        <p:txBody>
          <a:bodyPr wrap="square">
            <a:spAutoFit/>
          </a:bodyPr>
          <a:lstStyle/>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have published a survey paper named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Survey Paper on Controlling Computer using Hand Gestures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 the </a:t>
            </a:r>
            <a:r>
              <a:rPr lang="en-US" sz="2400" dirty="0">
                <a:solidFill>
                  <a:schemeClr val="bg1"/>
                </a:solidFill>
                <a:latin typeface="Times New Roman" panose="02020603050405020304" pitchFamily="18" charset="0"/>
                <a:cs typeface="Times New Roman" panose="02020603050405020304" pitchFamily="18" charset="0"/>
              </a:rPr>
              <a:t>International Research Journal of Engineering and Technology (IRJET) journal</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In this paper we have discussed the overall review of gesture acquisition methods, the feature extraction process, the classification of hand gestures, the challenges that face researchers in the hand gesture recognition process.</a:t>
            </a:r>
          </a:p>
          <a:p>
            <a:pPr marL="342900" indent="-342900" algn="just">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Publication Site: </a:t>
            </a:r>
            <a:r>
              <a:rPr lang="en-US" sz="2400" u="sng" dirty="0">
                <a:latin typeface="Times New Roman" panose="02020603050405020304" pitchFamily="18" charset="0"/>
                <a:cs typeface="Times New Roman" panose="02020603050405020304" pitchFamily="18" charset="0"/>
                <a:hlinkClick r:id="rId3"/>
              </a:rPr>
              <a:t>https://www.irjet.net/</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Link for our published survey paper:</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hlinkClick r:id="rId4"/>
              </a:rPr>
              <a:t>https://www.irjet.net/archives/V9/i2/IRJET-V9I2181.pdf</a:t>
            </a:r>
            <a:endParaRPr lang="en-US" sz="2400" dirty="0">
              <a:solidFill>
                <a:schemeClr val="bg1"/>
              </a:solidFill>
              <a:latin typeface="Times New Roman" panose="02020603050405020304" pitchFamily="18" charset="0"/>
              <a:cs typeface="Times New Roman" panose="02020603050405020304" pitchFamily="18" charset="0"/>
            </a:endParaRPr>
          </a:p>
          <a:p>
            <a:pPr lvl="1"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64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4" name="TextBox 3"/>
          <p:cNvSpPr txBox="1"/>
          <p:nvPr/>
        </p:nvSpPr>
        <p:spPr>
          <a:xfrm>
            <a:off x="917329" y="4249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References</a:t>
            </a:r>
            <a:endParaRPr lang="en-GB" sz="4000" dirty="0">
              <a:solidFill>
                <a:srgbClr val="66FFFF"/>
              </a:solidFill>
              <a:latin typeface="Times New Roman" panose="02020603050405020304" pitchFamily="18" charset="0"/>
              <a:cs typeface="Times New Roman" panose="02020603050405020304" pitchFamily="18" charset="0"/>
            </a:endParaRPr>
          </a:p>
        </p:txBody>
      </p:sp>
      <p:sp>
        <p:nvSpPr>
          <p:cNvPr id="5" name="Rectangle 4"/>
          <p:cNvSpPr/>
          <p:nvPr/>
        </p:nvSpPr>
        <p:spPr>
          <a:xfrm>
            <a:off x="794326" y="1268489"/>
            <a:ext cx="10368601" cy="4893647"/>
          </a:xfrm>
          <a:prstGeom prst="rect">
            <a:avLst/>
          </a:prstGeom>
        </p:spPr>
        <p:txBody>
          <a:bodyPr wrap="square">
            <a:sp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J.R Pansare, </a:t>
            </a:r>
            <a:r>
              <a:rPr lang="en-US" sz="2400" dirty="0" err="1">
                <a:solidFill>
                  <a:schemeClr val="bg1"/>
                </a:solidFill>
                <a:latin typeface="Times New Roman" panose="02020603050405020304" pitchFamily="18" charset="0"/>
                <a:cs typeface="Times New Roman" panose="02020603050405020304" pitchFamily="18" charset="0"/>
              </a:rPr>
              <a:t>Malvika</a:t>
            </a:r>
            <a:r>
              <a:rPr lang="en-US" sz="2400" dirty="0">
                <a:solidFill>
                  <a:schemeClr val="bg1"/>
                </a:solidFill>
                <a:latin typeface="Times New Roman" panose="02020603050405020304" pitchFamily="18" charset="0"/>
                <a:cs typeface="Times New Roman" panose="02020603050405020304" pitchFamily="18" charset="0"/>
              </a:rPr>
              <a:t> Bansal, </a:t>
            </a:r>
            <a:r>
              <a:rPr lang="en-US" sz="2400" dirty="0" err="1">
                <a:solidFill>
                  <a:schemeClr val="bg1"/>
                </a:solidFill>
                <a:latin typeface="Times New Roman" panose="02020603050405020304" pitchFamily="18" charset="0"/>
                <a:cs typeface="Times New Roman" panose="02020603050405020304" pitchFamily="18" charset="0"/>
              </a:rPr>
              <a:t>Shivin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Saxena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Devendra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Desale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Gestuelle</a:t>
            </a:r>
            <a:r>
              <a:rPr lang="en-US" sz="2400" dirty="0">
                <a:solidFill>
                  <a:schemeClr val="bg1"/>
                </a:solidFill>
                <a:latin typeface="Times New Roman" panose="02020603050405020304" pitchFamily="18" charset="0"/>
                <a:cs typeface="Times New Roman" panose="02020603050405020304" pitchFamily="18" charset="0"/>
              </a:rPr>
              <a:t>: A System to Recognize Dynamic Hand Gestures using Hidden Markov Model to Control Windows Applications", International Journal of Computer Applications (0975 – 8887) Volume 62– No.17, January 2013.</a:t>
            </a:r>
          </a:p>
          <a:p>
            <a:pPr marL="457200" indent="-457200" algn="just">
              <a:buFont typeface="+mj-lt"/>
              <a:buAutoNum type="arabicPeriod"/>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Pei Xu, "A Real-time Hand Gesture Recognition and Human-Computer Interaction System", arXiv:1704.07296v1 [cs.CV] 24 Apr 2017.</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Gopi</a:t>
            </a:r>
            <a:r>
              <a:rPr lang="en-IN" sz="2400" dirty="0">
                <a:solidFill>
                  <a:schemeClr val="bg1"/>
                </a:solidFill>
                <a:latin typeface="Times New Roman" panose="02020603050405020304" pitchFamily="18" charset="0"/>
                <a:cs typeface="Times New Roman" panose="02020603050405020304" pitchFamily="18" charset="0"/>
              </a:rPr>
              <a:t> Manoj, </a:t>
            </a:r>
            <a:r>
              <a:rPr lang="en-IN" sz="2400" dirty="0" err="1">
                <a:solidFill>
                  <a:schemeClr val="bg1"/>
                </a:solidFill>
                <a:latin typeface="Times New Roman" panose="02020603050405020304" pitchFamily="18" charset="0"/>
                <a:cs typeface="Times New Roman" panose="02020603050405020304" pitchFamily="18" charset="0"/>
              </a:rPr>
              <a:t>Vuyyuru</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Malvika</a:t>
            </a:r>
            <a:r>
              <a:rPr lang="en-IN" sz="2400" dirty="0">
                <a:solidFill>
                  <a:schemeClr val="bg1"/>
                </a:solidFill>
                <a:latin typeface="Times New Roman" panose="02020603050405020304" pitchFamily="18" charset="0"/>
                <a:cs typeface="Times New Roman" panose="02020603050405020304" pitchFamily="18" charset="0"/>
              </a:rPr>
              <a:t>, Ramesh </a:t>
            </a:r>
            <a:r>
              <a:rPr lang="en-IN" sz="2400" dirty="0" err="1">
                <a:solidFill>
                  <a:schemeClr val="bg1"/>
                </a:solidFill>
                <a:latin typeface="Times New Roman" panose="02020603050405020304" pitchFamily="18" charset="0"/>
                <a:cs typeface="Times New Roman" panose="02020603050405020304" pitchFamily="18" charset="0"/>
              </a:rPr>
              <a:t>Shirke</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Performing Basic Tasks on Computer using Hand Gestures &amp; Ultrasonic Sensors”, May 2021.</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Yash</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Velaskar</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Akshay</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Dulam</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Sagar </a:t>
            </a:r>
            <a:r>
              <a:rPr lang="en-IN" sz="2400" dirty="0" err="1">
                <a:solidFill>
                  <a:schemeClr val="bg1"/>
                </a:solidFill>
                <a:latin typeface="Times New Roman" panose="02020603050405020304" pitchFamily="18" charset="0"/>
                <a:cs typeface="Times New Roman" panose="02020603050405020304" pitchFamily="18" charset="0"/>
              </a:rPr>
              <a:t>Sureliya</a:t>
            </a:r>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t>
            </a:r>
            <a:r>
              <a:rPr lang="en-IN" sz="2400" dirty="0">
                <a:solidFill>
                  <a:schemeClr val="bg1"/>
                </a:solidFill>
                <a:latin typeface="Times New Roman" panose="02020603050405020304" pitchFamily="18" charset="0"/>
                <a:cs typeface="Times New Roman" panose="02020603050405020304" pitchFamily="18" charset="0"/>
              </a:rPr>
              <a:t>Computer Vision based Hand Gesture Interfaces”, 2017.</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Rohit</a:t>
            </a:r>
            <a:r>
              <a:rPr lang="en-IN" sz="2400" dirty="0">
                <a:solidFill>
                  <a:schemeClr val="bg1"/>
                </a:solidFill>
                <a:latin typeface="Times New Roman" panose="02020603050405020304" pitchFamily="18" charset="0"/>
                <a:cs typeface="Times New Roman" panose="02020603050405020304" pitchFamily="18" charset="0"/>
              </a:rPr>
              <a:t> Mukherjee</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Pradeep </a:t>
            </a:r>
            <a:r>
              <a:rPr lang="en-IN" sz="2400" dirty="0" err="1">
                <a:solidFill>
                  <a:schemeClr val="bg1"/>
                </a:solidFill>
                <a:latin typeface="Times New Roman" panose="02020603050405020304" pitchFamily="18" charset="0"/>
                <a:cs typeface="Times New Roman" panose="02020603050405020304" pitchFamily="18" charset="0"/>
              </a:rPr>
              <a:t>Swethen</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Ruman</a:t>
            </a:r>
            <a:r>
              <a:rPr lang="en-IN" sz="2400" dirty="0">
                <a:solidFill>
                  <a:schemeClr val="bg1"/>
                </a:solidFill>
                <a:latin typeface="Times New Roman" panose="02020603050405020304" pitchFamily="18" charset="0"/>
                <a:cs typeface="Times New Roman" panose="02020603050405020304" pitchFamily="18" charset="0"/>
              </a:rPr>
              <a:t> Pasha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Sachin Singh </a:t>
            </a:r>
            <a:r>
              <a:rPr lang="en-IN" sz="2400" dirty="0" err="1">
                <a:solidFill>
                  <a:schemeClr val="bg1"/>
                </a:solidFill>
                <a:latin typeface="Times New Roman" panose="02020603050405020304" pitchFamily="18" charset="0"/>
                <a:cs typeface="Times New Roman" panose="02020603050405020304" pitchFamily="18" charset="0"/>
              </a:rPr>
              <a:t>Rawat</a:t>
            </a:r>
            <a:r>
              <a:rPr lang="en-IN" sz="2400" dirty="0">
                <a:solidFill>
                  <a:schemeClr val="bg1"/>
                </a:solidFill>
                <a:latin typeface="Times New Roman" panose="02020603050405020304" pitchFamily="18" charset="0"/>
                <a:cs typeface="Times New Roman" panose="02020603050405020304" pitchFamily="18" charset="0"/>
              </a:rPr>
              <a:t>,</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Gestured Controlled laptop using Arduino”, </a:t>
            </a:r>
            <a:r>
              <a:rPr lang="en-US" sz="2400" dirty="0">
                <a:solidFill>
                  <a:schemeClr val="bg1"/>
                </a:solidFill>
                <a:latin typeface="Times New Roman" panose="02020603050405020304" pitchFamily="18" charset="0"/>
                <a:cs typeface="Times New Roman" panose="02020603050405020304" pitchFamily="18" charset="0"/>
              </a:rPr>
              <a:t>International Journal of Management, Technology And Engineering,</a:t>
            </a:r>
            <a:r>
              <a:rPr lang="en-IN" sz="2400" dirty="0">
                <a:solidFill>
                  <a:schemeClr val="bg1"/>
                </a:solidFill>
                <a:latin typeface="Times New Roman" panose="02020603050405020304" pitchFamily="18" charset="0"/>
                <a:cs typeface="Times New Roman" panose="02020603050405020304" pitchFamily="18" charset="0"/>
              </a:rPr>
              <a:t> October 2018</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9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545" y="720436"/>
            <a:ext cx="10880437" cy="5262979"/>
          </a:xfrm>
          <a:prstGeom prst="rect">
            <a:avLst/>
          </a:prstGeom>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6.  </a:t>
            </a:r>
            <a:r>
              <a:rPr lang="en-IN" sz="2400" dirty="0" err="1">
                <a:solidFill>
                  <a:schemeClr val="bg1"/>
                </a:solidFill>
                <a:latin typeface="Times New Roman" panose="02020603050405020304" pitchFamily="18" charset="0"/>
                <a:cs typeface="Times New Roman" panose="02020603050405020304" pitchFamily="18" charset="0"/>
              </a:rPr>
              <a:t>Ayushi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Bhawal</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Debaparna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Dasgupta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Arka</a:t>
            </a:r>
            <a:r>
              <a:rPr lang="en-IN" sz="2400" dirty="0">
                <a:solidFill>
                  <a:schemeClr val="bg1"/>
                </a:solidFill>
                <a:latin typeface="Times New Roman" panose="02020603050405020304" pitchFamily="18" charset="0"/>
                <a:cs typeface="Times New Roman" panose="02020603050405020304" pitchFamily="18" charset="0"/>
              </a:rPr>
              <a:t> Ghosh</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Koyena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Mitra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Surajit</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Basak</a:t>
            </a:r>
            <a:r>
              <a:rPr lang="en-IN" sz="2400" dirty="0">
                <a:solidFill>
                  <a:schemeClr val="bg1"/>
                </a:solidFill>
                <a:latin typeface="Times New Roman" panose="02020603050405020304" pitchFamily="18" charset="0"/>
                <a:cs typeface="Times New Roman" panose="02020603050405020304" pitchFamily="18" charset="0"/>
              </a:rPr>
              <a:t>,   “Arduino Based Hand Gesture Control of Computer”, </a:t>
            </a:r>
            <a:r>
              <a:rPr lang="en-US" sz="2400" dirty="0">
                <a:solidFill>
                  <a:schemeClr val="bg1"/>
                </a:solidFill>
                <a:latin typeface="Times New Roman" panose="02020603050405020304" pitchFamily="18" charset="0"/>
                <a:cs typeface="Times New Roman" panose="02020603050405020304" pitchFamily="18" charset="0"/>
              </a:rPr>
              <a:t>IJESC, Volume 10, Issue No.6, </a:t>
            </a:r>
            <a:r>
              <a:rPr lang="en-IN" sz="2400" dirty="0">
                <a:solidFill>
                  <a:schemeClr val="bg1"/>
                </a:solidFill>
                <a:latin typeface="Times New Roman" panose="02020603050405020304" pitchFamily="18" charset="0"/>
                <a:cs typeface="Times New Roman" panose="02020603050405020304" pitchFamily="18" charset="0"/>
              </a:rPr>
              <a:t>June 2020.</a:t>
            </a:r>
            <a:endParaRPr lang="en-US" sz="2400" dirty="0">
              <a:solidFill>
                <a:schemeClr val="bg1"/>
              </a:solidFill>
              <a:latin typeface="Times New Roman" panose="02020603050405020304" pitchFamily="18" charset="0"/>
              <a:cs typeface="Times New Roman" panose="02020603050405020304" pitchFamily="18" charset="0"/>
            </a:endParaRPr>
          </a:p>
          <a:p>
            <a:pPr lvl="0" algn="just"/>
            <a:r>
              <a:rPr lang="en-US" sz="2400" dirty="0">
                <a:solidFill>
                  <a:schemeClr val="bg1"/>
                </a:solidFill>
                <a:latin typeface="Times New Roman" panose="02020603050405020304" pitchFamily="18" charset="0"/>
                <a:cs typeface="Times New Roman" panose="02020603050405020304" pitchFamily="18" charset="0"/>
              </a:rPr>
              <a:t>7. </a:t>
            </a:r>
            <a:r>
              <a:rPr lang="en-IN" sz="2400" dirty="0" err="1">
                <a:solidFill>
                  <a:schemeClr val="bg1"/>
                </a:solidFill>
                <a:latin typeface="Times New Roman" panose="02020603050405020304" pitchFamily="18" charset="0"/>
                <a:cs typeface="Times New Roman" panose="02020603050405020304" pitchFamily="18" charset="0"/>
              </a:rPr>
              <a:t>Sarita</a:t>
            </a:r>
            <a:r>
              <a:rPr lang="en-IN" sz="2400" dirty="0">
                <a:solidFill>
                  <a:schemeClr val="bg1"/>
                </a:solidFill>
                <a:latin typeface="Times New Roman" panose="02020603050405020304" pitchFamily="18" charset="0"/>
                <a:cs typeface="Times New Roman" panose="02020603050405020304" pitchFamily="18" charset="0"/>
              </a:rPr>
              <a:t> K., </a:t>
            </a:r>
            <a:r>
              <a:rPr lang="en-IN" sz="2400" dirty="0" err="1">
                <a:solidFill>
                  <a:schemeClr val="bg1"/>
                </a:solidFill>
                <a:latin typeface="Times New Roman" panose="02020603050405020304" pitchFamily="18" charset="0"/>
                <a:cs typeface="Times New Roman" panose="02020603050405020304" pitchFamily="18" charset="0"/>
              </a:rPr>
              <a:t>Gavale</a:t>
            </a:r>
            <a:r>
              <a:rPr lang="en-IN" sz="2400" dirty="0">
                <a:solidFill>
                  <a:schemeClr val="bg1"/>
                </a:solidFill>
                <a:latin typeface="Times New Roman" panose="02020603050405020304" pitchFamily="18" charset="0"/>
                <a:cs typeface="Times New Roman" panose="02020603050405020304" pitchFamily="18" charset="0"/>
              </a:rPr>
              <a:t> Yogesh, S. </a:t>
            </a:r>
            <a:r>
              <a:rPr lang="en-IN" sz="2400" dirty="0" err="1">
                <a:solidFill>
                  <a:schemeClr val="bg1"/>
                </a:solidFill>
                <a:latin typeface="Times New Roman" panose="02020603050405020304" pitchFamily="18" charset="0"/>
                <a:cs typeface="Times New Roman" panose="02020603050405020304" pitchFamily="18" charset="0"/>
              </a:rPr>
              <a:t>Jadhav</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 DETECTION USING ARDUINO AND PYTHON FOR SCREEN CONTROL”, </a:t>
            </a:r>
            <a:r>
              <a:rPr lang="en-US" sz="2400" dirty="0">
                <a:solidFill>
                  <a:schemeClr val="bg1"/>
                </a:solidFill>
                <a:latin typeface="Times New Roman" panose="02020603050405020304" pitchFamily="18" charset="0"/>
                <a:cs typeface="Times New Roman" panose="02020603050405020304" pitchFamily="18" charset="0"/>
              </a:rPr>
              <a:t>International Journal of Engineering Applied Sciences and Technology, 2020, Vol. 5, Issue 3, ISSN No. 2455-2143</a:t>
            </a:r>
            <a:r>
              <a:rPr lang="en-IN" sz="2400" dirty="0">
                <a:solidFill>
                  <a:schemeClr val="bg1"/>
                </a:solidFill>
                <a:latin typeface="Times New Roman" panose="02020603050405020304" pitchFamily="18" charset="0"/>
                <a:cs typeface="Times New Roman" panose="02020603050405020304" pitchFamily="18" charset="0"/>
              </a:rPr>
              <a:t>, July 2020</a:t>
            </a:r>
            <a:r>
              <a:rPr lang="en-US" sz="2400" dirty="0">
                <a:solidFill>
                  <a:schemeClr val="bg1"/>
                </a:solidFill>
                <a:latin typeface="Times New Roman" panose="02020603050405020304" pitchFamily="18" charset="0"/>
                <a:cs typeface="Times New Roman" panose="02020603050405020304" pitchFamily="18" charset="0"/>
              </a:rPr>
              <a:t>.</a:t>
            </a:r>
          </a:p>
          <a:p>
            <a:pPr algn="just"/>
            <a:r>
              <a:rPr lang="en-IN" sz="2400" dirty="0">
                <a:solidFill>
                  <a:schemeClr val="bg1"/>
                </a:solidFill>
                <a:latin typeface="Times New Roman" panose="02020603050405020304" pitchFamily="18" charset="0"/>
                <a:cs typeface="Times New Roman" panose="02020603050405020304" pitchFamily="18" charset="0"/>
              </a:rPr>
              <a:t>8.  </a:t>
            </a:r>
            <a:r>
              <a:rPr lang="en-IN" sz="2400" dirty="0" err="1">
                <a:solidFill>
                  <a:schemeClr val="bg1"/>
                </a:solidFill>
                <a:latin typeface="Times New Roman" panose="02020603050405020304" pitchFamily="18" charset="0"/>
                <a:cs typeface="Times New Roman" panose="02020603050405020304" pitchFamily="18" charset="0"/>
              </a:rPr>
              <a:t>Udit</a:t>
            </a:r>
            <a:r>
              <a:rPr lang="en-IN" sz="2400" dirty="0">
                <a:solidFill>
                  <a:schemeClr val="bg1"/>
                </a:solidFill>
                <a:latin typeface="Times New Roman" panose="02020603050405020304" pitchFamily="18" charset="0"/>
                <a:cs typeface="Times New Roman" panose="02020603050405020304" pitchFamily="18" charset="0"/>
              </a:rPr>
              <a:t> Kumar, </a:t>
            </a:r>
            <a:r>
              <a:rPr lang="en-IN" sz="2400" dirty="0" err="1">
                <a:solidFill>
                  <a:schemeClr val="bg1"/>
                </a:solidFill>
                <a:latin typeface="Times New Roman" panose="02020603050405020304" pitchFamily="18" charset="0"/>
                <a:cs typeface="Times New Roman" panose="02020603050405020304" pitchFamily="18" charset="0"/>
              </a:rPr>
              <a:t>Sanjana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Kintali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Kolla</a:t>
            </a:r>
            <a:r>
              <a:rPr lang="en-IN" sz="2400" dirty="0">
                <a:solidFill>
                  <a:schemeClr val="bg1"/>
                </a:solidFill>
                <a:latin typeface="Times New Roman" panose="02020603050405020304" pitchFamily="18" charset="0"/>
                <a:cs typeface="Times New Roman" panose="02020603050405020304" pitchFamily="18" charset="0"/>
              </a:rPr>
              <a:t> Sai </a:t>
            </a:r>
            <a:r>
              <a:rPr lang="en-IN" sz="2400" dirty="0" err="1">
                <a:solidFill>
                  <a:schemeClr val="bg1"/>
                </a:solidFill>
                <a:latin typeface="Times New Roman" panose="02020603050405020304" pitchFamily="18" charset="0"/>
                <a:cs typeface="Times New Roman" panose="02020603050405020304" pitchFamily="18" charset="0"/>
              </a:rPr>
              <a:t>Latha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Asraf</a:t>
            </a:r>
            <a:r>
              <a:rPr lang="en-IN" sz="2400" dirty="0">
                <a:solidFill>
                  <a:schemeClr val="bg1"/>
                </a:solidFill>
                <a:latin typeface="Times New Roman" panose="02020603050405020304" pitchFamily="18" charset="0"/>
                <a:cs typeface="Times New Roman" panose="02020603050405020304" pitchFamily="18" charset="0"/>
              </a:rPr>
              <a:t> Ali, N. Suresh Kumar</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 Controlled Laptop Using Arduino”, April 2020.</a:t>
            </a:r>
            <a:endParaRPr lang="en-US" sz="2400" dirty="0">
              <a:solidFill>
                <a:schemeClr val="bg1"/>
              </a:solidFill>
              <a:latin typeface="Times New Roman" panose="02020603050405020304" pitchFamily="18" charset="0"/>
              <a:cs typeface="Times New Roman" panose="02020603050405020304" pitchFamily="18" charset="0"/>
            </a:endParaRPr>
          </a:p>
          <a:p>
            <a:pPr lvl="0" algn="just"/>
            <a:r>
              <a:rPr lang="en-IN" sz="2400" dirty="0">
                <a:solidFill>
                  <a:schemeClr val="bg1"/>
                </a:solidFill>
                <a:latin typeface="Times New Roman" panose="02020603050405020304" pitchFamily="18" charset="0"/>
                <a:cs typeface="Times New Roman" panose="02020603050405020304" pitchFamily="18" charset="0"/>
              </a:rPr>
              <a:t>9.  J. S. </a:t>
            </a:r>
            <a:r>
              <a:rPr lang="en-IN" sz="2400" dirty="0" err="1">
                <a:solidFill>
                  <a:schemeClr val="bg1"/>
                </a:solidFill>
                <a:latin typeface="Times New Roman" panose="02020603050405020304" pitchFamily="18" charset="0"/>
                <a:cs typeface="Times New Roman" panose="02020603050405020304" pitchFamily="18" charset="0"/>
              </a:rPr>
              <a:t>Vimali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Senduru</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Srinivasulu</a:t>
            </a:r>
            <a:r>
              <a:rPr lang="en-IN" sz="2400" dirty="0">
                <a:solidFill>
                  <a:schemeClr val="bg1"/>
                </a:solidFill>
                <a:latin typeface="Times New Roman" panose="02020603050405020304" pitchFamily="18" charset="0"/>
                <a:cs typeface="Times New Roman" panose="02020603050405020304" pitchFamily="18" charset="0"/>
              </a:rPr>
              <a:t>, J. </a:t>
            </a:r>
            <a:r>
              <a:rPr lang="en-IN" sz="2400" dirty="0" err="1">
                <a:solidFill>
                  <a:schemeClr val="bg1"/>
                </a:solidFill>
                <a:latin typeface="Times New Roman" panose="02020603050405020304" pitchFamily="18" charset="0"/>
                <a:cs typeface="Times New Roman" panose="02020603050405020304" pitchFamily="18" charset="0"/>
              </a:rPr>
              <a:t>Jabez</a:t>
            </a:r>
            <a:r>
              <a:rPr lang="en-IN" sz="2400" dirty="0">
                <a:solidFill>
                  <a:schemeClr val="bg1"/>
                </a:solidFill>
                <a:latin typeface="Times New Roman" panose="02020603050405020304" pitchFamily="18" charset="0"/>
                <a:cs typeface="Times New Roman" panose="02020603050405020304" pitchFamily="18" charset="0"/>
              </a:rPr>
              <a:t>, S. </a:t>
            </a:r>
            <a:r>
              <a:rPr lang="en-IN" sz="2400" dirty="0" err="1">
                <a:solidFill>
                  <a:schemeClr val="bg1"/>
                </a:solidFill>
                <a:latin typeface="Times New Roman" panose="02020603050405020304" pitchFamily="18" charset="0"/>
                <a:cs typeface="Times New Roman" panose="02020603050405020304" pitchFamily="18" charset="0"/>
              </a:rPr>
              <a:t>Gowr</a:t>
            </a:r>
            <a:r>
              <a:rPr lang="en-IN" sz="2400" dirty="0">
                <a:solidFill>
                  <a:schemeClr val="bg1"/>
                </a:solidFill>
                <a:latin typeface="Times New Roman" panose="02020603050405020304" pitchFamily="18" charset="0"/>
                <a:cs typeface="Times New Roman" panose="02020603050405020304" pitchFamily="18" charset="0"/>
              </a:rPr>
              <a:t>, “Hand Gesture Recognition Control for Computers Using Arduino”, 2020.</a:t>
            </a:r>
          </a:p>
          <a:p>
            <a:pPr algn="just"/>
            <a:r>
              <a:rPr lang="en-IN" sz="2400" dirty="0">
                <a:solidFill>
                  <a:schemeClr val="bg1"/>
                </a:solidFill>
                <a:latin typeface="Times New Roman" panose="02020603050405020304" pitchFamily="18" charset="0"/>
                <a:cs typeface="Times New Roman" panose="02020603050405020304" pitchFamily="18" charset="0"/>
              </a:rPr>
              <a:t>10.  </a:t>
            </a:r>
            <a:r>
              <a:rPr lang="en-US" sz="2400" dirty="0">
                <a:solidFill>
                  <a:schemeClr val="bg1"/>
                </a:solidFill>
                <a:latin typeface="Times New Roman" panose="02020603050405020304" pitchFamily="18" charset="0"/>
                <a:cs typeface="Times New Roman" panose="02020603050405020304" pitchFamily="18" charset="0"/>
              </a:rPr>
              <a:t>Ram </a:t>
            </a:r>
            <a:r>
              <a:rPr lang="en-US" sz="2400" dirty="0" err="1">
                <a:solidFill>
                  <a:schemeClr val="bg1"/>
                </a:solidFill>
                <a:latin typeface="Times New Roman" panose="02020603050405020304" pitchFamily="18" charset="0"/>
                <a:cs typeface="Times New Roman" panose="02020603050405020304" pitchFamily="18" charset="0"/>
              </a:rPr>
              <a:t>Pratap</a:t>
            </a:r>
            <a:r>
              <a:rPr lang="en-US" sz="2400" dirty="0">
                <a:solidFill>
                  <a:schemeClr val="bg1"/>
                </a:solidFill>
                <a:latin typeface="Times New Roman" panose="02020603050405020304" pitchFamily="18" charset="0"/>
                <a:cs typeface="Times New Roman" panose="02020603050405020304" pitchFamily="18" charset="0"/>
              </a:rPr>
              <a:t> Sharma and </a:t>
            </a:r>
            <a:r>
              <a:rPr lang="en-US" sz="2400" dirty="0" err="1">
                <a:solidFill>
                  <a:schemeClr val="bg1"/>
                </a:solidFill>
                <a:latin typeface="Times New Roman" panose="02020603050405020304" pitchFamily="18" charset="0"/>
                <a:cs typeface="Times New Roman" panose="02020603050405020304" pitchFamily="18" charset="0"/>
              </a:rPr>
              <a:t>Gyanendra</a:t>
            </a:r>
            <a:r>
              <a:rPr lang="en-US" sz="2400" dirty="0">
                <a:solidFill>
                  <a:schemeClr val="bg1"/>
                </a:solidFill>
                <a:latin typeface="Times New Roman" panose="02020603050405020304" pitchFamily="18" charset="0"/>
                <a:cs typeface="Times New Roman" panose="02020603050405020304" pitchFamily="18" charset="0"/>
              </a:rPr>
              <a:t> K. </a:t>
            </a:r>
            <a:r>
              <a:rPr lang="en-US" sz="2400" dirty="0" err="1">
                <a:solidFill>
                  <a:schemeClr val="bg1"/>
                </a:solidFill>
                <a:latin typeface="Times New Roman" panose="02020603050405020304" pitchFamily="18" charset="0"/>
                <a:cs typeface="Times New Roman" panose="02020603050405020304" pitchFamily="18" charset="0"/>
              </a:rPr>
              <a:t>Verma</a:t>
            </a:r>
            <a:r>
              <a:rPr lang="en-US" sz="2400" dirty="0">
                <a:solidFill>
                  <a:schemeClr val="bg1"/>
                </a:solidFill>
                <a:latin typeface="Times New Roman" panose="02020603050405020304" pitchFamily="18" charset="0"/>
                <a:cs typeface="Times New Roman" panose="02020603050405020304" pitchFamily="18" charset="0"/>
              </a:rPr>
              <a:t>, "Human Computer Interaction using Hand Gesture", Eleventh International Multi-Conference on Information Processing-2015 (IMCIP-2015).</a:t>
            </a:r>
          </a:p>
        </p:txBody>
      </p:sp>
      <p:pic>
        <p:nvPicPr>
          <p:cNvPr id="3" name="Picture 2">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826880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8726EE-A954-7471-F629-8975B2F48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54" y="1151769"/>
            <a:ext cx="3087580" cy="5606249"/>
          </a:xfrm>
          <a:prstGeom prst="rect">
            <a:avLst/>
          </a:prstGeom>
        </p:spPr>
      </p:pic>
      <p:pic>
        <p:nvPicPr>
          <p:cNvPr id="8" name="Picture 7">
            <a:extLst>
              <a:ext uri="{FF2B5EF4-FFF2-40B4-BE49-F238E27FC236}">
                <a16:creationId xmlns:a16="http://schemas.microsoft.com/office/drawing/2014/main" id="{5A5B987A-72B7-9B17-A6BF-9F321F8AC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705" y="1151768"/>
            <a:ext cx="3011569" cy="5606249"/>
          </a:xfrm>
          <a:prstGeom prst="rect">
            <a:avLst/>
          </a:prstGeom>
        </p:spPr>
      </p:pic>
      <p:sp>
        <p:nvSpPr>
          <p:cNvPr id="9" name="TextBox 8">
            <a:extLst>
              <a:ext uri="{FF2B5EF4-FFF2-40B4-BE49-F238E27FC236}">
                <a16:creationId xmlns:a16="http://schemas.microsoft.com/office/drawing/2014/main" id="{3648844D-F34C-0428-367E-69C926B34650}"/>
              </a:ext>
            </a:extLst>
          </p:cNvPr>
          <p:cNvSpPr txBox="1"/>
          <p:nvPr/>
        </p:nvSpPr>
        <p:spPr>
          <a:xfrm>
            <a:off x="908452" y="9998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Paper Submission </a:t>
            </a:r>
            <a:endParaRPr lang="en-GB" sz="4000" dirty="0">
              <a:solidFill>
                <a:srgbClr val="66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99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4449" y="237373"/>
            <a:ext cx="3710354"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Abstract</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849923" y="866129"/>
            <a:ext cx="10826262" cy="5822428"/>
          </a:xfrm>
          <a:prstGeom prst="rect">
            <a:avLst/>
          </a:prstGeom>
        </p:spPr>
        <p:txBody>
          <a:bodyPr wrap="square">
            <a:spAutoFit/>
          </a:bodyPr>
          <a:lstStyle/>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Gesture is one of the most vivid and dramatic way of communications between human and computer. Hence, there has been a growing interest to create easy-to-use interfaces by directly utilizing the natural communication and management skills of humans.</a:t>
            </a:r>
          </a:p>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presence on market of the low-cost webcams with, at least, satisfactory qualities open up new directions regarding the implementation of human computer interaction (HCI) interfaces. </a:t>
            </a:r>
          </a:p>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Our objective is to build and train a model for feature extraction and classification of hand gestures and recognizing an action and performing an operation accordingly.</a:t>
            </a:r>
          </a:p>
        </p:txBody>
      </p:sp>
      <p:pic>
        <p:nvPicPr>
          <p:cNvPr id="5" name="Picture 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50999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F8DF3F-7CFF-4B1E-A4AD-245FDEE8F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grpSp>
        <p:nvGrpSpPr>
          <p:cNvPr id="5" name="Group 125">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9"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4" name="Rectangle 3"/>
          <p:cNvSpPr/>
          <p:nvPr/>
        </p:nvSpPr>
        <p:spPr>
          <a:xfrm>
            <a:off x="2789645" y="2898420"/>
            <a:ext cx="6612709" cy="1200329"/>
          </a:xfrm>
          <a:prstGeom prst="rect">
            <a:avLst/>
          </a:prstGeom>
        </p:spPr>
        <p:txBody>
          <a:bodyPr wrap="none">
            <a:spAutoFit/>
          </a:bodyPr>
          <a:lstStyle/>
          <a:p>
            <a:pPr algn="ctr">
              <a:lnSpc>
                <a:spcPct val="90000"/>
              </a:lnSpc>
              <a:spcBef>
                <a:spcPct val="0"/>
              </a:spcBef>
              <a:spcAft>
                <a:spcPts val="600"/>
              </a:spcAft>
            </a:pPr>
            <a:r>
              <a:rPr lang="en-US" sz="8000" b="1" cap="all" dirty="0">
                <a:solidFill>
                  <a:srgbClr val="002060"/>
                </a:solidFill>
                <a:latin typeface="Algerian"/>
              </a:rPr>
              <a:t>Thank you !!</a:t>
            </a:r>
          </a:p>
        </p:txBody>
      </p:sp>
    </p:spTree>
    <p:extLst>
      <p:ext uri="{BB962C8B-B14F-4D97-AF65-F5344CB8AC3E}">
        <p14:creationId xmlns:p14="http://schemas.microsoft.com/office/powerpoint/2010/main" val="39512784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57" y="1230576"/>
            <a:ext cx="10799884" cy="5093702"/>
          </a:xfrm>
          <a:prstGeom prst="rect">
            <a:avLst/>
          </a:prstGeom>
        </p:spPr>
        <p:txBody>
          <a:bodyPr wrap="square">
            <a:spAutoFit/>
          </a:bodyPr>
          <a:lstStyle/>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Hand gesture recognition system contains a decent surveillance present days thanks to simple and straightforward intercommunication between human and machine.</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The most important advantage of the usage of hand gesture based input modes is that </a:t>
            </a:r>
            <a:r>
              <a:rPr lang="en-US" sz="2500" b="1" dirty="0">
                <a:solidFill>
                  <a:schemeClr val="bg1"/>
                </a:solidFill>
                <a:latin typeface="Times New Roman" panose="02020603050405020304" pitchFamily="18" charset="0"/>
                <a:cs typeface="Times New Roman" panose="02020603050405020304" pitchFamily="18" charset="0"/>
              </a:rPr>
              <a:t>using this method the user can interact with the application from a distance without any physical interaction with the keyboard or mouse</a:t>
            </a:r>
            <a:r>
              <a:rPr lang="en-US" sz="2500" dirty="0">
                <a:solidFill>
                  <a:schemeClr val="bg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Most of the methods used Arduino and sensors, directly device webcam is used in very few methods.</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The dataset we selected before have overfitting problem.</a:t>
            </a:r>
          </a:p>
          <a:p>
            <a:pPr algn="just"/>
            <a:r>
              <a:rPr lang="en-US"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4" name="TextBox 3"/>
          <p:cNvSpPr txBox="1"/>
          <p:nvPr/>
        </p:nvSpPr>
        <p:spPr>
          <a:xfrm>
            <a:off x="1352550" y="311674"/>
            <a:ext cx="9486899" cy="707886"/>
          </a:xfrm>
          <a:prstGeom prst="rect">
            <a:avLst/>
          </a:prstGeom>
          <a:noFill/>
        </p:spPr>
        <p:txBody>
          <a:bodyPr wrap="square" rtlCol="0">
            <a:spAutoFit/>
          </a:bodyPr>
          <a:lstStyle/>
          <a:p>
            <a:pPr algn="ctr"/>
            <a:r>
              <a:rPr lang="en-US" sz="4000" b="1" dirty="0">
                <a:solidFill>
                  <a:srgbClr val="66FFFF"/>
                </a:solidFill>
                <a:latin typeface="Times New Roman" panose="02020603050405020304" pitchFamily="18" charset="0"/>
                <a:cs typeface="Times New Roman" panose="02020603050405020304" pitchFamily="18" charset="0"/>
              </a:rPr>
              <a:t>Background and Motivation</a:t>
            </a:r>
          </a:p>
        </p:txBody>
      </p:sp>
      <p:pic>
        <p:nvPicPr>
          <p:cNvPr id="5" name="Picture 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46957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D6328-2424-480D-BFB5-0AF4EB6D4689}"/>
              </a:ext>
            </a:extLst>
          </p:cNvPr>
          <p:cNvSpPr txBox="1"/>
          <p:nvPr/>
        </p:nvSpPr>
        <p:spPr>
          <a:xfrm>
            <a:off x="1617784" y="223504"/>
            <a:ext cx="8880231" cy="707886"/>
          </a:xfrm>
          <a:prstGeom prst="rect">
            <a:avLst/>
          </a:prstGeom>
          <a:noFill/>
        </p:spPr>
        <p:txBody>
          <a:bodyPr wrap="square" rtlCol="0">
            <a:sp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Problem Statement</a:t>
            </a:r>
            <a:endParaRPr lang="en-GB" sz="4000" dirty="0">
              <a:solidFill>
                <a:srgbClr val="FFF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6BB8C4-92B9-407A-B70C-74839FC80E2F}"/>
              </a:ext>
            </a:extLst>
          </p:cNvPr>
          <p:cNvSpPr txBox="1"/>
          <p:nvPr/>
        </p:nvSpPr>
        <p:spPr>
          <a:xfrm>
            <a:off x="1329783" y="1881383"/>
            <a:ext cx="9730940" cy="1200329"/>
          </a:xfrm>
          <a:prstGeom prst="rect">
            <a:avLst/>
          </a:prstGeom>
          <a:noFill/>
        </p:spPr>
        <p:txBody>
          <a:bodyPr wrap="square" rtlCol="0">
            <a:spAutoFit/>
          </a:bodyPr>
          <a:lstStyle/>
          <a:p>
            <a:pPr algn="just"/>
            <a:r>
              <a:rPr lang="en-GB" sz="2400" dirty="0">
                <a:solidFill>
                  <a:schemeClr val="bg1"/>
                </a:solidFill>
                <a:latin typeface="Times New Roman" panose="02020603050405020304" pitchFamily="18" charset="0"/>
                <a:cs typeface="Times New Roman" panose="02020603050405020304" pitchFamily="18" charset="0"/>
              </a:rPr>
              <a:t>In this project we will develop the Computer Vision project to perform activities on laptop/PC</a:t>
            </a:r>
            <a:r>
              <a:rPr lang="en-US" sz="2400" dirty="0">
                <a:solidFill>
                  <a:schemeClr val="bg1"/>
                </a:solidFill>
                <a:latin typeface="Times New Roman" panose="02020603050405020304" pitchFamily="18" charset="0"/>
                <a:cs typeface="Times New Roman" panose="02020603050405020304" pitchFamily="18" charset="0"/>
              </a:rPr>
              <a:t> with the help of  hand gestures using a webcam.</a:t>
            </a:r>
            <a:endParaRPr lang="en-GB" sz="2400" dirty="0">
              <a:solidFill>
                <a:schemeClr val="bg1"/>
              </a:solidFill>
              <a:latin typeface="Times New Roman" panose="02020603050405020304" pitchFamily="18" charset="0"/>
              <a:cs typeface="Times New Roman" panose="02020603050405020304" pitchFamily="18" charset="0"/>
            </a:endParaRPr>
          </a:p>
          <a:p>
            <a:pPr algn="just"/>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1195754" y="1239249"/>
            <a:ext cx="9601200" cy="461665"/>
          </a:xfrm>
          <a:prstGeom prst="rect">
            <a:avLst/>
          </a:prstGeom>
        </p:spPr>
        <p:txBody>
          <a:bodyPr wrap="square">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t>
            </a:r>
            <a:r>
              <a:rPr lang="en-US" sz="2400" b="1" dirty="0">
                <a:solidFill>
                  <a:srgbClr val="FFC000"/>
                </a:solidFill>
                <a:latin typeface="Times New Roman" panose="02020603050405020304" pitchFamily="18" charset="0"/>
                <a:cs typeface="Times New Roman" panose="02020603050405020304" pitchFamily="18" charset="0"/>
              </a:rPr>
              <a:t>Controlling Computer using Hand Gestures</a:t>
            </a:r>
            <a:r>
              <a:rPr lang="en-US" sz="2400" dirty="0">
                <a:solidFill>
                  <a:schemeClr val="bg1"/>
                </a:solidFill>
                <a:latin typeface="Times New Roman" panose="02020603050405020304" pitchFamily="18" charset="0"/>
                <a:cs typeface="Times New Roman" panose="02020603050405020304" pitchFamily="18" charset="0"/>
              </a:rPr>
              <a:t>”</a:t>
            </a:r>
            <a:endParaRPr lang="en-GB"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1975" y="3352139"/>
            <a:ext cx="4086556" cy="2389240"/>
          </a:xfrm>
          <a:prstGeom prst="rect">
            <a:avLst/>
          </a:prstGeom>
          <a:effectLst>
            <a:glow rad="228600">
              <a:schemeClr val="accent4">
                <a:satMod val="175000"/>
                <a:alpha val="40000"/>
              </a:schemeClr>
            </a:glow>
            <a:softEdge rad="12700"/>
          </a:effectLst>
        </p:spPr>
      </p:pic>
    </p:spTree>
    <p:extLst>
      <p:ext uri="{BB962C8B-B14F-4D97-AF65-F5344CB8AC3E}">
        <p14:creationId xmlns:p14="http://schemas.microsoft.com/office/powerpoint/2010/main" val="1806055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4FE-E7DA-403E-A23E-568DA37C16B3}"/>
              </a:ext>
            </a:extLst>
          </p:cNvPr>
          <p:cNvSpPr txBox="1">
            <a:spLocks/>
          </p:cNvSpPr>
          <p:nvPr/>
        </p:nvSpPr>
        <p:spPr>
          <a:xfrm>
            <a:off x="4422529" y="255638"/>
            <a:ext cx="3317384" cy="8718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66FFFF"/>
                </a:solidFill>
                <a:latin typeface="Times New Roman" panose="02020603050405020304" pitchFamily="18" charset="0"/>
                <a:cs typeface="Times New Roman" panose="02020603050405020304" pitchFamily="18" charset="0"/>
              </a:rPr>
              <a:t>Objectives</a:t>
            </a:r>
            <a:endParaRPr lang="en-IN" b="1" dirty="0">
              <a:solidFill>
                <a:srgbClr val="66FFFF"/>
              </a:solidFill>
              <a:latin typeface="Times New Roman" panose="02020603050405020304" pitchFamily="18" charset="0"/>
              <a:cs typeface="Times New Roman" panose="02020603050405020304"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090433203"/>
              </p:ext>
            </p:extLst>
          </p:nvPr>
        </p:nvGraphicFramePr>
        <p:xfrm>
          <a:off x="1892679" y="1365833"/>
          <a:ext cx="8377084" cy="3736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749B5E5-CAF8-4974-BDC8-1927B59837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2927" y="5890597"/>
            <a:ext cx="883617" cy="866215"/>
          </a:xfrm>
          <a:prstGeom prst="rect">
            <a:avLst/>
          </a:prstGeom>
        </p:spPr>
      </p:pic>
    </p:spTree>
    <p:extLst>
      <p:ext uri="{BB962C8B-B14F-4D97-AF65-F5344CB8AC3E}">
        <p14:creationId xmlns:p14="http://schemas.microsoft.com/office/powerpoint/2010/main" val="31685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33447" y="167054"/>
            <a:ext cx="4129454"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Introduction</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13A2E4C-14CD-4AED-96B1-820DBB670EEA}"/>
              </a:ext>
            </a:extLst>
          </p:cNvPr>
          <p:cNvSpPr txBox="1">
            <a:spLocks/>
          </p:cNvSpPr>
          <p:nvPr/>
        </p:nvSpPr>
        <p:spPr>
          <a:xfrm>
            <a:off x="800100" y="1099036"/>
            <a:ext cx="10559562" cy="5240217"/>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600" dirty="0">
                <a:solidFill>
                  <a:srgbClr val="0070C0"/>
                </a:solidFill>
                <a:latin typeface="Times New Roman" panose="02020603050405020304" pitchFamily="18" charset="0"/>
                <a:cs typeface="Times New Roman" panose="02020603050405020304" pitchFamily="18" charset="0"/>
              </a:rPr>
              <a:t>What is hand gestures?</a:t>
            </a:r>
          </a:p>
          <a:p>
            <a:pPr algn="just"/>
            <a:r>
              <a:rPr lang="en-US" sz="2600" dirty="0">
                <a:solidFill>
                  <a:schemeClr val="bg1"/>
                </a:solidFill>
                <a:latin typeface="Times New Roman" panose="02020603050405020304" pitchFamily="18" charset="0"/>
                <a:cs typeface="Times New Roman" panose="02020603050405020304" pitchFamily="18" charset="0"/>
              </a:rPr>
              <a:t>Hand gesture recognition is one obvious way to create a useful, highly  adaptive interface between machines and their uses.</a:t>
            </a:r>
          </a:p>
          <a:p>
            <a:pPr marL="342900" indent="-342900" algn="just">
              <a:buClr>
                <a:schemeClr val="accent1"/>
              </a:buClr>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Hand gesture recognition technology would allow for the operation of complex machines using only a series of finger and hand movements, eliminating the need for physical contact between operator and machine.</a:t>
            </a:r>
          </a:p>
          <a:p>
            <a:pPr algn="just">
              <a:buClr>
                <a:schemeClr val="accent1"/>
              </a:buClr>
            </a:pPr>
            <a:r>
              <a:rPr lang="en-US" sz="2600" dirty="0">
                <a:solidFill>
                  <a:schemeClr val="bg1"/>
                </a:solidFill>
                <a:latin typeface="Times New Roman" panose="02020603050405020304" pitchFamily="18" charset="0"/>
                <a:cs typeface="Times New Roman" panose="02020603050405020304" pitchFamily="18" charset="0"/>
              </a:rPr>
              <a:t>By implementing this system, efforts of interaction with computers will be reduced and interaction will be more easy. Also system will able to recognize and interpret movements of the hand in order to interact with and control a computer system.</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endParaRPr>
          </a:p>
        </p:txBody>
      </p:sp>
      <p:pic>
        <p:nvPicPr>
          <p:cNvPr id="7" name="Picture 6">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57604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3897" y="117688"/>
            <a:ext cx="9111763" cy="707886"/>
          </a:xfrm>
          <a:prstGeom prst="rect">
            <a:avLst/>
          </a:prstGeom>
          <a:noFill/>
        </p:spPr>
        <p:txBody>
          <a:bodyPr wrap="square" rtlCol="0">
            <a:spAutoFit/>
          </a:bodyPr>
          <a:lstStyle/>
          <a:p>
            <a:pPr algn="ctr"/>
            <a:r>
              <a:rPr lang="en-IN" sz="4000" b="1" dirty="0">
                <a:solidFill>
                  <a:srgbClr val="FFD661"/>
                </a:solidFill>
                <a:latin typeface="Times New Roman" panose="02020603050405020304" pitchFamily="18" charset="0"/>
                <a:cs typeface="Times New Roman" panose="02020603050405020304" pitchFamily="18" charset="0"/>
              </a:rPr>
              <a:t>Literature survey </a:t>
            </a:r>
            <a:endParaRPr lang="en-GB" sz="4000" b="1" dirty="0">
              <a:solidFill>
                <a:srgbClr val="FFD66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56881486"/>
              </p:ext>
            </p:extLst>
          </p:nvPr>
        </p:nvGraphicFramePr>
        <p:xfrm>
          <a:off x="-2" y="948123"/>
          <a:ext cx="12192001" cy="5909879"/>
        </p:xfrm>
        <a:graphic>
          <a:graphicData uri="http://schemas.openxmlformats.org/drawingml/2006/table">
            <a:tbl>
              <a:tblPr firstRow="1" firstCol="1" bandRow="1">
                <a:tableStyleId>{00A15C55-8517-42AA-B614-E9B94910E393}</a:tableStyleId>
              </a:tblPr>
              <a:tblGrid>
                <a:gridCol w="603892">
                  <a:extLst>
                    <a:ext uri="{9D8B030D-6E8A-4147-A177-3AD203B41FA5}">
                      <a16:colId xmlns:a16="http://schemas.microsoft.com/office/drawing/2014/main" val="20000"/>
                    </a:ext>
                  </a:extLst>
                </a:gridCol>
                <a:gridCol w="1599029">
                  <a:extLst>
                    <a:ext uri="{9D8B030D-6E8A-4147-A177-3AD203B41FA5}">
                      <a16:colId xmlns:a16="http://schemas.microsoft.com/office/drawing/2014/main" val="2544182271"/>
                    </a:ext>
                  </a:extLst>
                </a:gridCol>
                <a:gridCol w="3440388">
                  <a:extLst>
                    <a:ext uri="{9D8B030D-6E8A-4147-A177-3AD203B41FA5}">
                      <a16:colId xmlns:a16="http://schemas.microsoft.com/office/drawing/2014/main" val="20001"/>
                    </a:ext>
                  </a:extLst>
                </a:gridCol>
                <a:gridCol w="3672357">
                  <a:extLst>
                    <a:ext uri="{9D8B030D-6E8A-4147-A177-3AD203B41FA5}">
                      <a16:colId xmlns:a16="http://schemas.microsoft.com/office/drawing/2014/main" val="20002"/>
                    </a:ext>
                  </a:extLst>
                </a:gridCol>
                <a:gridCol w="2876335">
                  <a:extLst>
                    <a:ext uri="{9D8B030D-6E8A-4147-A177-3AD203B41FA5}">
                      <a16:colId xmlns:a16="http://schemas.microsoft.com/office/drawing/2014/main" val="20003"/>
                    </a:ext>
                  </a:extLst>
                </a:gridCol>
              </a:tblGrid>
              <a:tr h="648870">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Sr.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Methodology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Limitations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2122654">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J.R Pansare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Malvika</a:t>
                      </a:r>
                      <a:r>
                        <a:rPr lang="en-IN" sz="1800" dirty="0">
                          <a:effectLst/>
                          <a:latin typeface="Times New Roman" panose="02020603050405020304" pitchFamily="18" charset="0"/>
                          <a:cs typeface="Times New Roman" panose="02020603050405020304" pitchFamily="18" charset="0"/>
                        </a:rPr>
                        <a:t> Bansal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Shivin</a:t>
                      </a:r>
                      <a:r>
                        <a:rPr lang="en-IN" sz="1800" dirty="0">
                          <a:effectLst/>
                          <a:latin typeface="Times New Roman" panose="02020603050405020304" pitchFamily="18" charset="0"/>
                          <a:cs typeface="Times New Roman" panose="02020603050405020304" pitchFamily="18" charset="0"/>
                        </a:rPr>
                        <a:t> Saxena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Devendra </a:t>
                      </a:r>
                      <a:r>
                        <a:rPr lang="en-IN" sz="1800" dirty="0" err="1">
                          <a:effectLst/>
                          <a:latin typeface="Times New Roman" panose="02020603050405020304" pitchFamily="18" charset="0"/>
                          <a:cs typeface="Times New Roman" panose="02020603050405020304" pitchFamily="18" charset="0"/>
                        </a:rPr>
                        <a:t>Desale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US" sz="1800" baseline="0" dirty="0">
                          <a:effectLst/>
                          <a:latin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cs typeface="Times New Roman" panose="02020603050405020304" pitchFamily="18" charset="0"/>
                        </a:rPr>
                        <a:t>Gestuelle</a:t>
                      </a:r>
                      <a:r>
                        <a:rPr lang="en-IN" sz="1800" dirty="0">
                          <a:effectLst/>
                          <a:latin typeface="Times New Roman" panose="02020603050405020304" pitchFamily="18" charset="0"/>
                          <a:cs typeface="Times New Roman" panose="02020603050405020304" pitchFamily="18" charset="0"/>
                        </a:rPr>
                        <a:t>: A System to Recognize Dynamic Hand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Gestures using Hidden Markov Model to Control </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Windows Applications”, International Journal of computer associations,</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January 2013.</a:t>
                      </a:r>
                      <a:endParaRPr lang="en-US"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Developed application that recognizes and perform task such as zoom in</a:t>
                      </a:r>
                      <a:r>
                        <a:rPr lang="en-IN" sz="1800" baseline="0" dirty="0">
                          <a:effectLst/>
                          <a:latin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cs typeface="Times New Roman" panose="02020603050405020304" pitchFamily="18" charset="0"/>
                        </a:rPr>
                        <a:t>out,</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rotating image.</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Baum-Welch algorithm was used for training process</a:t>
                      </a:r>
                      <a:r>
                        <a:rPr lang="en-US" sz="1800" baseline="0" dirty="0">
                          <a:effectLst/>
                          <a:latin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cs typeface="Times New Roman" panose="02020603050405020304" pitchFamily="18" charset="0"/>
                        </a:rPr>
                        <a:t>own data-set was used.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There might be miss-recognitions in case the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background has elements that resemble the human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skin and only for image purpose.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516181">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Pei Xu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 Real-time Hand Gesture Recognition and</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Human-Computer Interaction System”, April 2017</a:t>
                      </a:r>
                      <a:r>
                        <a:rPr lang="en-US" sz="1800" dirty="0">
                          <a:effectLst/>
                          <a:latin typeface="Times New Roman" panose="02020603050405020304" pitchFamily="18" charset="0"/>
                          <a:cs typeface="Times New Roman" panose="02020603050405020304" pitchFamily="18" charset="0"/>
                        </a:rPr>
                        <a:t>.</a:t>
                      </a:r>
                    </a:p>
                    <a:p>
                      <a:pPr marL="0" marR="0" lvl="0" algn="l">
                        <a:lnSpc>
                          <a:spcPct val="100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real-time gesture-based HCI system who recognizes gestures only using</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one monocular</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camera.</a:t>
                      </a:r>
                      <a:r>
                        <a:rPr lang="en-US" sz="1800" baseline="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Background environment may be cluttered, changeable</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and unpredictable.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622174">
                <a:tc>
                  <a:txBody>
                    <a:bodyPr/>
                    <a:lstStyle/>
                    <a:p>
                      <a:pPr marL="0" marR="0" algn="ctr">
                        <a:lnSpc>
                          <a:spcPct val="107000"/>
                        </a:lnSpc>
                        <a:spcBef>
                          <a:spcPts val="0"/>
                        </a:spcBef>
                        <a:spcAft>
                          <a:spcPts val="0"/>
                        </a:spcAft>
                      </a:pPr>
                      <a:r>
                        <a:rPr lang="en-IN" sz="1800" dirty="0">
                          <a:solidFill>
                            <a:schemeClr val="bg1"/>
                          </a:solidFill>
                          <a:effectLst/>
                          <a:latin typeface="Times New Roman" panose="02020603050405020304" pitchFamily="18" charset="0"/>
                          <a:ea typeface="+mn-ea"/>
                          <a:cs typeface="Times New Roman" panose="02020603050405020304" pitchFamily="18" charset="0"/>
                        </a:rPr>
                        <a:t>3</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Gopi Manoj,</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Vuyyuru</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err="1">
                          <a:solidFill>
                            <a:schemeClr val="tx1"/>
                          </a:solidFill>
                          <a:effectLst/>
                          <a:latin typeface="Times New Roman" panose="02020603050405020304" pitchFamily="18" charset="0"/>
                          <a:cs typeface="Times New Roman" panose="02020603050405020304" pitchFamily="18" charset="0"/>
                        </a:rPr>
                        <a:t>Malvika</a:t>
                      </a:r>
                      <a:r>
                        <a:rPr lang="en-IN" sz="1800" dirty="0">
                          <a:solidFill>
                            <a:schemeClr val="tx1"/>
                          </a:solidFill>
                          <a:effectLst/>
                          <a:latin typeface="Times New Roman" panose="02020603050405020304" pitchFamily="18" charset="0"/>
                          <a:cs typeface="Times New Roman" panose="02020603050405020304" pitchFamily="18" charset="0"/>
                        </a:rPr>
                        <a:t>,</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Ramesh </a:t>
                      </a:r>
                      <a:r>
                        <a:rPr lang="en-IN" sz="1800" dirty="0" err="1">
                          <a:solidFill>
                            <a:schemeClr val="tx1"/>
                          </a:solidFill>
                          <a:effectLst/>
                          <a:latin typeface="Times New Roman" panose="02020603050405020304" pitchFamily="18" charset="0"/>
                          <a:cs typeface="Times New Roman" panose="02020603050405020304" pitchFamily="18" charset="0"/>
                        </a:rPr>
                        <a:t>Shirke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US" sz="1800" baseline="0" dirty="0">
                          <a:solidFill>
                            <a:schemeClr val="tx1"/>
                          </a:solidFill>
                          <a:effectLst/>
                          <a:latin typeface="Times New Roman" panose="02020603050405020304" pitchFamily="18" charset="0"/>
                          <a:cs typeface="Times New Roman" panose="02020603050405020304" pitchFamily="18" charset="0"/>
                        </a:rPr>
                        <a:t>“</a:t>
                      </a:r>
                      <a:r>
                        <a:rPr lang="en-IN" sz="1800" dirty="0">
                          <a:solidFill>
                            <a:schemeClr val="tx1"/>
                          </a:solidFill>
                          <a:effectLst/>
                          <a:latin typeface="Times New Roman" panose="02020603050405020304" pitchFamily="18" charset="0"/>
                          <a:cs typeface="Times New Roman" panose="02020603050405020304" pitchFamily="18" charset="0"/>
                        </a:rPr>
                        <a:t>Performing Basic Tasks on Computer using Hand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Gestures &amp; Ultrasonic Sensors”, May 2021</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Jumper Wires</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Universal Serial Bus (USB) Cable</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Arduino,</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ultrasonic</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sensors</a:t>
                      </a: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When there are multiple hands the movement is not detected.</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023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61748860"/>
              </p:ext>
            </p:extLst>
          </p:nvPr>
        </p:nvGraphicFramePr>
        <p:xfrm>
          <a:off x="0" y="1"/>
          <a:ext cx="12191999" cy="6870233"/>
        </p:xfrm>
        <a:graphic>
          <a:graphicData uri="http://schemas.openxmlformats.org/drawingml/2006/table">
            <a:tbl>
              <a:tblPr firstCol="1" bandRow="1">
                <a:tableStyleId>{00A15C55-8517-42AA-B614-E9B94910E393}</a:tableStyleId>
              </a:tblPr>
              <a:tblGrid>
                <a:gridCol w="788997">
                  <a:extLst>
                    <a:ext uri="{9D8B030D-6E8A-4147-A177-3AD203B41FA5}">
                      <a16:colId xmlns:a16="http://schemas.microsoft.com/office/drawing/2014/main" val="20000"/>
                    </a:ext>
                  </a:extLst>
                </a:gridCol>
                <a:gridCol w="1639700">
                  <a:extLst>
                    <a:ext uri="{9D8B030D-6E8A-4147-A177-3AD203B41FA5}">
                      <a16:colId xmlns:a16="http://schemas.microsoft.com/office/drawing/2014/main" val="114491956"/>
                    </a:ext>
                  </a:extLst>
                </a:gridCol>
                <a:gridCol w="2719947">
                  <a:extLst>
                    <a:ext uri="{9D8B030D-6E8A-4147-A177-3AD203B41FA5}">
                      <a16:colId xmlns:a16="http://schemas.microsoft.com/office/drawing/2014/main" val="20001"/>
                    </a:ext>
                  </a:extLst>
                </a:gridCol>
                <a:gridCol w="3514573">
                  <a:extLst>
                    <a:ext uri="{9D8B030D-6E8A-4147-A177-3AD203B41FA5}">
                      <a16:colId xmlns:a16="http://schemas.microsoft.com/office/drawing/2014/main" val="20002"/>
                    </a:ext>
                  </a:extLst>
                </a:gridCol>
                <a:gridCol w="3528782">
                  <a:extLst>
                    <a:ext uri="{9D8B030D-6E8A-4147-A177-3AD203B41FA5}">
                      <a16:colId xmlns:a16="http://schemas.microsoft.com/office/drawing/2014/main" val="20003"/>
                    </a:ext>
                  </a:extLst>
                </a:gridCol>
              </a:tblGrid>
              <a:tr h="2225963">
                <a:tc>
                  <a:txBody>
                    <a:bodyPr/>
                    <a:lstStyle/>
                    <a:p>
                      <a:pPr marL="0" marR="0" algn="ctr">
                        <a:lnSpc>
                          <a:spcPct val="107000"/>
                        </a:lnSpc>
                        <a:spcBef>
                          <a:spcPts val="0"/>
                        </a:spcBef>
                        <a:spcAft>
                          <a:spcPts val="0"/>
                        </a:spcAft>
                      </a:pPr>
                      <a:r>
                        <a:rPr lang="en-IN" sz="1800" dirty="0">
                          <a:solidFill>
                            <a:schemeClr val="bg1"/>
                          </a:solidFill>
                          <a:effectLst/>
                          <a:latin typeface="Times New Roman" panose="02020603050405020304" pitchFamily="18" charset="0"/>
                          <a:ea typeface="+mn-ea"/>
                          <a:cs typeface="Times New Roman" panose="02020603050405020304" pitchFamily="18" charset="0"/>
                        </a:rPr>
                        <a:t>4</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Yash </a:t>
                      </a:r>
                      <a:r>
                        <a:rPr lang="en-IN" sz="1800" dirty="0" err="1">
                          <a:solidFill>
                            <a:schemeClr val="tx1"/>
                          </a:solidFill>
                          <a:effectLst/>
                          <a:latin typeface="Times New Roman" panose="02020603050405020304" pitchFamily="18" charset="0"/>
                          <a:cs typeface="Times New Roman" panose="02020603050405020304" pitchFamily="18" charset="0"/>
                        </a:rPr>
                        <a:t>Velaskar</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Akshay</a:t>
                      </a:r>
                      <a:r>
                        <a:rPr lang="en-IN" sz="180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Dulam</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Sagar </a:t>
                      </a:r>
                      <a:r>
                        <a:rPr lang="en-IN" sz="1800" dirty="0" err="1">
                          <a:solidFill>
                            <a:schemeClr val="tx1"/>
                          </a:solidFill>
                          <a:effectLst/>
                          <a:latin typeface="Times New Roman" panose="02020603050405020304" pitchFamily="18" charset="0"/>
                          <a:cs typeface="Times New Roman" panose="02020603050405020304" pitchFamily="18" charset="0"/>
                        </a:rPr>
                        <a:t>Sureliya</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Computer Vision based Hand Gesture</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Interfaces”</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2017.</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2862" marR="62862"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solidFill>
                            <a:schemeClr val="tx1"/>
                          </a:solidFill>
                          <a:effectLst/>
                          <a:latin typeface="Times New Roman" panose="02020603050405020304" pitchFamily="18" charset="0"/>
                          <a:cs typeface="Times New Roman" panose="02020603050405020304" pitchFamily="18" charset="0"/>
                        </a:rPr>
                        <a:t>In this project they have performed hand gestures for performing file handling.</a:t>
                      </a:r>
                      <a:r>
                        <a:rPr lang="en-IN" sz="1800" baseline="0" dirty="0">
                          <a:solidFill>
                            <a:schemeClr val="tx1"/>
                          </a:solidFill>
                          <a:effectLst/>
                          <a:latin typeface="Times New Roman" panose="02020603050405020304" pitchFamily="18" charset="0"/>
                          <a:cs typeface="Times New Roman" panose="02020603050405020304" pitchFamily="18" charset="0"/>
                        </a:rPr>
                        <a:t> I</a:t>
                      </a:r>
                      <a:r>
                        <a:rPr lang="en-IN" sz="1800" dirty="0">
                          <a:solidFill>
                            <a:schemeClr val="tx1"/>
                          </a:solidFill>
                          <a:effectLst/>
                          <a:latin typeface="Times New Roman" panose="02020603050405020304" pitchFamily="18" charset="0"/>
                          <a:cs typeface="Times New Roman" panose="02020603050405020304" pitchFamily="18" charset="0"/>
                        </a:rPr>
                        <a:t>mage  is  pre-processed  by  techniques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like </a:t>
                      </a:r>
                      <a:r>
                        <a:rPr lang="en-IN" sz="1800" dirty="0" err="1">
                          <a:solidFill>
                            <a:schemeClr val="tx1"/>
                          </a:solidFill>
                          <a:effectLst/>
                          <a:latin typeface="Times New Roman" panose="02020603050405020304" pitchFamily="18" charset="0"/>
                          <a:cs typeface="Times New Roman" panose="02020603050405020304" pitchFamily="18" charset="0"/>
                        </a:rPr>
                        <a:t>color</a:t>
                      </a:r>
                      <a:r>
                        <a:rPr lang="en-IN" sz="1800" dirty="0">
                          <a:solidFill>
                            <a:schemeClr val="tx1"/>
                          </a:solidFill>
                          <a:effectLst/>
                          <a:latin typeface="Times New Roman" panose="02020603050405020304" pitchFamily="18" charset="0"/>
                          <a:cs typeface="Times New Roman" panose="02020603050405020304" pitchFamily="18" charset="0"/>
                        </a:rPr>
                        <a:t> space detection, </a:t>
                      </a:r>
                      <a:r>
                        <a:rPr lang="en-IN" sz="1800" dirty="0" err="1">
                          <a:solidFill>
                            <a:schemeClr val="tx1"/>
                          </a:solidFill>
                          <a:effectLst/>
                          <a:latin typeface="Times New Roman" panose="02020603050405020304" pitchFamily="18" charset="0"/>
                          <a:cs typeface="Times New Roman" panose="02020603050405020304" pitchFamily="18" charset="0"/>
                        </a:rPr>
                        <a:t>color</a:t>
                      </a:r>
                      <a:r>
                        <a:rPr lang="en-IN" sz="1800" dirty="0">
                          <a:solidFill>
                            <a:schemeClr val="tx1"/>
                          </a:solidFill>
                          <a:effectLst/>
                          <a:latin typeface="Times New Roman" panose="02020603050405020304" pitchFamily="18" charset="0"/>
                          <a:cs typeface="Times New Roman" panose="02020603050405020304" pitchFamily="18" charset="0"/>
                        </a:rPr>
                        <a:t> space </a:t>
                      </a:r>
                      <a:r>
                        <a:rPr lang="en-US" sz="1800" dirty="0">
                          <a:solidFill>
                            <a:schemeClr val="tx1"/>
                          </a:solidFill>
                          <a:effectLst/>
                          <a:latin typeface="Times New Roman" panose="02020603050405020304" pitchFamily="18" charset="0"/>
                          <a:cs typeface="Times New Roman" panose="02020603050405020304" pitchFamily="18" charset="0"/>
                        </a:rPr>
                        <a:t>c</a:t>
                      </a:r>
                      <a:r>
                        <a:rPr lang="en-IN" sz="1800" dirty="0" err="1">
                          <a:solidFill>
                            <a:schemeClr val="tx1"/>
                          </a:solidFill>
                          <a:effectLst/>
                          <a:latin typeface="Times New Roman" panose="02020603050405020304" pitchFamily="18" charset="0"/>
                          <a:cs typeface="Times New Roman" panose="02020603050405020304" pitchFamily="18" charset="0"/>
                        </a:rPr>
                        <a:t>onversion</a:t>
                      </a:r>
                      <a:r>
                        <a:rPr lang="en-IN" sz="1800" dirty="0">
                          <a:solidFill>
                            <a:schemeClr val="tx1"/>
                          </a:solidFill>
                          <a:effectLst/>
                          <a:latin typeface="Times New Roman" panose="02020603050405020304" pitchFamily="18" charset="0"/>
                          <a:cs typeface="Times New Roman" panose="02020603050405020304" pitchFamily="18" charset="0"/>
                        </a:rPr>
                        <a:t> [ </a:t>
                      </a:r>
                      <a:r>
                        <a:rPr lang="en-IN" sz="1800" dirty="0" err="1">
                          <a:solidFill>
                            <a:schemeClr val="tx1"/>
                          </a:solidFill>
                          <a:effectLst/>
                          <a:latin typeface="Times New Roman" panose="02020603050405020304" pitchFamily="18" charset="0"/>
                          <a:cs typeface="Times New Roman" panose="02020603050405020304" pitchFamily="18" charset="0"/>
                        </a:rPr>
                        <a:t>YCrCb</a:t>
                      </a:r>
                      <a:r>
                        <a:rPr lang="en-IN" sz="1800" dirty="0">
                          <a:solidFill>
                            <a:schemeClr val="tx1"/>
                          </a:solidFill>
                          <a:effectLst/>
                          <a:latin typeface="Times New Roman" panose="02020603050405020304" pitchFamily="18" charset="0"/>
                          <a:cs typeface="Times New Roman" panose="02020603050405020304" pitchFamily="18" charset="0"/>
                        </a:rPr>
                        <a:t>, HSV, RGB]</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There might be miss-recognitions in case the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background has elements that resemble the human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skin and only for image purpose.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extLst>
                  <a:ext uri="{0D108BD9-81ED-4DB2-BD59-A6C34878D82A}">
                    <a16:rowId xmlns:a16="http://schemas.microsoft.com/office/drawing/2014/main" val="10000"/>
                  </a:ext>
                </a:extLst>
              </a:tr>
              <a:tr h="2346036">
                <a:tc>
                  <a:txBody>
                    <a:bodyPr/>
                    <a:lstStyle/>
                    <a:p>
                      <a:pPr marL="0" marR="0" algn="ctr">
                        <a:lnSpc>
                          <a:spcPct val="107000"/>
                        </a:lnSpc>
                        <a:spcBef>
                          <a:spcPts val="0"/>
                        </a:spcBef>
                        <a:spcAft>
                          <a:spcPts val="0"/>
                        </a:spcAft>
                      </a:pPr>
                      <a:r>
                        <a:rPr lang="en-IN" sz="1800" b="1" dirty="0">
                          <a:solidFill>
                            <a:schemeClr val="lt1"/>
                          </a:solidFill>
                          <a:effectLst/>
                          <a:latin typeface="Times New Roman" panose="02020603050405020304" pitchFamily="18" charset="0"/>
                          <a:ea typeface="+mn-ea"/>
                          <a:cs typeface="Times New Roman" panose="02020603050405020304" pitchFamily="18" charset="0"/>
                        </a:rPr>
                        <a:t>5</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Rohit Mukherjee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Pradeep </a:t>
                      </a:r>
                      <a:r>
                        <a:rPr lang="en-IN" sz="1800" dirty="0" err="1">
                          <a:effectLst/>
                          <a:latin typeface="Times New Roman" panose="02020603050405020304" pitchFamily="18" charset="0"/>
                          <a:cs typeface="Times New Roman" panose="02020603050405020304" pitchFamily="18" charset="0"/>
                        </a:rPr>
                        <a:t>Swethen</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Ruman</a:t>
                      </a:r>
                      <a:r>
                        <a:rPr lang="en-IN" sz="1800" dirty="0">
                          <a:effectLst/>
                          <a:latin typeface="Times New Roman" panose="02020603050405020304" pitchFamily="18" charset="0"/>
                          <a:cs typeface="Times New Roman" panose="02020603050405020304" pitchFamily="18" charset="0"/>
                        </a:rPr>
                        <a:t> Pasha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Sachin Singh Rawat</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800" baseline="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Hand Gestured Controlled laptop using Arduino”, October 2018</a:t>
                      </a:r>
                      <a:r>
                        <a:rPr lang="en-US" sz="180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laptop uses an Arduino Uno, Ultrasonic sensors and a laptop to carry out the operation of controlling media playback and volume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ultrasonic sensors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serial connection</a:t>
                      </a:r>
                      <a:r>
                        <a:rPr lang="en-US" sz="1800" dirty="0">
                          <a:effectLst/>
                          <a:latin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Sensors sometimes may not detect actions.</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Only for controlling media features.</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98234">
                <a:tc>
                  <a:txBody>
                    <a:bodyPr/>
                    <a:lstStyle/>
                    <a:p>
                      <a:pPr marL="0" marR="0" algn="ctr">
                        <a:lnSpc>
                          <a:spcPct val="107000"/>
                        </a:lnSpc>
                        <a:spcBef>
                          <a:spcPts val="0"/>
                        </a:spcBef>
                        <a:spcAft>
                          <a:spcPts val="0"/>
                        </a:spcAft>
                      </a:pPr>
                      <a:r>
                        <a:rPr lang="en-US" sz="1800" b="1" dirty="0">
                          <a:solidFill>
                            <a:schemeClr val="lt1"/>
                          </a:solidFill>
                          <a:effectLst/>
                          <a:latin typeface="Times New Roman" panose="02020603050405020304" pitchFamily="18" charset="0"/>
                          <a:ea typeface="+mn-ea"/>
                          <a:cs typeface="Times New Roman" panose="02020603050405020304" pitchFamily="18" charset="0"/>
                        </a:rPr>
                        <a:t>6</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Ayushi </a:t>
                      </a:r>
                      <a:r>
                        <a:rPr lang="en-IN" sz="1800" dirty="0" err="1">
                          <a:effectLst/>
                          <a:latin typeface="Times New Roman" panose="02020603050405020304" pitchFamily="18" charset="0"/>
                          <a:cs typeface="Times New Roman" panose="02020603050405020304" pitchFamily="18" charset="0"/>
                        </a:rPr>
                        <a:t>Bhawal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Debaparna</a:t>
                      </a:r>
                      <a:r>
                        <a:rPr lang="en-IN" sz="1800" dirty="0">
                          <a:effectLst/>
                          <a:latin typeface="Times New Roman" panose="02020603050405020304" pitchFamily="18" charset="0"/>
                          <a:cs typeface="Times New Roman" panose="02020603050405020304" pitchFamily="18" charset="0"/>
                        </a:rPr>
                        <a:t> Dasgupta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Arka</a:t>
                      </a:r>
                      <a:r>
                        <a:rPr lang="en-IN" sz="1800" dirty="0">
                          <a:effectLst/>
                          <a:latin typeface="Times New Roman" panose="02020603050405020304" pitchFamily="18" charset="0"/>
                          <a:cs typeface="Times New Roman" panose="02020603050405020304" pitchFamily="18" charset="0"/>
                        </a:rPr>
                        <a:t> Ghosh</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Koyena</a:t>
                      </a:r>
                      <a:r>
                        <a:rPr lang="en-IN" sz="1800" dirty="0">
                          <a:effectLst/>
                          <a:latin typeface="Times New Roman" panose="02020603050405020304" pitchFamily="18" charset="0"/>
                          <a:cs typeface="Times New Roman" panose="02020603050405020304" pitchFamily="18" charset="0"/>
                        </a:rPr>
                        <a:t> Mitra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Surajit</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Basak</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“Arduino Based Hand Gesture Control of Computer”, June 2020.</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Arduino based hand gesture controlled computer where they can play pause videos and scroll up and down pages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 ,ultrasonic sensors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serial connection.</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Only for Video applications</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1346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4175</TotalTime>
  <Words>2257</Words>
  <Application>Microsoft Office PowerPoint</Application>
  <PresentationFormat>Widescreen</PresentationFormat>
  <Paragraphs>233</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Calibri Light</vt:lpstr>
      <vt:lpstr>Times New Roman</vt:lpstr>
      <vt:lpstr>Wingdings</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Aviraj Singh</dc:creator>
  <cp:lastModifiedBy>Shubhangi Kadam</cp:lastModifiedBy>
  <cp:revision>214</cp:revision>
  <dcterms:created xsi:type="dcterms:W3CDTF">2019-12-19T07:36:51Z</dcterms:created>
  <dcterms:modified xsi:type="dcterms:W3CDTF">2022-07-01T03:53:38Z</dcterms:modified>
</cp:coreProperties>
</file>