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76" r:id="rId4"/>
    <p:sldId id="280" r:id="rId5"/>
    <p:sldId id="277" r:id="rId6"/>
    <p:sldId id="278" r:id="rId7"/>
    <p:sldId id="279" r:id="rId8"/>
    <p:sldId id="281" r:id="rId9"/>
    <p:sldId id="282" r:id="rId10"/>
    <p:sldId id="258" r:id="rId11"/>
    <p:sldId id="259" r:id="rId12"/>
    <p:sldId id="260" r:id="rId13"/>
    <p:sldId id="261" r:id="rId14"/>
    <p:sldId id="262" r:id="rId15"/>
    <p:sldId id="263" r:id="rId16"/>
    <p:sldId id="264" r:id="rId17"/>
    <p:sldId id="265" r:id="rId18"/>
    <p:sldId id="266" r:id="rId19"/>
    <p:sldId id="275" r:id="rId20"/>
    <p:sldId id="273" r:id="rId21"/>
    <p:sldId id="268" r:id="rId22"/>
    <p:sldId id="269"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1217" initials="D" lastIdx="1" clrIdx="0">
    <p:extLst>
      <p:ext uri="{19B8F6BF-5375-455C-9EA6-DF929625EA0E}">
        <p15:presenceInfo xmlns:p15="http://schemas.microsoft.com/office/powerpoint/2012/main" userId="3baa9a2f23f864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027FCC-0AE7-4E70-A9C4-576D89731528}" type="datetimeFigureOut">
              <a:rPr lang="en-US" smtClean="0"/>
              <a:t>9/4/2022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357229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415387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134840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9181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306546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027FCC-0AE7-4E70-A9C4-576D89731528}"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2298045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5027FCC-0AE7-4E70-A9C4-576D89731528}"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2338336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27FCC-0AE7-4E70-A9C4-576D89731528}"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1887439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27FCC-0AE7-4E70-A9C4-576D89731528}"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82134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27FCC-0AE7-4E70-A9C4-576D89731528}"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267132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27FCC-0AE7-4E70-A9C4-576D89731528}"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2821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308421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27FCC-0AE7-4E70-A9C4-576D89731528}"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315394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27FCC-0AE7-4E70-A9C4-576D89731528}"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153326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27FCC-0AE7-4E70-A9C4-576D89731528}"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18278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113855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027FCC-0AE7-4E70-A9C4-576D89731528}"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9E751-5F01-4337-9587-E7C99D688E38}" type="slidenum">
              <a:rPr lang="en-US" smtClean="0"/>
              <a:t>‹#›</a:t>
            </a:fld>
            <a:endParaRPr lang="en-US"/>
          </a:p>
        </p:txBody>
      </p:sp>
    </p:spTree>
    <p:extLst>
      <p:ext uri="{BB962C8B-B14F-4D97-AF65-F5344CB8AC3E}">
        <p14:creationId xmlns:p14="http://schemas.microsoft.com/office/powerpoint/2010/main" val="114328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027FCC-0AE7-4E70-A9C4-576D89731528}" type="datetimeFigureOut">
              <a:rPr lang="en-US" smtClean="0"/>
              <a:t>9/4/2022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19E751-5F01-4337-9587-E7C99D688E38}" type="slidenum">
              <a:rPr lang="en-US" smtClean="0"/>
              <a:t>‹#›</a:t>
            </a:fld>
            <a:endParaRPr lang="en-US"/>
          </a:p>
        </p:txBody>
      </p:sp>
    </p:spTree>
    <p:extLst>
      <p:ext uri="{BB962C8B-B14F-4D97-AF65-F5344CB8AC3E}">
        <p14:creationId xmlns:p14="http://schemas.microsoft.com/office/powerpoint/2010/main" val="317238206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3650" y="2870200"/>
            <a:ext cx="7734300" cy="715962"/>
          </a:xfrm>
        </p:spPr>
        <p:txBody>
          <a:bodyPr>
            <a:normAutofit/>
          </a:bodyPr>
          <a:lstStyle/>
          <a:p>
            <a:pPr algn="ctr"/>
            <a:r>
              <a:rPr lang="en-US" sz="4000" b="1" dirty="0">
                <a:latin typeface="Times New Roman" panose="02020603050405020304" pitchFamily="18" charset="0"/>
                <a:cs typeface="Times New Roman" panose="02020603050405020304" pitchFamily="18" charset="0"/>
              </a:rPr>
              <a:t>Airbnb NYC Analysis</a:t>
            </a:r>
          </a:p>
        </p:txBody>
      </p:sp>
    </p:spTree>
    <p:extLst>
      <p:ext uri="{BB962C8B-B14F-4D97-AF65-F5344CB8AC3E}">
        <p14:creationId xmlns:p14="http://schemas.microsoft.com/office/powerpoint/2010/main" val="272525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6017" y="34318"/>
            <a:ext cx="5030787" cy="448282"/>
          </a:xfrm>
        </p:spPr>
        <p:txBody>
          <a:bodyPr>
            <a:normAutofit fontScale="90000"/>
          </a:bodyPr>
          <a:lstStyle/>
          <a:p>
            <a:pPr algn="ctr"/>
            <a:r>
              <a:rPr lang="en-US" b="1" cap="none" dirty="0">
                <a:latin typeface="Times New Roman" panose="02020603050405020304" pitchFamily="18" charset="0"/>
                <a:cs typeface="Times New Roman" panose="02020603050405020304" pitchFamily="18" charset="0"/>
              </a:rPr>
              <a:t>Research Questions</a:t>
            </a:r>
          </a:p>
        </p:txBody>
      </p:sp>
      <p:sp>
        <p:nvSpPr>
          <p:cNvPr id="4" name="TextBox 3"/>
          <p:cNvSpPr txBox="1"/>
          <p:nvPr/>
        </p:nvSpPr>
        <p:spPr>
          <a:xfrm>
            <a:off x="1998660" y="444500"/>
            <a:ext cx="8216900" cy="6463308"/>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Regarding Property</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Which Neighbourhood_Group has highest Properties?</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Top N Property holder in each Neighbourhood?</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Popular Neighbouhood For Staying</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Top N Most Expensive Property</a:t>
            </a:r>
          </a:p>
          <a:p>
            <a:pPr marL="742950" lvl="1" indent="-285750">
              <a:buFont typeface="Times New Roman" panose="02020603050405020304" pitchFamily="18"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Regarding Room Type</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Total Count of Room Type in each </a:t>
            </a:r>
            <a:r>
              <a:rPr lang="en-US" dirty="0" err="1">
                <a:latin typeface="Times New Roman" panose="02020603050405020304" pitchFamily="18" charset="0"/>
                <a:cs typeface="Times New Roman" panose="02020603050405020304" pitchFamily="18" charset="0"/>
              </a:rPr>
              <a:t>Neighbourhood_Group</a:t>
            </a:r>
            <a:r>
              <a:rPr lang="en-US" dirty="0">
                <a:latin typeface="Times New Roman" panose="02020603050405020304" pitchFamily="18" charset="0"/>
                <a:cs typeface="Times New Roman" panose="02020603050405020304" pitchFamily="18" charset="0"/>
              </a:rPr>
              <a:t>?</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Which Neighbourhood has the maximum nights availability?</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Most Expensive Room type?</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Most Popular Room Type?</a:t>
            </a:r>
          </a:p>
          <a:p>
            <a:pPr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Regarding Price and Earning</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What is relation between Price and Earning?</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Earning and their relation with availability in different </a:t>
            </a:r>
            <a:r>
              <a:rPr lang="en-US" dirty="0" err="1">
                <a:latin typeface="Times New Roman" panose="02020603050405020304" pitchFamily="18" charset="0"/>
                <a:cs typeface="Times New Roman" panose="02020603050405020304" pitchFamily="18" charset="0"/>
              </a:rPr>
              <a:t>neighbourhood</a:t>
            </a:r>
            <a:r>
              <a:rPr lang="en-US" dirty="0">
                <a:latin typeface="Times New Roman" panose="02020603050405020304" pitchFamily="18" charset="0"/>
                <a:cs typeface="Times New Roman" panose="02020603050405020304" pitchFamily="18" charset="0"/>
              </a:rPr>
              <a:t> groups</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Top 10 Host who has most Earning?</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Which Year has Highest Earning?</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Avg.Price of Neighbourhood</a:t>
            </a:r>
          </a:p>
          <a:p>
            <a:pPr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Regarding Reviews</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Total Reviews per </a:t>
            </a:r>
            <a:r>
              <a:rPr lang="en-US" dirty="0" err="1">
                <a:latin typeface="Times New Roman" panose="02020603050405020304" pitchFamily="18" charset="0"/>
                <a:cs typeface="Times New Roman" panose="02020603050405020304" pitchFamily="18" charset="0"/>
              </a:rPr>
              <a:t>Neighbourhood_Group</a:t>
            </a:r>
            <a:r>
              <a:rPr lang="en-US" dirty="0">
                <a:latin typeface="Times New Roman" panose="02020603050405020304" pitchFamily="18" charset="0"/>
                <a:cs typeface="Times New Roman" panose="02020603050405020304" pitchFamily="18" charset="0"/>
              </a:rPr>
              <a:t>?</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Highest Reviews Month Wise?</a:t>
            </a:r>
          </a:p>
          <a:p>
            <a:pPr marL="742950" lvl="1" indent="-28575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Top N host name who got highest reviews</a:t>
            </a:r>
          </a:p>
        </p:txBody>
      </p:sp>
    </p:spTree>
    <p:extLst>
      <p:ext uri="{BB962C8B-B14F-4D97-AF65-F5344CB8AC3E}">
        <p14:creationId xmlns:p14="http://schemas.microsoft.com/office/powerpoint/2010/main" val="428195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3300" y="76200"/>
            <a:ext cx="21590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Regarding Property</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12103" b="4049"/>
          <a:stretch/>
        </p:blipFill>
        <p:spPr>
          <a:xfrm>
            <a:off x="101601" y="482600"/>
            <a:ext cx="8648699" cy="6261100"/>
          </a:xfrm>
          <a:prstGeom prst="rect">
            <a:avLst/>
          </a:prstGeom>
        </p:spPr>
      </p:pic>
      <p:sp>
        <p:nvSpPr>
          <p:cNvPr id="10" name="TextBox 9"/>
          <p:cNvSpPr txBox="1"/>
          <p:nvPr/>
        </p:nvSpPr>
        <p:spPr>
          <a:xfrm>
            <a:off x="8993908" y="2458988"/>
            <a:ext cx="30607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Which Neighbourhood_Group has highest Properties :-</a:t>
            </a:r>
          </a:p>
          <a:p>
            <a:r>
              <a:rPr lang="en-US" dirty="0"/>
              <a:t>Chart Shows distribution of property Neighbourhood_Groups,</a:t>
            </a:r>
          </a:p>
          <a:p>
            <a:r>
              <a:rPr lang="en-US" dirty="0"/>
              <a:t>Manhattan City has the highest properties followed by Brooklyn in New York City </a:t>
            </a:r>
          </a:p>
        </p:txBody>
      </p:sp>
    </p:spTree>
    <p:extLst>
      <p:ext uri="{BB962C8B-B14F-4D97-AF65-F5344CB8AC3E}">
        <p14:creationId xmlns:p14="http://schemas.microsoft.com/office/powerpoint/2010/main" val="134666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2074" b="6881"/>
          <a:stretch/>
        </p:blipFill>
        <p:spPr>
          <a:xfrm>
            <a:off x="1371600" y="306472"/>
            <a:ext cx="9537700" cy="5294227"/>
          </a:xfrm>
          <a:prstGeom prst="rect">
            <a:avLst/>
          </a:prstGeom>
        </p:spPr>
      </p:pic>
      <p:sp>
        <p:nvSpPr>
          <p:cNvPr id="5" name="TextBox 4"/>
          <p:cNvSpPr txBox="1"/>
          <p:nvPr/>
        </p:nvSpPr>
        <p:spPr>
          <a:xfrm>
            <a:off x="2095500" y="5918200"/>
            <a:ext cx="80391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Top N Property holder in each Neighbourhood :- Here we can see the Bedford-Stuyvesant has Highest property Holder which is 2,212 and its in Brooklyn </a:t>
            </a:r>
          </a:p>
        </p:txBody>
      </p:sp>
    </p:spTree>
    <p:extLst>
      <p:ext uri="{BB962C8B-B14F-4D97-AF65-F5344CB8AC3E}">
        <p14:creationId xmlns:p14="http://schemas.microsoft.com/office/powerpoint/2010/main" val="229324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1000" y="5638800"/>
            <a:ext cx="8966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Popular Neighbouhood For Staying :- As data saying People Preferred to stay in  Bedford-Stuyvesant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9975" b="5258"/>
          <a:stretch/>
        </p:blipFill>
        <p:spPr>
          <a:xfrm>
            <a:off x="1562100" y="166773"/>
            <a:ext cx="9055100" cy="5357727"/>
          </a:xfrm>
          <a:prstGeom prst="rect">
            <a:avLst/>
          </a:prstGeom>
        </p:spPr>
      </p:pic>
    </p:spTree>
    <p:extLst>
      <p:ext uri="{BB962C8B-B14F-4D97-AF65-F5344CB8AC3E}">
        <p14:creationId xmlns:p14="http://schemas.microsoft.com/office/powerpoint/2010/main" val="59411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r="209" b="4978"/>
          <a:stretch/>
        </p:blipFill>
        <p:spPr>
          <a:xfrm>
            <a:off x="1143000" y="279401"/>
            <a:ext cx="9976814" cy="5346699"/>
          </a:xfrm>
          <a:prstGeom prst="rect">
            <a:avLst/>
          </a:prstGeom>
        </p:spPr>
      </p:pic>
      <p:sp>
        <p:nvSpPr>
          <p:cNvPr id="6" name="TextBox 5"/>
          <p:cNvSpPr txBox="1"/>
          <p:nvPr/>
        </p:nvSpPr>
        <p:spPr>
          <a:xfrm>
            <a:off x="1854200" y="5842000"/>
            <a:ext cx="81915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Top N Most Expensive Property :- Quiet, Clean, Lit @ LES &amp; Chinatown is the most expensive property among all the properties, the Price is 9,999$ for a night and this property is located in Manhattan.</a:t>
            </a:r>
          </a:p>
        </p:txBody>
      </p:sp>
    </p:spTree>
    <p:extLst>
      <p:ext uri="{BB962C8B-B14F-4D97-AF65-F5344CB8AC3E}">
        <p14:creationId xmlns:p14="http://schemas.microsoft.com/office/powerpoint/2010/main" val="259773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21618"/>
            <a:ext cx="3468687" cy="397482"/>
          </a:xfrm>
        </p:spPr>
        <p:txBody>
          <a:bodyPr>
            <a:normAutofit/>
          </a:bodyPr>
          <a:lstStyle/>
          <a:p>
            <a:r>
              <a:rPr lang="en-US" sz="1800" b="1" dirty="0">
                <a:latin typeface="Times New Roman" panose="02020603050405020304" pitchFamily="18" charset="0"/>
                <a:cs typeface="Times New Roman" panose="02020603050405020304" pitchFamily="18" charset="0"/>
              </a:rPr>
              <a:t>Regarding Room Type</a:t>
            </a:r>
            <a:endParaRPr lang="en-US" sz="1800" dirty="0"/>
          </a:p>
        </p:txBody>
      </p:sp>
      <p:sp>
        <p:nvSpPr>
          <p:cNvPr id="5" name="TextBox 4"/>
          <p:cNvSpPr txBox="1"/>
          <p:nvPr/>
        </p:nvSpPr>
        <p:spPr>
          <a:xfrm>
            <a:off x="2006600" y="5355272"/>
            <a:ext cx="79121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Count of Room Type in each Neighbourhood_Group :- </a:t>
            </a:r>
            <a:r>
              <a:rPr lang="en-US" b="1" dirty="0">
                <a:latin typeface="Times New Roman" panose="02020603050405020304" pitchFamily="18" charset="0"/>
                <a:cs typeface="Times New Roman" panose="02020603050405020304" pitchFamily="18" charset="0"/>
              </a:rPr>
              <a:t>Manhattan</a:t>
            </a:r>
            <a:r>
              <a:rPr lang="en-US" dirty="0">
                <a:latin typeface="Times New Roman" panose="02020603050405020304" pitchFamily="18" charset="0"/>
                <a:cs typeface="Times New Roman" panose="02020603050405020304" pitchFamily="18" charset="0"/>
              </a:rPr>
              <a:t> has more listed properties with </a:t>
            </a:r>
            <a:r>
              <a:rPr lang="en-US" b="1" dirty="0">
                <a:latin typeface="Times New Roman" panose="02020603050405020304" pitchFamily="18" charset="0"/>
                <a:cs typeface="Times New Roman" panose="02020603050405020304" pitchFamily="18" charset="0"/>
              </a:rPr>
              <a:t>Entire home/apt</a:t>
            </a:r>
            <a:r>
              <a:rPr lang="en-US" dirty="0">
                <a:latin typeface="Times New Roman" panose="02020603050405020304" pitchFamily="18" charset="0"/>
                <a:cs typeface="Times New Roman" panose="02020603050405020304" pitchFamily="18" charset="0"/>
              </a:rPr>
              <a:t> around 24.97% of total listed properties followed by </a:t>
            </a:r>
            <a:r>
              <a:rPr lang="en-US" b="1" dirty="0">
                <a:latin typeface="Times New Roman" panose="02020603050405020304" pitchFamily="18" charset="0"/>
                <a:cs typeface="Times New Roman" panose="02020603050405020304" pitchFamily="18" charset="0"/>
              </a:rPr>
              <a:t>Brooklyn</a:t>
            </a:r>
            <a:r>
              <a:rPr lang="en-US" dirty="0">
                <a:latin typeface="Times New Roman" panose="02020603050405020304" pitchFamily="18" charset="0"/>
                <a:cs typeface="Times New Roman" panose="02020603050405020304" pitchFamily="18" charset="0"/>
              </a:rPr>
              <a:t> with around 20.74%.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Very few of the total listed have shared rooms listed on Airbnb where there’s negligible or almost very rare </a:t>
            </a:r>
            <a:r>
              <a:rPr lang="en-US" b="1" dirty="0">
                <a:latin typeface="Times New Roman" panose="02020603050405020304" pitchFamily="18" charset="0"/>
                <a:cs typeface="Times New Roman" panose="02020603050405020304" pitchFamily="18" charset="0"/>
              </a:rPr>
              <a:t>shared rooms</a:t>
            </a: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Staten Island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Bronx</a:t>
            </a:r>
            <a:r>
              <a:rPr lang="en-US" dirty="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1990" b="2456"/>
          <a:stretch/>
        </p:blipFill>
        <p:spPr>
          <a:xfrm>
            <a:off x="1859887" y="412517"/>
            <a:ext cx="7830213" cy="4879255"/>
          </a:xfrm>
          <a:prstGeom prst="rect">
            <a:avLst/>
          </a:prstGeom>
        </p:spPr>
      </p:pic>
    </p:spTree>
    <p:extLst>
      <p:ext uri="{BB962C8B-B14F-4D97-AF65-F5344CB8AC3E}">
        <p14:creationId xmlns:p14="http://schemas.microsoft.com/office/powerpoint/2010/main" val="107141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2083" b="4607"/>
          <a:stretch/>
        </p:blipFill>
        <p:spPr>
          <a:xfrm>
            <a:off x="1384300" y="241299"/>
            <a:ext cx="9334500" cy="5173801"/>
          </a:xfrm>
          <a:prstGeom prst="rect">
            <a:avLst/>
          </a:prstGeom>
        </p:spPr>
      </p:pic>
      <p:sp>
        <p:nvSpPr>
          <p:cNvPr id="5" name="TextBox 4"/>
          <p:cNvSpPr txBox="1"/>
          <p:nvPr/>
        </p:nvSpPr>
        <p:spPr>
          <a:xfrm>
            <a:off x="2203450" y="5753100"/>
            <a:ext cx="7696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Expensive Room type :- The Chart shows distribution of expensive room type, its showing Entire home/Apt is most expensive Room type</a:t>
            </a:r>
          </a:p>
        </p:txBody>
      </p:sp>
    </p:spTree>
    <p:extLst>
      <p:ext uri="{BB962C8B-B14F-4D97-AF65-F5344CB8AC3E}">
        <p14:creationId xmlns:p14="http://schemas.microsoft.com/office/powerpoint/2010/main" val="268989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1979" b="12018"/>
          <a:stretch/>
        </p:blipFill>
        <p:spPr>
          <a:xfrm>
            <a:off x="1371600" y="166773"/>
            <a:ext cx="9646753" cy="5421227"/>
          </a:xfrm>
          <a:prstGeom prst="rect">
            <a:avLst/>
          </a:prstGeom>
        </p:spPr>
      </p:pic>
      <p:sp>
        <p:nvSpPr>
          <p:cNvPr id="3" name="TextBox 2"/>
          <p:cNvSpPr txBox="1"/>
          <p:nvPr/>
        </p:nvSpPr>
        <p:spPr>
          <a:xfrm>
            <a:off x="2540000" y="5829300"/>
            <a:ext cx="74295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Popular Room Type :- In New York City Customer can book Entire home/Apt for most night  </a:t>
            </a:r>
          </a:p>
        </p:txBody>
      </p:sp>
    </p:spTree>
    <p:extLst>
      <p:ext uri="{BB962C8B-B14F-4D97-AF65-F5344CB8AC3E}">
        <p14:creationId xmlns:p14="http://schemas.microsoft.com/office/powerpoint/2010/main" val="243071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4281487" cy="533400"/>
          </a:xfrm>
        </p:spPr>
        <p:txBody>
          <a:bodyPr>
            <a:normAutofit/>
          </a:bodyPr>
          <a:lstStyle/>
          <a:p>
            <a:pPr marL="285750" indent="-285750" algn="ctr"/>
            <a:r>
              <a:rPr lang="en-US" sz="1800" b="1" dirty="0">
                <a:latin typeface="Times New Roman" panose="02020603050405020304" pitchFamily="18" charset="0"/>
                <a:cs typeface="Times New Roman" panose="02020603050405020304" pitchFamily="18" charset="0"/>
              </a:rPr>
              <a:t>Regarding Price and Earning</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534"/>
          <a:stretch/>
        </p:blipFill>
        <p:spPr>
          <a:xfrm>
            <a:off x="1333500" y="558800"/>
            <a:ext cx="9660472" cy="5130800"/>
          </a:xfrm>
          <a:prstGeom prst="rect">
            <a:avLst/>
          </a:prstGeom>
        </p:spPr>
      </p:pic>
      <p:sp>
        <p:nvSpPr>
          <p:cNvPr id="5" name="TextBox 4"/>
          <p:cNvSpPr txBox="1"/>
          <p:nvPr/>
        </p:nvSpPr>
        <p:spPr>
          <a:xfrm>
            <a:off x="1485900" y="5981700"/>
            <a:ext cx="94107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What is relation between Price and Earning :- In this Chart we can see that the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Earning is in between 10$ to 40k$ when the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price of the property is between 10$ to 1k$</a:t>
            </a:r>
          </a:p>
        </p:txBody>
      </p:sp>
    </p:spTree>
    <p:extLst>
      <p:ext uri="{BB962C8B-B14F-4D97-AF65-F5344CB8AC3E}">
        <p14:creationId xmlns:p14="http://schemas.microsoft.com/office/powerpoint/2010/main" val="388151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2396" b="4607"/>
          <a:stretch/>
        </p:blipFill>
        <p:spPr>
          <a:xfrm>
            <a:off x="0" y="0"/>
            <a:ext cx="12192000" cy="6858000"/>
          </a:xfrm>
          <a:prstGeom prst="rect">
            <a:avLst/>
          </a:prstGeom>
        </p:spPr>
      </p:pic>
      <p:sp>
        <p:nvSpPr>
          <p:cNvPr id="5" name="TextBox 4"/>
          <p:cNvSpPr txBox="1"/>
          <p:nvPr/>
        </p:nvSpPr>
        <p:spPr>
          <a:xfrm>
            <a:off x="5613400" y="1041400"/>
            <a:ext cx="6197600"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Manhattan And Brooklyn the average availability is 160 &amp; 147 rep. and the earning is $64K and $52K respectively. So here we can infer that the average availability in Manhattan &amp; Brooklyn is less but the earning is high but in other three Neighbourhood Group availability is higher but the earning is less</a:t>
            </a:r>
          </a:p>
        </p:txBody>
      </p:sp>
    </p:spTree>
    <p:extLst>
      <p:ext uri="{BB962C8B-B14F-4D97-AF65-F5344CB8AC3E}">
        <p14:creationId xmlns:p14="http://schemas.microsoft.com/office/powerpoint/2010/main" val="271662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913" y="0"/>
            <a:ext cx="5233987" cy="664182"/>
          </a:xfrm>
        </p:spPr>
        <p:txBody>
          <a:bodyPr>
            <a:normAutofit/>
          </a:bodyPr>
          <a:lstStyle/>
          <a:p>
            <a:pPr algn="ctr"/>
            <a:r>
              <a:rPr lang="en-US" sz="4000" b="1" cap="none"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2095500" y="664182"/>
            <a:ext cx="8331200" cy="569386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Project is based on Online Marketplace for lodging, Primarily homestays for vacation rentals, and Tourism activities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Guests and hosts have used Airbnb to expand on traveling possibilities and present a more unique, personalized way of experiencing the world. Nowadays, Airbnb became one of a kind service that is used by the whole world. Data analysts become a crucial factor for the company that provided millions of listings through Airbnb. These listings generate a lot of data that can be analyzed and used for security, business decisions, understanding of customers’ and providers’ behavior on the platform, implementing innovative additional services, guiding marketing initiatives, and much more.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per the dataset got some insights for better understanding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Dataset consist of  16 columns and 26146 rows after data cleaning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this dataset, the fields which are used as follows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 name, host_id, host_name, </a:t>
            </a:r>
            <a:r>
              <a:rPr lang="en-US" dirty="0" err="1">
                <a:latin typeface="Times New Roman" panose="02020603050405020304" pitchFamily="18" charset="0"/>
                <a:cs typeface="Times New Roman" panose="02020603050405020304" pitchFamily="18" charset="0"/>
              </a:rPr>
              <a:t>neighbourhood_group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neighbourhood</a:t>
            </a:r>
            <a:r>
              <a:rPr lang="en-US" dirty="0">
                <a:latin typeface="Times New Roman" panose="02020603050405020304" pitchFamily="18" charset="0"/>
                <a:cs typeface="Times New Roman" panose="02020603050405020304" pitchFamily="18" charset="0"/>
              </a:rPr>
              <a:t>, latitude, longitude, room_type, price, minimum_nights, number_of_reviews, last_review, reviews_per_month, calculated_host_listings_count, availability_365 </a:t>
            </a:r>
          </a:p>
        </p:txBody>
      </p:sp>
    </p:spTree>
    <p:extLst>
      <p:ext uri="{BB962C8B-B14F-4D97-AF65-F5344CB8AC3E}">
        <p14:creationId xmlns:p14="http://schemas.microsoft.com/office/powerpoint/2010/main" val="223672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2" r="11979" b="4793"/>
          <a:stretch/>
        </p:blipFill>
        <p:spPr>
          <a:xfrm>
            <a:off x="1689100" y="103273"/>
            <a:ext cx="9067800" cy="5534031"/>
          </a:xfrm>
          <a:prstGeom prst="rect">
            <a:avLst/>
          </a:prstGeom>
        </p:spPr>
      </p:pic>
      <p:sp>
        <p:nvSpPr>
          <p:cNvPr id="6" name="TextBox 5"/>
          <p:cNvSpPr txBox="1"/>
          <p:nvPr/>
        </p:nvSpPr>
        <p:spPr>
          <a:xfrm>
            <a:off x="1689100" y="5918200"/>
            <a:ext cx="8559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Top 10 Host who has most Earning :- As per the above graph we can infer that </a:t>
            </a:r>
            <a:r>
              <a:rPr lang="en-US" dirty="0" err="1">
                <a:latin typeface="Times New Roman" panose="02020603050405020304" pitchFamily="18" charset="0"/>
                <a:cs typeface="Times New Roman" panose="02020603050405020304" pitchFamily="18" charset="0"/>
              </a:rPr>
              <a:t>Sonder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Yessu</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akiko</a:t>
            </a:r>
            <a:r>
              <a:rPr lang="en-US" dirty="0">
                <a:latin typeface="Times New Roman" panose="02020603050405020304" pitchFamily="18" charset="0"/>
                <a:cs typeface="Times New Roman" panose="02020603050405020304" pitchFamily="18" charset="0"/>
              </a:rPr>
              <a:t> has highest earning</a:t>
            </a:r>
          </a:p>
        </p:txBody>
      </p:sp>
    </p:spTree>
    <p:extLst>
      <p:ext uri="{BB962C8B-B14F-4D97-AF65-F5344CB8AC3E}">
        <p14:creationId xmlns:p14="http://schemas.microsoft.com/office/powerpoint/2010/main" val="199394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2396" b="3866"/>
          <a:stretch/>
        </p:blipFill>
        <p:spPr>
          <a:xfrm>
            <a:off x="1270000" y="127000"/>
            <a:ext cx="9613900" cy="5665042"/>
          </a:xfrm>
          <a:prstGeom prst="rect">
            <a:avLst/>
          </a:prstGeom>
        </p:spPr>
      </p:pic>
      <p:sp>
        <p:nvSpPr>
          <p:cNvPr id="2" name="TextBox 1"/>
          <p:cNvSpPr txBox="1"/>
          <p:nvPr/>
        </p:nvSpPr>
        <p:spPr>
          <a:xfrm>
            <a:off x="1574800" y="6019800"/>
            <a:ext cx="8966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Which Year has Highest Earning :- From this line chart we can see that the Year 2019 has the highest earning </a:t>
            </a:r>
            <a:endParaRPr lang="en-US" dirty="0"/>
          </a:p>
        </p:txBody>
      </p:sp>
    </p:spTree>
    <p:extLst>
      <p:ext uri="{BB962C8B-B14F-4D97-AF65-F5344CB8AC3E}">
        <p14:creationId xmlns:p14="http://schemas.microsoft.com/office/powerpoint/2010/main" val="297354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1979" b="4607"/>
          <a:stretch/>
        </p:blipFill>
        <p:spPr>
          <a:xfrm>
            <a:off x="1447800" y="103273"/>
            <a:ext cx="9474200" cy="5772740"/>
          </a:xfrm>
          <a:prstGeom prst="rect">
            <a:avLst/>
          </a:prstGeom>
        </p:spPr>
      </p:pic>
      <p:sp>
        <p:nvSpPr>
          <p:cNvPr id="2" name="TextBox 1"/>
          <p:cNvSpPr txBox="1"/>
          <p:nvPr/>
        </p:nvSpPr>
        <p:spPr>
          <a:xfrm>
            <a:off x="1574800" y="6121400"/>
            <a:ext cx="8966200"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Avg.Price</a:t>
            </a:r>
            <a:r>
              <a:rPr lang="en-US" dirty="0">
                <a:latin typeface="Times New Roman" panose="02020603050405020304" pitchFamily="18" charset="0"/>
                <a:cs typeface="Times New Roman" panose="02020603050405020304" pitchFamily="18" charset="0"/>
              </a:rPr>
              <a:t> of Neighbourhood</a:t>
            </a:r>
            <a:r>
              <a:rPr lang="en-US" dirty="0"/>
              <a:t> :- </a:t>
            </a:r>
            <a:r>
              <a:rPr lang="en-US" dirty="0">
                <a:latin typeface="Times New Roman" panose="02020603050405020304" pitchFamily="18" charset="0"/>
                <a:cs typeface="Times New Roman" panose="02020603050405020304" pitchFamily="18" charset="0"/>
              </a:rPr>
              <a:t>So from this chart we can see that what should be the avg. price of the </a:t>
            </a:r>
            <a:r>
              <a:rPr lang="en-US" dirty="0" err="1">
                <a:latin typeface="Times New Roman" panose="02020603050405020304" pitchFamily="18" charset="0"/>
                <a:cs typeface="Times New Roman" panose="02020603050405020304" pitchFamily="18" charset="0"/>
              </a:rPr>
              <a:t>Neighbourhood_groups</a:t>
            </a:r>
            <a:r>
              <a:rPr lang="en-US" dirty="0">
                <a:latin typeface="Times New Roman" panose="02020603050405020304" pitchFamily="18" charset="0"/>
                <a:cs typeface="Times New Roman" panose="02020603050405020304" pitchFamily="18" charset="0"/>
              </a:rPr>
              <a:t> in the each Neighbourhood</a:t>
            </a:r>
          </a:p>
        </p:txBody>
      </p:sp>
    </p:spTree>
    <p:extLst>
      <p:ext uri="{BB962C8B-B14F-4D97-AF65-F5344CB8AC3E}">
        <p14:creationId xmlns:p14="http://schemas.microsoft.com/office/powerpoint/2010/main" val="508141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2396" b="4422"/>
          <a:stretch/>
        </p:blipFill>
        <p:spPr>
          <a:xfrm>
            <a:off x="1752600" y="127001"/>
            <a:ext cx="9093200" cy="5336262"/>
          </a:xfrm>
          <a:prstGeom prst="rect">
            <a:avLst/>
          </a:prstGeom>
        </p:spPr>
      </p:pic>
      <p:sp>
        <p:nvSpPr>
          <p:cNvPr id="2" name="TextBox 1"/>
          <p:cNvSpPr txBox="1"/>
          <p:nvPr/>
        </p:nvSpPr>
        <p:spPr>
          <a:xfrm>
            <a:off x="1841500" y="5727700"/>
            <a:ext cx="85852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Total Reviews per </a:t>
            </a:r>
            <a:r>
              <a:rPr lang="en-US" dirty="0" err="1">
                <a:latin typeface="Times New Roman" panose="02020603050405020304" pitchFamily="18" charset="0"/>
                <a:cs typeface="Times New Roman" panose="02020603050405020304" pitchFamily="18" charset="0"/>
              </a:rPr>
              <a:t>Neighbourhood_Group</a:t>
            </a:r>
            <a:r>
              <a:rPr lang="en-US" dirty="0">
                <a:latin typeface="Times New Roman" panose="02020603050405020304" pitchFamily="18" charset="0"/>
                <a:cs typeface="Times New Roman" panose="02020603050405020304" pitchFamily="18" charset="0"/>
              </a:rPr>
              <a:t>  :- From this graph we can infer that, the </a:t>
            </a:r>
            <a:r>
              <a:rPr lang="en-US" dirty="0" err="1">
                <a:latin typeface="Times New Roman" panose="02020603050405020304" pitchFamily="18" charset="0"/>
                <a:cs typeface="Times New Roman" panose="02020603050405020304" pitchFamily="18" charset="0"/>
              </a:rPr>
              <a:t>Brookln</a:t>
            </a:r>
            <a:r>
              <a:rPr lang="en-US" dirty="0">
                <a:latin typeface="Times New Roman" panose="02020603050405020304" pitchFamily="18" charset="0"/>
                <a:cs typeface="Times New Roman" panose="02020603050405020304" pitchFamily="18" charset="0"/>
              </a:rPr>
              <a:t> has the highest number of reviews and the </a:t>
            </a:r>
            <a:r>
              <a:rPr lang="en-US" dirty="0" err="1">
                <a:latin typeface="Times New Roman" panose="02020603050405020304" pitchFamily="18" charset="0"/>
                <a:cs typeface="Times New Roman" panose="02020603050405020304" pitchFamily="18" charset="0"/>
              </a:rPr>
              <a:t>staten</a:t>
            </a:r>
            <a:r>
              <a:rPr lang="en-US" dirty="0">
                <a:latin typeface="Times New Roman" panose="02020603050405020304" pitchFamily="18" charset="0"/>
                <a:cs typeface="Times New Roman" panose="02020603050405020304" pitchFamily="18" charset="0"/>
              </a:rPr>
              <a:t> island has the lowest number of reviews </a:t>
            </a:r>
          </a:p>
        </p:txBody>
      </p:sp>
    </p:spTree>
    <p:extLst>
      <p:ext uri="{BB962C8B-B14F-4D97-AF65-F5344CB8AC3E}">
        <p14:creationId xmlns:p14="http://schemas.microsoft.com/office/powerpoint/2010/main" val="4057986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2083" b="5534"/>
          <a:stretch/>
        </p:blipFill>
        <p:spPr>
          <a:xfrm>
            <a:off x="1282700" y="141373"/>
            <a:ext cx="9613900" cy="5484727"/>
          </a:xfrm>
          <a:prstGeom prst="rect">
            <a:avLst/>
          </a:prstGeom>
        </p:spPr>
      </p:pic>
      <p:sp>
        <p:nvSpPr>
          <p:cNvPr id="2" name="TextBox 1"/>
          <p:cNvSpPr txBox="1"/>
          <p:nvPr/>
        </p:nvSpPr>
        <p:spPr>
          <a:xfrm>
            <a:off x="1409700" y="5820370"/>
            <a:ext cx="94869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Highest Reviews Month Wise :- From the above line chart we can see that, 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month has the highest review and from the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month the reviews are increasing and it goes high in 6</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month and again it starts decreasing </a:t>
            </a:r>
            <a:endParaRPr lang="en-US" dirty="0"/>
          </a:p>
        </p:txBody>
      </p:sp>
    </p:spTree>
    <p:extLst>
      <p:ext uri="{BB962C8B-B14F-4D97-AF65-F5344CB8AC3E}">
        <p14:creationId xmlns:p14="http://schemas.microsoft.com/office/powerpoint/2010/main" val="60653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51112"/>
          <a:stretch/>
        </p:blipFill>
        <p:spPr>
          <a:xfrm>
            <a:off x="1447800" y="1157373"/>
            <a:ext cx="9829800" cy="3351127"/>
          </a:xfrm>
          <a:prstGeom prst="rect">
            <a:avLst/>
          </a:prstGeom>
        </p:spPr>
      </p:pic>
      <p:sp>
        <p:nvSpPr>
          <p:cNvPr id="2" name="TextBox 1"/>
          <p:cNvSpPr txBox="1"/>
          <p:nvPr/>
        </p:nvSpPr>
        <p:spPr>
          <a:xfrm>
            <a:off x="1447800" y="4876800"/>
            <a:ext cx="9829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Top N host name who got highest reviews :- From this chart, we can see that, the </a:t>
            </a:r>
            <a:r>
              <a:rPr lang="en-US" dirty="0" err="1">
                <a:latin typeface="Times New Roman" panose="02020603050405020304" pitchFamily="18" charset="0"/>
                <a:cs typeface="Times New Roman" panose="02020603050405020304" pitchFamily="18" charset="0"/>
              </a:rPr>
              <a:t>Michale</a:t>
            </a:r>
            <a:r>
              <a:rPr lang="en-US" dirty="0">
                <a:latin typeface="Times New Roman" panose="02020603050405020304" pitchFamily="18" charset="0"/>
                <a:cs typeface="Times New Roman" panose="02020603050405020304" pitchFamily="18" charset="0"/>
              </a:rPr>
              <a:t> has got the highest review from all the other hosts which are out there</a:t>
            </a:r>
          </a:p>
        </p:txBody>
      </p:sp>
    </p:spTree>
    <p:extLst>
      <p:ext uri="{BB962C8B-B14F-4D97-AF65-F5344CB8AC3E}">
        <p14:creationId xmlns:p14="http://schemas.microsoft.com/office/powerpoint/2010/main" val="330328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0" y="46376"/>
            <a:ext cx="3187700" cy="477054"/>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Data Cleaning</a:t>
            </a:r>
          </a:p>
        </p:txBody>
      </p:sp>
      <p:sp>
        <p:nvSpPr>
          <p:cNvPr id="3" name="TextBox 2"/>
          <p:cNvSpPr txBox="1"/>
          <p:nvPr/>
        </p:nvSpPr>
        <p:spPr>
          <a:xfrm>
            <a:off x="1803400" y="768498"/>
            <a:ext cx="78359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Used Python for data cleaning :- Imported Some </a:t>
            </a:r>
            <a:r>
              <a:rPr lang="en-US" dirty="0" err="1">
                <a:latin typeface="Times New Roman" panose="02020603050405020304" pitchFamily="18" charset="0"/>
                <a:cs typeface="Times New Roman" panose="02020603050405020304" pitchFamily="18" charset="0"/>
              </a:rPr>
              <a:t>libraies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Data got in CSV format, so to taking that csv file in python used one of library of python Pandas to create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3220" b="3686"/>
          <a:stretch/>
        </p:blipFill>
        <p:spPr>
          <a:xfrm>
            <a:off x="1054100" y="1936896"/>
            <a:ext cx="10058400" cy="4699001"/>
          </a:xfrm>
          <a:prstGeom prst="rect">
            <a:avLst/>
          </a:prstGeom>
        </p:spPr>
      </p:pic>
    </p:spTree>
    <p:extLst>
      <p:ext uri="{BB962C8B-B14F-4D97-AF65-F5344CB8AC3E}">
        <p14:creationId xmlns:p14="http://schemas.microsoft.com/office/powerpoint/2010/main" val="390528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97" t="13220" r="7829" b="4585"/>
          <a:stretch/>
        </p:blipFill>
        <p:spPr>
          <a:xfrm>
            <a:off x="1892300" y="507999"/>
            <a:ext cx="8547100" cy="4648201"/>
          </a:xfrm>
          <a:prstGeom prst="rect">
            <a:avLst/>
          </a:prstGeom>
        </p:spPr>
      </p:pic>
      <p:sp>
        <p:nvSpPr>
          <p:cNvPr id="5" name="TextBox 4"/>
          <p:cNvSpPr txBox="1"/>
          <p:nvPr/>
        </p:nvSpPr>
        <p:spPr>
          <a:xfrm>
            <a:off x="3390900" y="5549900"/>
            <a:ext cx="55499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slide I just checking Data type of every columns</a:t>
            </a:r>
          </a:p>
        </p:txBody>
      </p:sp>
    </p:spTree>
    <p:extLst>
      <p:ext uri="{BB962C8B-B14F-4D97-AF65-F5344CB8AC3E}">
        <p14:creationId xmlns:p14="http://schemas.microsoft.com/office/powerpoint/2010/main" val="144373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237" t="34331" r="41162" b="20530"/>
          <a:stretch/>
        </p:blipFill>
        <p:spPr>
          <a:xfrm>
            <a:off x="1778000" y="596900"/>
            <a:ext cx="9004300" cy="4991099"/>
          </a:xfrm>
          <a:prstGeom prst="rect">
            <a:avLst/>
          </a:prstGeom>
        </p:spPr>
      </p:pic>
      <p:sp>
        <p:nvSpPr>
          <p:cNvPr id="5" name="TextBox 4"/>
          <p:cNvSpPr txBox="1"/>
          <p:nvPr/>
        </p:nvSpPr>
        <p:spPr>
          <a:xfrm>
            <a:off x="2876550" y="5803900"/>
            <a:ext cx="68961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When we look at data there is lots of null values present in our data </a:t>
            </a:r>
          </a:p>
        </p:txBody>
      </p:sp>
    </p:spTree>
    <p:extLst>
      <p:ext uri="{BB962C8B-B14F-4D97-AF65-F5344CB8AC3E}">
        <p14:creationId xmlns:p14="http://schemas.microsoft.com/office/powerpoint/2010/main" val="339168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3445" r="252" b="3686"/>
          <a:stretch/>
        </p:blipFill>
        <p:spPr>
          <a:xfrm>
            <a:off x="1257300" y="266700"/>
            <a:ext cx="10033000" cy="5041900"/>
          </a:xfrm>
          <a:prstGeom prst="rect">
            <a:avLst/>
          </a:prstGeom>
        </p:spPr>
      </p:pic>
      <p:sp>
        <p:nvSpPr>
          <p:cNvPr id="7" name="TextBox 6"/>
          <p:cNvSpPr txBox="1"/>
          <p:nvPr/>
        </p:nvSpPr>
        <p:spPr>
          <a:xfrm>
            <a:off x="1511300" y="5461000"/>
            <a:ext cx="932180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our data there is one Important feature, name is availability_365 this column is such important for Airbnb business because if the room is not available then its not helping to growing Airbnb business, so here I have found that the 0 value which are present in the availability_365 and here we just dropped that records </a:t>
            </a:r>
          </a:p>
        </p:txBody>
      </p:sp>
    </p:spTree>
    <p:extLst>
      <p:ext uri="{BB962C8B-B14F-4D97-AF65-F5344CB8AC3E}">
        <p14:creationId xmlns:p14="http://schemas.microsoft.com/office/powerpoint/2010/main" val="88665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23" t="13446" r="8586" b="30698"/>
          <a:stretch/>
        </p:blipFill>
        <p:spPr>
          <a:xfrm>
            <a:off x="1485900" y="380999"/>
            <a:ext cx="9352156" cy="4838701"/>
          </a:xfrm>
          <a:prstGeom prst="rect">
            <a:avLst/>
          </a:prstGeom>
        </p:spPr>
      </p:pic>
      <p:sp>
        <p:nvSpPr>
          <p:cNvPr id="5" name="TextBox 4"/>
          <p:cNvSpPr txBox="1"/>
          <p:nvPr/>
        </p:nvSpPr>
        <p:spPr>
          <a:xfrm>
            <a:off x="1587500" y="5600700"/>
            <a:ext cx="9144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using this code we dropped that records which have 0 values in availability_365 </a:t>
            </a:r>
          </a:p>
        </p:txBody>
      </p:sp>
    </p:spTree>
    <p:extLst>
      <p:ext uri="{BB962C8B-B14F-4D97-AF65-F5344CB8AC3E}">
        <p14:creationId xmlns:p14="http://schemas.microsoft.com/office/powerpoint/2010/main" val="370515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00" t="13501" r="8333" b="26841"/>
          <a:stretch/>
        </p:blipFill>
        <p:spPr>
          <a:xfrm>
            <a:off x="1079500" y="723900"/>
            <a:ext cx="10261600" cy="4851400"/>
          </a:xfrm>
          <a:prstGeom prst="rect">
            <a:avLst/>
          </a:prstGeom>
        </p:spPr>
      </p:pic>
      <p:sp>
        <p:nvSpPr>
          <p:cNvPr id="5" name="TextBox 4"/>
          <p:cNvSpPr txBox="1"/>
          <p:nvPr/>
        </p:nvSpPr>
        <p:spPr>
          <a:xfrm>
            <a:off x="2222500" y="5765800"/>
            <a:ext cx="74422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dropped some records we can see that last_reviews, reviews_per_months  still have null values basically that values are blanks there is no values presents, so this records we dropped </a:t>
            </a:r>
          </a:p>
        </p:txBody>
      </p:sp>
    </p:spTree>
    <p:extLst>
      <p:ext uri="{BB962C8B-B14F-4D97-AF65-F5344CB8AC3E}">
        <p14:creationId xmlns:p14="http://schemas.microsoft.com/office/powerpoint/2010/main" val="235209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23" t="13220" r="8081" b="7063"/>
          <a:stretch/>
        </p:blipFill>
        <p:spPr>
          <a:xfrm>
            <a:off x="1409700" y="241299"/>
            <a:ext cx="9588500" cy="5080001"/>
          </a:xfrm>
          <a:prstGeom prst="rect">
            <a:avLst/>
          </a:prstGeom>
        </p:spPr>
      </p:pic>
      <p:sp>
        <p:nvSpPr>
          <p:cNvPr id="5" name="TextBox 4"/>
          <p:cNvSpPr txBox="1"/>
          <p:nvPr/>
        </p:nvSpPr>
        <p:spPr>
          <a:xfrm>
            <a:off x="1930400" y="5626100"/>
            <a:ext cx="8102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the whole data cleaning finally here I just created CSV file and imported CSV file in Tableau for analysis and visualization</a:t>
            </a:r>
          </a:p>
        </p:txBody>
      </p:sp>
    </p:spTree>
    <p:extLst>
      <p:ext uri="{BB962C8B-B14F-4D97-AF65-F5344CB8AC3E}">
        <p14:creationId xmlns:p14="http://schemas.microsoft.com/office/powerpoint/2010/main" val="74516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4187</TotalTime>
  <Words>1050</Words>
  <Application>Microsoft Office PowerPoint</Application>
  <PresentationFormat>Widescreen</PresentationFormat>
  <Paragraphs>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Tw Cen MT</vt:lpstr>
      <vt:lpstr>Wingdings</vt:lpstr>
      <vt:lpstr>Circuit</vt:lpstr>
      <vt:lpstr>Airbnb NYC Analysis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Questions</vt:lpstr>
      <vt:lpstr>PowerPoint Presentation</vt:lpstr>
      <vt:lpstr>PowerPoint Presentation</vt:lpstr>
      <vt:lpstr>PowerPoint Presentation</vt:lpstr>
      <vt:lpstr>PowerPoint Presentation</vt:lpstr>
      <vt:lpstr>Regarding Room Type</vt:lpstr>
      <vt:lpstr>PowerPoint Presentation</vt:lpstr>
      <vt:lpstr>PowerPoint Presentation</vt:lpstr>
      <vt:lpstr>Regarding Price and 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NYC Analysis</dc:title>
  <dc:creator>DW-1217</dc:creator>
  <cp:lastModifiedBy>shubham dhale</cp:lastModifiedBy>
  <cp:revision>101</cp:revision>
  <dcterms:created xsi:type="dcterms:W3CDTF">2022-04-28T12:39:55Z</dcterms:created>
  <dcterms:modified xsi:type="dcterms:W3CDTF">2022-09-04T03:47:44Z</dcterms:modified>
</cp:coreProperties>
</file>