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7" r:id="rId1"/>
  </p:sldMasterIdLst>
  <p:sldIdLst>
    <p:sldId id="256" r:id="rId2"/>
    <p:sldId id="257" r:id="rId3"/>
    <p:sldId id="258" r:id="rId4"/>
    <p:sldId id="260" r:id="rId5"/>
    <p:sldId id="259"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99A8DD2-C443-44AD-85B3-4CE72B962C5F}" type="datetimeFigureOut">
              <a:rPr lang="en-US" smtClean="0"/>
              <a:t>2/6/2024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969728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9A8DD2-C443-44AD-85B3-4CE72B962C5F}" type="datetimeFigureOut">
              <a:rPr lang="en-US" smtClean="0"/>
              <a:t>2/6/2024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509472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9A8DD2-C443-44AD-85B3-4CE72B962C5F}" type="datetimeFigureOut">
              <a:rPr lang="en-US" smtClean="0"/>
              <a:t>2/6/2024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A4FCA09-A334-4A38-8A78-E51DCD588AB3}"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776581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2/6/2024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066005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2/6/2024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A4FCA09-A334-4A38-8A78-E51DCD588AB3}"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73414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2/6/2024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7469750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9A8DD2-C443-44AD-85B3-4CE72B962C5F}" type="datetimeFigureOut">
              <a:rPr lang="en-US" smtClean="0"/>
              <a:t>2/6/2024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19918709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9A8DD2-C443-44AD-85B3-4CE72B962C5F}" type="datetimeFigureOut">
              <a:rPr lang="en-US" smtClean="0"/>
              <a:t>2/6/2024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1833638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9A8DD2-C443-44AD-85B3-4CE72B962C5F}" type="datetimeFigureOut">
              <a:rPr lang="en-US" smtClean="0"/>
              <a:t>2/6/2024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4076888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9A8DD2-C443-44AD-85B3-4CE72B962C5F}" type="datetimeFigureOut">
              <a:rPr lang="en-US" smtClean="0"/>
              <a:t>2/6/2024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3100813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9A8DD2-C443-44AD-85B3-4CE72B962C5F}" type="datetimeFigureOut">
              <a:rPr lang="en-US" smtClean="0"/>
              <a:t>2/6/2024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1946164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9A8DD2-C443-44AD-85B3-4CE72B962C5F}" type="datetimeFigureOut">
              <a:rPr lang="en-US" smtClean="0"/>
              <a:t>2/6/2024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786242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9A8DD2-C443-44AD-85B3-4CE72B962C5F}" type="datetimeFigureOut">
              <a:rPr lang="en-US" smtClean="0"/>
              <a:t>2/6/2024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694568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9A8DD2-C443-44AD-85B3-4CE72B962C5F}" type="datetimeFigureOut">
              <a:rPr lang="en-US" smtClean="0"/>
              <a:t>2/6/2024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3930658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2/6/2024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320533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2/6/2024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552796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99A8DD2-C443-44AD-85B3-4CE72B962C5F}" type="datetimeFigureOut">
              <a:rPr lang="en-US" smtClean="0"/>
              <a:t>2/6/2024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A4FCA09-A334-4A38-8A78-E51DCD588AB3}" type="slidenum">
              <a:rPr lang="en-US" smtClean="0"/>
              <a:t>‹#›</a:t>
            </a:fld>
            <a:endParaRPr lang="en-US"/>
          </a:p>
        </p:txBody>
      </p:sp>
    </p:spTree>
    <p:extLst>
      <p:ext uri="{BB962C8B-B14F-4D97-AF65-F5344CB8AC3E}">
        <p14:creationId xmlns:p14="http://schemas.microsoft.com/office/powerpoint/2010/main" val="2559901979"/>
      </p:ext>
    </p:extLst>
  </p:cSld>
  <p:clrMap bg1="lt1" tx1="dk1" bg2="lt2" tx2="dk2" accent1="accent1" accent2="accent2" accent3="accent3" accent4="accent4" accent5="accent5" accent6="accent6" hlink="hlink" folHlink="folHlink"/>
  <p:sldLayoutIdLst>
    <p:sldLayoutId id="2147483868" r:id="rId1"/>
    <p:sldLayoutId id="2147483869" r:id="rId2"/>
    <p:sldLayoutId id="2147483870" r:id="rId3"/>
    <p:sldLayoutId id="2147483871" r:id="rId4"/>
    <p:sldLayoutId id="2147483872" r:id="rId5"/>
    <p:sldLayoutId id="2147483873" r:id="rId6"/>
    <p:sldLayoutId id="2147483874" r:id="rId7"/>
    <p:sldLayoutId id="2147483875" r:id="rId8"/>
    <p:sldLayoutId id="2147483876" r:id="rId9"/>
    <p:sldLayoutId id="2147483877" r:id="rId10"/>
    <p:sldLayoutId id="2147483878" r:id="rId11"/>
    <p:sldLayoutId id="2147483879" r:id="rId12"/>
    <p:sldLayoutId id="2147483880" r:id="rId13"/>
    <p:sldLayoutId id="2147483881" r:id="rId14"/>
    <p:sldLayoutId id="2147483882" r:id="rId15"/>
    <p:sldLayoutId id="214748388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descr="Triangular abstract background">
            <a:extLst>
              <a:ext uri="{FF2B5EF4-FFF2-40B4-BE49-F238E27FC236}">
                <a16:creationId xmlns:a16="http://schemas.microsoft.com/office/drawing/2014/main" id="{BC9C49A4-4E1E-3E45-904F-079C020F218C}"/>
              </a:ext>
            </a:extLst>
          </p:cNvPr>
          <p:cNvPicPr>
            <a:picLocks noChangeAspect="1"/>
          </p:cNvPicPr>
          <p:nvPr/>
        </p:nvPicPr>
        <p:blipFill rotWithShape="1">
          <a:blip r:embed="rId2">
            <a:alphaModFix amt="60000"/>
          </a:blip>
          <a:srcRect t="15730"/>
          <a:stretch/>
        </p:blipFill>
        <p:spPr>
          <a:xfrm>
            <a:off x="1" y="1"/>
            <a:ext cx="12192000" cy="6857999"/>
          </a:xfrm>
          <a:prstGeom prst="rect">
            <a:avLst/>
          </a:prstGeom>
        </p:spPr>
      </p:pic>
      <p:sp>
        <p:nvSpPr>
          <p:cNvPr id="2" name="Title 1">
            <a:extLst>
              <a:ext uri="{FF2B5EF4-FFF2-40B4-BE49-F238E27FC236}">
                <a16:creationId xmlns:a16="http://schemas.microsoft.com/office/drawing/2014/main" id="{53D4C035-8D0A-8DC9-73FA-2B9C6B6729C3}"/>
              </a:ext>
            </a:extLst>
          </p:cNvPr>
          <p:cNvSpPr>
            <a:spLocks noGrp="1"/>
          </p:cNvSpPr>
          <p:nvPr>
            <p:ph type="ctrTitle"/>
          </p:nvPr>
        </p:nvSpPr>
        <p:spPr>
          <a:xfrm>
            <a:off x="2301923" y="1622807"/>
            <a:ext cx="7588155" cy="2236264"/>
          </a:xfrm>
        </p:spPr>
        <p:txBody>
          <a:bodyPr>
            <a:normAutofit/>
          </a:bodyPr>
          <a:lstStyle/>
          <a:p>
            <a:pPr algn="ctr"/>
            <a:r>
              <a:rPr lang="en-US" b="1" dirty="0">
                <a:solidFill>
                  <a:schemeClr val="tx1"/>
                </a:solidFill>
              </a:rPr>
              <a:t>Telecom churn- Case Study</a:t>
            </a:r>
            <a:endParaRPr lang="en-IN" b="1" dirty="0">
              <a:solidFill>
                <a:schemeClr val="tx1"/>
              </a:solidFill>
            </a:endParaRPr>
          </a:p>
        </p:txBody>
      </p:sp>
      <p:sp>
        <p:nvSpPr>
          <p:cNvPr id="3" name="Subtitle 2">
            <a:extLst>
              <a:ext uri="{FF2B5EF4-FFF2-40B4-BE49-F238E27FC236}">
                <a16:creationId xmlns:a16="http://schemas.microsoft.com/office/drawing/2014/main" id="{6A0FDBF7-30F7-5353-5594-890653C115B3}"/>
              </a:ext>
            </a:extLst>
          </p:cNvPr>
          <p:cNvSpPr>
            <a:spLocks noGrp="1"/>
          </p:cNvSpPr>
          <p:nvPr>
            <p:ph type="subTitle" idx="1"/>
          </p:nvPr>
        </p:nvSpPr>
        <p:spPr>
          <a:xfrm>
            <a:off x="2939232" y="4067786"/>
            <a:ext cx="7588155" cy="1414091"/>
          </a:xfrm>
        </p:spPr>
        <p:txBody>
          <a:bodyPr>
            <a:normAutofit/>
          </a:bodyPr>
          <a:lstStyle/>
          <a:p>
            <a:r>
              <a:rPr lang="en-US" sz="2000" b="1" dirty="0">
                <a:solidFill>
                  <a:schemeClr val="tx1"/>
                </a:solidFill>
              </a:rPr>
              <a:t>Submitted by- Shubhangi Khare &amp; Shubham Goel</a:t>
            </a:r>
            <a:endParaRPr lang="en-IN" sz="2000" b="1" dirty="0">
              <a:solidFill>
                <a:schemeClr val="tx1"/>
              </a:solidFill>
            </a:endParaRPr>
          </a:p>
        </p:txBody>
      </p:sp>
    </p:spTree>
    <p:extLst>
      <p:ext uri="{BB962C8B-B14F-4D97-AF65-F5344CB8AC3E}">
        <p14:creationId xmlns:p14="http://schemas.microsoft.com/office/powerpoint/2010/main" val="21707217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8C30CE-CFCF-0AD1-C3AA-C73F2337D8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894BEF-2E13-62B2-1BBA-E56E04807E76}"/>
              </a:ext>
            </a:extLst>
          </p:cNvPr>
          <p:cNvSpPr>
            <a:spLocks noGrp="1"/>
          </p:cNvSpPr>
          <p:nvPr>
            <p:ph type="title"/>
          </p:nvPr>
        </p:nvSpPr>
        <p:spPr>
          <a:xfrm>
            <a:off x="2592925" y="457855"/>
            <a:ext cx="8911687" cy="1280890"/>
          </a:xfrm>
        </p:spPr>
        <p:txBody>
          <a:bodyPr/>
          <a:lstStyle/>
          <a:p>
            <a:r>
              <a:rPr lang="en-US" b="1" dirty="0"/>
              <a:t>Recommendations</a:t>
            </a:r>
            <a:endParaRPr lang="en-IN" b="1" dirty="0"/>
          </a:p>
        </p:txBody>
      </p:sp>
      <p:sp>
        <p:nvSpPr>
          <p:cNvPr id="3" name="Content Placeholder 2">
            <a:extLst>
              <a:ext uri="{FF2B5EF4-FFF2-40B4-BE49-F238E27FC236}">
                <a16:creationId xmlns:a16="http://schemas.microsoft.com/office/drawing/2014/main" id="{76BABEB1-D4B9-5E4C-8D72-4A887CFA13E7}"/>
              </a:ext>
            </a:extLst>
          </p:cNvPr>
          <p:cNvSpPr>
            <a:spLocks noGrp="1"/>
          </p:cNvSpPr>
          <p:nvPr>
            <p:ph idx="1"/>
          </p:nvPr>
        </p:nvSpPr>
        <p:spPr>
          <a:xfrm>
            <a:off x="2592924" y="1295400"/>
            <a:ext cx="8911687" cy="5104745"/>
          </a:xfrm>
        </p:spPr>
        <p:txBody>
          <a:bodyPr>
            <a:normAutofit/>
          </a:bodyPr>
          <a:lstStyle/>
          <a:p>
            <a:pPr algn="just"/>
            <a:r>
              <a:rPr lang="en-US" b="1" i="0" dirty="0">
                <a:solidFill>
                  <a:srgbClr val="000000"/>
                </a:solidFill>
                <a:effectLst/>
                <a:latin typeface="Helvetica Neue"/>
              </a:rPr>
              <a:t>Most important predictors of Churn, in order of importance and their coefficients are as follows:</a:t>
            </a:r>
          </a:p>
          <a:p>
            <a:pPr marL="0" indent="0" algn="just">
              <a:buNone/>
            </a:pPr>
            <a:endParaRPr lang="en-US" b="1" i="0" dirty="0">
              <a:solidFill>
                <a:srgbClr val="000000"/>
              </a:solidFill>
              <a:effectLst/>
              <a:latin typeface="Helvetica Neue"/>
            </a:endParaRPr>
          </a:p>
          <a:p>
            <a:pPr lvl="2" algn="just">
              <a:buFont typeface="Arial" panose="020B0604020202020204" pitchFamily="34" charset="0"/>
              <a:buChar char="•"/>
            </a:pPr>
            <a:endParaRPr kumimoji="0" lang="en-US" altLang="en-US" b="1" i="1" u="none" strike="noStrike" cap="none" normalizeH="0" baseline="0" dirty="0">
              <a:ln>
                <a:noFill/>
              </a:ln>
              <a:solidFill>
                <a:srgbClr val="000000"/>
              </a:solidFill>
              <a:effectLst/>
              <a:latin typeface="Helvetica Neue"/>
            </a:endParaRPr>
          </a:p>
          <a:p>
            <a:pPr lvl="1" algn="just">
              <a:buFont typeface="Arial" panose="020B0604020202020204" pitchFamily="34" charset="0"/>
              <a:buChar char="•"/>
            </a:pPr>
            <a:endParaRPr kumimoji="0" lang="en-US" altLang="en-US" b="1" i="1" u="none" strike="noStrike" cap="none" normalizeH="0" baseline="0" dirty="0">
              <a:ln>
                <a:noFill/>
              </a:ln>
              <a:solidFill>
                <a:srgbClr val="000000"/>
              </a:solidFill>
              <a:effectLst/>
              <a:latin typeface="Helvetica Neue"/>
            </a:endParaRPr>
          </a:p>
          <a:p>
            <a:pPr algn="just"/>
            <a:endParaRPr lang="en-US" dirty="0">
              <a:solidFill>
                <a:srgbClr val="000000"/>
              </a:solidFill>
              <a:latin typeface="Helvetica Neue"/>
            </a:endParaRPr>
          </a:p>
        </p:txBody>
      </p:sp>
      <p:sp>
        <p:nvSpPr>
          <p:cNvPr id="12" name="Content Placeholder 2">
            <a:extLst>
              <a:ext uri="{FF2B5EF4-FFF2-40B4-BE49-F238E27FC236}">
                <a16:creationId xmlns:a16="http://schemas.microsoft.com/office/drawing/2014/main" id="{9D20EFD0-4C0E-2DB0-BD6F-ADDB22BFDE65}"/>
              </a:ext>
            </a:extLst>
          </p:cNvPr>
          <p:cNvSpPr txBox="1">
            <a:spLocks/>
          </p:cNvSpPr>
          <p:nvPr/>
        </p:nvSpPr>
        <p:spPr>
          <a:xfrm>
            <a:off x="2492106" y="1893962"/>
            <a:ext cx="8911687" cy="112445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endParaRPr lang="en-US" altLang="en-US" b="1" i="1" dirty="0">
              <a:solidFill>
                <a:srgbClr val="000000"/>
              </a:solidFill>
              <a:latin typeface="Helvetica Neue"/>
            </a:endParaRPr>
          </a:p>
          <a:p>
            <a:pPr lvl="2" algn="just">
              <a:buFont typeface="Arial" panose="020B0604020202020204" pitchFamily="34" charset="0"/>
              <a:buChar char="•"/>
            </a:pPr>
            <a:endParaRPr lang="en-US" altLang="en-US" b="1" i="1" dirty="0">
              <a:solidFill>
                <a:srgbClr val="000000"/>
              </a:solidFill>
              <a:latin typeface="Helvetica Neue"/>
            </a:endParaRPr>
          </a:p>
          <a:p>
            <a:pPr lvl="1" algn="just">
              <a:buFont typeface="Arial" panose="020B0604020202020204" pitchFamily="34" charset="0"/>
              <a:buChar char="•"/>
            </a:pPr>
            <a:endParaRPr lang="en-US" altLang="en-US" b="1" i="1" dirty="0">
              <a:solidFill>
                <a:srgbClr val="000000"/>
              </a:solidFill>
              <a:latin typeface="Helvetica Neue"/>
            </a:endParaRPr>
          </a:p>
          <a:p>
            <a:pPr algn="just"/>
            <a:endParaRPr lang="en-US" dirty="0">
              <a:solidFill>
                <a:srgbClr val="000000"/>
              </a:solidFill>
              <a:latin typeface="Helvetica Neue"/>
            </a:endParaRPr>
          </a:p>
        </p:txBody>
      </p:sp>
      <p:pic>
        <p:nvPicPr>
          <p:cNvPr id="6" name="Picture 5">
            <a:extLst>
              <a:ext uri="{FF2B5EF4-FFF2-40B4-BE49-F238E27FC236}">
                <a16:creationId xmlns:a16="http://schemas.microsoft.com/office/drawing/2014/main" id="{393DAA60-0707-6541-E9E7-DAB9EC55106C}"/>
              </a:ext>
            </a:extLst>
          </p:cNvPr>
          <p:cNvPicPr>
            <a:picLocks noChangeAspect="1"/>
          </p:cNvPicPr>
          <p:nvPr/>
        </p:nvPicPr>
        <p:blipFill>
          <a:blip r:embed="rId2"/>
          <a:stretch>
            <a:fillRect/>
          </a:stretch>
        </p:blipFill>
        <p:spPr>
          <a:xfrm>
            <a:off x="2924052" y="2091827"/>
            <a:ext cx="2197390" cy="2244646"/>
          </a:xfrm>
          <a:prstGeom prst="rect">
            <a:avLst/>
          </a:prstGeom>
        </p:spPr>
      </p:pic>
      <p:sp>
        <p:nvSpPr>
          <p:cNvPr id="7" name="Content Placeholder 2">
            <a:extLst>
              <a:ext uri="{FF2B5EF4-FFF2-40B4-BE49-F238E27FC236}">
                <a16:creationId xmlns:a16="http://schemas.microsoft.com/office/drawing/2014/main" id="{E57984B9-B42F-68BC-FF9F-6FC2541B8173}"/>
              </a:ext>
            </a:extLst>
          </p:cNvPr>
          <p:cNvSpPr txBox="1">
            <a:spLocks/>
          </p:cNvSpPr>
          <p:nvPr/>
        </p:nvSpPr>
        <p:spPr>
          <a:xfrm>
            <a:off x="2492105" y="4660936"/>
            <a:ext cx="8911687" cy="1803328"/>
          </a:xfrm>
          <a:prstGeom prst="rect">
            <a:avLst/>
          </a:prstGeom>
        </p:spPr>
        <p:txBody>
          <a:bodyPr vert="horz" lIns="91440" tIns="45720" rIns="91440" bIns="45720" rtlCol="0">
            <a:normAutofit fontScale="32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en-US" altLang="en-US" sz="4300" b="1" i="1" dirty="0">
                <a:solidFill>
                  <a:srgbClr val="000000"/>
                </a:solidFill>
                <a:latin typeface="Helvetica Neue"/>
              </a:rPr>
              <a:t>From the above the following can be inferred:</a:t>
            </a:r>
          </a:p>
          <a:p>
            <a:pPr lvl="1" algn="just">
              <a:buFont typeface="Arial" panose="020B0604020202020204" pitchFamily="34" charset="0"/>
              <a:buChar char="•"/>
            </a:pPr>
            <a:r>
              <a:rPr lang="en-US" altLang="en-US" sz="4300" i="1" dirty="0">
                <a:solidFill>
                  <a:srgbClr val="000000"/>
                </a:solidFill>
                <a:latin typeface="Helvetica Neue"/>
              </a:rPr>
              <a:t>The best model for prediction if the churners was logistic regression with PCA.</a:t>
            </a:r>
          </a:p>
          <a:p>
            <a:pPr lvl="1" algn="just">
              <a:buFont typeface="Arial" panose="020B0604020202020204" pitchFamily="34" charset="0"/>
              <a:buChar char="•"/>
            </a:pPr>
            <a:r>
              <a:rPr lang="en-US" altLang="en-US" sz="4300" i="1" dirty="0">
                <a:solidFill>
                  <a:srgbClr val="000000"/>
                </a:solidFill>
                <a:latin typeface="Helvetica Neue"/>
              </a:rPr>
              <a:t>Customers still using 2g services are very less likely to churn for telecom company.</a:t>
            </a:r>
          </a:p>
          <a:p>
            <a:pPr lvl="1" algn="just">
              <a:buFont typeface="Arial" panose="020B0604020202020204" pitchFamily="34" charset="0"/>
              <a:buChar char="•"/>
            </a:pPr>
            <a:r>
              <a:rPr lang="en-US" altLang="en-US" sz="4300" i="1" dirty="0">
                <a:solidFill>
                  <a:srgbClr val="000000"/>
                </a:solidFill>
                <a:latin typeface="Helvetica Neue"/>
              </a:rPr>
              <a:t>Customers who churn show lower avg monthly local incoming calls from fixed line in the action period by 0.55 Standard deviation compared to users who don’t churn.</a:t>
            </a:r>
          </a:p>
          <a:p>
            <a:pPr lvl="1" algn="just">
              <a:buFont typeface="Arial" panose="020B0604020202020204" pitchFamily="34" charset="0"/>
              <a:buChar char="•"/>
            </a:pPr>
            <a:r>
              <a:rPr lang="en-US" altLang="en-US" sz="4300" i="1" dirty="0">
                <a:solidFill>
                  <a:srgbClr val="000000"/>
                </a:solidFill>
                <a:latin typeface="Helvetica Neue"/>
              </a:rPr>
              <a:t>Customers relying on sachet recharges are also less likely to churn.</a:t>
            </a:r>
          </a:p>
          <a:p>
            <a:pPr lvl="2" algn="just">
              <a:buFont typeface="Arial" panose="020B0604020202020204" pitchFamily="34" charset="0"/>
              <a:buChar char="•"/>
            </a:pPr>
            <a:endParaRPr lang="en-US" altLang="en-US" b="1" i="1" dirty="0">
              <a:solidFill>
                <a:srgbClr val="000000"/>
              </a:solidFill>
              <a:latin typeface="Helvetica Neue"/>
            </a:endParaRPr>
          </a:p>
          <a:p>
            <a:pPr lvl="1" algn="just">
              <a:buFont typeface="Arial" panose="020B0604020202020204" pitchFamily="34" charset="0"/>
              <a:buChar char="•"/>
            </a:pPr>
            <a:endParaRPr lang="en-US" altLang="en-US" b="1" i="1" dirty="0">
              <a:solidFill>
                <a:srgbClr val="000000"/>
              </a:solidFill>
              <a:latin typeface="Helvetica Neue"/>
            </a:endParaRPr>
          </a:p>
          <a:p>
            <a:pPr algn="just"/>
            <a:endParaRPr lang="en-US" dirty="0">
              <a:solidFill>
                <a:srgbClr val="000000"/>
              </a:solidFill>
              <a:latin typeface="Helvetica Neue"/>
            </a:endParaRPr>
          </a:p>
        </p:txBody>
      </p:sp>
    </p:spTree>
    <p:extLst>
      <p:ext uri="{BB962C8B-B14F-4D97-AF65-F5344CB8AC3E}">
        <p14:creationId xmlns:p14="http://schemas.microsoft.com/office/powerpoint/2010/main" val="600546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FCB69A-E76D-DFF1-1812-C8F93CBF87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09BAD4-69AB-C0A3-55A9-1D75B9AE33CD}"/>
              </a:ext>
            </a:extLst>
          </p:cNvPr>
          <p:cNvSpPr>
            <a:spLocks noGrp="1"/>
          </p:cNvSpPr>
          <p:nvPr>
            <p:ph type="title"/>
          </p:nvPr>
        </p:nvSpPr>
        <p:spPr>
          <a:xfrm>
            <a:off x="2592925" y="457855"/>
            <a:ext cx="8911687" cy="1280890"/>
          </a:xfrm>
        </p:spPr>
        <p:txBody>
          <a:bodyPr/>
          <a:lstStyle/>
          <a:p>
            <a:r>
              <a:rPr lang="en-US" b="1" dirty="0"/>
              <a:t>Recommendations</a:t>
            </a:r>
            <a:endParaRPr lang="en-IN" b="1" dirty="0"/>
          </a:p>
        </p:txBody>
      </p:sp>
      <p:sp>
        <p:nvSpPr>
          <p:cNvPr id="3" name="Content Placeholder 2">
            <a:extLst>
              <a:ext uri="{FF2B5EF4-FFF2-40B4-BE49-F238E27FC236}">
                <a16:creationId xmlns:a16="http://schemas.microsoft.com/office/drawing/2014/main" id="{13A3FAB2-A403-62F8-B79E-3054410A17AD}"/>
              </a:ext>
            </a:extLst>
          </p:cNvPr>
          <p:cNvSpPr>
            <a:spLocks noGrp="1"/>
          </p:cNvSpPr>
          <p:nvPr>
            <p:ph idx="1"/>
          </p:nvPr>
        </p:nvSpPr>
        <p:spPr>
          <a:xfrm>
            <a:off x="2966997" y="2320637"/>
            <a:ext cx="8436795" cy="697782"/>
          </a:xfrm>
        </p:spPr>
        <p:txBody>
          <a:bodyPr>
            <a:normAutofit/>
          </a:bodyPr>
          <a:lstStyle/>
          <a:p>
            <a:pPr algn="just"/>
            <a:r>
              <a:rPr lang="en-US" b="1" i="0" dirty="0">
                <a:solidFill>
                  <a:srgbClr val="000000"/>
                </a:solidFill>
                <a:effectLst/>
                <a:latin typeface="Helvetica Neue"/>
              </a:rPr>
              <a:t>Recommendations for the company:</a:t>
            </a:r>
          </a:p>
          <a:p>
            <a:pPr lvl="1" algn="just">
              <a:buFont typeface="Arial" panose="020B0604020202020204" pitchFamily="34" charset="0"/>
              <a:buChar char="•"/>
            </a:pPr>
            <a:endParaRPr lang="en-US" b="1" i="0" dirty="0">
              <a:solidFill>
                <a:srgbClr val="000000"/>
              </a:solidFill>
              <a:effectLst/>
              <a:latin typeface="Helvetica Neue"/>
            </a:endParaRPr>
          </a:p>
          <a:p>
            <a:pPr lvl="2" algn="just">
              <a:buFont typeface="Arial" panose="020B0604020202020204" pitchFamily="34" charset="0"/>
              <a:buChar char="•"/>
            </a:pPr>
            <a:endParaRPr kumimoji="0" lang="en-US" altLang="en-US" b="1" i="1" u="none" strike="noStrike" cap="none" normalizeH="0" baseline="0" dirty="0">
              <a:ln>
                <a:noFill/>
              </a:ln>
              <a:solidFill>
                <a:srgbClr val="000000"/>
              </a:solidFill>
              <a:effectLst/>
              <a:latin typeface="Helvetica Neue"/>
            </a:endParaRPr>
          </a:p>
          <a:p>
            <a:pPr lvl="1" algn="just">
              <a:buFont typeface="Arial" panose="020B0604020202020204" pitchFamily="34" charset="0"/>
              <a:buChar char="•"/>
            </a:pPr>
            <a:endParaRPr kumimoji="0" lang="en-US" altLang="en-US" b="1" i="1" u="none" strike="noStrike" cap="none" normalizeH="0" baseline="0" dirty="0">
              <a:ln>
                <a:noFill/>
              </a:ln>
              <a:solidFill>
                <a:srgbClr val="000000"/>
              </a:solidFill>
              <a:effectLst/>
              <a:latin typeface="Helvetica Neue"/>
            </a:endParaRPr>
          </a:p>
          <a:p>
            <a:pPr algn="just"/>
            <a:endParaRPr lang="en-US" dirty="0">
              <a:solidFill>
                <a:srgbClr val="000000"/>
              </a:solidFill>
              <a:latin typeface="Helvetica Neue"/>
            </a:endParaRPr>
          </a:p>
        </p:txBody>
      </p:sp>
      <p:sp>
        <p:nvSpPr>
          <p:cNvPr id="12" name="Content Placeholder 2">
            <a:extLst>
              <a:ext uri="{FF2B5EF4-FFF2-40B4-BE49-F238E27FC236}">
                <a16:creationId xmlns:a16="http://schemas.microsoft.com/office/drawing/2014/main" id="{060F7B1A-CD12-15A9-1A32-5B98B7EE4116}"/>
              </a:ext>
            </a:extLst>
          </p:cNvPr>
          <p:cNvSpPr txBox="1">
            <a:spLocks/>
          </p:cNvSpPr>
          <p:nvPr/>
        </p:nvSpPr>
        <p:spPr>
          <a:xfrm>
            <a:off x="2492106" y="1893962"/>
            <a:ext cx="8911687" cy="112445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endParaRPr lang="en-US" altLang="en-US" b="1" i="1" dirty="0">
              <a:solidFill>
                <a:srgbClr val="000000"/>
              </a:solidFill>
              <a:latin typeface="Helvetica Neue"/>
            </a:endParaRPr>
          </a:p>
          <a:p>
            <a:pPr lvl="2" algn="just">
              <a:buFont typeface="Arial" panose="020B0604020202020204" pitchFamily="34" charset="0"/>
              <a:buChar char="•"/>
            </a:pPr>
            <a:endParaRPr lang="en-US" altLang="en-US" b="1" i="1" dirty="0">
              <a:solidFill>
                <a:srgbClr val="000000"/>
              </a:solidFill>
              <a:latin typeface="Helvetica Neue"/>
            </a:endParaRPr>
          </a:p>
          <a:p>
            <a:pPr lvl="1" algn="just">
              <a:buFont typeface="Arial" panose="020B0604020202020204" pitchFamily="34" charset="0"/>
              <a:buChar char="•"/>
            </a:pPr>
            <a:endParaRPr lang="en-US" altLang="en-US" b="1" i="1" dirty="0">
              <a:solidFill>
                <a:srgbClr val="000000"/>
              </a:solidFill>
              <a:latin typeface="Helvetica Neue"/>
            </a:endParaRPr>
          </a:p>
          <a:p>
            <a:pPr algn="just"/>
            <a:endParaRPr lang="en-US" dirty="0">
              <a:solidFill>
                <a:srgbClr val="000000"/>
              </a:solidFill>
              <a:latin typeface="Helvetica Neue"/>
            </a:endParaRPr>
          </a:p>
        </p:txBody>
      </p:sp>
      <p:sp>
        <p:nvSpPr>
          <p:cNvPr id="7" name="Content Placeholder 2">
            <a:extLst>
              <a:ext uri="{FF2B5EF4-FFF2-40B4-BE49-F238E27FC236}">
                <a16:creationId xmlns:a16="http://schemas.microsoft.com/office/drawing/2014/main" id="{496E0A17-2489-4C42-A9E4-21EB8BF85893}"/>
              </a:ext>
            </a:extLst>
          </p:cNvPr>
          <p:cNvSpPr txBox="1">
            <a:spLocks/>
          </p:cNvSpPr>
          <p:nvPr/>
        </p:nvSpPr>
        <p:spPr>
          <a:xfrm>
            <a:off x="2492105" y="3223199"/>
            <a:ext cx="8911687" cy="180332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lvl="1" algn="just">
              <a:buFont typeface="Arial" panose="020B0604020202020204" pitchFamily="34" charset="0"/>
              <a:buChar char="•"/>
            </a:pPr>
            <a:r>
              <a:rPr lang="en-US" altLang="en-US" sz="1800" i="1" dirty="0">
                <a:solidFill>
                  <a:srgbClr val="000000"/>
                </a:solidFill>
                <a:latin typeface="Helvetica Neue"/>
              </a:rPr>
              <a:t>Focus more on customers with there 0.55 standard deviations lower than avg incoming calls for fixed line.</a:t>
            </a:r>
          </a:p>
          <a:p>
            <a:pPr lvl="1" algn="just">
              <a:buFont typeface="Arial" panose="020B0604020202020204" pitchFamily="34" charset="0"/>
              <a:buChar char="•"/>
            </a:pPr>
            <a:r>
              <a:rPr lang="en-US" altLang="en-US" sz="1800" i="1" dirty="0">
                <a:solidFill>
                  <a:srgbClr val="000000"/>
                </a:solidFill>
                <a:latin typeface="Helvetica Neue"/>
              </a:rPr>
              <a:t>Concentrate on users who recharge a greater number of times in the 6</a:t>
            </a:r>
            <a:r>
              <a:rPr lang="en-US" altLang="en-US" sz="1800" i="1" baseline="30000" dirty="0">
                <a:solidFill>
                  <a:srgbClr val="000000"/>
                </a:solidFill>
                <a:latin typeface="Helvetica Neue"/>
              </a:rPr>
              <a:t>th</a:t>
            </a:r>
            <a:r>
              <a:rPr lang="en-US" altLang="en-US" sz="1800" i="1" dirty="0">
                <a:solidFill>
                  <a:srgbClr val="000000"/>
                </a:solidFill>
                <a:latin typeface="Helvetica Neue"/>
              </a:rPr>
              <a:t> month. They are more likely to churn</a:t>
            </a:r>
          </a:p>
          <a:p>
            <a:pPr lvl="1" algn="just">
              <a:buFont typeface="Arial" panose="020B0604020202020204" pitchFamily="34" charset="0"/>
              <a:buChar char="•"/>
            </a:pPr>
            <a:endParaRPr lang="en-US" altLang="en-US" b="1" i="1" dirty="0">
              <a:solidFill>
                <a:srgbClr val="000000"/>
              </a:solidFill>
              <a:latin typeface="Helvetica Neue"/>
            </a:endParaRPr>
          </a:p>
          <a:p>
            <a:pPr algn="just"/>
            <a:endParaRPr lang="en-US" dirty="0">
              <a:solidFill>
                <a:srgbClr val="000000"/>
              </a:solidFill>
              <a:latin typeface="Helvetica Neue"/>
            </a:endParaRPr>
          </a:p>
        </p:txBody>
      </p:sp>
    </p:spTree>
    <p:extLst>
      <p:ext uri="{BB962C8B-B14F-4D97-AF65-F5344CB8AC3E}">
        <p14:creationId xmlns:p14="http://schemas.microsoft.com/office/powerpoint/2010/main" val="4263908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9BEC67-F296-EF93-D247-77A71AC3CC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1B70CF-5664-0D1D-5AC2-4294998ABB6C}"/>
              </a:ext>
            </a:extLst>
          </p:cNvPr>
          <p:cNvSpPr>
            <a:spLocks noGrp="1"/>
          </p:cNvSpPr>
          <p:nvPr>
            <p:ph type="title"/>
          </p:nvPr>
        </p:nvSpPr>
        <p:spPr>
          <a:xfrm>
            <a:off x="2232706" y="2675751"/>
            <a:ext cx="8589195" cy="1506498"/>
          </a:xfrm>
        </p:spPr>
        <p:txBody>
          <a:bodyPr>
            <a:noAutofit/>
          </a:bodyPr>
          <a:lstStyle/>
          <a:p>
            <a:pPr algn="ctr"/>
            <a:r>
              <a:rPr lang="en-US" sz="8000" b="1" dirty="0"/>
              <a:t>THANK YOU</a:t>
            </a:r>
            <a:endParaRPr lang="en-IN" sz="8000" b="1" dirty="0"/>
          </a:p>
        </p:txBody>
      </p:sp>
      <p:sp>
        <p:nvSpPr>
          <p:cNvPr id="12" name="Content Placeholder 2">
            <a:extLst>
              <a:ext uri="{FF2B5EF4-FFF2-40B4-BE49-F238E27FC236}">
                <a16:creationId xmlns:a16="http://schemas.microsoft.com/office/drawing/2014/main" id="{06A2E133-DAA0-CCB1-4E02-D332626EECE5}"/>
              </a:ext>
            </a:extLst>
          </p:cNvPr>
          <p:cNvSpPr txBox="1">
            <a:spLocks/>
          </p:cNvSpPr>
          <p:nvPr/>
        </p:nvSpPr>
        <p:spPr>
          <a:xfrm>
            <a:off x="2492106" y="1893962"/>
            <a:ext cx="8911687" cy="112445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endParaRPr lang="en-US" altLang="en-US" b="1" i="1" dirty="0">
              <a:solidFill>
                <a:srgbClr val="000000"/>
              </a:solidFill>
              <a:latin typeface="Helvetica Neue"/>
            </a:endParaRPr>
          </a:p>
          <a:p>
            <a:pPr lvl="2" algn="just">
              <a:buFont typeface="Arial" panose="020B0604020202020204" pitchFamily="34" charset="0"/>
              <a:buChar char="•"/>
            </a:pPr>
            <a:endParaRPr lang="en-US" altLang="en-US" b="1" i="1" dirty="0">
              <a:solidFill>
                <a:srgbClr val="000000"/>
              </a:solidFill>
              <a:latin typeface="Helvetica Neue"/>
            </a:endParaRPr>
          </a:p>
          <a:p>
            <a:pPr lvl="1" algn="just">
              <a:buFont typeface="Arial" panose="020B0604020202020204" pitchFamily="34" charset="0"/>
              <a:buChar char="•"/>
            </a:pPr>
            <a:endParaRPr lang="en-US" altLang="en-US" b="1" i="1" dirty="0">
              <a:solidFill>
                <a:srgbClr val="000000"/>
              </a:solidFill>
              <a:latin typeface="Helvetica Neue"/>
            </a:endParaRPr>
          </a:p>
          <a:p>
            <a:pPr algn="just"/>
            <a:endParaRPr lang="en-US" dirty="0">
              <a:solidFill>
                <a:srgbClr val="000000"/>
              </a:solidFill>
              <a:latin typeface="Helvetica Neue"/>
            </a:endParaRPr>
          </a:p>
        </p:txBody>
      </p:sp>
    </p:spTree>
    <p:extLst>
      <p:ext uri="{BB962C8B-B14F-4D97-AF65-F5344CB8AC3E}">
        <p14:creationId xmlns:p14="http://schemas.microsoft.com/office/powerpoint/2010/main" val="278875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6E123-6C07-759C-D4DF-C88E7B923C18}"/>
              </a:ext>
            </a:extLst>
          </p:cNvPr>
          <p:cNvSpPr>
            <a:spLocks noGrp="1"/>
          </p:cNvSpPr>
          <p:nvPr>
            <p:ph type="title"/>
          </p:nvPr>
        </p:nvSpPr>
        <p:spPr>
          <a:xfrm>
            <a:off x="2551362" y="49146"/>
            <a:ext cx="8911687" cy="1280890"/>
          </a:xfrm>
        </p:spPr>
        <p:txBody>
          <a:bodyPr/>
          <a:lstStyle/>
          <a:p>
            <a:r>
              <a:rPr lang="en-US" b="1" dirty="0"/>
              <a:t>Analysis Approach</a:t>
            </a:r>
            <a:endParaRPr lang="en-IN" b="1" dirty="0"/>
          </a:p>
        </p:txBody>
      </p:sp>
      <p:sp>
        <p:nvSpPr>
          <p:cNvPr id="3" name="Content Placeholder 2">
            <a:extLst>
              <a:ext uri="{FF2B5EF4-FFF2-40B4-BE49-F238E27FC236}">
                <a16:creationId xmlns:a16="http://schemas.microsoft.com/office/drawing/2014/main" id="{B262BECB-E2C2-CBE2-4414-14DADC1AB876}"/>
              </a:ext>
            </a:extLst>
          </p:cNvPr>
          <p:cNvSpPr>
            <a:spLocks noGrp="1"/>
          </p:cNvSpPr>
          <p:nvPr>
            <p:ph idx="1"/>
          </p:nvPr>
        </p:nvSpPr>
        <p:spPr>
          <a:xfrm>
            <a:off x="2054205" y="997527"/>
            <a:ext cx="9906000" cy="5527964"/>
          </a:xfrm>
        </p:spPr>
        <p:txBody>
          <a:bodyPr>
            <a:normAutofit fontScale="92500" lnSpcReduction="20000"/>
          </a:bodyPr>
          <a:lstStyle/>
          <a:p>
            <a:pPr algn="just">
              <a:buFont typeface="Arial" panose="020B0604020202020204" pitchFamily="34" charset="0"/>
              <a:buChar char="•"/>
            </a:pPr>
            <a:r>
              <a:rPr lang="en-US" b="0" i="0" dirty="0">
                <a:solidFill>
                  <a:srgbClr val="000000"/>
                </a:solidFill>
                <a:effectLst/>
                <a:latin typeface="Helvetica Neue"/>
              </a:rPr>
              <a:t>Telecommunications industry experiences an average of 15 - 25% annual churn rate. Given the fact that it costs 5-10 times more to acquire a new customer than to retain an existing one, customer retention has become even more important than customer acquisition.</a:t>
            </a:r>
          </a:p>
          <a:p>
            <a:pPr algn="just">
              <a:buFont typeface="Arial" panose="020B0604020202020204" pitchFamily="34" charset="0"/>
              <a:buChar char="•"/>
            </a:pPr>
            <a:r>
              <a:rPr lang="en-US" b="0" i="0" dirty="0">
                <a:solidFill>
                  <a:srgbClr val="000000"/>
                </a:solidFill>
                <a:effectLst/>
                <a:latin typeface="Helvetica Neue"/>
              </a:rPr>
              <a:t>Here we are given with 4 months of data related to customer usage. In this case study, we analyze customer-level data of a leading telecom firm, build predictive models to identify customers at high risk of churn and identify the main indicators of churn.</a:t>
            </a:r>
          </a:p>
          <a:p>
            <a:pPr algn="just">
              <a:buFont typeface="Arial" panose="020B0604020202020204" pitchFamily="34" charset="0"/>
              <a:buChar char="•"/>
            </a:pPr>
            <a:r>
              <a:rPr lang="en-US" b="0" i="0" dirty="0">
                <a:solidFill>
                  <a:srgbClr val="000000"/>
                </a:solidFill>
                <a:effectLst/>
                <a:latin typeface="Helvetica Neue"/>
              </a:rPr>
              <a:t>Churn is predicted using two approaches. Usage based churn and Revenue based churn. Usage based churn:</a:t>
            </a:r>
          </a:p>
          <a:p>
            <a:pPr algn="just">
              <a:buFont typeface="Arial" panose="020B0604020202020204" pitchFamily="34" charset="0"/>
              <a:buChar char="•"/>
            </a:pPr>
            <a:r>
              <a:rPr lang="en-US" b="0" i="0" dirty="0">
                <a:solidFill>
                  <a:srgbClr val="000000"/>
                </a:solidFill>
                <a:effectLst/>
                <a:latin typeface="Helvetica Neue"/>
              </a:rPr>
              <a:t>Customers who have zero usage, either incoming or outgoing - in terms of calls, internet etc. over period. This case study only considers usage-based churn.</a:t>
            </a:r>
          </a:p>
          <a:p>
            <a:pPr algn="just">
              <a:buFont typeface="Arial" panose="020B0604020202020204" pitchFamily="34" charset="0"/>
              <a:buChar char="•"/>
            </a:pPr>
            <a:r>
              <a:rPr lang="en-US" b="0" i="0" dirty="0">
                <a:solidFill>
                  <a:srgbClr val="000000"/>
                </a:solidFill>
                <a:effectLst/>
                <a:latin typeface="Helvetica Neue"/>
              </a:rPr>
              <a:t>In the Indian and the southeast Asian market, approximately 80% of revenue comes from the top 20% customers (called high-value customers). Thus, if we can reduce churn of the high-value customers, we will be able to reduce significant revenue leakage. Hence, this case study focuses on high value customers only.</a:t>
            </a:r>
          </a:p>
          <a:p>
            <a:pPr algn="just">
              <a:buFont typeface="Arial" panose="020B0604020202020204" pitchFamily="34" charset="0"/>
              <a:buChar char="•"/>
            </a:pPr>
            <a:r>
              <a:rPr lang="en-US" b="0" i="0" dirty="0">
                <a:solidFill>
                  <a:srgbClr val="000000"/>
                </a:solidFill>
                <a:effectLst/>
                <a:latin typeface="Helvetica Neue"/>
              </a:rPr>
              <a:t>The dataset contains customer-level information for a span of four consecutive months - June, July, August and September. The months are encoded as 6, 7, 8 and 9, respectively.</a:t>
            </a:r>
          </a:p>
          <a:p>
            <a:pPr algn="just">
              <a:buFont typeface="Arial" panose="020B0604020202020204" pitchFamily="34" charset="0"/>
              <a:buChar char="•"/>
            </a:pPr>
            <a:r>
              <a:rPr lang="en-US" b="0" i="0" dirty="0">
                <a:solidFill>
                  <a:srgbClr val="000000"/>
                </a:solidFill>
                <a:effectLst/>
                <a:latin typeface="Helvetica Neue"/>
              </a:rPr>
              <a:t>The </a:t>
            </a:r>
            <a:r>
              <a:rPr lang="en-US" b="1" i="0" dirty="0">
                <a:solidFill>
                  <a:srgbClr val="000000"/>
                </a:solidFill>
                <a:effectLst/>
                <a:latin typeface="Helvetica Neue"/>
              </a:rPr>
              <a:t>business objective</a:t>
            </a:r>
            <a:r>
              <a:rPr lang="en-US" b="0" i="0" dirty="0">
                <a:solidFill>
                  <a:srgbClr val="000000"/>
                </a:solidFill>
                <a:effectLst/>
                <a:latin typeface="Helvetica Neue"/>
              </a:rPr>
              <a:t> is to predict the churn in the last (i.e. the ninth) month using the data (features) from the first three months.</a:t>
            </a:r>
          </a:p>
          <a:p>
            <a:pPr algn="just">
              <a:buFont typeface="Arial" panose="020B0604020202020204" pitchFamily="34" charset="0"/>
              <a:buChar char="•"/>
            </a:pPr>
            <a:r>
              <a:rPr lang="en-US" b="0" i="0" dirty="0">
                <a:solidFill>
                  <a:srgbClr val="000000"/>
                </a:solidFill>
                <a:effectLst/>
                <a:latin typeface="Helvetica Neue"/>
              </a:rPr>
              <a:t>This is a classification problem, where we need to predict whether the customers is about to churn or not. We have carried out Baseline Logistic Regression, then Logistic Regression with PCA, PCA + Random Forest, PCA + </a:t>
            </a:r>
            <a:r>
              <a:rPr lang="en-US" b="0" i="0" dirty="0" err="1">
                <a:solidFill>
                  <a:srgbClr val="000000"/>
                </a:solidFill>
                <a:effectLst/>
                <a:latin typeface="Helvetica Neue"/>
              </a:rPr>
              <a:t>XGBoost</a:t>
            </a:r>
            <a:r>
              <a:rPr lang="en-US" b="0" i="0" dirty="0">
                <a:solidFill>
                  <a:srgbClr val="000000"/>
                </a:solidFill>
                <a:effectLst/>
                <a:latin typeface="Helvetica Neue"/>
              </a:rPr>
              <a:t>.</a:t>
            </a:r>
          </a:p>
          <a:p>
            <a:pPr algn="just">
              <a:buFont typeface="Arial" panose="020B0604020202020204" pitchFamily="34" charset="0"/>
              <a:buChar char="•"/>
            </a:pPr>
            <a:endParaRPr lang="en-US" b="0" i="0" dirty="0">
              <a:solidFill>
                <a:srgbClr val="000000"/>
              </a:solidFill>
              <a:effectLst/>
              <a:latin typeface="Helvetica Neue"/>
            </a:endParaRPr>
          </a:p>
          <a:p>
            <a:pPr algn="just"/>
            <a:endParaRPr lang="en-IN" dirty="0"/>
          </a:p>
        </p:txBody>
      </p:sp>
    </p:spTree>
    <p:extLst>
      <p:ext uri="{BB962C8B-B14F-4D97-AF65-F5344CB8AC3E}">
        <p14:creationId xmlns:p14="http://schemas.microsoft.com/office/powerpoint/2010/main" val="3043493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79CB3-6EC2-503B-72C8-A36519C8A341}"/>
              </a:ext>
            </a:extLst>
          </p:cNvPr>
          <p:cNvSpPr>
            <a:spLocks noGrp="1"/>
          </p:cNvSpPr>
          <p:nvPr>
            <p:ph type="title"/>
          </p:nvPr>
        </p:nvSpPr>
        <p:spPr>
          <a:xfrm>
            <a:off x="2592925" y="139201"/>
            <a:ext cx="8911687" cy="1280890"/>
          </a:xfrm>
        </p:spPr>
        <p:txBody>
          <a:bodyPr/>
          <a:lstStyle/>
          <a:p>
            <a:r>
              <a:rPr lang="en-US" b="1" dirty="0"/>
              <a:t>Analysis Steps:</a:t>
            </a:r>
            <a:endParaRPr lang="en-IN" b="1" dirty="0"/>
          </a:p>
        </p:txBody>
      </p:sp>
      <p:sp>
        <p:nvSpPr>
          <p:cNvPr id="3" name="Content Placeholder 2">
            <a:extLst>
              <a:ext uri="{FF2B5EF4-FFF2-40B4-BE49-F238E27FC236}">
                <a16:creationId xmlns:a16="http://schemas.microsoft.com/office/drawing/2014/main" id="{5AD01DC4-4C20-CC8C-ABC4-4A87735FFB9B}"/>
              </a:ext>
            </a:extLst>
          </p:cNvPr>
          <p:cNvSpPr>
            <a:spLocks noGrp="1"/>
          </p:cNvSpPr>
          <p:nvPr>
            <p:ph idx="1"/>
          </p:nvPr>
        </p:nvSpPr>
        <p:spPr>
          <a:xfrm>
            <a:off x="2589212" y="1094509"/>
            <a:ext cx="8915400" cy="5070764"/>
          </a:xfrm>
        </p:spPr>
        <p:txBody>
          <a:bodyPr>
            <a:normAutofit fontScale="92500" lnSpcReduction="10000"/>
          </a:bodyPr>
          <a:lstStyle/>
          <a:p>
            <a:pPr algn="just"/>
            <a:r>
              <a:rPr lang="en-US" b="1" i="0" dirty="0">
                <a:solidFill>
                  <a:srgbClr val="000000"/>
                </a:solidFill>
                <a:effectLst/>
                <a:latin typeface="Helvetica Neue"/>
              </a:rPr>
              <a:t>Data Cleaning and EDA</a:t>
            </a:r>
          </a:p>
          <a:p>
            <a:pPr algn="just">
              <a:buFont typeface="+mj-lt"/>
              <a:buAutoNum type="arabicPeriod"/>
            </a:pPr>
            <a:r>
              <a:rPr lang="en-US" b="0" i="0" dirty="0">
                <a:solidFill>
                  <a:srgbClr val="000000"/>
                </a:solidFill>
                <a:effectLst/>
                <a:latin typeface="Helvetica Neue"/>
              </a:rPr>
              <a:t>We have started with importing Necessary packages and libraries.</a:t>
            </a:r>
          </a:p>
          <a:p>
            <a:pPr algn="just">
              <a:buFont typeface="+mj-lt"/>
              <a:buAutoNum type="arabicPeriod"/>
            </a:pPr>
            <a:r>
              <a:rPr lang="en-US" b="0" i="0" dirty="0">
                <a:solidFill>
                  <a:srgbClr val="000000"/>
                </a:solidFill>
                <a:effectLst/>
                <a:latin typeface="Helvetica Neue"/>
              </a:rPr>
              <a:t>We have loaded the dataset into a data frame.</a:t>
            </a:r>
          </a:p>
          <a:p>
            <a:pPr algn="just">
              <a:buFont typeface="+mj-lt"/>
              <a:buAutoNum type="arabicPeriod"/>
            </a:pPr>
            <a:r>
              <a:rPr lang="en-US" b="0" i="0" dirty="0">
                <a:solidFill>
                  <a:srgbClr val="000000"/>
                </a:solidFill>
                <a:effectLst/>
                <a:latin typeface="Helvetica Neue"/>
              </a:rPr>
              <a:t>We have checked the number of columns, their data types, Null count and unique </a:t>
            </a:r>
            <a:r>
              <a:rPr lang="en-US" b="0" i="0" dirty="0" err="1">
                <a:solidFill>
                  <a:srgbClr val="000000"/>
                </a:solidFill>
                <a:effectLst/>
                <a:latin typeface="Helvetica Neue"/>
              </a:rPr>
              <a:t>value_value_count</a:t>
            </a:r>
            <a:r>
              <a:rPr lang="en-US" b="0" i="0" dirty="0">
                <a:solidFill>
                  <a:srgbClr val="000000"/>
                </a:solidFill>
                <a:effectLst/>
                <a:latin typeface="Helvetica Neue"/>
              </a:rPr>
              <a:t> to get some understanding about data and to check if the columns are under correct data-type.</a:t>
            </a:r>
          </a:p>
          <a:p>
            <a:pPr algn="just">
              <a:buFont typeface="+mj-lt"/>
              <a:buAutoNum type="arabicPeriod"/>
            </a:pPr>
            <a:r>
              <a:rPr lang="en-US" b="0" i="0" dirty="0">
                <a:solidFill>
                  <a:srgbClr val="000000"/>
                </a:solidFill>
                <a:effectLst/>
                <a:latin typeface="Helvetica Neue"/>
              </a:rPr>
              <a:t>Checking for duplicate records (rows) in the data. There were no duplicates.</a:t>
            </a:r>
          </a:p>
          <a:p>
            <a:pPr algn="just">
              <a:buFont typeface="+mj-lt"/>
              <a:buAutoNum type="arabicPeriod"/>
            </a:pPr>
            <a:r>
              <a:rPr lang="en-US" b="0" i="0" dirty="0">
                <a:solidFill>
                  <a:srgbClr val="000000"/>
                </a:solidFill>
                <a:effectLst/>
                <a:latin typeface="Helvetica Neue"/>
              </a:rPr>
              <a:t>Since '</a:t>
            </a:r>
            <a:r>
              <a:rPr lang="en-US" b="0" i="0" dirty="0" err="1">
                <a:solidFill>
                  <a:srgbClr val="000000"/>
                </a:solidFill>
                <a:effectLst/>
                <a:latin typeface="Helvetica Neue"/>
              </a:rPr>
              <a:t>mobile_number</a:t>
            </a:r>
            <a:r>
              <a:rPr lang="en-US" b="0" i="0" dirty="0">
                <a:solidFill>
                  <a:srgbClr val="000000"/>
                </a:solidFill>
                <a:effectLst/>
                <a:latin typeface="Helvetica Neue"/>
              </a:rPr>
              <a:t>' is the unique identifier available, we have made it our index to retain the identity.</a:t>
            </a:r>
          </a:p>
          <a:p>
            <a:pPr algn="just">
              <a:buFont typeface="+mj-lt"/>
              <a:buAutoNum type="arabicPeriod"/>
            </a:pPr>
            <a:r>
              <a:rPr lang="en-US" b="0" i="0" dirty="0">
                <a:solidFill>
                  <a:srgbClr val="000000"/>
                </a:solidFill>
                <a:effectLst/>
                <a:latin typeface="Helvetica Neue"/>
              </a:rPr>
              <a:t>Have found some columns that don't follow the naming standard, we have renamed those columns to make sure all the variables follow the same naming convention.</a:t>
            </a:r>
          </a:p>
          <a:p>
            <a:pPr algn="just">
              <a:buFont typeface="+mj-lt"/>
              <a:buAutoNum type="arabicPeriod"/>
            </a:pPr>
            <a:r>
              <a:rPr lang="en-US" b="0" i="0" dirty="0">
                <a:solidFill>
                  <a:srgbClr val="000000"/>
                </a:solidFill>
                <a:effectLst/>
                <a:latin typeface="Helvetica Neue"/>
              </a:rPr>
              <a:t>Following with column renaming, we have dealt with converting the columns into their respective data types. Here, we have evaluated all the columns which are having less than or equal to 29 unique values as categorical columns and rest as continuous columns.</a:t>
            </a:r>
            <a:endParaRPr lang="en-IN" b="0" i="0" dirty="0">
              <a:solidFill>
                <a:srgbClr val="000000"/>
              </a:solidFill>
              <a:effectLst/>
              <a:latin typeface="Helvetica Neue"/>
            </a:endParaRPr>
          </a:p>
          <a:p>
            <a:pPr algn="just">
              <a:buFont typeface="+mj-lt"/>
              <a:buAutoNum type="arabicPeriod"/>
            </a:pPr>
            <a:r>
              <a:rPr lang="en-US" b="0" i="0" dirty="0">
                <a:solidFill>
                  <a:srgbClr val="000000"/>
                </a:solidFill>
                <a:effectLst/>
                <a:latin typeface="Helvetica Neue"/>
              </a:rPr>
              <a:t>After all the above processing, we have retained 30,011 rows and 126 columns.</a:t>
            </a:r>
          </a:p>
          <a:p>
            <a:pPr algn="just">
              <a:buFont typeface="+mj-lt"/>
              <a:buAutoNum type="arabicPeriod"/>
            </a:pPr>
            <a:endParaRPr lang="en-US" b="0" i="0" dirty="0">
              <a:solidFill>
                <a:srgbClr val="000000"/>
              </a:solidFill>
              <a:effectLst/>
              <a:latin typeface="Helvetica Neue"/>
            </a:endParaRPr>
          </a:p>
        </p:txBody>
      </p:sp>
    </p:spTree>
    <p:extLst>
      <p:ext uri="{BB962C8B-B14F-4D97-AF65-F5344CB8AC3E}">
        <p14:creationId xmlns:p14="http://schemas.microsoft.com/office/powerpoint/2010/main" val="2092709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0DF006-6856-110F-AF04-EAAECE9DE3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AFBFB2-ACC5-BD3D-F681-3DC8EBC347F7}"/>
              </a:ext>
            </a:extLst>
          </p:cNvPr>
          <p:cNvSpPr>
            <a:spLocks noGrp="1"/>
          </p:cNvSpPr>
          <p:nvPr>
            <p:ph type="title"/>
          </p:nvPr>
        </p:nvSpPr>
        <p:spPr>
          <a:xfrm>
            <a:off x="1898073" y="0"/>
            <a:ext cx="8911687" cy="1280890"/>
          </a:xfrm>
        </p:spPr>
        <p:txBody>
          <a:bodyPr/>
          <a:lstStyle/>
          <a:p>
            <a:r>
              <a:rPr lang="en-US" b="1" dirty="0"/>
              <a:t>Analysis Steps:</a:t>
            </a:r>
            <a:endParaRPr lang="en-IN" b="1" dirty="0"/>
          </a:p>
        </p:txBody>
      </p:sp>
      <p:sp>
        <p:nvSpPr>
          <p:cNvPr id="3" name="Content Placeholder 2">
            <a:extLst>
              <a:ext uri="{FF2B5EF4-FFF2-40B4-BE49-F238E27FC236}">
                <a16:creationId xmlns:a16="http://schemas.microsoft.com/office/drawing/2014/main" id="{C7CD3F12-944A-44F4-B3D8-30242ABB2416}"/>
              </a:ext>
            </a:extLst>
          </p:cNvPr>
          <p:cNvSpPr>
            <a:spLocks noGrp="1"/>
          </p:cNvSpPr>
          <p:nvPr>
            <p:ph idx="1"/>
          </p:nvPr>
        </p:nvSpPr>
        <p:spPr>
          <a:xfrm>
            <a:off x="1898073" y="761999"/>
            <a:ext cx="10293927" cy="4949865"/>
          </a:xfrm>
        </p:spPr>
        <p:txBody>
          <a:bodyPr>
            <a:noAutofit/>
          </a:bodyPr>
          <a:lstStyle/>
          <a:p>
            <a:pPr algn="just"/>
            <a:r>
              <a:rPr lang="en-US" sz="1700" b="1" i="0" dirty="0">
                <a:solidFill>
                  <a:srgbClr val="000000"/>
                </a:solidFill>
                <a:effectLst/>
                <a:latin typeface="Helvetica Neue"/>
              </a:rPr>
              <a:t>EDA</a:t>
            </a:r>
            <a:endParaRPr lang="en-US" sz="1700" b="0" i="0" dirty="0">
              <a:solidFill>
                <a:srgbClr val="000000"/>
              </a:solidFill>
              <a:effectLst/>
              <a:latin typeface="Helvetica Neue"/>
            </a:endParaRPr>
          </a:p>
          <a:p>
            <a:pPr algn="l">
              <a:buFont typeface="Arial" panose="020B0604020202020204" pitchFamily="34" charset="0"/>
              <a:buChar char="•"/>
            </a:pPr>
            <a:r>
              <a:rPr lang="en-US" sz="1700" b="0" i="0" dirty="0">
                <a:solidFill>
                  <a:srgbClr val="000000"/>
                </a:solidFill>
                <a:effectLst/>
                <a:latin typeface="Helvetica Neue"/>
              </a:rPr>
              <a:t>The telecom company has many users with negative average revenues in both phases. These users are likely to churn.</a:t>
            </a:r>
          </a:p>
          <a:p>
            <a:pPr algn="l">
              <a:buFont typeface="Arial" panose="020B0604020202020204" pitchFamily="34" charset="0"/>
              <a:buChar char="•"/>
            </a:pPr>
            <a:r>
              <a:rPr lang="en-US" sz="1700" b="0" i="0" dirty="0">
                <a:solidFill>
                  <a:srgbClr val="000000"/>
                </a:solidFill>
                <a:effectLst/>
                <a:latin typeface="Helvetica Neue"/>
              </a:rPr>
              <a:t>Most customers prefer the plans of '0' category.</a:t>
            </a:r>
          </a:p>
          <a:p>
            <a:pPr algn="l">
              <a:buFont typeface="Arial" panose="020B0604020202020204" pitchFamily="34" charset="0"/>
              <a:buChar char="•"/>
            </a:pPr>
            <a:r>
              <a:rPr lang="en-US" sz="1700" b="0" i="0" dirty="0">
                <a:solidFill>
                  <a:srgbClr val="000000"/>
                </a:solidFill>
                <a:effectLst/>
                <a:latin typeface="Helvetica Neue"/>
              </a:rPr>
              <a:t>Revenue generated by the Customers who are about to churn is very unstable.</a:t>
            </a:r>
          </a:p>
          <a:p>
            <a:pPr algn="l">
              <a:buFont typeface="Arial" panose="020B0604020202020204" pitchFamily="34" charset="0"/>
              <a:buChar char="•"/>
            </a:pPr>
            <a:r>
              <a:rPr lang="en-US" sz="1700" b="0" i="0" dirty="0">
                <a:solidFill>
                  <a:srgbClr val="000000"/>
                </a:solidFill>
                <a:effectLst/>
                <a:latin typeface="Helvetica Neue"/>
              </a:rPr>
              <a:t>The Customers whose ARPU decreases in 7th month are more likely to churn when compared to ones with increase in ARPU.</a:t>
            </a:r>
          </a:p>
          <a:p>
            <a:pPr algn="l">
              <a:buFont typeface="Arial" panose="020B0604020202020204" pitchFamily="34" charset="0"/>
              <a:buChar char="•"/>
            </a:pPr>
            <a:r>
              <a:rPr lang="en-US" sz="1700" b="0" i="0" dirty="0">
                <a:solidFill>
                  <a:srgbClr val="000000"/>
                </a:solidFill>
                <a:effectLst/>
                <a:latin typeface="Helvetica Neue"/>
              </a:rPr>
              <a:t>The Customers with high </a:t>
            </a:r>
            <a:r>
              <a:rPr lang="en-US" sz="1700" b="0" i="0" dirty="0" err="1">
                <a:solidFill>
                  <a:srgbClr val="000000"/>
                </a:solidFill>
                <a:effectLst/>
                <a:latin typeface="Helvetica Neue"/>
              </a:rPr>
              <a:t>total_og_mou</a:t>
            </a:r>
            <a:r>
              <a:rPr lang="en-US" sz="1700" b="0" i="0" dirty="0">
                <a:solidFill>
                  <a:srgbClr val="000000"/>
                </a:solidFill>
                <a:effectLst/>
                <a:latin typeface="Helvetica Neue"/>
              </a:rPr>
              <a:t> in 6th month and lower </a:t>
            </a:r>
            <a:r>
              <a:rPr lang="en-US" sz="1700" b="0" i="0" dirty="0" err="1">
                <a:solidFill>
                  <a:srgbClr val="000000"/>
                </a:solidFill>
                <a:effectLst/>
                <a:latin typeface="Helvetica Neue"/>
              </a:rPr>
              <a:t>total_og_mou</a:t>
            </a:r>
            <a:r>
              <a:rPr lang="en-US" sz="1700" b="0" i="0" dirty="0">
                <a:solidFill>
                  <a:srgbClr val="000000"/>
                </a:solidFill>
                <a:effectLst/>
                <a:latin typeface="Helvetica Neue"/>
              </a:rPr>
              <a:t> in 7th month are more likely to churn compared to the rest.</a:t>
            </a:r>
          </a:p>
          <a:p>
            <a:pPr algn="l">
              <a:buFont typeface="Arial" panose="020B0604020202020204" pitchFamily="34" charset="0"/>
              <a:buChar char="•"/>
            </a:pPr>
            <a:r>
              <a:rPr lang="en-US" sz="1700" b="0" i="0" dirty="0">
                <a:solidFill>
                  <a:srgbClr val="000000"/>
                </a:solidFill>
                <a:effectLst/>
                <a:latin typeface="Helvetica Neue"/>
              </a:rPr>
              <a:t>Customers with stable usage of 2g volume throughout 6 and 7 months are less likely to churn. Customers with fall in usage of 2g volume in 7th month are more likely to Churn.</a:t>
            </a:r>
          </a:p>
          <a:p>
            <a:pPr algn="l">
              <a:buFont typeface="Arial" panose="020B0604020202020204" pitchFamily="34" charset="0"/>
              <a:buChar char="•"/>
            </a:pPr>
            <a:r>
              <a:rPr lang="en-US" sz="1700" b="0" i="0" dirty="0">
                <a:solidFill>
                  <a:srgbClr val="000000"/>
                </a:solidFill>
                <a:effectLst/>
                <a:latin typeface="Helvetica Neue"/>
              </a:rPr>
              <a:t>Customers with stable usage of 3g volume throughout 6 and 7 months are less likely to churn. Customers with fall in consumption of 3g volume in 7th month are more likely to Churn.</a:t>
            </a:r>
          </a:p>
          <a:p>
            <a:pPr algn="l">
              <a:buFont typeface="Arial" panose="020B0604020202020204" pitchFamily="34" charset="0"/>
              <a:buChar char="•"/>
            </a:pPr>
            <a:r>
              <a:rPr lang="en-US" sz="1700" b="0" i="0" dirty="0">
                <a:solidFill>
                  <a:srgbClr val="000000"/>
                </a:solidFill>
                <a:effectLst/>
                <a:latin typeface="Helvetica Neue"/>
              </a:rPr>
              <a:t>The customers with lower </a:t>
            </a:r>
            <a:r>
              <a:rPr lang="en-US" sz="1700" b="0" i="0" dirty="0" err="1">
                <a:solidFill>
                  <a:srgbClr val="000000"/>
                </a:solidFill>
                <a:effectLst/>
                <a:latin typeface="Helvetica Neue"/>
              </a:rPr>
              <a:t>total_og_mou</a:t>
            </a:r>
            <a:r>
              <a:rPr lang="en-US" sz="1700" b="0" i="0" dirty="0">
                <a:solidFill>
                  <a:srgbClr val="000000"/>
                </a:solidFill>
                <a:effectLst/>
                <a:latin typeface="Helvetica Neue"/>
              </a:rPr>
              <a:t> in 6th and 8th months are more likely to Churn compared to the ones with higher </a:t>
            </a:r>
            <a:r>
              <a:rPr lang="en-US" sz="1700" b="0" i="0" dirty="0" err="1">
                <a:solidFill>
                  <a:srgbClr val="000000"/>
                </a:solidFill>
                <a:effectLst/>
                <a:latin typeface="Helvetica Neue"/>
              </a:rPr>
              <a:t>total_og_mou</a:t>
            </a:r>
            <a:r>
              <a:rPr lang="en-US" sz="1700" b="0" i="0" dirty="0">
                <a:solidFill>
                  <a:srgbClr val="000000"/>
                </a:solidFill>
                <a:effectLst/>
                <a:latin typeface="Helvetica Neue"/>
              </a:rPr>
              <a:t>.</a:t>
            </a:r>
          </a:p>
          <a:p>
            <a:pPr algn="l">
              <a:buFont typeface="Arial" panose="020B0604020202020204" pitchFamily="34" charset="0"/>
              <a:buChar char="•"/>
            </a:pPr>
            <a:r>
              <a:rPr lang="en-US" sz="1700" b="0" i="0" dirty="0">
                <a:solidFill>
                  <a:srgbClr val="000000"/>
                </a:solidFill>
                <a:effectLst/>
                <a:latin typeface="Helvetica Neue"/>
              </a:rPr>
              <a:t>The customers with lesser total_og_mou_8 and </a:t>
            </a:r>
            <a:r>
              <a:rPr lang="en-US" sz="1700" b="0" i="0" dirty="0" err="1">
                <a:solidFill>
                  <a:srgbClr val="000000"/>
                </a:solidFill>
                <a:effectLst/>
                <a:latin typeface="Helvetica Neue"/>
              </a:rPr>
              <a:t>aon</a:t>
            </a:r>
            <a:r>
              <a:rPr lang="en-US" sz="1700" b="0" i="0" dirty="0">
                <a:solidFill>
                  <a:srgbClr val="000000"/>
                </a:solidFill>
                <a:effectLst/>
                <a:latin typeface="Helvetica Neue"/>
              </a:rPr>
              <a:t> are more likely to churn compared to the one with higher total_og_mou_8 and </a:t>
            </a:r>
            <a:r>
              <a:rPr lang="en-US" sz="1700" b="0" i="0" dirty="0" err="1">
                <a:solidFill>
                  <a:srgbClr val="000000"/>
                </a:solidFill>
                <a:effectLst/>
                <a:latin typeface="Helvetica Neue"/>
              </a:rPr>
              <a:t>aon</a:t>
            </a:r>
            <a:r>
              <a:rPr lang="en-US" sz="1700" b="0" i="0" dirty="0">
                <a:solidFill>
                  <a:srgbClr val="000000"/>
                </a:solidFill>
                <a:effectLst/>
                <a:latin typeface="Helvetica Neue"/>
              </a:rPr>
              <a:t>. The customers with total_ic_mou_8 &gt; 2000 are very less likely to churn.</a:t>
            </a:r>
          </a:p>
          <a:p>
            <a:pPr marL="0" indent="0" algn="just">
              <a:buNone/>
            </a:pPr>
            <a:endParaRPr lang="en-US" sz="1700" b="1" i="0" dirty="0">
              <a:solidFill>
                <a:srgbClr val="000000"/>
              </a:solidFill>
              <a:effectLst/>
              <a:latin typeface="Helvetica Neue"/>
            </a:endParaRPr>
          </a:p>
          <a:p>
            <a:pPr algn="just">
              <a:buFont typeface="+mj-lt"/>
              <a:buAutoNum type="arabicPeriod"/>
            </a:pPr>
            <a:endParaRPr lang="en-US" sz="1700" b="0" i="0" dirty="0">
              <a:solidFill>
                <a:srgbClr val="000000"/>
              </a:solidFill>
              <a:effectLst/>
              <a:latin typeface="Helvetica Neue"/>
            </a:endParaRPr>
          </a:p>
        </p:txBody>
      </p:sp>
    </p:spTree>
    <p:extLst>
      <p:ext uri="{BB962C8B-B14F-4D97-AF65-F5344CB8AC3E}">
        <p14:creationId xmlns:p14="http://schemas.microsoft.com/office/powerpoint/2010/main" val="1864168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2E48E5-964F-54D5-F814-9816C8D1B4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64A105-1BE0-C39B-BCA7-D463EA9D0B51}"/>
              </a:ext>
            </a:extLst>
          </p:cNvPr>
          <p:cNvSpPr>
            <a:spLocks noGrp="1"/>
          </p:cNvSpPr>
          <p:nvPr>
            <p:ph type="title"/>
          </p:nvPr>
        </p:nvSpPr>
        <p:spPr>
          <a:xfrm>
            <a:off x="2592925" y="457855"/>
            <a:ext cx="8911687" cy="1280890"/>
          </a:xfrm>
        </p:spPr>
        <p:txBody>
          <a:bodyPr/>
          <a:lstStyle/>
          <a:p>
            <a:r>
              <a:rPr lang="en-US" b="1" dirty="0"/>
              <a:t>Pre-Processing Steps</a:t>
            </a:r>
            <a:endParaRPr lang="en-IN" b="1" dirty="0"/>
          </a:p>
        </p:txBody>
      </p:sp>
      <p:sp>
        <p:nvSpPr>
          <p:cNvPr id="3" name="Content Placeholder 2">
            <a:extLst>
              <a:ext uri="{FF2B5EF4-FFF2-40B4-BE49-F238E27FC236}">
                <a16:creationId xmlns:a16="http://schemas.microsoft.com/office/drawing/2014/main" id="{9DDD99A7-D56A-FF2A-EFB4-144AFAB3F978}"/>
              </a:ext>
            </a:extLst>
          </p:cNvPr>
          <p:cNvSpPr>
            <a:spLocks noGrp="1"/>
          </p:cNvSpPr>
          <p:nvPr>
            <p:ph idx="1"/>
          </p:nvPr>
        </p:nvSpPr>
        <p:spPr>
          <a:xfrm>
            <a:off x="2592925" y="2313709"/>
            <a:ext cx="8911687" cy="4267200"/>
          </a:xfrm>
        </p:spPr>
        <p:txBody>
          <a:bodyPr>
            <a:normAutofit/>
          </a:bodyPr>
          <a:lstStyle/>
          <a:p>
            <a:pPr algn="l">
              <a:buFont typeface="+mj-lt"/>
              <a:buAutoNum type="arabicPeriod"/>
            </a:pPr>
            <a:r>
              <a:rPr lang="en-US" b="0" i="0" dirty="0">
                <a:solidFill>
                  <a:srgbClr val="000000"/>
                </a:solidFill>
                <a:effectLst/>
                <a:latin typeface="Helvetica Neue"/>
              </a:rPr>
              <a:t>Train-Test Split has been performed.</a:t>
            </a:r>
          </a:p>
          <a:p>
            <a:pPr algn="l">
              <a:buFont typeface="+mj-lt"/>
              <a:buAutoNum type="arabicPeriod"/>
            </a:pPr>
            <a:r>
              <a:rPr lang="en-US" b="0" i="0" dirty="0">
                <a:solidFill>
                  <a:srgbClr val="000000"/>
                </a:solidFill>
                <a:effectLst/>
                <a:latin typeface="Helvetica Neue"/>
              </a:rPr>
              <a:t>The data has high class-imbalance with the ratio of 0.095 (class 1 : class 0).</a:t>
            </a:r>
          </a:p>
          <a:p>
            <a:pPr algn="l">
              <a:buFont typeface="+mj-lt"/>
              <a:buAutoNum type="arabicPeriod"/>
            </a:pPr>
            <a:r>
              <a:rPr lang="en-US" b="0" i="0" dirty="0">
                <a:solidFill>
                  <a:srgbClr val="000000"/>
                </a:solidFill>
                <a:effectLst/>
                <a:latin typeface="Helvetica Neue"/>
              </a:rPr>
              <a:t>SMOTE technique has been used to overcome class-imbalance.</a:t>
            </a:r>
          </a:p>
          <a:p>
            <a:pPr algn="l">
              <a:buFont typeface="+mj-lt"/>
              <a:buAutoNum type="arabicPeriod"/>
            </a:pPr>
            <a:r>
              <a:rPr lang="en-US" b="0" i="0" dirty="0">
                <a:solidFill>
                  <a:srgbClr val="000000"/>
                </a:solidFill>
                <a:effectLst/>
                <a:latin typeface="Helvetica Neue"/>
              </a:rPr>
              <a:t>Predictor columns have been standardized to mean - 0 and </a:t>
            </a:r>
            <a:r>
              <a:rPr lang="en-US" b="0" i="0" dirty="0" err="1">
                <a:solidFill>
                  <a:srgbClr val="000000"/>
                </a:solidFill>
                <a:effectLst/>
                <a:latin typeface="Helvetica Neue"/>
              </a:rPr>
              <a:t>standard_deviation</a:t>
            </a:r>
            <a:r>
              <a:rPr lang="en-US" b="0" i="0" dirty="0">
                <a:solidFill>
                  <a:srgbClr val="000000"/>
                </a:solidFill>
                <a:effectLst/>
                <a:latin typeface="Helvetica Neue"/>
              </a:rPr>
              <a:t>- 1.</a:t>
            </a:r>
            <a:endParaRPr lang="en-US" b="1" i="0" dirty="0">
              <a:solidFill>
                <a:srgbClr val="000000"/>
              </a:solidFill>
              <a:effectLst/>
              <a:latin typeface="Helvetica Neue"/>
            </a:endParaRPr>
          </a:p>
          <a:p>
            <a:pPr algn="just">
              <a:buFont typeface="+mj-lt"/>
              <a:buAutoNum type="arabicPeriod"/>
            </a:pPr>
            <a:endParaRPr lang="en-US" b="0" i="0" dirty="0">
              <a:solidFill>
                <a:srgbClr val="000000"/>
              </a:solidFill>
              <a:effectLst/>
              <a:latin typeface="Helvetica Neue"/>
            </a:endParaRPr>
          </a:p>
        </p:txBody>
      </p:sp>
    </p:spTree>
    <p:extLst>
      <p:ext uri="{BB962C8B-B14F-4D97-AF65-F5344CB8AC3E}">
        <p14:creationId xmlns:p14="http://schemas.microsoft.com/office/powerpoint/2010/main" val="2240446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D8614A-B120-10FC-E5C4-6226B46077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A0B264-0BCE-7DE6-6A69-8D12D71D941B}"/>
              </a:ext>
            </a:extLst>
          </p:cNvPr>
          <p:cNvSpPr>
            <a:spLocks noGrp="1"/>
          </p:cNvSpPr>
          <p:nvPr>
            <p:ph type="title"/>
          </p:nvPr>
        </p:nvSpPr>
        <p:spPr>
          <a:xfrm>
            <a:off x="2592925" y="457855"/>
            <a:ext cx="8911687" cy="1280890"/>
          </a:xfrm>
        </p:spPr>
        <p:txBody>
          <a:bodyPr/>
          <a:lstStyle/>
          <a:p>
            <a:r>
              <a:rPr lang="en-US" b="1" dirty="0"/>
              <a:t>Modelling</a:t>
            </a:r>
            <a:endParaRPr lang="en-IN" b="1" dirty="0"/>
          </a:p>
        </p:txBody>
      </p:sp>
      <p:sp>
        <p:nvSpPr>
          <p:cNvPr id="3" name="Content Placeholder 2">
            <a:extLst>
              <a:ext uri="{FF2B5EF4-FFF2-40B4-BE49-F238E27FC236}">
                <a16:creationId xmlns:a16="http://schemas.microsoft.com/office/drawing/2014/main" id="{AECD8B67-36C2-0F68-7DF7-14DF64E26D33}"/>
              </a:ext>
            </a:extLst>
          </p:cNvPr>
          <p:cNvSpPr>
            <a:spLocks noGrp="1"/>
          </p:cNvSpPr>
          <p:nvPr>
            <p:ph idx="1"/>
          </p:nvPr>
        </p:nvSpPr>
        <p:spPr>
          <a:xfrm>
            <a:off x="2592924" y="1295400"/>
            <a:ext cx="8911687" cy="3446037"/>
          </a:xfrm>
        </p:spPr>
        <p:txBody>
          <a:bodyPr>
            <a:normAutofit/>
          </a:bodyPr>
          <a:lstStyle/>
          <a:p>
            <a:pPr marL="0" indent="0" algn="just">
              <a:buNone/>
            </a:pPr>
            <a:r>
              <a:rPr lang="en-US" b="0" i="0" dirty="0">
                <a:solidFill>
                  <a:srgbClr val="000000"/>
                </a:solidFill>
                <a:effectLst/>
                <a:latin typeface="Helvetica Neue"/>
              </a:rPr>
              <a:t>MODEL 1 SUMMARY</a:t>
            </a:r>
          </a:p>
          <a:p>
            <a:pPr algn="just"/>
            <a:r>
              <a:rPr kumimoji="0" lang="en-US" altLang="en-US" sz="1800" b="1" i="1" u="none" strike="noStrike" cap="none" normalizeH="0" baseline="0" dirty="0">
                <a:ln>
                  <a:noFill/>
                </a:ln>
                <a:solidFill>
                  <a:srgbClr val="000000"/>
                </a:solidFill>
                <a:effectLst/>
                <a:latin typeface="Helvetica Neue"/>
              </a:rPr>
              <a:t>Most important predictors of Churn , in order of importance and their coefficients are as follows:</a:t>
            </a:r>
          </a:p>
          <a:p>
            <a:pPr lvl="2" algn="just">
              <a:buFont typeface="Arial" panose="020B0604020202020204" pitchFamily="34" charset="0"/>
              <a:buChar char="•"/>
            </a:pPr>
            <a:endParaRPr kumimoji="0" lang="en-US" altLang="en-US" b="1" i="1" u="none" strike="noStrike" cap="none" normalizeH="0" baseline="0" dirty="0">
              <a:ln>
                <a:noFill/>
              </a:ln>
              <a:solidFill>
                <a:srgbClr val="000000"/>
              </a:solidFill>
              <a:effectLst/>
              <a:latin typeface="Helvetica Neue"/>
            </a:endParaRPr>
          </a:p>
          <a:p>
            <a:pPr lvl="1" algn="just">
              <a:buFont typeface="Arial" panose="020B0604020202020204" pitchFamily="34" charset="0"/>
              <a:buChar char="•"/>
            </a:pPr>
            <a:endParaRPr kumimoji="0" lang="en-US" altLang="en-US" b="1" i="1" u="none" strike="noStrike" cap="none" normalizeH="0" baseline="0" dirty="0">
              <a:ln>
                <a:noFill/>
              </a:ln>
              <a:solidFill>
                <a:srgbClr val="000000"/>
              </a:solidFill>
              <a:effectLst/>
              <a:latin typeface="Helvetica Neue"/>
            </a:endParaRPr>
          </a:p>
          <a:p>
            <a:pPr algn="just"/>
            <a:endParaRPr lang="en-US" dirty="0">
              <a:solidFill>
                <a:srgbClr val="000000"/>
              </a:solidFill>
              <a:latin typeface="Helvetica Neue"/>
            </a:endParaRPr>
          </a:p>
        </p:txBody>
      </p:sp>
      <p:pic>
        <p:nvPicPr>
          <p:cNvPr id="11" name="Picture 10">
            <a:extLst>
              <a:ext uri="{FF2B5EF4-FFF2-40B4-BE49-F238E27FC236}">
                <a16:creationId xmlns:a16="http://schemas.microsoft.com/office/drawing/2014/main" id="{B1FC0AC2-2E43-D4E4-829E-E844AD133ACD}"/>
              </a:ext>
            </a:extLst>
          </p:cNvPr>
          <p:cNvPicPr>
            <a:picLocks noChangeAspect="1"/>
          </p:cNvPicPr>
          <p:nvPr/>
        </p:nvPicPr>
        <p:blipFill>
          <a:blip r:embed="rId2"/>
          <a:stretch>
            <a:fillRect/>
          </a:stretch>
        </p:blipFill>
        <p:spPr>
          <a:xfrm>
            <a:off x="6460217" y="2149326"/>
            <a:ext cx="2172003" cy="2181529"/>
          </a:xfrm>
          <a:prstGeom prst="rect">
            <a:avLst/>
          </a:prstGeom>
        </p:spPr>
      </p:pic>
      <p:sp>
        <p:nvSpPr>
          <p:cNvPr id="12" name="Content Placeholder 2">
            <a:extLst>
              <a:ext uri="{FF2B5EF4-FFF2-40B4-BE49-F238E27FC236}">
                <a16:creationId xmlns:a16="http://schemas.microsoft.com/office/drawing/2014/main" id="{81D323AC-EA3D-0BC0-99DF-C1CEB57EBE14}"/>
              </a:ext>
            </a:extLst>
          </p:cNvPr>
          <p:cNvSpPr txBox="1">
            <a:spLocks/>
          </p:cNvSpPr>
          <p:nvPr/>
        </p:nvSpPr>
        <p:spPr>
          <a:xfrm>
            <a:off x="2449902" y="4881489"/>
            <a:ext cx="8911687" cy="112445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en-US" altLang="en-US" b="1" i="1" dirty="0">
                <a:solidFill>
                  <a:srgbClr val="000000"/>
                </a:solidFill>
                <a:latin typeface="Helvetica Neue"/>
              </a:rPr>
              <a:t>With the performance being:</a:t>
            </a:r>
          </a:p>
          <a:p>
            <a:pPr lvl="2" algn="just">
              <a:buFont typeface="Arial" panose="020B0604020202020204" pitchFamily="34" charset="0"/>
              <a:buChar char="•"/>
            </a:pPr>
            <a:endParaRPr lang="en-US" altLang="en-US" b="1" i="1" dirty="0">
              <a:solidFill>
                <a:srgbClr val="000000"/>
              </a:solidFill>
              <a:latin typeface="Helvetica Neue"/>
            </a:endParaRPr>
          </a:p>
          <a:p>
            <a:pPr lvl="1" algn="just">
              <a:buFont typeface="Arial" panose="020B0604020202020204" pitchFamily="34" charset="0"/>
              <a:buChar char="•"/>
            </a:pPr>
            <a:endParaRPr lang="en-US" altLang="en-US" b="1" i="1" dirty="0">
              <a:solidFill>
                <a:srgbClr val="000000"/>
              </a:solidFill>
              <a:latin typeface="Helvetica Neue"/>
            </a:endParaRPr>
          </a:p>
          <a:p>
            <a:pPr algn="just"/>
            <a:endParaRPr lang="en-US" dirty="0">
              <a:solidFill>
                <a:srgbClr val="000000"/>
              </a:solidFill>
              <a:latin typeface="Helvetica Neue"/>
            </a:endParaRPr>
          </a:p>
        </p:txBody>
      </p:sp>
      <p:pic>
        <p:nvPicPr>
          <p:cNvPr id="16" name="Picture 15">
            <a:extLst>
              <a:ext uri="{FF2B5EF4-FFF2-40B4-BE49-F238E27FC236}">
                <a16:creationId xmlns:a16="http://schemas.microsoft.com/office/drawing/2014/main" id="{704950D1-173C-AF56-C86E-1DD8DEB164EB}"/>
              </a:ext>
            </a:extLst>
          </p:cNvPr>
          <p:cNvPicPr>
            <a:picLocks noChangeAspect="1"/>
          </p:cNvPicPr>
          <p:nvPr/>
        </p:nvPicPr>
        <p:blipFill>
          <a:blip r:embed="rId3"/>
          <a:stretch>
            <a:fillRect/>
          </a:stretch>
        </p:blipFill>
        <p:spPr>
          <a:xfrm>
            <a:off x="6248555" y="5071689"/>
            <a:ext cx="1600423" cy="1457528"/>
          </a:xfrm>
          <a:prstGeom prst="rect">
            <a:avLst/>
          </a:prstGeom>
        </p:spPr>
      </p:pic>
      <p:pic>
        <p:nvPicPr>
          <p:cNvPr id="18" name="Picture 17">
            <a:extLst>
              <a:ext uri="{FF2B5EF4-FFF2-40B4-BE49-F238E27FC236}">
                <a16:creationId xmlns:a16="http://schemas.microsoft.com/office/drawing/2014/main" id="{3FA36E46-91A9-B5CD-DF64-802E2D21E1D9}"/>
              </a:ext>
            </a:extLst>
          </p:cNvPr>
          <p:cNvPicPr>
            <a:picLocks noChangeAspect="1"/>
          </p:cNvPicPr>
          <p:nvPr/>
        </p:nvPicPr>
        <p:blipFill>
          <a:blip r:embed="rId4"/>
          <a:stretch>
            <a:fillRect/>
          </a:stretch>
        </p:blipFill>
        <p:spPr>
          <a:xfrm>
            <a:off x="8067346" y="5100268"/>
            <a:ext cx="1571844" cy="1400370"/>
          </a:xfrm>
          <a:prstGeom prst="rect">
            <a:avLst/>
          </a:prstGeom>
        </p:spPr>
      </p:pic>
    </p:spTree>
    <p:extLst>
      <p:ext uri="{BB962C8B-B14F-4D97-AF65-F5344CB8AC3E}">
        <p14:creationId xmlns:p14="http://schemas.microsoft.com/office/powerpoint/2010/main" val="590408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FDF25C-5DA4-4F8A-1B69-179C98B380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876B09-0839-DB3D-A2C4-3E4D5336E0B1}"/>
              </a:ext>
            </a:extLst>
          </p:cNvPr>
          <p:cNvSpPr>
            <a:spLocks noGrp="1"/>
          </p:cNvSpPr>
          <p:nvPr>
            <p:ph type="title"/>
          </p:nvPr>
        </p:nvSpPr>
        <p:spPr>
          <a:xfrm>
            <a:off x="2592925" y="457855"/>
            <a:ext cx="8911687" cy="1280890"/>
          </a:xfrm>
        </p:spPr>
        <p:txBody>
          <a:bodyPr/>
          <a:lstStyle/>
          <a:p>
            <a:r>
              <a:rPr lang="en-US" b="1" dirty="0"/>
              <a:t>Modelling</a:t>
            </a:r>
            <a:endParaRPr lang="en-IN" b="1" dirty="0"/>
          </a:p>
        </p:txBody>
      </p:sp>
      <p:sp>
        <p:nvSpPr>
          <p:cNvPr id="3" name="Content Placeholder 2">
            <a:extLst>
              <a:ext uri="{FF2B5EF4-FFF2-40B4-BE49-F238E27FC236}">
                <a16:creationId xmlns:a16="http://schemas.microsoft.com/office/drawing/2014/main" id="{AD4E68B1-5DEE-F4DE-9829-978D330C0FB7}"/>
              </a:ext>
            </a:extLst>
          </p:cNvPr>
          <p:cNvSpPr>
            <a:spLocks noGrp="1"/>
          </p:cNvSpPr>
          <p:nvPr>
            <p:ph idx="1"/>
          </p:nvPr>
        </p:nvSpPr>
        <p:spPr>
          <a:xfrm>
            <a:off x="2592924" y="1295400"/>
            <a:ext cx="8911687" cy="3446037"/>
          </a:xfrm>
        </p:spPr>
        <p:txBody>
          <a:bodyPr>
            <a:normAutofit/>
          </a:bodyPr>
          <a:lstStyle/>
          <a:p>
            <a:pPr marL="0" indent="0" algn="just">
              <a:buNone/>
            </a:pPr>
            <a:r>
              <a:rPr lang="en-US" b="1" i="0" dirty="0">
                <a:solidFill>
                  <a:srgbClr val="000000"/>
                </a:solidFill>
                <a:effectLst/>
                <a:latin typeface="Helvetica Neue"/>
              </a:rPr>
              <a:t>MODEL 2 SUMMARY- LOGISTIC REGRESSION MODEL WITH PCA</a:t>
            </a:r>
          </a:p>
          <a:p>
            <a:pPr lvl="2" algn="just">
              <a:buFont typeface="Arial" panose="020B0604020202020204" pitchFamily="34" charset="0"/>
              <a:buChar char="•"/>
            </a:pPr>
            <a:endParaRPr kumimoji="0" lang="en-US" altLang="en-US" b="1" i="1" u="none" strike="noStrike" cap="none" normalizeH="0" baseline="0" dirty="0">
              <a:ln>
                <a:noFill/>
              </a:ln>
              <a:solidFill>
                <a:srgbClr val="000000"/>
              </a:solidFill>
              <a:effectLst/>
              <a:latin typeface="Helvetica Neue"/>
            </a:endParaRPr>
          </a:p>
          <a:p>
            <a:pPr lvl="1" algn="just">
              <a:buFont typeface="Arial" panose="020B0604020202020204" pitchFamily="34" charset="0"/>
              <a:buChar char="•"/>
            </a:pPr>
            <a:endParaRPr kumimoji="0" lang="en-US" altLang="en-US" b="1" i="1" u="none" strike="noStrike" cap="none" normalizeH="0" baseline="0" dirty="0">
              <a:ln>
                <a:noFill/>
              </a:ln>
              <a:solidFill>
                <a:srgbClr val="000000"/>
              </a:solidFill>
              <a:effectLst/>
              <a:latin typeface="Helvetica Neue"/>
            </a:endParaRPr>
          </a:p>
          <a:p>
            <a:pPr algn="just"/>
            <a:endParaRPr lang="en-US" dirty="0">
              <a:solidFill>
                <a:srgbClr val="000000"/>
              </a:solidFill>
              <a:latin typeface="Helvetica Neue"/>
            </a:endParaRPr>
          </a:p>
        </p:txBody>
      </p:sp>
      <p:sp>
        <p:nvSpPr>
          <p:cNvPr id="12" name="Content Placeholder 2">
            <a:extLst>
              <a:ext uri="{FF2B5EF4-FFF2-40B4-BE49-F238E27FC236}">
                <a16:creationId xmlns:a16="http://schemas.microsoft.com/office/drawing/2014/main" id="{47DAA86C-6726-132C-6D6A-83B90861616F}"/>
              </a:ext>
            </a:extLst>
          </p:cNvPr>
          <p:cNvSpPr txBox="1">
            <a:spLocks/>
          </p:cNvSpPr>
          <p:nvPr/>
        </p:nvSpPr>
        <p:spPr>
          <a:xfrm>
            <a:off x="1258411" y="5837917"/>
            <a:ext cx="9423443" cy="112445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lvl="2" algn="just"/>
            <a:r>
              <a:rPr lang="en-US" altLang="en-US" sz="1800" dirty="0">
                <a:solidFill>
                  <a:srgbClr val="000000"/>
                </a:solidFill>
                <a:latin typeface="Helvetica Neue"/>
              </a:rPr>
              <a:t>It is clear that 95% of variance in the train set can be explained by first 18 principal components and 100% of variance is explained by the first 45 principal components. </a:t>
            </a:r>
          </a:p>
          <a:p>
            <a:pPr lvl="2" algn="just">
              <a:buFont typeface="Arial" panose="020B0604020202020204" pitchFamily="34" charset="0"/>
              <a:buChar char="•"/>
            </a:pPr>
            <a:endParaRPr lang="en-US" altLang="en-US" b="1" i="1" dirty="0">
              <a:solidFill>
                <a:srgbClr val="000000"/>
              </a:solidFill>
              <a:latin typeface="Helvetica Neue"/>
            </a:endParaRPr>
          </a:p>
          <a:p>
            <a:pPr lvl="1" algn="just">
              <a:buFont typeface="Arial" panose="020B0604020202020204" pitchFamily="34" charset="0"/>
              <a:buChar char="•"/>
            </a:pPr>
            <a:endParaRPr lang="en-US" altLang="en-US" b="1" i="1" dirty="0">
              <a:solidFill>
                <a:srgbClr val="000000"/>
              </a:solidFill>
              <a:latin typeface="Helvetica Neue"/>
            </a:endParaRPr>
          </a:p>
          <a:p>
            <a:pPr algn="just"/>
            <a:endParaRPr lang="en-US" dirty="0">
              <a:solidFill>
                <a:srgbClr val="000000"/>
              </a:solidFill>
              <a:latin typeface="Helvetica Neue"/>
            </a:endParaRPr>
          </a:p>
        </p:txBody>
      </p:sp>
      <p:pic>
        <p:nvPicPr>
          <p:cNvPr id="5" name="Picture 4">
            <a:extLst>
              <a:ext uri="{FF2B5EF4-FFF2-40B4-BE49-F238E27FC236}">
                <a16:creationId xmlns:a16="http://schemas.microsoft.com/office/drawing/2014/main" id="{10184255-7712-A3F3-B274-3230630CC91D}"/>
              </a:ext>
            </a:extLst>
          </p:cNvPr>
          <p:cNvPicPr>
            <a:picLocks noChangeAspect="1"/>
          </p:cNvPicPr>
          <p:nvPr/>
        </p:nvPicPr>
        <p:blipFill>
          <a:blip r:embed="rId2"/>
          <a:stretch>
            <a:fillRect/>
          </a:stretch>
        </p:blipFill>
        <p:spPr>
          <a:xfrm>
            <a:off x="2190339" y="1738745"/>
            <a:ext cx="9716856" cy="4096322"/>
          </a:xfrm>
          <a:prstGeom prst="rect">
            <a:avLst/>
          </a:prstGeom>
        </p:spPr>
      </p:pic>
    </p:spTree>
    <p:extLst>
      <p:ext uri="{BB962C8B-B14F-4D97-AF65-F5344CB8AC3E}">
        <p14:creationId xmlns:p14="http://schemas.microsoft.com/office/powerpoint/2010/main" val="3015831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74B735-CC1A-BD05-A333-B697C0CDA1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D08DFF-C01D-0C9E-A66F-9A1154D20709}"/>
              </a:ext>
            </a:extLst>
          </p:cNvPr>
          <p:cNvSpPr>
            <a:spLocks noGrp="1"/>
          </p:cNvSpPr>
          <p:nvPr>
            <p:ph type="title"/>
          </p:nvPr>
        </p:nvSpPr>
        <p:spPr>
          <a:xfrm>
            <a:off x="2592925" y="457855"/>
            <a:ext cx="8911687" cy="1280890"/>
          </a:xfrm>
        </p:spPr>
        <p:txBody>
          <a:bodyPr/>
          <a:lstStyle/>
          <a:p>
            <a:r>
              <a:rPr lang="en-US" b="1" dirty="0"/>
              <a:t>Modelling</a:t>
            </a:r>
            <a:endParaRPr lang="en-IN" b="1" dirty="0"/>
          </a:p>
        </p:txBody>
      </p:sp>
      <p:sp>
        <p:nvSpPr>
          <p:cNvPr id="12" name="Content Placeholder 2">
            <a:extLst>
              <a:ext uri="{FF2B5EF4-FFF2-40B4-BE49-F238E27FC236}">
                <a16:creationId xmlns:a16="http://schemas.microsoft.com/office/drawing/2014/main" id="{460AEF90-F187-58C3-1653-725C11CA7C85}"/>
              </a:ext>
            </a:extLst>
          </p:cNvPr>
          <p:cNvSpPr txBox="1">
            <a:spLocks/>
          </p:cNvSpPr>
          <p:nvPr/>
        </p:nvSpPr>
        <p:spPr>
          <a:xfrm>
            <a:off x="2449902" y="4881489"/>
            <a:ext cx="8911687" cy="112445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endParaRPr lang="en-US" dirty="0">
              <a:solidFill>
                <a:srgbClr val="000000"/>
              </a:solidFill>
              <a:latin typeface="Helvetica Neue"/>
            </a:endParaRPr>
          </a:p>
        </p:txBody>
      </p:sp>
      <p:sp>
        <p:nvSpPr>
          <p:cNvPr id="4" name="Content Placeholder 2">
            <a:extLst>
              <a:ext uri="{FF2B5EF4-FFF2-40B4-BE49-F238E27FC236}">
                <a16:creationId xmlns:a16="http://schemas.microsoft.com/office/drawing/2014/main" id="{83383284-4C45-933E-48A1-ACB2BB1EB6A1}"/>
              </a:ext>
            </a:extLst>
          </p:cNvPr>
          <p:cNvSpPr txBox="1">
            <a:spLocks noGrp="1"/>
          </p:cNvSpPr>
          <p:nvPr>
            <p:ph idx="1"/>
          </p:nvPr>
        </p:nvSpPr>
        <p:spPr>
          <a:xfrm>
            <a:off x="2592388" y="1295400"/>
            <a:ext cx="8912225" cy="344646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en-US" altLang="en-US" b="1" i="1" dirty="0">
                <a:solidFill>
                  <a:srgbClr val="000000"/>
                </a:solidFill>
                <a:latin typeface="Helvetica Neue"/>
              </a:rPr>
              <a:t>With the performance being:</a:t>
            </a:r>
          </a:p>
          <a:p>
            <a:pPr lvl="2" algn="just">
              <a:buFont typeface="Arial" panose="020B0604020202020204" pitchFamily="34" charset="0"/>
              <a:buChar char="•"/>
            </a:pPr>
            <a:endParaRPr lang="en-US" altLang="en-US" b="1" i="1" dirty="0">
              <a:solidFill>
                <a:srgbClr val="000000"/>
              </a:solidFill>
              <a:latin typeface="Helvetica Neue"/>
            </a:endParaRPr>
          </a:p>
          <a:p>
            <a:pPr lvl="1" algn="just">
              <a:buFont typeface="Arial" panose="020B0604020202020204" pitchFamily="34" charset="0"/>
              <a:buChar char="•"/>
            </a:pPr>
            <a:endParaRPr lang="en-US" altLang="en-US" b="1" i="1" dirty="0">
              <a:solidFill>
                <a:srgbClr val="000000"/>
              </a:solidFill>
              <a:latin typeface="Helvetica Neue"/>
            </a:endParaRPr>
          </a:p>
          <a:p>
            <a:pPr algn="just"/>
            <a:endParaRPr lang="en-US" dirty="0">
              <a:solidFill>
                <a:srgbClr val="000000"/>
              </a:solidFill>
              <a:latin typeface="Helvetica Neue"/>
            </a:endParaRPr>
          </a:p>
        </p:txBody>
      </p:sp>
      <p:pic>
        <p:nvPicPr>
          <p:cNvPr id="6" name="Picture 5">
            <a:extLst>
              <a:ext uri="{FF2B5EF4-FFF2-40B4-BE49-F238E27FC236}">
                <a16:creationId xmlns:a16="http://schemas.microsoft.com/office/drawing/2014/main" id="{C501A6EC-3506-5A6F-2C70-D7EDE1FE2DA4}"/>
              </a:ext>
            </a:extLst>
          </p:cNvPr>
          <p:cNvPicPr>
            <a:picLocks noChangeAspect="1"/>
          </p:cNvPicPr>
          <p:nvPr/>
        </p:nvPicPr>
        <p:blipFill>
          <a:blip r:embed="rId2"/>
          <a:stretch>
            <a:fillRect/>
          </a:stretch>
        </p:blipFill>
        <p:spPr>
          <a:xfrm>
            <a:off x="3828281" y="1856597"/>
            <a:ext cx="2267719" cy="3587120"/>
          </a:xfrm>
          <a:prstGeom prst="rect">
            <a:avLst/>
          </a:prstGeom>
        </p:spPr>
      </p:pic>
      <p:pic>
        <p:nvPicPr>
          <p:cNvPr id="8" name="Picture 7">
            <a:extLst>
              <a:ext uri="{FF2B5EF4-FFF2-40B4-BE49-F238E27FC236}">
                <a16:creationId xmlns:a16="http://schemas.microsoft.com/office/drawing/2014/main" id="{B9DADC5D-6669-69CC-41A9-6D1D6920A59A}"/>
              </a:ext>
            </a:extLst>
          </p:cNvPr>
          <p:cNvPicPr>
            <a:picLocks noChangeAspect="1"/>
          </p:cNvPicPr>
          <p:nvPr/>
        </p:nvPicPr>
        <p:blipFill>
          <a:blip r:embed="rId3"/>
          <a:stretch>
            <a:fillRect/>
          </a:stretch>
        </p:blipFill>
        <p:spPr>
          <a:xfrm>
            <a:off x="6524234" y="1976511"/>
            <a:ext cx="5282756" cy="3853124"/>
          </a:xfrm>
          <a:prstGeom prst="rect">
            <a:avLst/>
          </a:prstGeom>
        </p:spPr>
      </p:pic>
    </p:spTree>
    <p:extLst>
      <p:ext uri="{BB962C8B-B14F-4D97-AF65-F5344CB8AC3E}">
        <p14:creationId xmlns:p14="http://schemas.microsoft.com/office/powerpoint/2010/main" val="173260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1421C3-FB03-81B6-8D50-34DA5F1C4E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6B1093-EE31-F872-E91E-0BF78610AF4B}"/>
              </a:ext>
            </a:extLst>
          </p:cNvPr>
          <p:cNvSpPr>
            <a:spLocks noGrp="1"/>
          </p:cNvSpPr>
          <p:nvPr>
            <p:ph type="title"/>
          </p:nvPr>
        </p:nvSpPr>
        <p:spPr>
          <a:xfrm>
            <a:off x="2592925" y="457855"/>
            <a:ext cx="8911687" cy="1280890"/>
          </a:xfrm>
        </p:spPr>
        <p:txBody>
          <a:bodyPr/>
          <a:lstStyle/>
          <a:p>
            <a:r>
              <a:rPr lang="en-US" b="1" dirty="0"/>
              <a:t>Modelling</a:t>
            </a:r>
            <a:endParaRPr lang="en-IN" b="1" dirty="0"/>
          </a:p>
        </p:txBody>
      </p:sp>
      <p:sp>
        <p:nvSpPr>
          <p:cNvPr id="3" name="Content Placeholder 2">
            <a:extLst>
              <a:ext uri="{FF2B5EF4-FFF2-40B4-BE49-F238E27FC236}">
                <a16:creationId xmlns:a16="http://schemas.microsoft.com/office/drawing/2014/main" id="{21FDE534-E7E4-A402-8E3C-6C5391284EF9}"/>
              </a:ext>
            </a:extLst>
          </p:cNvPr>
          <p:cNvSpPr>
            <a:spLocks noGrp="1"/>
          </p:cNvSpPr>
          <p:nvPr>
            <p:ph idx="1"/>
          </p:nvPr>
        </p:nvSpPr>
        <p:spPr>
          <a:xfrm>
            <a:off x="2592924" y="1295400"/>
            <a:ext cx="8911687" cy="3446037"/>
          </a:xfrm>
        </p:spPr>
        <p:txBody>
          <a:bodyPr>
            <a:normAutofit/>
          </a:bodyPr>
          <a:lstStyle/>
          <a:p>
            <a:pPr marL="0" indent="0" algn="just">
              <a:buNone/>
            </a:pPr>
            <a:r>
              <a:rPr lang="en-US" b="1" i="0" dirty="0">
                <a:solidFill>
                  <a:srgbClr val="000000"/>
                </a:solidFill>
                <a:effectLst/>
                <a:latin typeface="Helvetica Neue"/>
              </a:rPr>
              <a:t>MODEL 3 SUMMARY- RANDOM FOREST WITH PCA</a:t>
            </a:r>
          </a:p>
          <a:p>
            <a:pPr lvl="2" algn="just">
              <a:buFont typeface="Arial" panose="020B0604020202020204" pitchFamily="34" charset="0"/>
              <a:buChar char="•"/>
            </a:pPr>
            <a:endParaRPr kumimoji="0" lang="en-US" altLang="en-US" b="1" i="1" u="none" strike="noStrike" cap="none" normalizeH="0" baseline="0" dirty="0">
              <a:ln>
                <a:noFill/>
              </a:ln>
              <a:solidFill>
                <a:srgbClr val="000000"/>
              </a:solidFill>
              <a:effectLst/>
              <a:latin typeface="Helvetica Neue"/>
            </a:endParaRPr>
          </a:p>
          <a:p>
            <a:pPr lvl="1" algn="just">
              <a:buFont typeface="Arial" panose="020B0604020202020204" pitchFamily="34" charset="0"/>
              <a:buChar char="•"/>
            </a:pPr>
            <a:endParaRPr kumimoji="0" lang="en-US" altLang="en-US" b="1" i="1" u="none" strike="noStrike" cap="none" normalizeH="0" baseline="0" dirty="0">
              <a:ln>
                <a:noFill/>
              </a:ln>
              <a:solidFill>
                <a:srgbClr val="000000"/>
              </a:solidFill>
              <a:effectLst/>
              <a:latin typeface="Helvetica Neue"/>
            </a:endParaRPr>
          </a:p>
          <a:p>
            <a:pPr algn="just"/>
            <a:endParaRPr lang="en-US" dirty="0">
              <a:solidFill>
                <a:srgbClr val="000000"/>
              </a:solidFill>
              <a:latin typeface="Helvetica Neue"/>
            </a:endParaRPr>
          </a:p>
        </p:txBody>
      </p:sp>
      <p:sp>
        <p:nvSpPr>
          <p:cNvPr id="12" name="Content Placeholder 2">
            <a:extLst>
              <a:ext uri="{FF2B5EF4-FFF2-40B4-BE49-F238E27FC236}">
                <a16:creationId xmlns:a16="http://schemas.microsoft.com/office/drawing/2014/main" id="{828F052E-0EFB-3C90-2E62-A960542142DE}"/>
              </a:ext>
            </a:extLst>
          </p:cNvPr>
          <p:cNvSpPr txBox="1">
            <a:spLocks/>
          </p:cNvSpPr>
          <p:nvPr/>
        </p:nvSpPr>
        <p:spPr>
          <a:xfrm>
            <a:off x="2492106" y="1893962"/>
            <a:ext cx="8911687" cy="112445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en-US" altLang="en-US" b="1" i="1" dirty="0">
                <a:solidFill>
                  <a:srgbClr val="000000"/>
                </a:solidFill>
                <a:latin typeface="Helvetica Neue"/>
              </a:rPr>
              <a:t>With the performance being:</a:t>
            </a:r>
          </a:p>
          <a:p>
            <a:pPr lvl="2" algn="just">
              <a:buFont typeface="Arial" panose="020B0604020202020204" pitchFamily="34" charset="0"/>
              <a:buChar char="•"/>
            </a:pPr>
            <a:endParaRPr lang="en-US" altLang="en-US" b="1" i="1" dirty="0">
              <a:solidFill>
                <a:srgbClr val="000000"/>
              </a:solidFill>
              <a:latin typeface="Helvetica Neue"/>
            </a:endParaRPr>
          </a:p>
          <a:p>
            <a:pPr lvl="1" algn="just">
              <a:buFont typeface="Arial" panose="020B0604020202020204" pitchFamily="34" charset="0"/>
              <a:buChar char="•"/>
            </a:pPr>
            <a:endParaRPr lang="en-US" altLang="en-US" b="1" i="1" dirty="0">
              <a:solidFill>
                <a:srgbClr val="000000"/>
              </a:solidFill>
              <a:latin typeface="Helvetica Neue"/>
            </a:endParaRPr>
          </a:p>
          <a:p>
            <a:pPr algn="just"/>
            <a:endParaRPr lang="en-US" dirty="0">
              <a:solidFill>
                <a:srgbClr val="000000"/>
              </a:solidFill>
              <a:latin typeface="Helvetica Neue"/>
            </a:endParaRPr>
          </a:p>
        </p:txBody>
      </p:sp>
      <p:pic>
        <p:nvPicPr>
          <p:cNvPr id="5" name="Picture 4">
            <a:extLst>
              <a:ext uri="{FF2B5EF4-FFF2-40B4-BE49-F238E27FC236}">
                <a16:creationId xmlns:a16="http://schemas.microsoft.com/office/drawing/2014/main" id="{21338A93-F0B9-A2B6-92D7-28286B00589A}"/>
              </a:ext>
            </a:extLst>
          </p:cNvPr>
          <p:cNvPicPr>
            <a:picLocks noChangeAspect="1"/>
          </p:cNvPicPr>
          <p:nvPr/>
        </p:nvPicPr>
        <p:blipFill>
          <a:blip r:embed="rId2"/>
          <a:stretch>
            <a:fillRect/>
          </a:stretch>
        </p:blipFill>
        <p:spPr>
          <a:xfrm>
            <a:off x="6224439" y="2337307"/>
            <a:ext cx="2694479" cy="3637547"/>
          </a:xfrm>
          <a:prstGeom prst="rect">
            <a:avLst/>
          </a:prstGeom>
        </p:spPr>
      </p:pic>
    </p:spTree>
    <p:extLst>
      <p:ext uri="{BB962C8B-B14F-4D97-AF65-F5344CB8AC3E}">
        <p14:creationId xmlns:p14="http://schemas.microsoft.com/office/powerpoint/2010/main" val="81025249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Metadata/LabelInfo.xml><?xml version="1.0" encoding="utf-8"?>
<clbl:labelList xmlns:clbl="http://schemas.microsoft.com/office/2020/mipLabelMetadata">
  <clbl:label id="{c1429dac-fe98-4785-8851-241f5400bb46}" enabled="1" method="Standard" siteId="{00a9ff8c-9830-4847-ae51-4579ec092cb4}" contentBits="0" removed="0"/>
</clbl:labelList>
</file>

<file path=docProps/app.xml><?xml version="1.0" encoding="utf-8"?>
<Properties xmlns="http://schemas.openxmlformats.org/officeDocument/2006/extended-properties" xmlns:vt="http://schemas.openxmlformats.org/officeDocument/2006/docPropsVTypes">
  <Template>Wisp</Template>
  <TotalTime>46</TotalTime>
  <Words>1057</Words>
  <Application>Microsoft Office PowerPoint</Application>
  <PresentationFormat>Widescreen</PresentationFormat>
  <Paragraphs>79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Century Gothic</vt:lpstr>
      <vt:lpstr>Helvetica Neue</vt:lpstr>
      <vt:lpstr>Wingdings 3</vt:lpstr>
      <vt:lpstr>Wisp</vt:lpstr>
      <vt:lpstr>Telecom churn- Case Study</vt:lpstr>
      <vt:lpstr>Analysis Approach</vt:lpstr>
      <vt:lpstr>Analysis Steps:</vt:lpstr>
      <vt:lpstr>Analysis Steps:</vt:lpstr>
      <vt:lpstr>Pre-Processing Steps</vt:lpstr>
      <vt:lpstr>Modelling</vt:lpstr>
      <vt:lpstr>Modelling</vt:lpstr>
      <vt:lpstr>Modelling</vt:lpstr>
      <vt:lpstr>Modelling</vt:lpstr>
      <vt:lpstr>Recommendations</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Telecom churn- Case Study</dc:title>
  <dc:creator>Shubhangi Khare</dc:creator>
  <cp:lastModifiedBy>Shubhangi Khare</cp:lastModifiedBy>
  <cp:revision>1</cp:revision>
  <dcterms:created xsi:type="dcterms:W3CDTF">2024-02-06T13:11:22Z</dcterms:created>
  <dcterms:modified xsi:type="dcterms:W3CDTF">2024-02-06T13:57:51Z</dcterms:modified>
</cp:coreProperties>
</file>