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qld.gov.au/environment/coasts-waterways/beach/monitoring/waves-glossary"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b="1" dirty="0" smtClean="0"/>
              <a:t>DESIGN AND ANALYSIS OF ADVANCED UNDERWATER WIRELESS OPTICAL COMMUNICATION FOR OCEANOGRAPHIC APPLICATION</a:t>
            </a:r>
            <a:r>
              <a:rPr lang="en-IN" dirty="0" smtClean="0"/>
              <a:t/>
            </a:r>
            <a:br>
              <a:rPr lang="en-IN" dirty="0" smtClean="0"/>
            </a:br>
            <a:endParaRPr lang="en-IN" dirty="0"/>
          </a:p>
        </p:txBody>
      </p:sp>
      <p:sp>
        <p:nvSpPr>
          <p:cNvPr id="3" name="Subtitle 2"/>
          <p:cNvSpPr>
            <a:spLocks noGrp="1"/>
          </p:cNvSpPr>
          <p:nvPr>
            <p:ph type="subTitle" idx="1"/>
          </p:nvPr>
        </p:nvSpPr>
        <p:spPr>
          <a:xfrm flipV="1">
            <a:off x="2286000" y="5638800"/>
            <a:ext cx="5486400" cy="76200"/>
          </a:xfrm>
        </p:spPr>
        <p:txBody>
          <a:bodyPr>
            <a:normAutofit fontScale="25000" lnSpcReduction="20000"/>
          </a:bodyPr>
          <a:lstStyle/>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77962"/>
          </a:xfrm>
        </p:spPr>
        <p:txBody>
          <a:bodyPr>
            <a:normAutofit fontScale="90000"/>
          </a:bodyPr>
          <a:lstStyle/>
          <a:p>
            <a:r>
              <a:rPr lang="en-IN" b="1" dirty="0" smtClean="0">
                <a:latin typeface="Times New Roman"/>
                <a:ea typeface="Times New Roman"/>
                <a:cs typeface="Times New Roman"/>
              </a:rPr>
              <a:t>Underwater </a:t>
            </a:r>
            <a:r>
              <a:rPr lang="en-IN" b="1" dirty="0" smtClean="0">
                <a:latin typeface="Times New Roman"/>
                <a:ea typeface="Times New Roman"/>
                <a:cs typeface="Times New Roman"/>
              </a:rPr>
              <a:t>Wireless Communication</a:t>
            </a:r>
            <a:r>
              <a:rPr lang="en-IN" sz="4000" dirty="0" smtClean="0">
                <a:ea typeface="Times New Roman"/>
                <a:cs typeface="Times New Roman"/>
              </a:rPr>
              <a:t/>
            </a:r>
            <a:br>
              <a:rPr lang="en-IN" sz="4000" dirty="0" smtClean="0">
                <a:ea typeface="Times New Roman"/>
                <a:cs typeface="Times New Roman"/>
              </a:rPr>
            </a:br>
            <a:endParaRPr lang="en-IN" dirty="0"/>
          </a:p>
        </p:txBody>
      </p:sp>
      <p:sp>
        <p:nvSpPr>
          <p:cNvPr id="3" name="Content Placeholder 2"/>
          <p:cNvSpPr>
            <a:spLocks noGrp="1"/>
          </p:cNvSpPr>
          <p:nvPr>
            <p:ph idx="1"/>
          </p:nvPr>
        </p:nvSpPr>
        <p:spPr/>
        <p:txBody>
          <a:bodyPr>
            <a:normAutofit lnSpcReduction="10000"/>
          </a:bodyPr>
          <a:lstStyle/>
          <a:p>
            <a:pPr lvl="0">
              <a:lnSpc>
                <a:spcPct val="115000"/>
              </a:lnSpc>
              <a:buFont typeface="+mj-lt"/>
              <a:buAutoNum type="arabicPeriod"/>
            </a:pPr>
            <a:r>
              <a:rPr lang="en-IN" b="1" dirty="0" smtClean="0">
                <a:latin typeface="Times New Roman"/>
                <a:ea typeface="Times New Roman"/>
                <a:cs typeface="Times New Roman"/>
              </a:rPr>
              <a:t>SONAR</a:t>
            </a:r>
            <a:endParaRPr lang="en-IN" sz="2800" dirty="0" smtClean="0">
              <a:ea typeface="Times New Roman"/>
              <a:cs typeface="Times New Roman"/>
            </a:endParaRPr>
          </a:p>
          <a:p>
            <a:pPr lvl="0">
              <a:lnSpc>
                <a:spcPct val="115000"/>
              </a:lnSpc>
              <a:buFont typeface="+mj-lt"/>
              <a:buAutoNum type="arabicPeriod"/>
            </a:pPr>
            <a:r>
              <a:rPr lang="en-IN" b="1" dirty="0" smtClean="0">
                <a:latin typeface="Times New Roman"/>
                <a:ea typeface="Times New Roman"/>
                <a:cs typeface="Times New Roman"/>
              </a:rPr>
              <a:t>Underwater Navigation and Tracking</a:t>
            </a:r>
            <a:endParaRPr lang="en-IN" sz="2800" dirty="0" smtClean="0">
              <a:ea typeface="Times New Roman"/>
              <a:cs typeface="Times New Roman"/>
            </a:endParaRPr>
          </a:p>
          <a:p>
            <a:pPr lvl="0">
              <a:lnSpc>
                <a:spcPct val="115000"/>
              </a:lnSpc>
              <a:buFont typeface="+mj-lt"/>
              <a:buAutoNum type="arabicPeriod"/>
            </a:pPr>
            <a:r>
              <a:rPr lang="en-IN" b="1" dirty="0" smtClean="0">
                <a:latin typeface="Times New Roman"/>
                <a:ea typeface="Times New Roman"/>
                <a:cs typeface="Times New Roman"/>
              </a:rPr>
              <a:t>Seismic exploration</a:t>
            </a:r>
            <a:endParaRPr lang="en-IN" sz="2800" dirty="0" smtClean="0">
              <a:ea typeface="Times New Roman"/>
              <a:cs typeface="Times New Roman"/>
            </a:endParaRPr>
          </a:p>
          <a:p>
            <a:pPr lvl="0">
              <a:lnSpc>
                <a:spcPct val="115000"/>
              </a:lnSpc>
              <a:buFont typeface="+mj-lt"/>
              <a:buAutoNum type="arabicPeriod"/>
            </a:pPr>
            <a:r>
              <a:rPr lang="en-IN" b="1" dirty="0" smtClean="0">
                <a:latin typeface="Times New Roman"/>
                <a:ea typeface="Times New Roman"/>
                <a:cs typeface="Times New Roman"/>
              </a:rPr>
              <a:t>Weather and climate observation</a:t>
            </a:r>
            <a:endParaRPr lang="en-IN" sz="2800" dirty="0" smtClean="0">
              <a:ea typeface="Times New Roman"/>
              <a:cs typeface="Times New Roman"/>
            </a:endParaRPr>
          </a:p>
          <a:p>
            <a:pPr lvl="0">
              <a:lnSpc>
                <a:spcPct val="115000"/>
              </a:lnSpc>
              <a:buFont typeface="+mj-lt"/>
              <a:buAutoNum type="arabicPeriod"/>
            </a:pPr>
            <a:r>
              <a:rPr lang="en-IN" b="1" dirty="0" smtClean="0">
                <a:latin typeface="Times New Roman"/>
                <a:ea typeface="Times New Roman"/>
                <a:cs typeface="Times New Roman"/>
              </a:rPr>
              <a:t>Oceanography</a:t>
            </a:r>
            <a:endParaRPr lang="en-IN" sz="2800" dirty="0" smtClean="0">
              <a:ea typeface="Times New Roman"/>
              <a:cs typeface="Times New Roman"/>
            </a:endParaRPr>
          </a:p>
          <a:p>
            <a:pPr lvl="0">
              <a:lnSpc>
                <a:spcPct val="115000"/>
              </a:lnSpc>
              <a:buFont typeface="+mj-lt"/>
              <a:buAutoNum type="arabicPeriod"/>
            </a:pPr>
            <a:r>
              <a:rPr lang="en-IN" b="1" dirty="0" smtClean="0">
                <a:latin typeface="Times New Roman"/>
                <a:ea typeface="Times New Roman"/>
                <a:cs typeface="Times New Roman"/>
              </a:rPr>
              <a:t>Marine Biology</a:t>
            </a:r>
            <a:endParaRPr lang="en-IN" sz="2800" dirty="0" smtClean="0">
              <a:ea typeface="Times New Roman"/>
              <a:cs typeface="Times New Roman"/>
            </a:endParaRPr>
          </a:p>
          <a:p>
            <a:pPr lvl="0">
              <a:lnSpc>
                <a:spcPct val="115000"/>
              </a:lnSpc>
              <a:spcAft>
                <a:spcPts val="1000"/>
              </a:spcAft>
              <a:buFont typeface="+mj-lt"/>
              <a:buAutoNum type="arabicPeriod"/>
            </a:pPr>
            <a:r>
              <a:rPr lang="en-IN" b="1" dirty="0" smtClean="0">
                <a:latin typeface="Times New Roman"/>
                <a:ea typeface="Times New Roman"/>
                <a:cs typeface="Times New Roman"/>
              </a:rPr>
              <a:t>Particle </a:t>
            </a:r>
            <a:r>
              <a:rPr lang="en-IN" b="1" dirty="0" smtClean="0">
                <a:latin typeface="Times New Roman"/>
                <a:ea typeface="Times New Roman"/>
                <a:cs typeface="Times New Roman"/>
              </a:rPr>
              <a:t>physics</a:t>
            </a:r>
            <a:endParaRPr lang="en-IN" sz="2800" dirty="0" smtClean="0">
              <a:ea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01762"/>
          </a:xfrm>
        </p:spPr>
        <p:txBody>
          <a:bodyPr>
            <a:normAutofit fontScale="90000"/>
          </a:bodyPr>
          <a:lstStyle/>
          <a:p>
            <a:r>
              <a:rPr lang="en-IN" b="1" dirty="0" smtClean="0">
                <a:latin typeface="Times New Roman"/>
                <a:ea typeface="Times New Roman"/>
              </a:rPr>
              <a:t>Basic Acoustic Communication for Oceanography</a:t>
            </a:r>
            <a:r>
              <a:rPr lang="en-IN" dirty="0" smtClean="0"/>
              <a:t/>
            </a:r>
            <a:br>
              <a:rPr lang="en-IN" dirty="0" smtClean="0"/>
            </a:br>
            <a:endParaRPr lang="en-IN" dirty="0"/>
          </a:p>
        </p:txBody>
      </p:sp>
      <p:pic>
        <p:nvPicPr>
          <p:cNvPr id="4" name="Content Placeholder 3"/>
          <p:cNvPicPr>
            <a:picLocks noGrp="1"/>
          </p:cNvPicPr>
          <p:nvPr>
            <p:ph idx="1"/>
          </p:nvPr>
        </p:nvPicPr>
        <p:blipFill>
          <a:blip r:embed="rId2"/>
          <a:srcRect l="41713" t="22838" r="13583" b="56541"/>
          <a:stretch>
            <a:fillRect/>
          </a:stretch>
        </p:blipFill>
        <p:spPr bwMode="auto">
          <a:xfrm>
            <a:off x="1524000" y="1981200"/>
            <a:ext cx="6324600" cy="41910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554162"/>
          </a:xfrm>
        </p:spPr>
        <p:txBody>
          <a:bodyPr>
            <a:normAutofit fontScale="90000"/>
          </a:bodyPr>
          <a:lstStyle/>
          <a:p>
            <a:r>
              <a:rPr lang="en-IN" b="1" dirty="0" smtClean="0"/>
              <a:t>Data Collection using Acoustic Transducers (Hydrophones)</a:t>
            </a:r>
            <a:r>
              <a:rPr lang="en-IN" dirty="0" smtClean="0"/>
              <a:t/>
            </a:r>
            <a:br>
              <a:rPr lang="en-IN" dirty="0" smtClean="0"/>
            </a:br>
            <a:endParaRPr lang="en-IN" dirty="0"/>
          </a:p>
        </p:txBody>
      </p:sp>
      <p:sp>
        <p:nvSpPr>
          <p:cNvPr id="3" name="Content Placeholder 2"/>
          <p:cNvSpPr>
            <a:spLocks noGrp="1"/>
          </p:cNvSpPr>
          <p:nvPr>
            <p:ph idx="1"/>
          </p:nvPr>
        </p:nvSpPr>
        <p:spPr/>
        <p:txBody>
          <a:bodyPr>
            <a:normAutofit fontScale="92500" lnSpcReduction="20000"/>
          </a:bodyPr>
          <a:lstStyle/>
          <a:p>
            <a:pPr algn="just"/>
            <a:r>
              <a:rPr lang="en-IN" dirty="0" smtClean="0">
                <a:solidFill>
                  <a:srgbClr val="000000"/>
                </a:solidFill>
                <a:latin typeface="Times New Roman"/>
                <a:ea typeface="Times New Roman"/>
              </a:rPr>
              <a:t>We use </a:t>
            </a:r>
            <a:r>
              <a:rPr lang="en-IN" dirty="0" smtClean="0">
                <a:solidFill>
                  <a:srgbClr val="000000"/>
                </a:solidFill>
                <a:latin typeface="Times New Roman"/>
                <a:ea typeface="Times New Roman"/>
                <a:hlinkClick r:id="rId2"/>
              </a:rPr>
              <a:t>wave monitoring buoys</a:t>
            </a:r>
            <a:r>
              <a:rPr lang="en-IN" dirty="0" smtClean="0">
                <a:solidFill>
                  <a:srgbClr val="000000"/>
                </a:solidFill>
                <a:latin typeface="Times New Roman"/>
                <a:ea typeface="Times New Roman"/>
              </a:rPr>
              <a:t> to continuously measure </a:t>
            </a:r>
            <a:r>
              <a:rPr lang="en-IN" dirty="0" smtClean="0">
                <a:solidFill>
                  <a:srgbClr val="000000"/>
                </a:solidFill>
                <a:latin typeface="Times New Roman"/>
                <a:ea typeface="Times New Roman"/>
                <a:hlinkClick r:id="rId2"/>
              </a:rPr>
              <a:t>wave height</a:t>
            </a:r>
            <a:r>
              <a:rPr lang="en-IN" dirty="0" smtClean="0">
                <a:solidFill>
                  <a:srgbClr val="000000"/>
                </a:solidFill>
                <a:latin typeface="Times New Roman"/>
                <a:ea typeface="Times New Roman"/>
              </a:rPr>
              <a:t>, </a:t>
            </a:r>
            <a:r>
              <a:rPr lang="en-IN" dirty="0" smtClean="0">
                <a:solidFill>
                  <a:srgbClr val="000000"/>
                </a:solidFill>
                <a:latin typeface="Times New Roman"/>
                <a:ea typeface="Times New Roman"/>
                <a:hlinkClick r:id="rId2"/>
              </a:rPr>
              <a:t>wave direction</a:t>
            </a:r>
            <a:r>
              <a:rPr lang="en-IN" dirty="0" smtClean="0">
                <a:solidFill>
                  <a:srgbClr val="000000"/>
                </a:solidFill>
                <a:latin typeface="Times New Roman"/>
                <a:ea typeface="Times New Roman"/>
              </a:rPr>
              <a:t> and </a:t>
            </a:r>
            <a:r>
              <a:rPr lang="en-IN" dirty="0" smtClean="0">
                <a:solidFill>
                  <a:srgbClr val="000000"/>
                </a:solidFill>
                <a:latin typeface="Times New Roman"/>
                <a:ea typeface="Times New Roman"/>
                <a:hlinkClick r:id="rId2"/>
              </a:rPr>
              <a:t>wave period</a:t>
            </a:r>
            <a:r>
              <a:rPr lang="en-IN" dirty="0" smtClean="0">
                <a:solidFill>
                  <a:srgbClr val="000000"/>
                </a:solidFill>
                <a:latin typeface="Times New Roman"/>
                <a:ea typeface="Times New Roman"/>
              </a:rPr>
              <a:t>.</a:t>
            </a:r>
            <a:endParaRPr lang="en-IN" sz="3600" dirty="0" smtClean="0">
              <a:latin typeface="Times New Roman"/>
              <a:ea typeface="Times New Roman"/>
            </a:endParaRPr>
          </a:p>
          <a:p>
            <a:pPr algn="just"/>
            <a:r>
              <a:rPr lang="en-IN" dirty="0" smtClean="0">
                <a:solidFill>
                  <a:srgbClr val="000000"/>
                </a:solidFill>
                <a:latin typeface="Times New Roman"/>
                <a:ea typeface="Times New Roman"/>
              </a:rPr>
              <a:t>As a wave monitoring buoy floats up and down each passing wave, its motion (or heave) is measured and electronically processed.</a:t>
            </a:r>
            <a:endParaRPr lang="en-IN" sz="3600" dirty="0" smtClean="0">
              <a:latin typeface="Times New Roman"/>
              <a:ea typeface="Times New Roman"/>
            </a:endParaRPr>
          </a:p>
          <a:p>
            <a:pPr algn="just"/>
            <a:r>
              <a:rPr lang="en-IN" dirty="0" smtClean="0">
                <a:solidFill>
                  <a:srgbClr val="000000"/>
                </a:solidFill>
                <a:latin typeface="Times New Roman"/>
                <a:ea typeface="Times New Roman"/>
              </a:rPr>
              <a:t>Data from the wave monitoring buoys are transmitted to a nearby </a:t>
            </a:r>
            <a:r>
              <a:rPr lang="en-IN" dirty="0" smtClean="0">
                <a:solidFill>
                  <a:srgbClr val="000000"/>
                </a:solidFill>
                <a:latin typeface="Times New Roman"/>
                <a:ea typeface="Times New Roman"/>
                <a:hlinkClick r:id="rId2"/>
              </a:rPr>
              <a:t>receiver station</a:t>
            </a:r>
            <a:r>
              <a:rPr lang="en-IN" dirty="0" smtClean="0">
                <a:solidFill>
                  <a:srgbClr val="000000"/>
                </a:solidFill>
                <a:latin typeface="Times New Roman"/>
                <a:ea typeface="Times New Roman"/>
              </a:rPr>
              <a:t> as a radio signal.</a:t>
            </a:r>
            <a:endParaRPr lang="en-IN" sz="3600" dirty="0" smtClean="0">
              <a:latin typeface="Times New Roman"/>
              <a:ea typeface="Times New Roman"/>
            </a:endParaRPr>
          </a:p>
          <a:p>
            <a:pPr algn="just">
              <a:lnSpc>
                <a:spcPct val="115000"/>
              </a:lnSpc>
              <a:spcAft>
                <a:spcPts val="1000"/>
              </a:spcAft>
              <a:buNone/>
            </a:pPr>
            <a:r>
              <a:rPr lang="en-IN" b="1" dirty="0" smtClean="0">
                <a:solidFill>
                  <a:srgbClr val="000000"/>
                </a:solidFill>
                <a:latin typeface="Times New Roman"/>
                <a:ea typeface="Times New Roman"/>
                <a:cs typeface="Times New Roman"/>
              </a:rPr>
              <a:t> </a:t>
            </a:r>
            <a:endParaRPr lang="en-IN" dirty="0" smtClean="0">
              <a:ea typeface="Times New Roman"/>
              <a:cs typeface="Times New Roman"/>
            </a:endParaRP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77962"/>
          </a:xfrm>
        </p:spPr>
        <p:txBody>
          <a:bodyPr>
            <a:normAutofit fontScale="90000"/>
          </a:bodyPr>
          <a:lstStyle/>
          <a:p>
            <a:r>
              <a:rPr lang="en-IN" b="1" dirty="0" smtClean="0"/>
              <a:t>Data Collection using Acoustic Transducers (Hydrophones)</a:t>
            </a:r>
            <a:r>
              <a:rPr lang="en-IN" dirty="0" smtClean="0"/>
              <a:t/>
            </a:r>
            <a:br>
              <a:rPr lang="en-IN" dirty="0" smtClean="0"/>
            </a:br>
            <a:endParaRPr lang="en-IN" dirty="0"/>
          </a:p>
        </p:txBody>
      </p:sp>
      <p:pic>
        <p:nvPicPr>
          <p:cNvPr id="4" name="Content Placeholder 3"/>
          <p:cNvPicPr>
            <a:picLocks noGrp="1"/>
          </p:cNvPicPr>
          <p:nvPr>
            <p:ph idx="1"/>
          </p:nvPr>
        </p:nvPicPr>
        <p:blipFill>
          <a:blip r:embed="rId2"/>
          <a:srcRect l="23120" t="34590" r="21826" b="30765"/>
          <a:stretch>
            <a:fillRect/>
          </a:stretch>
        </p:blipFill>
        <p:spPr bwMode="auto">
          <a:xfrm>
            <a:off x="1219200" y="1981200"/>
            <a:ext cx="6266274" cy="3957194"/>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01762"/>
          </a:xfrm>
        </p:spPr>
        <p:txBody>
          <a:bodyPr>
            <a:normAutofit fontScale="90000"/>
          </a:bodyPr>
          <a:lstStyle/>
          <a:p>
            <a:r>
              <a:rPr lang="en-IN" b="1" dirty="0" smtClean="0"/>
              <a:t>Data Collection using Acoustic Transducers (Hydrophones)</a:t>
            </a:r>
            <a:r>
              <a:rPr lang="en-IN" dirty="0" smtClean="0"/>
              <a:t/>
            </a:r>
            <a:br>
              <a:rPr lang="en-IN" dirty="0" smtClean="0"/>
            </a:br>
            <a:endParaRPr lang="en-IN" dirty="0"/>
          </a:p>
        </p:txBody>
      </p:sp>
      <p:sp>
        <p:nvSpPr>
          <p:cNvPr id="3" name="Content Placeholder 2"/>
          <p:cNvSpPr>
            <a:spLocks noGrp="1"/>
          </p:cNvSpPr>
          <p:nvPr>
            <p:ph idx="1"/>
          </p:nvPr>
        </p:nvSpPr>
        <p:spPr/>
        <p:txBody>
          <a:bodyPr>
            <a:normAutofit fontScale="85000" lnSpcReduction="20000"/>
          </a:bodyPr>
          <a:lstStyle/>
          <a:p>
            <a:pPr>
              <a:lnSpc>
                <a:spcPct val="115000"/>
              </a:lnSpc>
              <a:spcAft>
                <a:spcPts val="1000"/>
              </a:spcAft>
            </a:pPr>
            <a:r>
              <a:rPr lang="en-IN" dirty="0" smtClean="0">
                <a:latin typeface="Times New Roman"/>
                <a:ea typeface="Times New Roman"/>
                <a:cs typeface="Times New Roman"/>
              </a:rPr>
              <a:t>Field names are;</a:t>
            </a:r>
            <a:br>
              <a:rPr lang="en-IN" dirty="0" smtClean="0">
                <a:latin typeface="Times New Roman"/>
                <a:ea typeface="Times New Roman"/>
                <a:cs typeface="Times New Roman"/>
              </a:rPr>
            </a:br>
            <a:r>
              <a:rPr lang="en-IN" b="1" dirty="0" smtClean="0">
                <a:latin typeface="Times New Roman"/>
                <a:ea typeface="Times New Roman"/>
                <a:cs typeface="Times New Roman"/>
              </a:rPr>
              <a:t>Hs</a:t>
            </a:r>
            <a:r>
              <a:rPr lang="en-IN" dirty="0" smtClean="0">
                <a:latin typeface="Times New Roman"/>
                <a:ea typeface="Times New Roman"/>
                <a:cs typeface="Times New Roman"/>
              </a:rPr>
              <a:t> - Significant wave height, an average of the highest third of the waves in a record (26.6 minute recording period).</a:t>
            </a:r>
            <a:br>
              <a:rPr lang="en-IN" dirty="0" smtClean="0">
                <a:latin typeface="Times New Roman"/>
                <a:ea typeface="Times New Roman"/>
                <a:cs typeface="Times New Roman"/>
              </a:rPr>
            </a:br>
            <a:r>
              <a:rPr lang="en-IN" b="1" dirty="0" err="1" smtClean="0">
                <a:latin typeface="Times New Roman"/>
                <a:ea typeface="Times New Roman"/>
                <a:cs typeface="Times New Roman"/>
              </a:rPr>
              <a:t>Hmax</a:t>
            </a:r>
            <a:r>
              <a:rPr lang="en-IN" dirty="0" smtClean="0">
                <a:latin typeface="Times New Roman"/>
                <a:ea typeface="Times New Roman"/>
                <a:cs typeface="Times New Roman"/>
              </a:rPr>
              <a:t> - The maximum wave height in the record.</a:t>
            </a:r>
            <a:br>
              <a:rPr lang="en-IN" dirty="0" smtClean="0">
                <a:latin typeface="Times New Roman"/>
                <a:ea typeface="Times New Roman"/>
                <a:cs typeface="Times New Roman"/>
              </a:rPr>
            </a:br>
            <a:r>
              <a:rPr lang="en-IN" b="1" dirty="0" err="1" smtClean="0">
                <a:latin typeface="Times New Roman"/>
                <a:ea typeface="Times New Roman"/>
                <a:cs typeface="Times New Roman"/>
              </a:rPr>
              <a:t>Tz</a:t>
            </a:r>
            <a:r>
              <a:rPr lang="en-IN" dirty="0" smtClean="0">
                <a:latin typeface="Times New Roman"/>
                <a:ea typeface="Times New Roman"/>
                <a:cs typeface="Times New Roman"/>
              </a:rPr>
              <a:t> - The zero </a:t>
            </a:r>
            <a:r>
              <a:rPr lang="en-IN" dirty="0" err="1" smtClean="0">
                <a:latin typeface="Times New Roman"/>
                <a:ea typeface="Times New Roman"/>
                <a:cs typeface="Times New Roman"/>
              </a:rPr>
              <a:t>upcrossing</a:t>
            </a:r>
            <a:r>
              <a:rPr lang="en-IN" dirty="0" smtClean="0">
                <a:latin typeface="Times New Roman"/>
                <a:ea typeface="Times New Roman"/>
                <a:cs typeface="Times New Roman"/>
              </a:rPr>
              <a:t> wave period.</a:t>
            </a:r>
            <a:br>
              <a:rPr lang="en-IN" dirty="0" smtClean="0">
                <a:latin typeface="Times New Roman"/>
                <a:ea typeface="Times New Roman"/>
                <a:cs typeface="Times New Roman"/>
              </a:rPr>
            </a:br>
            <a:r>
              <a:rPr lang="en-IN" b="1" dirty="0" err="1" smtClean="0">
                <a:latin typeface="Times New Roman"/>
                <a:ea typeface="Times New Roman"/>
                <a:cs typeface="Times New Roman"/>
              </a:rPr>
              <a:t>Tp</a:t>
            </a:r>
            <a:r>
              <a:rPr lang="en-IN" dirty="0" smtClean="0">
                <a:latin typeface="Times New Roman"/>
                <a:ea typeface="Times New Roman"/>
                <a:cs typeface="Times New Roman"/>
              </a:rPr>
              <a:t>- The peak energy wave period.</a:t>
            </a:r>
            <a:br>
              <a:rPr lang="en-IN" dirty="0" smtClean="0">
                <a:latin typeface="Times New Roman"/>
                <a:ea typeface="Times New Roman"/>
                <a:cs typeface="Times New Roman"/>
              </a:rPr>
            </a:br>
            <a:r>
              <a:rPr lang="en-IN" b="1" dirty="0" err="1" smtClean="0">
                <a:latin typeface="Times New Roman"/>
                <a:ea typeface="Times New Roman"/>
                <a:cs typeface="Times New Roman"/>
              </a:rPr>
              <a:t>Dir_Tp</a:t>
            </a:r>
            <a:r>
              <a:rPr lang="en-IN" b="1" dirty="0" smtClean="0">
                <a:latin typeface="Times New Roman"/>
                <a:ea typeface="Times New Roman"/>
                <a:cs typeface="Times New Roman"/>
              </a:rPr>
              <a:t> TRUE</a:t>
            </a:r>
            <a:r>
              <a:rPr lang="en-IN" dirty="0" smtClean="0">
                <a:latin typeface="Times New Roman"/>
                <a:ea typeface="Times New Roman"/>
                <a:cs typeface="Times New Roman"/>
              </a:rPr>
              <a:t>- Direction (related to true north) from which the peak period waves are coming from.</a:t>
            </a:r>
            <a:br>
              <a:rPr lang="en-IN" dirty="0" smtClean="0">
                <a:latin typeface="Times New Roman"/>
                <a:ea typeface="Times New Roman"/>
                <a:cs typeface="Times New Roman"/>
              </a:rPr>
            </a:br>
            <a:r>
              <a:rPr lang="en-IN" dirty="0" smtClean="0">
                <a:latin typeface="Times New Roman"/>
                <a:ea typeface="Times New Roman"/>
                <a:cs typeface="Times New Roman"/>
              </a:rPr>
              <a:t>SST - Approximation of sea surface temperature.</a:t>
            </a:r>
            <a:endParaRPr lang="en-IN" sz="2800" dirty="0" smtClean="0">
              <a:ea typeface="Times New Roman"/>
              <a:cs typeface="Times New Roman"/>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84238"/>
            <a:ext cx="7848600" cy="639762"/>
          </a:xfrm>
        </p:spPr>
        <p:txBody>
          <a:bodyPr>
            <a:normAutofit fontScale="90000"/>
          </a:bodyPr>
          <a:lstStyle/>
          <a:p>
            <a:r>
              <a:rPr lang="en-IN" b="1" dirty="0" smtClean="0"/>
              <a:t>Research Methodology</a:t>
            </a:r>
            <a:r>
              <a:rPr lang="en-IN" dirty="0" smtClean="0"/>
              <a:t/>
            </a:r>
            <a:br>
              <a:rPr lang="en-IN" dirty="0" smtClean="0"/>
            </a:br>
            <a:endParaRPr lang="en-IN" dirty="0"/>
          </a:p>
        </p:txBody>
      </p:sp>
      <p:sp>
        <p:nvSpPr>
          <p:cNvPr id="3" name="Content Placeholder 2"/>
          <p:cNvSpPr>
            <a:spLocks noGrp="1"/>
          </p:cNvSpPr>
          <p:nvPr>
            <p:ph idx="1"/>
          </p:nvPr>
        </p:nvSpPr>
        <p:spPr/>
        <p:txBody>
          <a:bodyPr>
            <a:normAutofit fontScale="85000" lnSpcReduction="10000"/>
          </a:bodyPr>
          <a:lstStyle/>
          <a:p>
            <a:r>
              <a:rPr lang="en-IN" b="1" dirty="0" smtClean="0"/>
              <a:t>Step 1: </a:t>
            </a:r>
            <a:r>
              <a:rPr lang="en-IN" b="1" dirty="0" smtClean="0"/>
              <a:t>Wave Analysis using Regression</a:t>
            </a:r>
            <a:endParaRPr lang="en-IN" dirty="0" smtClean="0"/>
          </a:p>
          <a:p>
            <a:pPr>
              <a:buNone/>
            </a:pPr>
            <a:r>
              <a:rPr lang="en-IN" dirty="0" smtClean="0"/>
              <a:t>	This </a:t>
            </a:r>
            <a:r>
              <a:rPr lang="en-IN" dirty="0" smtClean="0"/>
              <a:t>model is simple. I use data from last two months to predict (Hs) for the next step. I use walk forward validation with a sliding window of 3000 time steps (62.5 days). The model is tested for successive 200 time steps (10 hours). On average the difference between the predicted and actual data is about 31cm. The predictions and the actual data are also tested with a linear regression and found R value of 0.94. The results are very promising and could be enhanced further by optimizing the training window size.</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Research Methodology</a:t>
            </a:r>
            <a:endParaRPr lang="en-IN" dirty="0"/>
          </a:p>
        </p:txBody>
      </p:sp>
      <p:sp>
        <p:nvSpPr>
          <p:cNvPr id="3" name="Content Placeholder 2"/>
          <p:cNvSpPr>
            <a:spLocks noGrp="1"/>
          </p:cNvSpPr>
          <p:nvPr>
            <p:ph idx="1"/>
          </p:nvPr>
        </p:nvSpPr>
        <p:spPr/>
        <p:txBody>
          <a:bodyPr>
            <a:normAutofit fontScale="85000" lnSpcReduction="20000"/>
          </a:bodyPr>
          <a:lstStyle/>
          <a:p>
            <a:r>
              <a:rPr lang="en-IN" b="1" dirty="0" smtClean="0"/>
              <a:t>Step 2: The </a:t>
            </a:r>
            <a:r>
              <a:rPr lang="en-IN" b="1" dirty="0" smtClean="0"/>
              <a:t>prediction (forecasting) of significant wave height (Hs) using ARIMA</a:t>
            </a:r>
            <a:endParaRPr lang="en-IN" dirty="0" smtClean="0"/>
          </a:p>
          <a:p>
            <a:pPr>
              <a:buNone/>
            </a:pPr>
            <a:r>
              <a:rPr lang="en-IN" dirty="0" smtClean="0"/>
              <a:t>	In </a:t>
            </a:r>
            <a:r>
              <a:rPr lang="en-IN" dirty="0" smtClean="0"/>
              <a:t>physical oceanography, the significant wave height (SWH or Hs) is defined traditionally as the mean wave height (trough to crest) of the highest third of the waves (H1/3). It is scientifically represented as Hs or </a:t>
            </a:r>
            <a:r>
              <a:rPr lang="en-IN" dirty="0" err="1" smtClean="0"/>
              <a:t>Hsig</a:t>
            </a:r>
            <a:r>
              <a:rPr lang="en-IN" dirty="0" smtClean="0"/>
              <a:t>, is an important parameter for the statistical distribution of ocean waves. The most common waves are lower in height than Hs. This implies that encountering the significant wave is not too frequent. However, statistically, it is possible to encounter a wave that is much higher than the significant wave. </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94</Words>
  <Application>Microsoft Office PowerPoint</Application>
  <PresentationFormat>On-screen Show (4:3)</PresentationFormat>
  <Paragraphs>24</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DESIGN AND ANALYSIS OF ADVANCED UNDERWATER WIRELESS OPTICAL COMMUNICATION FOR OCEANOGRAPHIC APPLICATION </vt:lpstr>
      <vt:lpstr>Underwater Wireless Communication </vt:lpstr>
      <vt:lpstr>Basic Acoustic Communication for Oceanography </vt:lpstr>
      <vt:lpstr>Data Collection using Acoustic Transducers (Hydrophones) </vt:lpstr>
      <vt:lpstr>Data Collection using Acoustic Transducers (Hydrophones) </vt:lpstr>
      <vt:lpstr>Data Collection using Acoustic Transducers (Hydrophones) </vt:lpstr>
      <vt:lpstr>Research Methodology </vt:lpstr>
      <vt:lpstr>Research Methodology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ANALYSIS OF ADVANCED UNDERWATER WIRELESS OPTICAL COMMUNICATION FOR OCEANOGRAPHIC APPLICATION </dc:title>
  <dc:creator>Raman</dc:creator>
  <cp:lastModifiedBy>Raman</cp:lastModifiedBy>
  <cp:revision>5</cp:revision>
  <dcterms:created xsi:type="dcterms:W3CDTF">2006-08-16T00:00:00Z</dcterms:created>
  <dcterms:modified xsi:type="dcterms:W3CDTF">2019-10-21T09:11:40Z</dcterms:modified>
</cp:coreProperties>
</file>