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7"/>
  </p:notesMasterIdLst>
  <p:sldIdLst>
    <p:sldId id="256" r:id="rId2"/>
    <p:sldId id="329" r:id="rId3"/>
    <p:sldId id="260" r:id="rId4"/>
    <p:sldId id="307" r:id="rId5"/>
    <p:sldId id="309" r:id="rId6"/>
    <p:sldId id="311" r:id="rId7"/>
    <p:sldId id="310" r:id="rId8"/>
    <p:sldId id="316" r:id="rId9"/>
    <p:sldId id="338" r:id="rId10"/>
    <p:sldId id="317" r:id="rId11"/>
    <p:sldId id="318" r:id="rId12"/>
    <p:sldId id="319" r:id="rId13"/>
    <p:sldId id="320" r:id="rId14"/>
    <p:sldId id="324" r:id="rId15"/>
    <p:sldId id="325" r:id="rId16"/>
    <p:sldId id="326" r:id="rId17"/>
    <p:sldId id="327" r:id="rId18"/>
    <p:sldId id="333" r:id="rId19"/>
    <p:sldId id="330" r:id="rId20"/>
    <p:sldId id="331" r:id="rId21"/>
    <p:sldId id="332" r:id="rId22"/>
    <p:sldId id="336" r:id="rId23"/>
    <p:sldId id="335" r:id="rId24"/>
    <p:sldId id="328" r:id="rId25"/>
    <p:sldId id="337"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Figtree Black" panose="020B0604020202020204" charset="0"/>
      <p:bold r:id="rId32"/>
      <p:boldItalic r:id="rId33"/>
    </p:embeddedFont>
    <p:embeddedFont>
      <p:font typeface="Hanken Grotesk" panose="020B0604020202020204" charset="0"/>
      <p:regular r:id="rId34"/>
      <p:bold r:id="rId35"/>
      <p:italic r:id="rId36"/>
      <p:boldItalic r:id="rId37"/>
    </p:embeddedFont>
    <p:embeddedFont>
      <p:font typeface="Lato" panose="020F050202020403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8E7E7"/>
    <a:srgbClr val="6666FF"/>
    <a:srgbClr val="3366FF"/>
    <a:srgbClr val="FDFDFD"/>
    <a:srgbClr val="FD774D"/>
    <a:srgbClr val="0000FF"/>
    <a:srgbClr val="971F03"/>
    <a:srgbClr val="003399"/>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57A792-CFC2-4928-937B-56D8DC4A0C8A}">
  <a:tblStyle styleId="{1D57A792-CFC2-4928-937B-56D8DC4A0C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varScale="1">
        <p:scale>
          <a:sx n="88" d="100"/>
          <a:sy n="88" d="100"/>
        </p:scale>
        <p:origin x="6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908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86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6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31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58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673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020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53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48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80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706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93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00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37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69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50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07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301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18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11"/>
            <p:cNvCxnSpPr/>
            <p:nvPr/>
          </p:nvCxnSpPr>
          <p:spPr>
            <a:xfrm>
              <a:off x="727425" y="4608450"/>
              <a:ext cx="0" cy="91620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11"/>
            <p:cNvCxnSpPr/>
            <p:nvPr/>
          </p:nvCxnSpPr>
          <p:spPr>
            <a:xfrm>
              <a:off x="8430775" y="-382650"/>
              <a:ext cx="0" cy="91620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1"/>
          <p:cNvSpPr txBox="1">
            <a:spLocks noGrp="1"/>
          </p:cNvSpPr>
          <p:nvPr>
            <p:ph type="title" hasCustomPrompt="1"/>
          </p:nvPr>
        </p:nvSpPr>
        <p:spPr>
          <a:xfrm>
            <a:off x="2603050" y="1856113"/>
            <a:ext cx="5827800" cy="1024500"/>
          </a:xfrm>
          <a:prstGeom prst="rect">
            <a:avLst/>
          </a:prstGeom>
          <a:solidFill>
            <a:schemeClr val="dk1"/>
          </a:solidFill>
        </p:spPr>
        <p:txBody>
          <a:bodyPr spcFirstLastPara="1" wrap="square" lIns="91425" tIns="91425" rIns="91425" bIns="91425" anchor="ctr" anchorCtr="0">
            <a:noAutofit/>
          </a:bodyPr>
          <a:lstStyle>
            <a:lvl1pPr marL="0" lvl="0" indent="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2603050" y="2880588"/>
            <a:ext cx="5827800" cy="4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19" name="Google Shape;119;p14"/>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0" name="Google Shape;120;p14"/>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atin typeface="Hanken Grotesk"/>
                <a:ea typeface="Hanken Grotesk"/>
                <a:cs typeface="Hanken Grotesk"/>
                <a:sym typeface="Hanken Grotesk"/>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60" r:id="rId7"/>
    <p:sldLayoutId id="2147483671" r:id="rId8"/>
    <p:sldLayoutId id="2147483672"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shubhangi@cmi.ac.i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mailto:anurag@cmi.ac.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526656"/>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Information Retrieval</a:t>
            </a:r>
            <a:br>
              <a:rPr lang="en" dirty="0"/>
            </a:br>
            <a:r>
              <a:rPr lang="en" sz="3200" dirty="0">
                <a:solidFill>
                  <a:schemeClr val="tx2"/>
                </a:solidFill>
              </a:rPr>
              <a:t>Using LLMs</a:t>
            </a:r>
            <a:endParaRPr dirty="0">
              <a:solidFill>
                <a:schemeClr val="tx2"/>
              </a:solidFill>
            </a:endParaRPr>
          </a:p>
        </p:txBody>
      </p:sp>
      <p:sp>
        <p:nvSpPr>
          <p:cNvPr id="290" name="Google Shape;290;p33"/>
          <p:cNvSpPr txBox="1">
            <a:spLocks noGrp="1"/>
          </p:cNvSpPr>
          <p:nvPr>
            <p:ph type="subTitle" idx="1"/>
          </p:nvPr>
        </p:nvSpPr>
        <p:spPr>
          <a:xfrm>
            <a:off x="734856" y="3918837"/>
            <a:ext cx="2098285" cy="630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Anurag Dey</a:t>
            </a:r>
          </a:p>
          <a:p>
            <a:pPr marL="0" lvl="0" indent="0" algn="l" rtl="0">
              <a:spcBef>
                <a:spcPts val="0"/>
              </a:spcBef>
              <a:spcAft>
                <a:spcPts val="0"/>
              </a:spcAft>
              <a:buNone/>
            </a:pPr>
            <a:r>
              <a:rPr lang="en" dirty="0"/>
              <a:t>Shubhangi Sanyal</a:t>
            </a:r>
            <a:endParaRPr dirty="0">
              <a:latin typeface="Hanken Grotesk"/>
              <a:ea typeface="Hanken Grotesk"/>
              <a:cs typeface="Hanken Grotesk"/>
              <a:sym typeface="Hanken Grotesk"/>
            </a:endParaRPr>
          </a:p>
        </p:txBody>
      </p:sp>
      <p:pic>
        <p:nvPicPr>
          <p:cNvPr id="3" name="Picture 2">
            <a:extLst>
              <a:ext uri="{FF2B5EF4-FFF2-40B4-BE49-F238E27FC236}">
                <a16:creationId xmlns:a16="http://schemas.microsoft.com/office/drawing/2014/main" id="{D6F6E2D0-282F-4311-EB0C-830BF04AC536}"/>
              </a:ext>
            </a:extLst>
          </p:cNvPr>
          <p:cNvPicPr>
            <a:picLocks noChangeAspect="1"/>
          </p:cNvPicPr>
          <p:nvPr/>
        </p:nvPicPr>
        <p:blipFill rotWithShape="1">
          <a:blip r:embed="rId3"/>
          <a:srcRect r="62872"/>
          <a:stretch/>
        </p:blipFill>
        <p:spPr>
          <a:xfrm>
            <a:off x="7000068" y="3914134"/>
            <a:ext cx="1056807" cy="627886"/>
          </a:xfrm>
          <a:prstGeom prst="rect">
            <a:avLst/>
          </a:prstGeom>
        </p:spPr>
      </p:pic>
      <p:sp>
        <p:nvSpPr>
          <p:cNvPr id="4" name="TextBox 3">
            <a:extLst>
              <a:ext uri="{FF2B5EF4-FFF2-40B4-BE49-F238E27FC236}">
                <a16:creationId xmlns:a16="http://schemas.microsoft.com/office/drawing/2014/main" id="{0DDA2199-BC5D-10E1-656A-CA2686914566}"/>
              </a:ext>
            </a:extLst>
          </p:cNvPr>
          <p:cNvSpPr txBox="1"/>
          <p:nvPr/>
        </p:nvSpPr>
        <p:spPr>
          <a:xfrm>
            <a:off x="2657007" y="226248"/>
            <a:ext cx="3829986" cy="307777"/>
          </a:xfrm>
          <a:prstGeom prst="rect">
            <a:avLst/>
          </a:prstGeom>
          <a:noFill/>
        </p:spPr>
        <p:txBody>
          <a:bodyPr wrap="square" rtlCol="0">
            <a:spAutoFit/>
          </a:bodyPr>
          <a:lstStyle/>
          <a:p>
            <a:r>
              <a:rPr lang="en-IN" dirty="0">
                <a:latin typeface="Hanken Grotesk" panose="020B0604020202020204" charset="0"/>
              </a:rPr>
              <a:t>Industry Project – CMI Internship with Alumni</a:t>
            </a:r>
          </a:p>
        </p:txBody>
      </p:sp>
      <p:sp>
        <p:nvSpPr>
          <p:cNvPr id="5" name="TextBox 4">
            <a:extLst>
              <a:ext uri="{FF2B5EF4-FFF2-40B4-BE49-F238E27FC236}">
                <a16:creationId xmlns:a16="http://schemas.microsoft.com/office/drawing/2014/main" id="{ED35D78F-1EDB-0121-872B-8950B14AEA2C}"/>
              </a:ext>
            </a:extLst>
          </p:cNvPr>
          <p:cNvSpPr txBox="1"/>
          <p:nvPr/>
        </p:nvSpPr>
        <p:spPr>
          <a:xfrm>
            <a:off x="6168114" y="4706911"/>
            <a:ext cx="1888761" cy="307777"/>
          </a:xfrm>
          <a:prstGeom prst="rect">
            <a:avLst/>
          </a:prstGeom>
          <a:noFill/>
        </p:spPr>
        <p:txBody>
          <a:bodyPr wrap="square" rtlCol="0">
            <a:spAutoFit/>
          </a:bodyPr>
          <a:lstStyle/>
          <a:p>
            <a:pPr algn="r"/>
            <a:r>
              <a:rPr lang="en-IN" dirty="0">
                <a:latin typeface="Hanken Grotesk" panose="020B0604020202020204" charset="0"/>
              </a:rPr>
              <a:t>23</a:t>
            </a:r>
            <a:r>
              <a:rPr lang="en-IN" baseline="30000" dirty="0">
                <a:latin typeface="Hanken Grotesk" panose="020B0604020202020204" charset="0"/>
              </a:rPr>
              <a:t>rd</a:t>
            </a:r>
            <a:r>
              <a:rPr lang="en-IN" dirty="0">
                <a:latin typeface="Hanken Grotesk" panose="020B0604020202020204" charset="0"/>
              </a:rPr>
              <a:t> April, 2024</a:t>
            </a:r>
          </a:p>
        </p:txBody>
      </p:sp>
      <p:sp>
        <p:nvSpPr>
          <p:cNvPr id="2" name="TextBox 1">
            <a:extLst>
              <a:ext uri="{FF2B5EF4-FFF2-40B4-BE49-F238E27FC236}">
                <a16:creationId xmlns:a16="http://schemas.microsoft.com/office/drawing/2014/main" id="{813096F8-43B9-5ED0-6ADB-155EB6FD2774}"/>
              </a:ext>
            </a:extLst>
          </p:cNvPr>
          <p:cNvSpPr txBox="1"/>
          <p:nvPr/>
        </p:nvSpPr>
        <p:spPr>
          <a:xfrm>
            <a:off x="6486993" y="624542"/>
            <a:ext cx="1888761" cy="646331"/>
          </a:xfrm>
          <a:prstGeom prst="rect">
            <a:avLst/>
          </a:prstGeom>
          <a:noFill/>
        </p:spPr>
        <p:txBody>
          <a:bodyPr wrap="square" rtlCol="0">
            <a:spAutoFit/>
          </a:bodyPr>
          <a:lstStyle/>
          <a:p>
            <a:pPr algn="r"/>
            <a:r>
              <a:rPr lang="en-IN" sz="1200" b="1" dirty="0">
                <a:latin typeface="Hanken Grotesk" panose="020B0604020202020204" charset="0"/>
              </a:rPr>
              <a:t>Mentors</a:t>
            </a:r>
            <a:r>
              <a:rPr lang="en-IN" sz="1200" dirty="0">
                <a:latin typeface="Hanken Grotesk" panose="020B0604020202020204" charset="0"/>
              </a:rPr>
              <a:t>:</a:t>
            </a:r>
          </a:p>
          <a:p>
            <a:pPr algn="r"/>
            <a:r>
              <a:rPr lang="en-IN" sz="1200" dirty="0">
                <a:latin typeface="Hanken Grotesk" panose="020B0604020202020204" charset="0"/>
              </a:rPr>
              <a:t>Sarvesh Bhandaokar</a:t>
            </a:r>
          </a:p>
          <a:p>
            <a:pPr algn="r"/>
            <a:r>
              <a:rPr lang="en-IN" sz="1200" dirty="0" err="1">
                <a:latin typeface="Hanken Grotesk" panose="020B0604020202020204" charset="0"/>
              </a:rPr>
              <a:t>Ameya</a:t>
            </a:r>
            <a:r>
              <a:rPr lang="en-IN" sz="1200" dirty="0">
                <a:latin typeface="Hanken Grotesk" panose="020B0604020202020204" charset="0"/>
              </a:rPr>
              <a:t> </a:t>
            </a:r>
            <a:r>
              <a:rPr lang="en-IN" sz="1200" dirty="0" err="1">
                <a:latin typeface="Hanken Grotesk" panose="020B0604020202020204" charset="0"/>
              </a:rPr>
              <a:t>Kamat</a:t>
            </a:r>
            <a:endParaRPr lang="en-IN" sz="1200" dirty="0">
              <a:latin typeface="Hanken Grotesk"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Experimenting with Retrievers</a:t>
            </a:r>
            <a:endParaRPr sz="2400" dirty="0">
              <a:solidFill>
                <a:schemeClr val="tx1"/>
              </a:solidFill>
            </a:endParaRPr>
          </a:p>
        </p:txBody>
      </p:sp>
      <p:grpSp>
        <p:nvGrpSpPr>
          <p:cNvPr id="327" name="Group 326">
            <a:extLst>
              <a:ext uri="{FF2B5EF4-FFF2-40B4-BE49-F238E27FC236}">
                <a16:creationId xmlns:a16="http://schemas.microsoft.com/office/drawing/2014/main" id="{38567DE3-7367-F775-EA50-9D0CA0217D7E}"/>
              </a:ext>
            </a:extLst>
          </p:cNvPr>
          <p:cNvGrpSpPr/>
          <p:nvPr/>
        </p:nvGrpSpPr>
        <p:grpSpPr>
          <a:xfrm>
            <a:off x="0" y="68046"/>
            <a:ext cx="9183098" cy="342649"/>
            <a:chOff x="0" y="68046"/>
            <a:chExt cx="9183098" cy="342649"/>
          </a:xfrm>
        </p:grpSpPr>
        <p:cxnSp>
          <p:nvCxnSpPr>
            <p:cNvPr id="4" name="Straight Connector 3">
              <a:extLst>
                <a:ext uri="{FF2B5EF4-FFF2-40B4-BE49-F238E27FC236}">
                  <a16:creationId xmlns:a16="http://schemas.microsoft.com/office/drawing/2014/main" id="{DE950986-5345-4081-7311-B48D946B74FD}"/>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5" name="Google Shape;1235;p62">
              <a:extLst>
                <a:ext uri="{FF2B5EF4-FFF2-40B4-BE49-F238E27FC236}">
                  <a16:creationId xmlns:a16="http://schemas.microsoft.com/office/drawing/2014/main" id="{A8D5D408-16C8-455D-3894-2D853141ABB4}"/>
                </a:ext>
              </a:extLst>
            </p:cNvPr>
            <p:cNvGrpSpPr/>
            <p:nvPr/>
          </p:nvGrpSpPr>
          <p:grpSpPr>
            <a:xfrm>
              <a:off x="1009096" y="72616"/>
              <a:ext cx="335141" cy="333625"/>
              <a:chOff x="7228300" y="3586485"/>
              <a:chExt cx="727725" cy="728040"/>
            </a:xfrm>
            <a:solidFill>
              <a:schemeClr val="tx2">
                <a:lumMod val="50000"/>
              </a:schemeClr>
            </a:solidFill>
          </p:grpSpPr>
          <p:sp>
            <p:nvSpPr>
              <p:cNvPr id="6" name="Google Shape;1236;p62">
                <a:extLst>
                  <a:ext uri="{FF2B5EF4-FFF2-40B4-BE49-F238E27FC236}">
                    <a16:creationId xmlns:a16="http://schemas.microsoft.com/office/drawing/2014/main" id="{2667FF28-F65D-640F-2378-49133B60096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p62">
                <a:extLst>
                  <a:ext uri="{FF2B5EF4-FFF2-40B4-BE49-F238E27FC236}">
                    <a16:creationId xmlns:a16="http://schemas.microsoft.com/office/drawing/2014/main" id="{C6F7714B-63EF-169F-8B6F-CA86171C75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6;p62">
                <a:extLst>
                  <a:ext uri="{FF2B5EF4-FFF2-40B4-BE49-F238E27FC236}">
                    <a16:creationId xmlns:a16="http://schemas.microsoft.com/office/drawing/2014/main" id="{C9D3CC53-7CA6-3FC7-BB99-CE666A886AC2}"/>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7;p62">
                <a:extLst>
                  <a:ext uri="{FF2B5EF4-FFF2-40B4-BE49-F238E27FC236}">
                    <a16:creationId xmlns:a16="http://schemas.microsoft.com/office/drawing/2014/main" id="{ACDE5D78-4BFE-1F8E-C776-0F59819EAF06}"/>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5;p62">
              <a:extLst>
                <a:ext uri="{FF2B5EF4-FFF2-40B4-BE49-F238E27FC236}">
                  <a16:creationId xmlns:a16="http://schemas.microsoft.com/office/drawing/2014/main" id="{D529E9CC-1173-DA1B-7611-3A53872650DE}"/>
                </a:ext>
              </a:extLst>
            </p:cNvPr>
            <p:cNvGrpSpPr/>
            <p:nvPr/>
          </p:nvGrpSpPr>
          <p:grpSpPr>
            <a:xfrm>
              <a:off x="2677015" y="68046"/>
              <a:ext cx="335141" cy="333625"/>
              <a:chOff x="7228300" y="3586485"/>
              <a:chExt cx="727725" cy="728040"/>
            </a:xfrm>
            <a:solidFill>
              <a:schemeClr val="tx2">
                <a:lumMod val="50000"/>
              </a:schemeClr>
            </a:solidFill>
          </p:grpSpPr>
          <p:sp>
            <p:nvSpPr>
              <p:cNvPr id="9" name="Google Shape;1236;p62">
                <a:extLst>
                  <a:ext uri="{FF2B5EF4-FFF2-40B4-BE49-F238E27FC236}">
                    <a16:creationId xmlns:a16="http://schemas.microsoft.com/office/drawing/2014/main" id="{41FA8C2F-5383-A3C8-1495-5BD437A82AA5}"/>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7;p62">
                <a:extLst>
                  <a:ext uri="{FF2B5EF4-FFF2-40B4-BE49-F238E27FC236}">
                    <a16:creationId xmlns:a16="http://schemas.microsoft.com/office/drawing/2014/main" id="{310F52FC-BBEB-E4FD-19C5-95213CC6B12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6;p62">
                <a:extLst>
                  <a:ext uri="{FF2B5EF4-FFF2-40B4-BE49-F238E27FC236}">
                    <a16:creationId xmlns:a16="http://schemas.microsoft.com/office/drawing/2014/main" id="{EA4D5ADE-1B7C-ED41-9F53-4A0FB3DACC1F}"/>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7;p62">
                <a:extLst>
                  <a:ext uri="{FF2B5EF4-FFF2-40B4-BE49-F238E27FC236}">
                    <a16:creationId xmlns:a16="http://schemas.microsoft.com/office/drawing/2014/main" id="{4F1FB1C6-74FA-8238-59E7-00D430577E82}"/>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35;p62">
              <a:extLst>
                <a:ext uri="{FF2B5EF4-FFF2-40B4-BE49-F238E27FC236}">
                  <a16:creationId xmlns:a16="http://schemas.microsoft.com/office/drawing/2014/main" id="{6C84A74C-0149-3645-BB93-85E526E69FBA}"/>
                </a:ext>
              </a:extLst>
            </p:cNvPr>
            <p:cNvGrpSpPr/>
            <p:nvPr/>
          </p:nvGrpSpPr>
          <p:grpSpPr>
            <a:xfrm>
              <a:off x="4344934" y="72896"/>
              <a:ext cx="335141" cy="333343"/>
              <a:chOff x="7228300" y="3587100"/>
              <a:chExt cx="727725" cy="727425"/>
            </a:xfrm>
            <a:solidFill>
              <a:schemeClr val="tx2">
                <a:lumMod val="50000"/>
              </a:schemeClr>
            </a:solidFill>
          </p:grpSpPr>
          <p:sp>
            <p:nvSpPr>
              <p:cNvPr id="19" name="Google Shape;1236;p62">
                <a:extLst>
                  <a:ext uri="{FF2B5EF4-FFF2-40B4-BE49-F238E27FC236}">
                    <a16:creationId xmlns:a16="http://schemas.microsoft.com/office/drawing/2014/main" id="{5AEA0B5F-F96A-D9F5-88FD-D3C222DA34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7;p62">
                <a:extLst>
                  <a:ext uri="{FF2B5EF4-FFF2-40B4-BE49-F238E27FC236}">
                    <a16:creationId xmlns:a16="http://schemas.microsoft.com/office/drawing/2014/main" id="{D1A026B1-65A5-7B23-079E-E749AB84D2A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35;p62">
              <a:extLst>
                <a:ext uri="{FF2B5EF4-FFF2-40B4-BE49-F238E27FC236}">
                  <a16:creationId xmlns:a16="http://schemas.microsoft.com/office/drawing/2014/main" id="{93165F35-2667-4FFD-FA96-A08D1CB2B2B8}"/>
                </a:ext>
              </a:extLst>
            </p:cNvPr>
            <p:cNvGrpSpPr/>
            <p:nvPr/>
          </p:nvGrpSpPr>
          <p:grpSpPr>
            <a:xfrm>
              <a:off x="6009452" y="68326"/>
              <a:ext cx="335141" cy="333343"/>
              <a:chOff x="7228300" y="3587100"/>
              <a:chExt cx="727725" cy="727425"/>
            </a:xfrm>
            <a:solidFill>
              <a:schemeClr val="tx2">
                <a:lumMod val="50000"/>
              </a:schemeClr>
            </a:solidFill>
          </p:grpSpPr>
          <p:sp>
            <p:nvSpPr>
              <p:cNvPr id="22" name="Google Shape;1236;p62">
                <a:extLst>
                  <a:ext uri="{FF2B5EF4-FFF2-40B4-BE49-F238E27FC236}">
                    <a16:creationId xmlns:a16="http://schemas.microsoft.com/office/drawing/2014/main" id="{C56C0FF9-DDB7-C73D-AA00-3835D1553AB3}"/>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7;p62">
                <a:extLst>
                  <a:ext uri="{FF2B5EF4-FFF2-40B4-BE49-F238E27FC236}">
                    <a16:creationId xmlns:a16="http://schemas.microsoft.com/office/drawing/2014/main" id="{86390301-2A5A-7003-A648-DB05E53BFB2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5;p62">
              <a:extLst>
                <a:ext uri="{FF2B5EF4-FFF2-40B4-BE49-F238E27FC236}">
                  <a16:creationId xmlns:a16="http://schemas.microsoft.com/office/drawing/2014/main" id="{0D150A32-3EDB-CA94-74A4-7AC8F0BBFE92}"/>
                </a:ext>
              </a:extLst>
            </p:cNvPr>
            <p:cNvGrpSpPr/>
            <p:nvPr/>
          </p:nvGrpSpPr>
          <p:grpSpPr>
            <a:xfrm>
              <a:off x="7594656" y="77352"/>
              <a:ext cx="335141" cy="333343"/>
              <a:chOff x="7228300" y="3587100"/>
              <a:chExt cx="727725" cy="727425"/>
            </a:xfrm>
            <a:solidFill>
              <a:schemeClr val="tx2">
                <a:lumMod val="50000"/>
              </a:schemeClr>
            </a:solidFill>
          </p:grpSpPr>
          <p:sp>
            <p:nvSpPr>
              <p:cNvPr id="25" name="Google Shape;1236;p62">
                <a:extLst>
                  <a:ext uri="{FF2B5EF4-FFF2-40B4-BE49-F238E27FC236}">
                    <a16:creationId xmlns:a16="http://schemas.microsoft.com/office/drawing/2014/main" id="{EF2DB7B5-65C2-BAB8-CBBB-8B5C59AE72B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7;p62">
                <a:extLst>
                  <a:ext uri="{FF2B5EF4-FFF2-40B4-BE49-F238E27FC236}">
                    <a16:creationId xmlns:a16="http://schemas.microsoft.com/office/drawing/2014/main" id="{50EEA8DC-0077-EE2F-BC42-D05F2AE4BE5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TextBox 29">
            <a:extLst>
              <a:ext uri="{FF2B5EF4-FFF2-40B4-BE49-F238E27FC236}">
                <a16:creationId xmlns:a16="http://schemas.microsoft.com/office/drawing/2014/main" id="{8C5431BB-F3F4-1B3C-20DB-1D9BCFA6A36F}"/>
              </a:ext>
            </a:extLst>
          </p:cNvPr>
          <p:cNvSpPr txBox="1"/>
          <p:nvPr/>
        </p:nvSpPr>
        <p:spPr>
          <a:xfrm>
            <a:off x="3497383" y="1308646"/>
            <a:ext cx="2149234"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Parent-Document Retriever</a:t>
            </a:r>
          </a:p>
        </p:txBody>
      </p:sp>
      <p:sp>
        <p:nvSpPr>
          <p:cNvPr id="32" name="TextBox 31">
            <a:extLst>
              <a:ext uri="{FF2B5EF4-FFF2-40B4-BE49-F238E27FC236}">
                <a16:creationId xmlns:a16="http://schemas.microsoft.com/office/drawing/2014/main" id="{0FB85AB3-31F2-76B5-35D1-E8A4B9F6E90C}"/>
              </a:ext>
            </a:extLst>
          </p:cNvPr>
          <p:cNvSpPr txBox="1"/>
          <p:nvPr/>
        </p:nvSpPr>
        <p:spPr>
          <a:xfrm>
            <a:off x="441565" y="1308646"/>
            <a:ext cx="2149235"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Multi-Query Retriever</a:t>
            </a:r>
          </a:p>
        </p:txBody>
      </p:sp>
      <p:sp>
        <p:nvSpPr>
          <p:cNvPr id="2" name="TextBox 1">
            <a:extLst>
              <a:ext uri="{FF2B5EF4-FFF2-40B4-BE49-F238E27FC236}">
                <a16:creationId xmlns:a16="http://schemas.microsoft.com/office/drawing/2014/main" id="{0A2E39AC-CBE8-B63B-295E-C75599BF9554}"/>
              </a:ext>
            </a:extLst>
          </p:cNvPr>
          <p:cNvSpPr txBox="1"/>
          <p:nvPr/>
        </p:nvSpPr>
        <p:spPr>
          <a:xfrm>
            <a:off x="6553200" y="1308646"/>
            <a:ext cx="2140504"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Merger </a:t>
            </a:r>
          </a:p>
          <a:p>
            <a:pPr algn="ctr"/>
            <a:r>
              <a:rPr lang="en-IN" sz="1600" b="1" dirty="0">
                <a:solidFill>
                  <a:schemeClr val="tx1"/>
                </a:solidFill>
                <a:latin typeface="Hanken Grotesk" panose="020B0604020202020204" charset="0"/>
              </a:rPr>
              <a:t>Retriever</a:t>
            </a:r>
          </a:p>
        </p:txBody>
      </p:sp>
      <p:cxnSp>
        <p:nvCxnSpPr>
          <p:cNvPr id="10" name="Straight Connector 9">
            <a:extLst>
              <a:ext uri="{FF2B5EF4-FFF2-40B4-BE49-F238E27FC236}">
                <a16:creationId xmlns:a16="http://schemas.microsoft.com/office/drawing/2014/main" id="{BCBF6003-DBB6-AEA2-E1CD-8496A23D321C}"/>
              </a:ext>
            </a:extLst>
          </p:cNvPr>
          <p:cNvCxnSpPr>
            <a:cxnSpLocks/>
          </p:cNvCxnSpPr>
          <p:nvPr/>
        </p:nvCxnSpPr>
        <p:spPr>
          <a:xfrm>
            <a:off x="1516182" y="2104571"/>
            <a:ext cx="0" cy="3038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774A90-BD92-610B-51AD-E2BDBB15296A}"/>
              </a:ext>
            </a:extLst>
          </p:cNvPr>
          <p:cNvCxnSpPr>
            <a:cxnSpLocks/>
          </p:cNvCxnSpPr>
          <p:nvPr/>
        </p:nvCxnSpPr>
        <p:spPr>
          <a:xfrm>
            <a:off x="4542411" y="2104571"/>
            <a:ext cx="0" cy="3038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50793B0-79C6-09AB-1AFE-48E5E9533259}"/>
              </a:ext>
            </a:extLst>
          </p:cNvPr>
          <p:cNvCxnSpPr>
            <a:cxnSpLocks/>
          </p:cNvCxnSpPr>
          <p:nvPr/>
        </p:nvCxnSpPr>
        <p:spPr>
          <a:xfrm>
            <a:off x="7663160" y="2104571"/>
            <a:ext cx="0" cy="303892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13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Experimenting with Retrievers</a:t>
            </a:r>
            <a:endParaRPr sz="2400" dirty="0">
              <a:solidFill>
                <a:schemeClr val="tx1"/>
              </a:solidFill>
            </a:endParaRPr>
          </a:p>
        </p:txBody>
      </p:sp>
      <p:sp>
        <p:nvSpPr>
          <p:cNvPr id="30" name="TextBox 29">
            <a:extLst>
              <a:ext uri="{FF2B5EF4-FFF2-40B4-BE49-F238E27FC236}">
                <a16:creationId xmlns:a16="http://schemas.microsoft.com/office/drawing/2014/main" id="{8C5431BB-F3F4-1B3C-20DB-1D9BCFA6A36F}"/>
              </a:ext>
            </a:extLst>
          </p:cNvPr>
          <p:cNvSpPr txBox="1"/>
          <p:nvPr/>
        </p:nvSpPr>
        <p:spPr>
          <a:xfrm>
            <a:off x="3497383" y="1308646"/>
            <a:ext cx="2149234"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Parent-Document Retriever</a:t>
            </a:r>
          </a:p>
        </p:txBody>
      </p:sp>
      <p:sp>
        <p:nvSpPr>
          <p:cNvPr id="32" name="TextBox 31">
            <a:extLst>
              <a:ext uri="{FF2B5EF4-FFF2-40B4-BE49-F238E27FC236}">
                <a16:creationId xmlns:a16="http://schemas.microsoft.com/office/drawing/2014/main" id="{0FB85AB3-31F2-76B5-35D1-E8A4B9F6E90C}"/>
              </a:ext>
            </a:extLst>
          </p:cNvPr>
          <p:cNvSpPr txBox="1"/>
          <p:nvPr/>
        </p:nvSpPr>
        <p:spPr>
          <a:xfrm>
            <a:off x="441565" y="1308646"/>
            <a:ext cx="2149235" cy="646986"/>
          </a:xfrm>
          <a:prstGeom prst="round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Multi-Query Retriever</a:t>
            </a:r>
          </a:p>
        </p:txBody>
      </p:sp>
      <p:sp>
        <p:nvSpPr>
          <p:cNvPr id="2" name="TextBox 1">
            <a:extLst>
              <a:ext uri="{FF2B5EF4-FFF2-40B4-BE49-F238E27FC236}">
                <a16:creationId xmlns:a16="http://schemas.microsoft.com/office/drawing/2014/main" id="{0A2E39AC-CBE8-B63B-295E-C75599BF9554}"/>
              </a:ext>
            </a:extLst>
          </p:cNvPr>
          <p:cNvSpPr txBox="1"/>
          <p:nvPr/>
        </p:nvSpPr>
        <p:spPr>
          <a:xfrm>
            <a:off x="6553200" y="1308646"/>
            <a:ext cx="2140504"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Merger </a:t>
            </a:r>
          </a:p>
          <a:p>
            <a:pPr algn="ctr"/>
            <a:r>
              <a:rPr lang="en-IN" sz="1600" b="1" dirty="0">
                <a:solidFill>
                  <a:schemeClr val="tx1"/>
                </a:solidFill>
                <a:latin typeface="Hanken Grotesk" panose="020B0604020202020204" charset="0"/>
              </a:rPr>
              <a:t>Retriever</a:t>
            </a:r>
          </a:p>
        </p:txBody>
      </p:sp>
      <p:cxnSp>
        <p:nvCxnSpPr>
          <p:cNvPr id="10" name="Straight Connector 9">
            <a:extLst>
              <a:ext uri="{FF2B5EF4-FFF2-40B4-BE49-F238E27FC236}">
                <a16:creationId xmlns:a16="http://schemas.microsoft.com/office/drawing/2014/main" id="{BCBF6003-DBB6-AEA2-E1CD-8496A23D321C}"/>
              </a:ext>
            </a:extLst>
          </p:cNvPr>
          <p:cNvCxnSpPr>
            <a:cxnSpLocks/>
          </p:cNvCxnSpPr>
          <p:nvPr/>
        </p:nvCxnSpPr>
        <p:spPr>
          <a:xfrm>
            <a:off x="1516182" y="2104571"/>
            <a:ext cx="0" cy="30389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ABEF2B6-8A5C-40A1-5D40-FFD826F10645}"/>
              </a:ext>
            </a:extLst>
          </p:cNvPr>
          <p:cNvSpPr/>
          <p:nvPr/>
        </p:nvSpPr>
        <p:spPr>
          <a:xfrm>
            <a:off x="1276159" y="2289095"/>
            <a:ext cx="6455432" cy="2565933"/>
          </a:xfrm>
          <a:prstGeom prst="rect">
            <a:avLst/>
          </a:prstGeom>
          <a:solidFill>
            <a:srgbClr val="FDFD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ECE8BA03-6A97-F3A2-7CFD-20AAD9DFD006}"/>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25" t="3054" r="1745" b="5769"/>
          <a:stretch/>
        </p:blipFill>
        <p:spPr bwMode="auto">
          <a:xfrm>
            <a:off x="1293413" y="2289095"/>
            <a:ext cx="6438182" cy="25659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C78C85A3-15EB-3746-D2C6-2541D4428AEE}"/>
              </a:ext>
            </a:extLst>
          </p:cNvPr>
          <p:cNvGrpSpPr/>
          <p:nvPr/>
        </p:nvGrpSpPr>
        <p:grpSpPr>
          <a:xfrm>
            <a:off x="0" y="68046"/>
            <a:ext cx="9183098" cy="342649"/>
            <a:chOff x="0" y="68046"/>
            <a:chExt cx="9183098" cy="342649"/>
          </a:xfrm>
        </p:grpSpPr>
        <p:cxnSp>
          <p:nvCxnSpPr>
            <p:cNvPr id="15" name="Straight Connector 14">
              <a:extLst>
                <a:ext uri="{FF2B5EF4-FFF2-40B4-BE49-F238E27FC236}">
                  <a16:creationId xmlns:a16="http://schemas.microsoft.com/office/drawing/2014/main" id="{49448B80-15F3-6AD5-C682-0258235E4CC0}"/>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16" name="Google Shape;1235;p62">
              <a:extLst>
                <a:ext uri="{FF2B5EF4-FFF2-40B4-BE49-F238E27FC236}">
                  <a16:creationId xmlns:a16="http://schemas.microsoft.com/office/drawing/2014/main" id="{43556517-8ABB-41B2-401C-76594B8BEBE0}"/>
                </a:ext>
              </a:extLst>
            </p:cNvPr>
            <p:cNvGrpSpPr/>
            <p:nvPr/>
          </p:nvGrpSpPr>
          <p:grpSpPr>
            <a:xfrm>
              <a:off x="1009096" y="72616"/>
              <a:ext cx="335141" cy="333625"/>
              <a:chOff x="7228300" y="3586485"/>
              <a:chExt cx="727725" cy="728040"/>
            </a:xfrm>
            <a:solidFill>
              <a:schemeClr val="tx2">
                <a:lumMod val="50000"/>
              </a:schemeClr>
            </a:solidFill>
          </p:grpSpPr>
          <p:sp>
            <p:nvSpPr>
              <p:cNvPr id="42" name="Google Shape;1236;p62">
                <a:extLst>
                  <a:ext uri="{FF2B5EF4-FFF2-40B4-BE49-F238E27FC236}">
                    <a16:creationId xmlns:a16="http://schemas.microsoft.com/office/drawing/2014/main" id="{7A5F940D-FFD3-03E6-81DB-EC63176544B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7;p62">
                <a:extLst>
                  <a:ext uri="{FF2B5EF4-FFF2-40B4-BE49-F238E27FC236}">
                    <a16:creationId xmlns:a16="http://schemas.microsoft.com/office/drawing/2014/main" id="{04BFE461-04F5-3384-95CC-A0BEE7B08F4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6;p62">
                <a:extLst>
                  <a:ext uri="{FF2B5EF4-FFF2-40B4-BE49-F238E27FC236}">
                    <a16:creationId xmlns:a16="http://schemas.microsoft.com/office/drawing/2014/main" id="{EACA99F0-F540-B5BB-233D-C496375E3208}"/>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7;p62">
                <a:extLst>
                  <a:ext uri="{FF2B5EF4-FFF2-40B4-BE49-F238E27FC236}">
                    <a16:creationId xmlns:a16="http://schemas.microsoft.com/office/drawing/2014/main" id="{09788088-8C28-EFF4-9709-7C48B6857034}"/>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35;p62">
              <a:extLst>
                <a:ext uri="{FF2B5EF4-FFF2-40B4-BE49-F238E27FC236}">
                  <a16:creationId xmlns:a16="http://schemas.microsoft.com/office/drawing/2014/main" id="{37A8AE22-90E9-E5E7-48B1-E9B5288B0BE3}"/>
                </a:ext>
              </a:extLst>
            </p:cNvPr>
            <p:cNvGrpSpPr/>
            <p:nvPr/>
          </p:nvGrpSpPr>
          <p:grpSpPr>
            <a:xfrm>
              <a:off x="2677015" y="68046"/>
              <a:ext cx="335141" cy="333625"/>
              <a:chOff x="7228300" y="3586485"/>
              <a:chExt cx="727725" cy="728040"/>
            </a:xfrm>
            <a:solidFill>
              <a:schemeClr val="tx2">
                <a:lumMod val="50000"/>
              </a:schemeClr>
            </a:solidFill>
          </p:grpSpPr>
          <p:sp>
            <p:nvSpPr>
              <p:cNvPr id="38" name="Google Shape;1236;p62">
                <a:extLst>
                  <a:ext uri="{FF2B5EF4-FFF2-40B4-BE49-F238E27FC236}">
                    <a16:creationId xmlns:a16="http://schemas.microsoft.com/office/drawing/2014/main" id="{DB7C8567-639C-8C43-D6A5-0B338D115261}"/>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7;p62">
                <a:extLst>
                  <a:ext uri="{FF2B5EF4-FFF2-40B4-BE49-F238E27FC236}">
                    <a16:creationId xmlns:a16="http://schemas.microsoft.com/office/drawing/2014/main" id="{EBEC323D-5F3B-A3EB-0E4D-E3464F5B40E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6;p62">
                <a:extLst>
                  <a:ext uri="{FF2B5EF4-FFF2-40B4-BE49-F238E27FC236}">
                    <a16:creationId xmlns:a16="http://schemas.microsoft.com/office/drawing/2014/main" id="{782926ED-78C4-16E9-975C-66A9D17862BC}"/>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7;p62">
                <a:extLst>
                  <a:ext uri="{FF2B5EF4-FFF2-40B4-BE49-F238E27FC236}">
                    <a16:creationId xmlns:a16="http://schemas.microsoft.com/office/drawing/2014/main" id="{9B713BDC-556A-D947-40F1-D2BBA411BFE0}"/>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35;p62">
              <a:extLst>
                <a:ext uri="{FF2B5EF4-FFF2-40B4-BE49-F238E27FC236}">
                  <a16:creationId xmlns:a16="http://schemas.microsoft.com/office/drawing/2014/main" id="{301D2536-A3D1-82DE-D7C2-ED07953E3630}"/>
                </a:ext>
              </a:extLst>
            </p:cNvPr>
            <p:cNvGrpSpPr/>
            <p:nvPr/>
          </p:nvGrpSpPr>
          <p:grpSpPr>
            <a:xfrm>
              <a:off x="4344934" y="72896"/>
              <a:ext cx="335141" cy="333343"/>
              <a:chOff x="7228300" y="3587100"/>
              <a:chExt cx="727725" cy="727425"/>
            </a:xfrm>
            <a:solidFill>
              <a:schemeClr val="tx2">
                <a:lumMod val="50000"/>
              </a:schemeClr>
            </a:solidFill>
          </p:grpSpPr>
          <p:sp>
            <p:nvSpPr>
              <p:cNvPr id="36" name="Google Shape;1236;p62">
                <a:extLst>
                  <a:ext uri="{FF2B5EF4-FFF2-40B4-BE49-F238E27FC236}">
                    <a16:creationId xmlns:a16="http://schemas.microsoft.com/office/drawing/2014/main" id="{3A08AAAA-4CC6-D040-58AA-9189739927F2}"/>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7;p62">
                <a:extLst>
                  <a:ext uri="{FF2B5EF4-FFF2-40B4-BE49-F238E27FC236}">
                    <a16:creationId xmlns:a16="http://schemas.microsoft.com/office/drawing/2014/main" id="{838DEF46-1A00-F878-13AC-63B9328C514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35;p62">
              <a:extLst>
                <a:ext uri="{FF2B5EF4-FFF2-40B4-BE49-F238E27FC236}">
                  <a16:creationId xmlns:a16="http://schemas.microsoft.com/office/drawing/2014/main" id="{FB5DF898-7D5A-5493-9C1D-54A2BD2D67CA}"/>
                </a:ext>
              </a:extLst>
            </p:cNvPr>
            <p:cNvGrpSpPr/>
            <p:nvPr/>
          </p:nvGrpSpPr>
          <p:grpSpPr>
            <a:xfrm>
              <a:off x="6009452" y="68326"/>
              <a:ext cx="335141" cy="333343"/>
              <a:chOff x="7228300" y="3587100"/>
              <a:chExt cx="727725" cy="727425"/>
            </a:xfrm>
            <a:solidFill>
              <a:schemeClr val="tx2">
                <a:lumMod val="50000"/>
              </a:schemeClr>
            </a:solidFill>
          </p:grpSpPr>
          <p:sp>
            <p:nvSpPr>
              <p:cNvPr id="34" name="Google Shape;1236;p62">
                <a:extLst>
                  <a:ext uri="{FF2B5EF4-FFF2-40B4-BE49-F238E27FC236}">
                    <a16:creationId xmlns:a16="http://schemas.microsoft.com/office/drawing/2014/main" id="{6DF6F041-8D71-35A7-4D2E-B2F1CF0F2EC8}"/>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7;p62">
                <a:extLst>
                  <a:ext uri="{FF2B5EF4-FFF2-40B4-BE49-F238E27FC236}">
                    <a16:creationId xmlns:a16="http://schemas.microsoft.com/office/drawing/2014/main" id="{05C01978-FA34-FAB2-3BCA-C368CD22EAA5}"/>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235;p62">
              <a:extLst>
                <a:ext uri="{FF2B5EF4-FFF2-40B4-BE49-F238E27FC236}">
                  <a16:creationId xmlns:a16="http://schemas.microsoft.com/office/drawing/2014/main" id="{83352C68-5920-A54D-0122-4F3023D7530A}"/>
                </a:ext>
              </a:extLst>
            </p:cNvPr>
            <p:cNvGrpSpPr/>
            <p:nvPr/>
          </p:nvGrpSpPr>
          <p:grpSpPr>
            <a:xfrm>
              <a:off x="7594656" y="77352"/>
              <a:ext cx="335141" cy="333343"/>
              <a:chOff x="7228300" y="3587100"/>
              <a:chExt cx="727725" cy="727425"/>
            </a:xfrm>
            <a:solidFill>
              <a:schemeClr val="tx2">
                <a:lumMod val="50000"/>
              </a:schemeClr>
            </a:solidFill>
          </p:grpSpPr>
          <p:sp>
            <p:nvSpPr>
              <p:cNvPr id="31" name="Google Shape;1236;p62">
                <a:extLst>
                  <a:ext uri="{FF2B5EF4-FFF2-40B4-BE49-F238E27FC236}">
                    <a16:creationId xmlns:a16="http://schemas.microsoft.com/office/drawing/2014/main" id="{1E15620E-B9B2-3A4A-CD28-CE3525294F80}"/>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7;p62">
                <a:extLst>
                  <a:ext uri="{FF2B5EF4-FFF2-40B4-BE49-F238E27FC236}">
                    <a16:creationId xmlns:a16="http://schemas.microsoft.com/office/drawing/2014/main" id="{FB296357-EF4A-BC1A-4ABB-2D6F68422B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3193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Experimenting with Retrievers</a:t>
            </a:r>
            <a:endParaRPr sz="2400" dirty="0">
              <a:solidFill>
                <a:schemeClr val="tx1"/>
              </a:solidFill>
            </a:endParaRPr>
          </a:p>
        </p:txBody>
      </p:sp>
      <p:sp>
        <p:nvSpPr>
          <p:cNvPr id="30" name="TextBox 29">
            <a:extLst>
              <a:ext uri="{FF2B5EF4-FFF2-40B4-BE49-F238E27FC236}">
                <a16:creationId xmlns:a16="http://schemas.microsoft.com/office/drawing/2014/main" id="{8C5431BB-F3F4-1B3C-20DB-1D9BCFA6A36F}"/>
              </a:ext>
            </a:extLst>
          </p:cNvPr>
          <p:cNvSpPr txBox="1"/>
          <p:nvPr/>
        </p:nvSpPr>
        <p:spPr>
          <a:xfrm>
            <a:off x="3497383" y="1308646"/>
            <a:ext cx="2149234" cy="646986"/>
          </a:xfrm>
          <a:prstGeom prst="round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Parent-Document Retriever</a:t>
            </a:r>
          </a:p>
        </p:txBody>
      </p:sp>
      <p:sp>
        <p:nvSpPr>
          <p:cNvPr id="32" name="TextBox 31">
            <a:extLst>
              <a:ext uri="{FF2B5EF4-FFF2-40B4-BE49-F238E27FC236}">
                <a16:creationId xmlns:a16="http://schemas.microsoft.com/office/drawing/2014/main" id="{0FB85AB3-31F2-76B5-35D1-E8A4B9F6E90C}"/>
              </a:ext>
            </a:extLst>
          </p:cNvPr>
          <p:cNvSpPr txBox="1"/>
          <p:nvPr/>
        </p:nvSpPr>
        <p:spPr>
          <a:xfrm>
            <a:off x="441565" y="1308646"/>
            <a:ext cx="2149235"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Multi-Query Retriever</a:t>
            </a:r>
          </a:p>
        </p:txBody>
      </p:sp>
      <p:sp>
        <p:nvSpPr>
          <p:cNvPr id="2" name="TextBox 1">
            <a:extLst>
              <a:ext uri="{FF2B5EF4-FFF2-40B4-BE49-F238E27FC236}">
                <a16:creationId xmlns:a16="http://schemas.microsoft.com/office/drawing/2014/main" id="{0A2E39AC-CBE8-B63B-295E-C75599BF9554}"/>
              </a:ext>
            </a:extLst>
          </p:cNvPr>
          <p:cNvSpPr txBox="1"/>
          <p:nvPr/>
        </p:nvSpPr>
        <p:spPr>
          <a:xfrm>
            <a:off x="6553200" y="1308646"/>
            <a:ext cx="2140504"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Merger </a:t>
            </a:r>
          </a:p>
          <a:p>
            <a:pPr algn="ctr"/>
            <a:r>
              <a:rPr lang="en-IN" sz="1600" b="1" dirty="0">
                <a:solidFill>
                  <a:schemeClr val="tx1"/>
                </a:solidFill>
                <a:latin typeface="Hanken Grotesk" panose="020B0604020202020204" charset="0"/>
              </a:rPr>
              <a:t>Retriever</a:t>
            </a:r>
          </a:p>
        </p:txBody>
      </p:sp>
      <p:cxnSp>
        <p:nvCxnSpPr>
          <p:cNvPr id="11" name="Straight Connector 10">
            <a:extLst>
              <a:ext uri="{FF2B5EF4-FFF2-40B4-BE49-F238E27FC236}">
                <a16:creationId xmlns:a16="http://schemas.microsoft.com/office/drawing/2014/main" id="{EB774A90-BD92-610B-51AD-E2BDBB15296A}"/>
              </a:ext>
            </a:extLst>
          </p:cNvPr>
          <p:cNvCxnSpPr>
            <a:cxnSpLocks/>
          </p:cNvCxnSpPr>
          <p:nvPr/>
        </p:nvCxnSpPr>
        <p:spPr>
          <a:xfrm>
            <a:off x="4542411" y="2104571"/>
            <a:ext cx="0" cy="30389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D8A1282-E50F-1CE5-4E25-CE83E4B50479}"/>
              </a:ext>
            </a:extLst>
          </p:cNvPr>
          <p:cNvSpPr/>
          <p:nvPr/>
        </p:nvSpPr>
        <p:spPr>
          <a:xfrm>
            <a:off x="2197477" y="2190257"/>
            <a:ext cx="4630032" cy="2669428"/>
          </a:xfrm>
          <a:prstGeom prst="rect">
            <a:avLst/>
          </a:prstGeom>
          <a:solidFill>
            <a:srgbClr val="FDFD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a:extLst>
              <a:ext uri="{FF2B5EF4-FFF2-40B4-BE49-F238E27FC236}">
                <a16:creationId xmlns:a16="http://schemas.microsoft.com/office/drawing/2014/main" id="{19D0F4AE-43BE-E9C2-4A0E-810E3B487B3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7477" y="2190257"/>
            <a:ext cx="4630054" cy="266942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4E6705E-321D-59D6-7560-84DE95DB57E8}"/>
              </a:ext>
            </a:extLst>
          </p:cNvPr>
          <p:cNvGrpSpPr/>
          <p:nvPr/>
        </p:nvGrpSpPr>
        <p:grpSpPr>
          <a:xfrm>
            <a:off x="0" y="68046"/>
            <a:ext cx="9183098" cy="342649"/>
            <a:chOff x="0" y="68046"/>
            <a:chExt cx="9183098" cy="342649"/>
          </a:xfrm>
        </p:grpSpPr>
        <p:cxnSp>
          <p:nvCxnSpPr>
            <p:cNvPr id="15" name="Straight Connector 14">
              <a:extLst>
                <a:ext uri="{FF2B5EF4-FFF2-40B4-BE49-F238E27FC236}">
                  <a16:creationId xmlns:a16="http://schemas.microsoft.com/office/drawing/2014/main" id="{AC783293-4245-D07C-8AF3-93C908CE33AC}"/>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16" name="Google Shape;1235;p62">
              <a:extLst>
                <a:ext uri="{FF2B5EF4-FFF2-40B4-BE49-F238E27FC236}">
                  <a16:creationId xmlns:a16="http://schemas.microsoft.com/office/drawing/2014/main" id="{DFBCFBA0-6877-2E87-1237-A74D4A7D26DE}"/>
                </a:ext>
              </a:extLst>
            </p:cNvPr>
            <p:cNvGrpSpPr/>
            <p:nvPr/>
          </p:nvGrpSpPr>
          <p:grpSpPr>
            <a:xfrm>
              <a:off x="1009096" y="72616"/>
              <a:ext cx="335141" cy="333625"/>
              <a:chOff x="7228300" y="3586485"/>
              <a:chExt cx="727725" cy="728040"/>
            </a:xfrm>
            <a:solidFill>
              <a:schemeClr val="tx2">
                <a:lumMod val="50000"/>
              </a:schemeClr>
            </a:solidFill>
          </p:grpSpPr>
          <p:sp>
            <p:nvSpPr>
              <p:cNvPr id="42" name="Google Shape;1236;p62">
                <a:extLst>
                  <a:ext uri="{FF2B5EF4-FFF2-40B4-BE49-F238E27FC236}">
                    <a16:creationId xmlns:a16="http://schemas.microsoft.com/office/drawing/2014/main" id="{8DA32145-7721-0E9F-816D-C1AC5AA3BC4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7;p62">
                <a:extLst>
                  <a:ext uri="{FF2B5EF4-FFF2-40B4-BE49-F238E27FC236}">
                    <a16:creationId xmlns:a16="http://schemas.microsoft.com/office/drawing/2014/main" id="{3DAD591C-B554-1DA8-392D-5D96B884322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6;p62">
                <a:extLst>
                  <a:ext uri="{FF2B5EF4-FFF2-40B4-BE49-F238E27FC236}">
                    <a16:creationId xmlns:a16="http://schemas.microsoft.com/office/drawing/2014/main" id="{A220F64D-7B53-D6DF-1806-4AD69DEE834C}"/>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7;p62">
                <a:extLst>
                  <a:ext uri="{FF2B5EF4-FFF2-40B4-BE49-F238E27FC236}">
                    <a16:creationId xmlns:a16="http://schemas.microsoft.com/office/drawing/2014/main" id="{E8806983-F31E-DF82-85FC-D47458544D6B}"/>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35;p62">
              <a:extLst>
                <a:ext uri="{FF2B5EF4-FFF2-40B4-BE49-F238E27FC236}">
                  <a16:creationId xmlns:a16="http://schemas.microsoft.com/office/drawing/2014/main" id="{00BC7534-6BCB-3FA3-7C22-F54266BBCFFD}"/>
                </a:ext>
              </a:extLst>
            </p:cNvPr>
            <p:cNvGrpSpPr/>
            <p:nvPr/>
          </p:nvGrpSpPr>
          <p:grpSpPr>
            <a:xfrm>
              <a:off x="2677015" y="68046"/>
              <a:ext cx="335141" cy="333625"/>
              <a:chOff x="7228300" y="3586485"/>
              <a:chExt cx="727725" cy="728040"/>
            </a:xfrm>
            <a:solidFill>
              <a:schemeClr val="tx2">
                <a:lumMod val="50000"/>
              </a:schemeClr>
            </a:solidFill>
          </p:grpSpPr>
          <p:sp>
            <p:nvSpPr>
              <p:cNvPr id="38" name="Google Shape;1236;p62">
                <a:extLst>
                  <a:ext uri="{FF2B5EF4-FFF2-40B4-BE49-F238E27FC236}">
                    <a16:creationId xmlns:a16="http://schemas.microsoft.com/office/drawing/2014/main" id="{2657507D-D570-9960-4760-B50131F2C8F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7;p62">
                <a:extLst>
                  <a:ext uri="{FF2B5EF4-FFF2-40B4-BE49-F238E27FC236}">
                    <a16:creationId xmlns:a16="http://schemas.microsoft.com/office/drawing/2014/main" id="{4C1E30FE-C495-CE1A-422A-7B63389ED640}"/>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6;p62">
                <a:extLst>
                  <a:ext uri="{FF2B5EF4-FFF2-40B4-BE49-F238E27FC236}">
                    <a16:creationId xmlns:a16="http://schemas.microsoft.com/office/drawing/2014/main" id="{0B78BEC4-08A1-E737-19F8-17F12C1AB1B0}"/>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7;p62">
                <a:extLst>
                  <a:ext uri="{FF2B5EF4-FFF2-40B4-BE49-F238E27FC236}">
                    <a16:creationId xmlns:a16="http://schemas.microsoft.com/office/drawing/2014/main" id="{C7F7C544-09CE-D18E-5EE5-F52BB7C9B6B2}"/>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35;p62">
              <a:extLst>
                <a:ext uri="{FF2B5EF4-FFF2-40B4-BE49-F238E27FC236}">
                  <a16:creationId xmlns:a16="http://schemas.microsoft.com/office/drawing/2014/main" id="{28EDA745-FEC0-1DAD-FB59-F5B5E3C79534}"/>
                </a:ext>
              </a:extLst>
            </p:cNvPr>
            <p:cNvGrpSpPr/>
            <p:nvPr/>
          </p:nvGrpSpPr>
          <p:grpSpPr>
            <a:xfrm>
              <a:off x="4344934" y="72896"/>
              <a:ext cx="335141" cy="333343"/>
              <a:chOff x="7228300" y="3587100"/>
              <a:chExt cx="727725" cy="727425"/>
            </a:xfrm>
            <a:solidFill>
              <a:schemeClr val="tx2">
                <a:lumMod val="50000"/>
              </a:schemeClr>
            </a:solidFill>
          </p:grpSpPr>
          <p:sp>
            <p:nvSpPr>
              <p:cNvPr id="36" name="Google Shape;1236;p62">
                <a:extLst>
                  <a:ext uri="{FF2B5EF4-FFF2-40B4-BE49-F238E27FC236}">
                    <a16:creationId xmlns:a16="http://schemas.microsoft.com/office/drawing/2014/main" id="{2F461C5D-9602-240D-8F50-6637486EAF41}"/>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7;p62">
                <a:extLst>
                  <a:ext uri="{FF2B5EF4-FFF2-40B4-BE49-F238E27FC236}">
                    <a16:creationId xmlns:a16="http://schemas.microsoft.com/office/drawing/2014/main" id="{FA1EA24F-7E62-D839-8178-2D3E4AB6AF43}"/>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35;p62">
              <a:extLst>
                <a:ext uri="{FF2B5EF4-FFF2-40B4-BE49-F238E27FC236}">
                  <a16:creationId xmlns:a16="http://schemas.microsoft.com/office/drawing/2014/main" id="{A49788FE-C045-4229-7575-31B7ADAF0D01}"/>
                </a:ext>
              </a:extLst>
            </p:cNvPr>
            <p:cNvGrpSpPr/>
            <p:nvPr/>
          </p:nvGrpSpPr>
          <p:grpSpPr>
            <a:xfrm>
              <a:off x="6009452" y="68326"/>
              <a:ext cx="335141" cy="333343"/>
              <a:chOff x="7228300" y="3587100"/>
              <a:chExt cx="727725" cy="727425"/>
            </a:xfrm>
            <a:solidFill>
              <a:schemeClr val="tx2">
                <a:lumMod val="50000"/>
              </a:schemeClr>
            </a:solidFill>
          </p:grpSpPr>
          <p:sp>
            <p:nvSpPr>
              <p:cNvPr id="34" name="Google Shape;1236;p62">
                <a:extLst>
                  <a:ext uri="{FF2B5EF4-FFF2-40B4-BE49-F238E27FC236}">
                    <a16:creationId xmlns:a16="http://schemas.microsoft.com/office/drawing/2014/main" id="{AB04E878-1489-E0B3-911E-65DAFA1926D8}"/>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7;p62">
                <a:extLst>
                  <a:ext uri="{FF2B5EF4-FFF2-40B4-BE49-F238E27FC236}">
                    <a16:creationId xmlns:a16="http://schemas.microsoft.com/office/drawing/2014/main" id="{FF7363B1-259C-B8C1-405F-63FB62AD5DD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235;p62">
              <a:extLst>
                <a:ext uri="{FF2B5EF4-FFF2-40B4-BE49-F238E27FC236}">
                  <a16:creationId xmlns:a16="http://schemas.microsoft.com/office/drawing/2014/main" id="{8F412570-2EB0-6011-A9B3-AB311DA2F73F}"/>
                </a:ext>
              </a:extLst>
            </p:cNvPr>
            <p:cNvGrpSpPr/>
            <p:nvPr/>
          </p:nvGrpSpPr>
          <p:grpSpPr>
            <a:xfrm>
              <a:off x="7594656" y="77352"/>
              <a:ext cx="335141" cy="333343"/>
              <a:chOff x="7228300" y="3587100"/>
              <a:chExt cx="727725" cy="727425"/>
            </a:xfrm>
            <a:solidFill>
              <a:schemeClr val="tx2">
                <a:lumMod val="50000"/>
              </a:schemeClr>
            </a:solidFill>
          </p:grpSpPr>
          <p:sp>
            <p:nvSpPr>
              <p:cNvPr id="31" name="Google Shape;1236;p62">
                <a:extLst>
                  <a:ext uri="{FF2B5EF4-FFF2-40B4-BE49-F238E27FC236}">
                    <a16:creationId xmlns:a16="http://schemas.microsoft.com/office/drawing/2014/main" id="{787CC2FC-3A79-BEA7-3898-6C4DEF49F1F6}"/>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7;p62">
                <a:extLst>
                  <a:ext uri="{FF2B5EF4-FFF2-40B4-BE49-F238E27FC236}">
                    <a16:creationId xmlns:a16="http://schemas.microsoft.com/office/drawing/2014/main" id="{6C7CD4E2-D2A1-2E72-0657-99B5BC58033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2765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Experimenting with Retrievers</a:t>
            </a:r>
            <a:endParaRPr sz="2400" dirty="0">
              <a:solidFill>
                <a:schemeClr val="tx1"/>
              </a:solidFill>
            </a:endParaRPr>
          </a:p>
        </p:txBody>
      </p:sp>
      <p:sp>
        <p:nvSpPr>
          <p:cNvPr id="30" name="TextBox 29">
            <a:extLst>
              <a:ext uri="{FF2B5EF4-FFF2-40B4-BE49-F238E27FC236}">
                <a16:creationId xmlns:a16="http://schemas.microsoft.com/office/drawing/2014/main" id="{8C5431BB-F3F4-1B3C-20DB-1D9BCFA6A36F}"/>
              </a:ext>
            </a:extLst>
          </p:cNvPr>
          <p:cNvSpPr txBox="1"/>
          <p:nvPr/>
        </p:nvSpPr>
        <p:spPr>
          <a:xfrm>
            <a:off x="3497383" y="1308646"/>
            <a:ext cx="2149234"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Parent-Document Retriever</a:t>
            </a:r>
          </a:p>
        </p:txBody>
      </p:sp>
      <p:sp>
        <p:nvSpPr>
          <p:cNvPr id="32" name="TextBox 31">
            <a:extLst>
              <a:ext uri="{FF2B5EF4-FFF2-40B4-BE49-F238E27FC236}">
                <a16:creationId xmlns:a16="http://schemas.microsoft.com/office/drawing/2014/main" id="{0FB85AB3-31F2-76B5-35D1-E8A4B9F6E90C}"/>
              </a:ext>
            </a:extLst>
          </p:cNvPr>
          <p:cNvSpPr txBox="1"/>
          <p:nvPr/>
        </p:nvSpPr>
        <p:spPr>
          <a:xfrm>
            <a:off x="441565" y="1308646"/>
            <a:ext cx="2149235" cy="646986"/>
          </a:xfrm>
          <a:prstGeom prst="round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Multi-Query Retriever</a:t>
            </a:r>
          </a:p>
        </p:txBody>
      </p:sp>
      <p:sp>
        <p:nvSpPr>
          <p:cNvPr id="2" name="TextBox 1">
            <a:extLst>
              <a:ext uri="{FF2B5EF4-FFF2-40B4-BE49-F238E27FC236}">
                <a16:creationId xmlns:a16="http://schemas.microsoft.com/office/drawing/2014/main" id="{0A2E39AC-CBE8-B63B-295E-C75599BF9554}"/>
              </a:ext>
            </a:extLst>
          </p:cNvPr>
          <p:cNvSpPr txBox="1"/>
          <p:nvPr/>
        </p:nvSpPr>
        <p:spPr>
          <a:xfrm>
            <a:off x="6553200" y="1308646"/>
            <a:ext cx="2140504" cy="646986"/>
          </a:xfrm>
          <a:prstGeom prst="round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IN" sz="1600" b="1" dirty="0">
                <a:solidFill>
                  <a:schemeClr val="tx1"/>
                </a:solidFill>
                <a:latin typeface="Hanken Grotesk" panose="020B0604020202020204" charset="0"/>
              </a:rPr>
              <a:t>Merger </a:t>
            </a:r>
          </a:p>
          <a:p>
            <a:pPr algn="ctr"/>
            <a:r>
              <a:rPr lang="en-IN" sz="1600" b="1" dirty="0">
                <a:solidFill>
                  <a:schemeClr val="tx1"/>
                </a:solidFill>
                <a:latin typeface="Hanken Grotesk" panose="020B0604020202020204" charset="0"/>
              </a:rPr>
              <a:t>Retriever</a:t>
            </a:r>
          </a:p>
        </p:txBody>
      </p:sp>
      <p:cxnSp>
        <p:nvCxnSpPr>
          <p:cNvPr id="12" name="Straight Connector 11">
            <a:extLst>
              <a:ext uri="{FF2B5EF4-FFF2-40B4-BE49-F238E27FC236}">
                <a16:creationId xmlns:a16="http://schemas.microsoft.com/office/drawing/2014/main" id="{E50793B0-79C6-09AB-1AFE-48E5E9533259}"/>
              </a:ext>
            </a:extLst>
          </p:cNvPr>
          <p:cNvCxnSpPr>
            <a:cxnSpLocks/>
          </p:cNvCxnSpPr>
          <p:nvPr/>
        </p:nvCxnSpPr>
        <p:spPr>
          <a:xfrm>
            <a:off x="7663160" y="2104571"/>
            <a:ext cx="0" cy="30389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AE9DAB0-DD9F-9D1A-BF78-102F700CA991}"/>
              </a:ext>
            </a:extLst>
          </p:cNvPr>
          <p:cNvSpPr/>
          <p:nvPr/>
        </p:nvSpPr>
        <p:spPr>
          <a:xfrm>
            <a:off x="1009096" y="2285568"/>
            <a:ext cx="7135469" cy="2444708"/>
          </a:xfrm>
          <a:prstGeom prst="rect">
            <a:avLst/>
          </a:prstGeom>
          <a:solidFill>
            <a:srgbClr val="FDFD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19ECA6C4-A227-E612-F921-69A65DDACDA8}"/>
              </a:ext>
            </a:extLst>
          </p:cNvPr>
          <p:cNvGrpSpPr/>
          <p:nvPr/>
        </p:nvGrpSpPr>
        <p:grpSpPr>
          <a:xfrm>
            <a:off x="0" y="68046"/>
            <a:ext cx="9183098" cy="342649"/>
            <a:chOff x="0" y="68046"/>
            <a:chExt cx="9183098" cy="342649"/>
          </a:xfrm>
        </p:grpSpPr>
        <p:cxnSp>
          <p:nvCxnSpPr>
            <p:cNvPr id="29" name="Straight Connector 28">
              <a:extLst>
                <a:ext uri="{FF2B5EF4-FFF2-40B4-BE49-F238E27FC236}">
                  <a16:creationId xmlns:a16="http://schemas.microsoft.com/office/drawing/2014/main" id="{13344F1F-C1B7-499F-27E9-E33BCB4C21C0}"/>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31" name="Google Shape;1235;p62">
              <a:extLst>
                <a:ext uri="{FF2B5EF4-FFF2-40B4-BE49-F238E27FC236}">
                  <a16:creationId xmlns:a16="http://schemas.microsoft.com/office/drawing/2014/main" id="{E751F5FF-63A6-E356-3E65-5E375D739C46}"/>
                </a:ext>
              </a:extLst>
            </p:cNvPr>
            <p:cNvGrpSpPr/>
            <p:nvPr/>
          </p:nvGrpSpPr>
          <p:grpSpPr>
            <a:xfrm>
              <a:off x="1009096" y="72616"/>
              <a:ext cx="335141" cy="333625"/>
              <a:chOff x="7228300" y="3586485"/>
              <a:chExt cx="727725" cy="728040"/>
            </a:xfrm>
            <a:solidFill>
              <a:schemeClr val="tx2">
                <a:lumMod val="50000"/>
              </a:schemeClr>
            </a:solidFill>
          </p:grpSpPr>
          <p:sp>
            <p:nvSpPr>
              <p:cNvPr id="47" name="Google Shape;1236;p62">
                <a:extLst>
                  <a:ext uri="{FF2B5EF4-FFF2-40B4-BE49-F238E27FC236}">
                    <a16:creationId xmlns:a16="http://schemas.microsoft.com/office/drawing/2014/main" id="{AD6F7D59-B47B-D02C-3F3E-41D6EC72270E}"/>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7;p62">
                <a:extLst>
                  <a:ext uri="{FF2B5EF4-FFF2-40B4-BE49-F238E27FC236}">
                    <a16:creationId xmlns:a16="http://schemas.microsoft.com/office/drawing/2014/main" id="{9DEA7278-3EE4-D692-7B8F-56272A79E34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6;p62">
                <a:extLst>
                  <a:ext uri="{FF2B5EF4-FFF2-40B4-BE49-F238E27FC236}">
                    <a16:creationId xmlns:a16="http://schemas.microsoft.com/office/drawing/2014/main" id="{1B017AD2-DFA1-91E8-10B4-E7FD2BEB4633}"/>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7;p62">
                <a:extLst>
                  <a:ext uri="{FF2B5EF4-FFF2-40B4-BE49-F238E27FC236}">
                    <a16:creationId xmlns:a16="http://schemas.microsoft.com/office/drawing/2014/main" id="{DC376D54-0BEF-0BDD-F9E8-9A0F01FF3F86}"/>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235;p62">
              <a:extLst>
                <a:ext uri="{FF2B5EF4-FFF2-40B4-BE49-F238E27FC236}">
                  <a16:creationId xmlns:a16="http://schemas.microsoft.com/office/drawing/2014/main" id="{321B438B-AC7B-2BAA-47EA-B857C2E1FC34}"/>
                </a:ext>
              </a:extLst>
            </p:cNvPr>
            <p:cNvGrpSpPr/>
            <p:nvPr/>
          </p:nvGrpSpPr>
          <p:grpSpPr>
            <a:xfrm>
              <a:off x="2677015" y="68046"/>
              <a:ext cx="335141" cy="333625"/>
              <a:chOff x="7228300" y="3586485"/>
              <a:chExt cx="727725" cy="728040"/>
            </a:xfrm>
            <a:solidFill>
              <a:schemeClr val="tx2">
                <a:lumMod val="50000"/>
              </a:schemeClr>
            </a:solidFill>
          </p:grpSpPr>
          <p:sp>
            <p:nvSpPr>
              <p:cNvPr id="43" name="Google Shape;1236;p62">
                <a:extLst>
                  <a:ext uri="{FF2B5EF4-FFF2-40B4-BE49-F238E27FC236}">
                    <a16:creationId xmlns:a16="http://schemas.microsoft.com/office/drawing/2014/main" id="{54CA7CC1-4670-816F-E7BB-7F9F4E94B7D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7;p62">
                <a:extLst>
                  <a:ext uri="{FF2B5EF4-FFF2-40B4-BE49-F238E27FC236}">
                    <a16:creationId xmlns:a16="http://schemas.microsoft.com/office/drawing/2014/main" id="{69960E41-67C2-FA6D-55CB-8835914E10C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6;p62">
                <a:extLst>
                  <a:ext uri="{FF2B5EF4-FFF2-40B4-BE49-F238E27FC236}">
                    <a16:creationId xmlns:a16="http://schemas.microsoft.com/office/drawing/2014/main" id="{06B66A07-00D8-B77A-FDE4-44352A620255}"/>
                  </a:ext>
                </a:extLst>
              </p:cNvPr>
              <p:cNvSpPr/>
              <p:nvPr/>
            </p:nvSpPr>
            <p:spPr>
              <a:xfrm>
                <a:off x="7377050" y="3735235"/>
                <a:ext cx="431151"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7;p62">
                <a:extLst>
                  <a:ext uri="{FF2B5EF4-FFF2-40B4-BE49-F238E27FC236}">
                    <a16:creationId xmlns:a16="http://schemas.microsoft.com/office/drawing/2014/main" id="{5EDDB25B-4BBC-C143-DB8F-139E018ED481}"/>
                  </a:ext>
                </a:extLst>
              </p:cNvPr>
              <p:cNvSpPr/>
              <p:nvPr/>
            </p:nvSpPr>
            <p:spPr>
              <a:xfrm>
                <a:off x="7228300" y="3586485"/>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235;p62">
              <a:extLst>
                <a:ext uri="{FF2B5EF4-FFF2-40B4-BE49-F238E27FC236}">
                  <a16:creationId xmlns:a16="http://schemas.microsoft.com/office/drawing/2014/main" id="{E1A41E3C-E077-AB76-D606-652E77A0D74F}"/>
                </a:ext>
              </a:extLst>
            </p:cNvPr>
            <p:cNvGrpSpPr/>
            <p:nvPr/>
          </p:nvGrpSpPr>
          <p:grpSpPr>
            <a:xfrm>
              <a:off x="4344934" y="72896"/>
              <a:ext cx="335141" cy="333343"/>
              <a:chOff x="7228300" y="3587100"/>
              <a:chExt cx="727725" cy="727425"/>
            </a:xfrm>
            <a:solidFill>
              <a:schemeClr val="tx2">
                <a:lumMod val="50000"/>
              </a:schemeClr>
            </a:solidFill>
          </p:grpSpPr>
          <p:sp>
            <p:nvSpPr>
              <p:cNvPr id="41" name="Google Shape;1236;p62">
                <a:extLst>
                  <a:ext uri="{FF2B5EF4-FFF2-40B4-BE49-F238E27FC236}">
                    <a16:creationId xmlns:a16="http://schemas.microsoft.com/office/drawing/2014/main" id="{C6C2AB1F-C7D7-83C5-E74D-36EBDB6CDDE2}"/>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7;p62">
                <a:extLst>
                  <a:ext uri="{FF2B5EF4-FFF2-40B4-BE49-F238E27FC236}">
                    <a16:creationId xmlns:a16="http://schemas.microsoft.com/office/drawing/2014/main" id="{A6ED42D7-95B3-CC02-E024-C47EA3BACD10}"/>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35;p62">
              <a:extLst>
                <a:ext uri="{FF2B5EF4-FFF2-40B4-BE49-F238E27FC236}">
                  <a16:creationId xmlns:a16="http://schemas.microsoft.com/office/drawing/2014/main" id="{AEAF4115-10E9-4D85-C99F-CAE7DC090389}"/>
                </a:ext>
              </a:extLst>
            </p:cNvPr>
            <p:cNvGrpSpPr/>
            <p:nvPr/>
          </p:nvGrpSpPr>
          <p:grpSpPr>
            <a:xfrm>
              <a:off x="6009452" y="68326"/>
              <a:ext cx="335141" cy="333343"/>
              <a:chOff x="7228300" y="3587100"/>
              <a:chExt cx="727725" cy="727425"/>
            </a:xfrm>
            <a:solidFill>
              <a:schemeClr val="tx2">
                <a:lumMod val="50000"/>
              </a:schemeClr>
            </a:solidFill>
          </p:grpSpPr>
          <p:sp>
            <p:nvSpPr>
              <p:cNvPr id="39" name="Google Shape;1236;p62">
                <a:extLst>
                  <a:ext uri="{FF2B5EF4-FFF2-40B4-BE49-F238E27FC236}">
                    <a16:creationId xmlns:a16="http://schemas.microsoft.com/office/drawing/2014/main" id="{A42D4649-9B0E-5CBF-BEAF-4F97E447D8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7;p62">
                <a:extLst>
                  <a:ext uri="{FF2B5EF4-FFF2-40B4-BE49-F238E27FC236}">
                    <a16:creationId xmlns:a16="http://schemas.microsoft.com/office/drawing/2014/main" id="{DB464924-419D-7CED-5F40-AEC15CA84659}"/>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235;p62">
              <a:extLst>
                <a:ext uri="{FF2B5EF4-FFF2-40B4-BE49-F238E27FC236}">
                  <a16:creationId xmlns:a16="http://schemas.microsoft.com/office/drawing/2014/main" id="{C0D3F945-A66E-637A-8915-3DBD318C221A}"/>
                </a:ext>
              </a:extLst>
            </p:cNvPr>
            <p:cNvGrpSpPr/>
            <p:nvPr/>
          </p:nvGrpSpPr>
          <p:grpSpPr>
            <a:xfrm>
              <a:off x="7594656" y="77352"/>
              <a:ext cx="335141" cy="333343"/>
              <a:chOff x="7228300" y="3587100"/>
              <a:chExt cx="727725" cy="727425"/>
            </a:xfrm>
            <a:solidFill>
              <a:schemeClr val="tx2">
                <a:lumMod val="50000"/>
              </a:schemeClr>
            </a:solidFill>
          </p:grpSpPr>
          <p:sp>
            <p:nvSpPr>
              <p:cNvPr id="37" name="Google Shape;1236;p62">
                <a:extLst>
                  <a:ext uri="{FF2B5EF4-FFF2-40B4-BE49-F238E27FC236}">
                    <a16:creationId xmlns:a16="http://schemas.microsoft.com/office/drawing/2014/main" id="{C7FF20F9-93F9-5FD8-B97F-AD9F67D9613A}"/>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7;p62">
                <a:extLst>
                  <a:ext uri="{FF2B5EF4-FFF2-40B4-BE49-F238E27FC236}">
                    <a16:creationId xmlns:a16="http://schemas.microsoft.com/office/drawing/2014/main" id="{67D05C8B-5F12-7BC7-8E7B-BEF260C524BA}"/>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id="{BC4BAA1C-5929-66B6-5159-676F454A861A}"/>
              </a:ext>
            </a:extLst>
          </p:cNvPr>
          <p:cNvGrpSpPr/>
          <p:nvPr/>
        </p:nvGrpSpPr>
        <p:grpSpPr>
          <a:xfrm>
            <a:off x="999434" y="2310061"/>
            <a:ext cx="7145131" cy="2420215"/>
            <a:chOff x="999434" y="2310061"/>
            <a:chExt cx="7145131" cy="2420215"/>
          </a:xfrm>
        </p:grpSpPr>
        <p:pic>
          <p:nvPicPr>
            <p:cNvPr id="17" name="Picture 16">
              <a:extLst>
                <a:ext uri="{FF2B5EF4-FFF2-40B4-BE49-F238E27FC236}">
                  <a16:creationId xmlns:a16="http://schemas.microsoft.com/office/drawing/2014/main" id="{EFE10698-8180-436A-1FE8-7C6EC074585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9434" y="2310061"/>
              <a:ext cx="7145131" cy="2420215"/>
            </a:xfrm>
            <a:prstGeom prst="rect">
              <a:avLst/>
            </a:prstGeom>
          </p:spPr>
        </p:pic>
        <p:sp>
          <p:nvSpPr>
            <p:cNvPr id="3" name="TextBox 2">
              <a:extLst>
                <a:ext uri="{FF2B5EF4-FFF2-40B4-BE49-F238E27FC236}">
                  <a16:creationId xmlns:a16="http://schemas.microsoft.com/office/drawing/2014/main" id="{3558D9A3-4BCA-D7A7-0ADB-7F4F5935869E}"/>
                </a:ext>
              </a:extLst>
            </p:cNvPr>
            <p:cNvSpPr txBox="1"/>
            <p:nvPr/>
          </p:nvSpPr>
          <p:spPr>
            <a:xfrm>
              <a:off x="4014607" y="2987884"/>
              <a:ext cx="1153883" cy="338554"/>
            </a:xfrm>
            <a:prstGeom prst="rect">
              <a:avLst/>
            </a:prstGeom>
            <a:noFill/>
          </p:spPr>
          <p:txBody>
            <a:bodyPr wrap="square" rtlCol="0">
              <a:spAutoFit/>
            </a:bodyPr>
            <a:lstStyle/>
            <a:p>
              <a:pPr algn="ctr"/>
              <a:r>
                <a:rPr lang="en-IN" sz="800" b="1" dirty="0">
                  <a:latin typeface="Hanken Grotesk" panose="020B0604020202020204" charset="0"/>
                </a:rPr>
                <a:t>Multiple DBs for multiple documents</a:t>
              </a:r>
            </a:p>
          </p:txBody>
        </p:sp>
      </p:grpSp>
    </p:spTree>
    <p:extLst>
      <p:ext uri="{BB962C8B-B14F-4D97-AF65-F5344CB8AC3E}">
        <p14:creationId xmlns:p14="http://schemas.microsoft.com/office/powerpoint/2010/main" val="38100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Re-ranking</a:t>
            </a:r>
            <a:endParaRPr sz="2400" dirty="0">
              <a:solidFill>
                <a:schemeClr val="tx1"/>
              </a:solidFill>
            </a:endParaRPr>
          </a:p>
        </p:txBody>
      </p:sp>
      <p:grpSp>
        <p:nvGrpSpPr>
          <p:cNvPr id="327" name="Group 326">
            <a:extLst>
              <a:ext uri="{FF2B5EF4-FFF2-40B4-BE49-F238E27FC236}">
                <a16:creationId xmlns:a16="http://schemas.microsoft.com/office/drawing/2014/main" id="{38567DE3-7367-F775-EA50-9D0CA0217D7E}"/>
              </a:ext>
            </a:extLst>
          </p:cNvPr>
          <p:cNvGrpSpPr/>
          <p:nvPr/>
        </p:nvGrpSpPr>
        <p:grpSpPr>
          <a:xfrm>
            <a:off x="0" y="68326"/>
            <a:ext cx="9183098" cy="342369"/>
            <a:chOff x="0" y="68326"/>
            <a:chExt cx="9183098" cy="342369"/>
          </a:xfrm>
        </p:grpSpPr>
        <p:cxnSp>
          <p:nvCxnSpPr>
            <p:cNvPr id="4" name="Straight Connector 3">
              <a:extLst>
                <a:ext uri="{FF2B5EF4-FFF2-40B4-BE49-F238E27FC236}">
                  <a16:creationId xmlns:a16="http://schemas.microsoft.com/office/drawing/2014/main" id="{DE950986-5345-4081-7311-B48D946B74FD}"/>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5" name="Google Shape;1235;p62">
              <a:extLst>
                <a:ext uri="{FF2B5EF4-FFF2-40B4-BE49-F238E27FC236}">
                  <a16:creationId xmlns:a16="http://schemas.microsoft.com/office/drawing/2014/main" id="{A8D5D408-16C8-455D-3894-2D853141ABB4}"/>
                </a:ext>
              </a:extLst>
            </p:cNvPr>
            <p:cNvGrpSpPr/>
            <p:nvPr/>
          </p:nvGrpSpPr>
          <p:grpSpPr>
            <a:xfrm>
              <a:off x="1009096" y="72897"/>
              <a:ext cx="335141" cy="333343"/>
              <a:chOff x="7228300" y="3587100"/>
              <a:chExt cx="727725" cy="727425"/>
            </a:xfrm>
            <a:solidFill>
              <a:schemeClr val="tx2">
                <a:lumMod val="50000"/>
              </a:schemeClr>
            </a:solidFill>
          </p:grpSpPr>
          <p:sp>
            <p:nvSpPr>
              <p:cNvPr id="6" name="Google Shape;1236;p62">
                <a:extLst>
                  <a:ext uri="{FF2B5EF4-FFF2-40B4-BE49-F238E27FC236}">
                    <a16:creationId xmlns:a16="http://schemas.microsoft.com/office/drawing/2014/main" id="{2667FF28-F65D-640F-2378-49133B60096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p62">
                <a:extLst>
                  <a:ext uri="{FF2B5EF4-FFF2-40B4-BE49-F238E27FC236}">
                    <a16:creationId xmlns:a16="http://schemas.microsoft.com/office/drawing/2014/main" id="{C6F7714B-63EF-169F-8B6F-CA86171C75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5;p62">
              <a:extLst>
                <a:ext uri="{FF2B5EF4-FFF2-40B4-BE49-F238E27FC236}">
                  <a16:creationId xmlns:a16="http://schemas.microsoft.com/office/drawing/2014/main" id="{D529E9CC-1173-DA1B-7611-3A53872650DE}"/>
                </a:ext>
              </a:extLst>
            </p:cNvPr>
            <p:cNvGrpSpPr/>
            <p:nvPr/>
          </p:nvGrpSpPr>
          <p:grpSpPr>
            <a:xfrm>
              <a:off x="2677015" y="68327"/>
              <a:ext cx="335141" cy="333343"/>
              <a:chOff x="7228300" y="3587100"/>
              <a:chExt cx="727725" cy="727425"/>
            </a:xfrm>
            <a:solidFill>
              <a:schemeClr val="tx2">
                <a:lumMod val="50000"/>
              </a:schemeClr>
            </a:solidFill>
          </p:grpSpPr>
          <p:sp>
            <p:nvSpPr>
              <p:cNvPr id="9" name="Google Shape;1236;p62">
                <a:extLst>
                  <a:ext uri="{FF2B5EF4-FFF2-40B4-BE49-F238E27FC236}">
                    <a16:creationId xmlns:a16="http://schemas.microsoft.com/office/drawing/2014/main" id="{41FA8C2F-5383-A3C8-1495-5BD437A82AA5}"/>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7;p62">
                <a:extLst>
                  <a:ext uri="{FF2B5EF4-FFF2-40B4-BE49-F238E27FC236}">
                    <a16:creationId xmlns:a16="http://schemas.microsoft.com/office/drawing/2014/main" id="{310F52FC-BBEB-E4FD-19C5-95213CC6B12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35;p62">
              <a:extLst>
                <a:ext uri="{FF2B5EF4-FFF2-40B4-BE49-F238E27FC236}">
                  <a16:creationId xmlns:a16="http://schemas.microsoft.com/office/drawing/2014/main" id="{6C84A74C-0149-3645-BB93-85E526E69FBA}"/>
                </a:ext>
              </a:extLst>
            </p:cNvPr>
            <p:cNvGrpSpPr/>
            <p:nvPr/>
          </p:nvGrpSpPr>
          <p:grpSpPr>
            <a:xfrm>
              <a:off x="4344934" y="72896"/>
              <a:ext cx="335141" cy="333343"/>
              <a:chOff x="7228300" y="3587100"/>
              <a:chExt cx="727725" cy="727425"/>
            </a:xfrm>
            <a:solidFill>
              <a:schemeClr val="tx2">
                <a:lumMod val="50000"/>
              </a:schemeClr>
            </a:solidFill>
          </p:grpSpPr>
          <p:sp>
            <p:nvSpPr>
              <p:cNvPr id="19" name="Google Shape;1236;p62">
                <a:extLst>
                  <a:ext uri="{FF2B5EF4-FFF2-40B4-BE49-F238E27FC236}">
                    <a16:creationId xmlns:a16="http://schemas.microsoft.com/office/drawing/2014/main" id="{5AEA0B5F-F96A-D9F5-88FD-D3C222DA34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7;p62">
                <a:extLst>
                  <a:ext uri="{FF2B5EF4-FFF2-40B4-BE49-F238E27FC236}">
                    <a16:creationId xmlns:a16="http://schemas.microsoft.com/office/drawing/2014/main" id="{D1A026B1-65A5-7B23-079E-E749AB84D2A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35;p62">
              <a:extLst>
                <a:ext uri="{FF2B5EF4-FFF2-40B4-BE49-F238E27FC236}">
                  <a16:creationId xmlns:a16="http://schemas.microsoft.com/office/drawing/2014/main" id="{93165F35-2667-4FFD-FA96-A08D1CB2B2B8}"/>
                </a:ext>
              </a:extLst>
            </p:cNvPr>
            <p:cNvGrpSpPr/>
            <p:nvPr/>
          </p:nvGrpSpPr>
          <p:grpSpPr>
            <a:xfrm>
              <a:off x="6009452" y="68326"/>
              <a:ext cx="335141" cy="333343"/>
              <a:chOff x="7228300" y="3587100"/>
              <a:chExt cx="727725" cy="727425"/>
            </a:xfrm>
            <a:solidFill>
              <a:schemeClr val="tx2">
                <a:lumMod val="50000"/>
              </a:schemeClr>
            </a:solidFill>
          </p:grpSpPr>
          <p:sp>
            <p:nvSpPr>
              <p:cNvPr id="22" name="Google Shape;1236;p62">
                <a:extLst>
                  <a:ext uri="{FF2B5EF4-FFF2-40B4-BE49-F238E27FC236}">
                    <a16:creationId xmlns:a16="http://schemas.microsoft.com/office/drawing/2014/main" id="{C56C0FF9-DDB7-C73D-AA00-3835D1553AB3}"/>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7;p62">
                <a:extLst>
                  <a:ext uri="{FF2B5EF4-FFF2-40B4-BE49-F238E27FC236}">
                    <a16:creationId xmlns:a16="http://schemas.microsoft.com/office/drawing/2014/main" id="{86390301-2A5A-7003-A648-DB05E53BFB2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5;p62">
              <a:extLst>
                <a:ext uri="{FF2B5EF4-FFF2-40B4-BE49-F238E27FC236}">
                  <a16:creationId xmlns:a16="http://schemas.microsoft.com/office/drawing/2014/main" id="{0D150A32-3EDB-CA94-74A4-7AC8F0BBFE92}"/>
                </a:ext>
              </a:extLst>
            </p:cNvPr>
            <p:cNvGrpSpPr/>
            <p:nvPr/>
          </p:nvGrpSpPr>
          <p:grpSpPr>
            <a:xfrm>
              <a:off x="7594656" y="77352"/>
              <a:ext cx="335141" cy="333343"/>
              <a:chOff x="7228300" y="3587100"/>
              <a:chExt cx="727725" cy="727425"/>
            </a:xfrm>
            <a:solidFill>
              <a:schemeClr val="tx2">
                <a:lumMod val="50000"/>
              </a:schemeClr>
            </a:solidFill>
          </p:grpSpPr>
          <p:sp>
            <p:nvSpPr>
              <p:cNvPr id="25" name="Google Shape;1236;p62">
                <a:extLst>
                  <a:ext uri="{FF2B5EF4-FFF2-40B4-BE49-F238E27FC236}">
                    <a16:creationId xmlns:a16="http://schemas.microsoft.com/office/drawing/2014/main" id="{EF2DB7B5-65C2-BAB8-CBBB-8B5C59AE72B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7;p62">
                <a:extLst>
                  <a:ext uri="{FF2B5EF4-FFF2-40B4-BE49-F238E27FC236}">
                    <a16:creationId xmlns:a16="http://schemas.microsoft.com/office/drawing/2014/main" id="{50EEA8DC-0077-EE2F-BC42-D05F2AE4BE5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roup 319">
            <a:extLst>
              <a:ext uri="{FF2B5EF4-FFF2-40B4-BE49-F238E27FC236}">
                <a16:creationId xmlns:a16="http://schemas.microsoft.com/office/drawing/2014/main" id="{D3CA1E05-538B-0689-A823-40A0B59D6100}"/>
              </a:ext>
            </a:extLst>
          </p:cNvPr>
          <p:cNvGrpSpPr/>
          <p:nvPr/>
        </p:nvGrpSpPr>
        <p:grpSpPr>
          <a:xfrm>
            <a:off x="-725050" y="1544284"/>
            <a:ext cx="1587357" cy="180509"/>
            <a:chOff x="-149902" y="1822830"/>
            <a:chExt cx="1587357" cy="180509"/>
          </a:xfrm>
        </p:grpSpPr>
        <p:grpSp>
          <p:nvGrpSpPr>
            <p:cNvPr id="35" name="Google Shape;1068;p61">
              <a:extLst>
                <a:ext uri="{FF2B5EF4-FFF2-40B4-BE49-F238E27FC236}">
                  <a16:creationId xmlns:a16="http://schemas.microsoft.com/office/drawing/2014/main" id="{2A4A53C9-39AF-1D96-0FE8-27B94F93BC90}"/>
                </a:ext>
              </a:extLst>
            </p:cNvPr>
            <p:cNvGrpSpPr/>
            <p:nvPr/>
          </p:nvGrpSpPr>
          <p:grpSpPr>
            <a:xfrm>
              <a:off x="1221328" y="1822830"/>
              <a:ext cx="216127" cy="180509"/>
              <a:chOff x="1751813" y="2520150"/>
              <a:chExt cx="343700" cy="345000"/>
            </a:xfrm>
          </p:grpSpPr>
          <p:sp>
            <p:nvSpPr>
              <p:cNvPr id="36" name="Google Shape;1069;p61">
                <a:extLst>
                  <a:ext uri="{FF2B5EF4-FFF2-40B4-BE49-F238E27FC236}">
                    <a16:creationId xmlns:a16="http://schemas.microsoft.com/office/drawing/2014/main" id="{E6D8DB7B-F818-096F-A430-47E0FD151642}"/>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0;p61">
                <a:extLst>
                  <a:ext uri="{FF2B5EF4-FFF2-40B4-BE49-F238E27FC236}">
                    <a16:creationId xmlns:a16="http://schemas.microsoft.com/office/drawing/2014/main" id="{7D88A506-14EC-32EA-00B3-89374F0106F9}"/>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1;p61">
                <a:extLst>
                  <a:ext uri="{FF2B5EF4-FFF2-40B4-BE49-F238E27FC236}">
                    <a16:creationId xmlns:a16="http://schemas.microsoft.com/office/drawing/2014/main" id="{0945B389-B7F6-98B9-695F-8181A3BBA546}"/>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2;p61">
                <a:extLst>
                  <a:ext uri="{FF2B5EF4-FFF2-40B4-BE49-F238E27FC236}">
                    <a16:creationId xmlns:a16="http://schemas.microsoft.com/office/drawing/2014/main" id="{62F7E97D-7244-A5A1-48B6-B5962EF45497}"/>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73;p61">
                <a:extLst>
                  <a:ext uri="{FF2B5EF4-FFF2-40B4-BE49-F238E27FC236}">
                    <a16:creationId xmlns:a16="http://schemas.microsoft.com/office/drawing/2014/main" id="{011D46E1-940A-0792-F7D9-2AE0ED1A36BD}"/>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4;p61">
                <a:extLst>
                  <a:ext uri="{FF2B5EF4-FFF2-40B4-BE49-F238E27FC236}">
                    <a16:creationId xmlns:a16="http://schemas.microsoft.com/office/drawing/2014/main" id="{D5182275-7549-A12F-811E-9625BEC10512}"/>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5;p61">
                <a:extLst>
                  <a:ext uri="{FF2B5EF4-FFF2-40B4-BE49-F238E27FC236}">
                    <a16:creationId xmlns:a16="http://schemas.microsoft.com/office/drawing/2014/main" id="{00E89D46-041B-842A-1C34-7551EE625817}"/>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Straight Connector 51">
              <a:extLst>
                <a:ext uri="{FF2B5EF4-FFF2-40B4-BE49-F238E27FC236}">
                  <a16:creationId xmlns:a16="http://schemas.microsoft.com/office/drawing/2014/main" id="{72C0DE81-2440-0BCD-9E5D-9E71525367A0}"/>
                </a:ext>
              </a:extLst>
            </p:cNvPr>
            <p:cNvCxnSpPr>
              <a:cxnSpLocks/>
            </p:cNvCxnSpPr>
            <p:nvPr/>
          </p:nvCxnSpPr>
          <p:spPr>
            <a:xfrm>
              <a:off x="-149902" y="1921094"/>
              <a:ext cx="1366561"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21" name="Group 320">
            <a:extLst>
              <a:ext uri="{FF2B5EF4-FFF2-40B4-BE49-F238E27FC236}">
                <a16:creationId xmlns:a16="http://schemas.microsoft.com/office/drawing/2014/main" id="{69BFBB5D-DB09-ADE2-0443-E4F9663CAB40}"/>
              </a:ext>
            </a:extLst>
          </p:cNvPr>
          <p:cNvGrpSpPr/>
          <p:nvPr/>
        </p:nvGrpSpPr>
        <p:grpSpPr>
          <a:xfrm>
            <a:off x="-686371" y="3144455"/>
            <a:ext cx="1530222" cy="180509"/>
            <a:chOff x="-97436" y="3140160"/>
            <a:chExt cx="1530222" cy="180509"/>
          </a:xfrm>
        </p:grpSpPr>
        <p:grpSp>
          <p:nvGrpSpPr>
            <p:cNvPr id="43" name="Google Shape;1068;p61">
              <a:extLst>
                <a:ext uri="{FF2B5EF4-FFF2-40B4-BE49-F238E27FC236}">
                  <a16:creationId xmlns:a16="http://schemas.microsoft.com/office/drawing/2014/main" id="{4A56825E-64A6-ADE0-5824-74DFED7C0C15}"/>
                </a:ext>
              </a:extLst>
            </p:cNvPr>
            <p:cNvGrpSpPr/>
            <p:nvPr/>
          </p:nvGrpSpPr>
          <p:grpSpPr>
            <a:xfrm>
              <a:off x="1216659" y="3140160"/>
              <a:ext cx="216127" cy="180509"/>
              <a:chOff x="1751813" y="2520150"/>
              <a:chExt cx="343700" cy="345000"/>
            </a:xfrm>
          </p:grpSpPr>
          <p:sp>
            <p:nvSpPr>
              <p:cNvPr id="44" name="Google Shape;1069;p61">
                <a:extLst>
                  <a:ext uri="{FF2B5EF4-FFF2-40B4-BE49-F238E27FC236}">
                    <a16:creationId xmlns:a16="http://schemas.microsoft.com/office/drawing/2014/main" id="{4BB8F5EA-FBAA-0A1F-9EA8-1EA5A9D966F3}"/>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0;p61">
                <a:extLst>
                  <a:ext uri="{FF2B5EF4-FFF2-40B4-BE49-F238E27FC236}">
                    <a16:creationId xmlns:a16="http://schemas.microsoft.com/office/drawing/2014/main" id="{B50B614C-4C32-2D31-F55E-0C516E19BFC5}"/>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1;p61">
                <a:extLst>
                  <a:ext uri="{FF2B5EF4-FFF2-40B4-BE49-F238E27FC236}">
                    <a16:creationId xmlns:a16="http://schemas.microsoft.com/office/drawing/2014/main" id="{00AF1E26-8DED-F0B7-7678-52C39BDC100D}"/>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72;p61">
                <a:extLst>
                  <a:ext uri="{FF2B5EF4-FFF2-40B4-BE49-F238E27FC236}">
                    <a16:creationId xmlns:a16="http://schemas.microsoft.com/office/drawing/2014/main" id="{DCC8EF2F-3E78-7C73-42D8-119A8CCFB7A7}"/>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73;p61">
                <a:extLst>
                  <a:ext uri="{FF2B5EF4-FFF2-40B4-BE49-F238E27FC236}">
                    <a16:creationId xmlns:a16="http://schemas.microsoft.com/office/drawing/2014/main" id="{54CAA06C-E679-F717-65C2-4390A57EA136}"/>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4;p61">
                <a:extLst>
                  <a:ext uri="{FF2B5EF4-FFF2-40B4-BE49-F238E27FC236}">
                    <a16:creationId xmlns:a16="http://schemas.microsoft.com/office/drawing/2014/main" id="{5ED341CC-2EC9-7AE9-FA6D-F156F058720A}"/>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5;p61">
                <a:extLst>
                  <a:ext uri="{FF2B5EF4-FFF2-40B4-BE49-F238E27FC236}">
                    <a16:creationId xmlns:a16="http://schemas.microsoft.com/office/drawing/2014/main" id="{420D6EEC-04A2-0157-59FD-6E8918A746FB}"/>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 name="Straight Connector 54">
              <a:extLst>
                <a:ext uri="{FF2B5EF4-FFF2-40B4-BE49-F238E27FC236}">
                  <a16:creationId xmlns:a16="http://schemas.microsoft.com/office/drawing/2014/main" id="{8BCC2BAA-C0D9-3F75-3B51-9005FF9E737D}"/>
                </a:ext>
              </a:extLst>
            </p:cNvPr>
            <p:cNvCxnSpPr>
              <a:cxnSpLocks/>
            </p:cNvCxnSpPr>
            <p:nvPr/>
          </p:nvCxnSpPr>
          <p:spPr>
            <a:xfrm>
              <a:off x="-97436" y="3230218"/>
              <a:ext cx="13262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26" name="Group 325">
            <a:extLst>
              <a:ext uri="{FF2B5EF4-FFF2-40B4-BE49-F238E27FC236}">
                <a16:creationId xmlns:a16="http://schemas.microsoft.com/office/drawing/2014/main" id="{03AD027F-5585-3FEA-775E-4CEB9CDE015F}"/>
              </a:ext>
            </a:extLst>
          </p:cNvPr>
          <p:cNvGrpSpPr/>
          <p:nvPr/>
        </p:nvGrpSpPr>
        <p:grpSpPr>
          <a:xfrm>
            <a:off x="5272007" y="1101011"/>
            <a:ext cx="3364346" cy="2941477"/>
            <a:chOff x="5066675" y="709247"/>
            <a:chExt cx="3364346" cy="2785021"/>
          </a:xfrm>
        </p:grpSpPr>
        <p:sp>
          <p:nvSpPr>
            <p:cNvPr id="58" name="Rectangle 57">
              <a:extLst>
                <a:ext uri="{FF2B5EF4-FFF2-40B4-BE49-F238E27FC236}">
                  <a16:creationId xmlns:a16="http://schemas.microsoft.com/office/drawing/2014/main" id="{0AC24267-842E-E27B-D7D2-C6C2550B198F}"/>
                </a:ext>
              </a:extLst>
            </p:cNvPr>
            <p:cNvSpPr/>
            <p:nvPr/>
          </p:nvSpPr>
          <p:spPr>
            <a:xfrm>
              <a:off x="5066675" y="709247"/>
              <a:ext cx="3364346" cy="2785021"/>
            </a:xfrm>
            <a:prstGeom prst="roundRect">
              <a:avLst/>
            </a:prstGeom>
            <a:solidFill>
              <a:srgbClr val="E8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3" name="TextBox 322">
              <a:extLst>
                <a:ext uri="{FF2B5EF4-FFF2-40B4-BE49-F238E27FC236}">
                  <a16:creationId xmlns:a16="http://schemas.microsoft.com/office/drawing/2014/main" id="{139A6B0B-289D-BD51-C1BA-1035FF3F69E7}"/>
                </a:ext>
              </a:extLst>
            </p:cNvPr>
            <p:cNvSpPr txBox="1"/>
            <p:nvPr/>
          </p:nvSpPr>
          <p:spPr>
            <a:xfrm>
              <a:off x="5254717" y="1558287"/>
              <a:ext cx="2971572" cy="1736646"/>
            </a:xfrm>
            <a:prstGeom prst="roundRect">
              <a:avLst/>
            </a:prstGeom>
            <a:noFill/>
          </p:spPr>
          <p:txBody>
            <a:bodyPr wrap="square">
              <a:spAutoFit/>
            </a:bodyPr>
            <a:lstStyle/>
            <a:p>
              <a:pPr marL="342900" indent="-342900">
                <a:buFont typeface="Wingdings" panose="05000000000000000000" pitchFamily="2" charset="2"/>
                <a:buChar char="§"/>
              </a:pPr>
              <a:r>
                <a:rPr lang="en-IN" sz="1200" dirty="0">
                  <a:latin typeface="Hanken Grotesk" panose="020B0604020202020204" charset="0"/>
                </a:rPr>
                <a:t>Cohere: </a:t>
              </a:r>
              <a:r>
                <a:rPr lang="en-US" sz="1200" dirty="0">
                  <a:latin typeface="Hanken Grotesk" panose="020B0604020202020204" charset="0"/>
                </a:rPr>
                <a:t>Canadian startup that provides NLP models</a:t>
              </a:r>
            </a:p>
            <a:p>
              <a:pPr marL="342900" indent="-342900">
                <a:buFont typeface="Wingdings" panose="05000000000000000000" pitchFamily="2" charset="2"/>
                <a:buChar char="§"/>
              </a:pPr>
              <a:endParaRPr lang="en-US" sz="1200" dirty="0">
                <a:latin typeface="Hanken Grotesk" panose="020B0604020202020204" charset="0"/>
              </a:endParaRPr>
            </a:p>
            <a:p>
              <a:pPr marL="342900" indent="-342900">
                <a:buFont typeface="Wingdings" panose="05000000000000000000" pitchFamily="2" charset="2"/>
                <a:buChar char="§"/>
              </a:pPr>
              <a:r>
                <a:rPr lang="en-US" sz="1200" dirty="0">
                  <a:latin typeface="Hanken Grotesk" panose="020B0604020202020204" charset="0"/>
                </a:rPr>
                <a:t>Given a query and a list of documents, Re-rank indexes the documents from most to least semantically relevant to the query.</a:t>
              </a:r>
              <a:endParaRPr lang="en-IN" sz="1200" dirty="0">
                <a:latin typeface="Hanken Grotesk" panose="020B0604020202020204" charset="0"/>
              </a:endParaRPr>
            </a:p>
          </p:txBody>
        </p:sp>
        <p:sp>
          <p:nvSpPr>
            <p:cNvPr id="324" name="TextBox 323">
              <a:extLst>
                <a:ext uri="{FF2B5EF4-FFF2-40B4-BE49-F238E27FC236}">
                  <a16:creationId xmlns:a16="http://schemas.microsoft.com/office/drawing/2014/main" id="{100ED40F-0192-3053-700A-AA11A2ACEFC0}"/>
                </a:ext>
              </a:extLst>
            </p:cNvPr>
            <p:cNvSpPr txBox="1"/>
            <p:nvPr/>
          </p:nvSpPr>
          <p:spPr>
            <a:xfrm>
              <a:off x="5254717" y="1021755"/>
              <a:ext cx="2118488" cy="340519"/>
            </a:xfrm>
            <a:prstGeom prst="roundRect">
              <a:avLst/>
            </a:prstGeom>
            <a:noFill/>
          </p:spPr>
          <p:txBody>
            <a:bodyPr wrap="square" rtlCol="0">
              <a:spAutoFit/>
            </a:bodyPr>
            <a:lstStyle/>
            <a:p>
              <a:pPr algn="ctr"/>
              <a:r>
                <a:rPr lang="en-IN" b="1" dirty="0">
                  <a:latin typeface="Hanken Grotesk" panose="020B0604020202020204" charset="0"/>
                </a:rPr>
                <a:t>Cohere Re-ranker:</a:t>
              </a:r>
            </a:p>
          </p:txBody>
        </p:sp>
      </p:grpSp>
      <p:sp>
        <p:nvSpPr>
          <p:cNvPr id="3" name="TextBox 2">
            <a:extLst>
              <a:ext uri="{FF2B5EF4-FFF2-40B4-BE49-F238E27FC236}">
                <a16:creationId xmlns:a16="http://schemas.microsoft.com/office/drawing/2014/main" id="{440484FC-AC28-1D91-8092-8A921961BD0B}"/>
              </a:ext>
            </a:extLst>
          </p:cNvPr>
          <p:cNvSpPr txBox="1"/>
          <p:nvPr/>
        </p:nvSpPr>
        <p:spPr>
          <a:xfrm>
            <a:off x="944588" y="2995975"/>
            <a:ext cx="3627412"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O</a:t>
            </a:r>
            <a:r>
              <a:rPr lang="en-US" sz="1200" b="0" dirty="0">
                <a:solidFill>
                  <a:schemeClr val="tx1"/>
                </a:solidFill>
                <a:effectLst/>
                <a:latin typeface="Hanken Grotesk" panose="020B0604020202020204" charset="0"/>
              </a:rPr>
              <a:t>ffers a solution by finding those </a:t>
            </a:r>
            <a:r>
              <a:rPr lang="en-US" sz="1200" b="1" dirty="0">
                <a:solidFill>
                  <a:schemeClr val="tx1"/>
                </a:solidFill>
                <a:effectLst/>
                <a:latin typeface="Hanken Grotesk" panose="020B0604020202020204" charset="0"/>
              </a:rPr>
              <a:t>records</a:t>
            </a:r>
            <a:r>
              <a:rPr lang="en-US" sz="1200" b="0" dirty="0">
                <a:solidFill>
                  <a:schemeClr val="tx1"/>
                </a:solidFill>
                <a:effectLst/>
                <a:latin typeface="Hanken Grotesk" panose="020B0604020202020204" charset="0"/>
              </a:rPr>
              <a:t> that may not be within the top 3 results and put them into a smaller set of results that can be further fed into the LLM</a:t>
            </a:r>
          </a:p>
        </p:txBody>
      </p:sp>
      <p:sp>
        <p:nvSpPr>
          <p:cNvPr id="11" name="TextBox 10">
            <a:extLst>
              <a:ext uri="{FF2B5EF4-FFF2-40B4-BE49-F238E27FC236}">
                <a16:creationId xmlns:a16="http://schemas.microsoft.com/office/drawing/2014/main" id="{19FC5A4C-456B-63DA-3BB4-8C34E82643DF}"/>
              </a:ext>
            </a:extLst>
          </p:cNvPr>
          <p:cNvSpPr txBox="1"/>
          <p:nvPr/>
        </p:nvSpPr>
        <p:spPr>
          <a:xfrm>
            <a:off x="944588" y="1431075"/>
            <a:ext cx="3627412" cy="461665"/>
          </a:xfrm>
          <a:prstGeom prst="rect">
            <a:avLst/>
          </a:prstGeom>
          <a:noFill/>
        </p:spPr>
        <p:txBody>
          <a:bodyPr wrap="square">
            <a:spAutoFit/>
          </a:bodyPr>
          <a:lstStyle/>
          <a:p>
            <a:pPr algn="just"/>
            <a:r>
              <a:rPr lang="en-US" sz="1200" b="1" dirty="0">
                <a:solidFill>
                  <a:schemeClr val="tx1"/>
                </a:solidFill>
                <a:latin typeface="Hanken Grotesk" panose="020B0604020202020204" charset="0"/>
              </a:rPr>
              <a:t>F</a:t>
            </a:r>
            <a:r>
              <a:rPr lang="en-US" sz="1200" b="1" dirty="0">
                <a:solidFill>
                  <a:schemeClr val="tx1"/>
                </a:solidFill>
                <a:effectLst/>
                <a:latin typeface="Hanken Grotesk" panose="020B0604020202020204" charset="0"/>
              </a:rPr>
              <a:t>ilter</a:t>
            </a:r>
            <a:r>
              <a:rPr lang="en-US" sz="1200" b="0" dirty="0">
                <a:solidFill>
                  <a:schemeClr val="tx1"/>
                </a:solidFill>
                <a:effectLst/>
                <a:latin typeface="Hanken Grotesk" panose="020B0604020202020204" charset="0"/>
              </a:rPr>
              <a:t> down the total number of documents into a fixed number </a:t>
            </a:r>
          </a:p>
        </p:txBody>
      </p:sp>
      <p:sp>
        <p:nvSpPr>
          <p:cNvPr id="13" name="TextBox 12">
            <a:extLst>
              <a:ext uri="{FF2B5EF4-FFF2-40B4-BE49-F238E27FC236}">
                <a16:creationId xmlns:a16="http://schemas.microsoft.com/office/drawing/2014/main" id="{C9FBFBD8-AADB-9ACB-8B0D-CE38FCF59ECA}"/>
              </a:ext>
            </a:extLst>
          </p:cNvPr>
          <p:cNvSpPr txBox="1"/>
          <p:nvPr/>
        </p:nvSpPr>
        <p:spPr>
          <a:xfrm>
            <a:off x="944588" y="2213525"/>
            <a:ext cx="3627412" cy="461665"/>
          </a:xfrm>
          <a:prstGeom prst="rect">
            <a:avLst/>
          </a:prstGeom>
          <a:noFill/>
        </p:spPr>
        <p:txBody>
          <a:bodyPr wrap="square">
            <a:spAutoFit/>
          </a:bodyPr>
          <a:lstStyle/>
          <a:p>
            <a:pPr algn="just"/>
            <a:r>
              <a:rPr lang="en-US" sz="1200" b="0" dirty="0">
                <a:solidFill>
                  <a:schemeClr val="tx1"/>
                </a:solidFill>
                <a:effectLst/>
                <a:latin typeface="Hanken Grotesk" panose="020B0604020202020204" charset="0"/>
              </a:rPr>
              <a:t>Re-rank the records and get the most </a:t>
            </a:r>
            <a:r>
              <a:rPr lang="en-US" sz="1200" b="1" dirty="0">
                <a:solidFill>
                  <a:schemeClr val="tx1"/>
                </a:solidFill>
                <a:effectLst/>
                <a:latin typeface="Hanken Grotesk" panose="020B0604020202020204" charset="0"/>
              </a:rPr>
              <a:t>relevant</a:t>
            </a:r>
            <a:r>
              <a:rPr lang="en-US" sz="1200" b="0" dirty="0">
                <a:solidFill>
                  <a:schemeClr val="tx1"/>
                </a:solidFill>
                <a:effectLst/>
                <a:latin typeface="Hanken Grotesk" panose="020B0604020202020204" charset="0"/>
              </a:rPr>
              <a:t> items at the top and they can be sent to the LLM</a:t>
            </a:r>
          </a:p>
        </p:txBody>
      </p:sp>
      <p:grpSp>
        <p:nvGrpSpPr>
          <p:cNvPr id="15" name="Group 14">
            <a:extLst>
              <a:ext uri="{FF2B5EF4-FFF2-40B4-BE49-F238E27FC236}">
                <a16:creationId xmlns:a16="http://schemas.microsoft.com/office/drawing/2014/main" id="{859A15FA-6A3B-65E5-3141-1BF37250CFA5}"/>
              </a:ext>
            </a:extLst>
          </p:cNvPr>
          <p:cNvGrpSpPr/>
          <p:nvPr/>
        </p:nvGrpSpPr>
        <p:grpSpPr>
          <a:xfrm>
            <a:off x="-675177" y="2348571"/>
            <a:ext cx="1530222" cy="180509"/>
            <a:chOff x="-97436" y="3140160"/>
            <a:chExt cx="1530222" cy="180509"/>
          </a:xfrm>
        </p:grpSpPr>
        <p:grpSp>
          <p:nvGrpSpPr>
            <p:cNvPr id="16" name="Google Shape;1068;p61">
              <a:extLst>
                <a:ext uri="{FF2B5EF4-FFF2-40B4-BE49-F238E27FC236}">
                  <a16:creationId xmlns:a16="http://schemas.microsoft.com/office/drawing/2014/main" id="{6CE71FAA-2981-2EDC-96B2-C89A7B4F5234}"/>
                </a:ext>
              </a:extLst>
            </p:cNvPr>
            <p:cNvGrpSpPr/>
            <p:nvPr/>
          </p:nvGrpSpPr>
          <p:grpSpPr>
            <a:xfrm>
              <a:off x="1216659" y="3140160"/>
              <a:ext cx="216127" cy="180509"/>
              <a:chOff x="1751813" y="2520150"/>
              <a:chExt cx="343700" cy="345000"/>
            </a:xfrm>
          </p:grpSpPr>
          <p:sp>
            <p:nvSpPr>
              <p:cNvPr id="27" name="Google Shape;1069;p61">
                <a:extLst>
                  <a:ext uri="{FF2B5EF4-FFF2-40B4-BE49-F238E27FC236}">
                    <a16:creationId xmlns:a16="http://schemas.microsoft.com/office/drawing/2014/main" id="{AFCEA698-A714-D4B4-0A3E-A40014CEB8E8}"/>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0;p61">
                <a:extLst>
                  <a:ext uri="{FF2B5EF4-FFF2-40B4-BE49-F238E27FC236}">
                    <a16:creationId xmlns:a16="http://schemas.microsoft.com/office/drawing/2014/main" id="{F43DFC3F-A7BE-3F38-A4CF-D6A24F393867}"/>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1;p61">
                <a:extLst>
                  <a:ext uri="{FF2B5EF4-FFF2-40B4-BE49-F238E27FC236}">
                    <a16:creationId xmlns:a16="http://schemas.microsoft.com/office/drawing/2014/main" id="{61A6F9E1-8739-C941-DFD0-911F3AEC7703}"/>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2;p61">
                <a:extLst>
                  <a:ext uri="{FF2B5EF4-FFF2-40B4-BE49-F238E27FC236}">
                    <a16:creationId xmlns:a16="http://schemas.microsoft.com/office/drawing/2014/main" id="{9A5F5B59-798A-50C7-2E41-11455FCA5F27}"/>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3;p61">
                <a:extLst>
                  <a:ext uri="{FF2B5EF4-FFF2-40B4-BE49-F238E27FC236}">
                    <a16:creationId xmlns:a16="http://schemas.microsoft.com/office/drawing/2014/main" id="{42767200-3022-8E3E-ABD8-7469D4951628}"/>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4;p61">
                <a:extLst>
                  <a:ext uri="{FF2B5EF4-FFF2-40B4-BE49-F238E27FC236}">
                    <a16:creationId xmlns:a16="http://schemas.microsoft.com/office/drawing/2014/main" id="{62FE22EA-BC44-8C9C-71E8-4BC35BE90CDB}"/>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5;p61">
                <a:extLst>
                  <a:ext uri="{FF2B5EF4-FFF2-40B4-BE49-F238E27FC236}">
                    <a16:creationId xmlns:a16="http://schemas.microsoft.com/office/drawing/2014/main" id="{F0571809-CB54-CE3B-99EF-8CEAA2AC848B}"/>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Straight Connector 16">
              <a:extLst>
                <a:ext uri="{FF2B5EF4-FFF2-40B4-BE49-F238E27FC236}">
                  <a16:creationId xmlns:a16="http://schemas.microsoft.com/office/drawing/2014/main" id="{2BB6A0CD-07AB-865C-7380-221CE440D996}"/>
                </a:ext>
              </a:extLst>
            </p:cNvPr>
            <p:cNvCxnSpPr>
              <a:cxnSpLocks/>
            </p:cNvCxnSpPr>
            <p:nvPr/>
          </p:nvCxnSpPr>
          <p:spPr>
            <a:xfrm>
              <a:off x="-97436" y="3230218"/>
              <a:ext cx="1326280" cy="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918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Evaluation</a:t>
            </a:r>
            <a:endParaRPr sz="2400" dirty="0">
              <a:solidFill>
                <a:schemeClr val="tx1"/>
              </a:solidFill>
            </a:endParaRPr>
          </a:p>
        </p:txBody>
      </p:sp>
      <p:grpSp>
        <p:nvGrpSpPr>
          <p:cNvPr id="327" name="Group 326">
            <a:extLst>
              <a:ext uri="{FF2B5EF4-FFF2-40B4-BE49-F238E27FC236}">
                <a16:creationId xmlns:a16="http://schemas.microsoft.com/office/drawing/2014/main" id="{38567DE3-7367-F775-EA50-9D0CA0217D7E}"/>
              </a:ext>
            </a:extLst>
          </p:cNvPr>
          <p:cNvGrpSpPr/>
          <p:nvPr/>
        </p:nvGrpSpPr>
        <p:grpSpPr>
          <a:xfrm>
            <a:off x="0" y="68326"/>
            <a:ext cx="9183098" cy="342369"/>
            <a:chOff x="0" y="68326"/>
            <a:chExt cx="9183098" cy="342369"/>
          </a:xfrm>
        </p:grpSpPr>
        <p:cxnSp>
          <p:nvCxnSpPr>
            <p:cNvPr id="4" name="Straight Connector 3">
              <a:extLst>
                <a:ext uri="{FF2B5EF4-FFF2-40B4-BE49-F238E27FC236}">
                  <a16:creationId xmlns:a16="http://schemas.microsoft.com/office/drawing/2014/main" id="{DE950986-5345-4081-7311-B48D946B74FD}"/>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5" name="Google Shape;1235;p62">
              <a:extLst>
                <a:ext uri="{FF2B5EF4-FFF2-40B4-BE49-F238E27FC236}">
                  <a16:creationId xmlns:a16="http://schemas.microsoft.com/office/drawing/2014/main" id="{A8D5D408-16C8-455D-3894-2D853141ABB4}"/>
                </a:ext>
              </a:extLst>
            </p:cNvPr>
            <p:cNvGrpSpPr/>
            <p:nvPr/>
          </p:nvGrpSpPr>
          <p:grpSpPr>
            <a:xfrm>
              <a:off x="1009096" y="72897"/>
              <a:ext cx="335141" cy="333343"/>
              <a:chOff x="7228300" y="3587100"/>
              <a:chExt cx="727725" cy="727425"/>
            </a:xfrm>
            <a:solidFill>
              <a:schemeClr val="tx2">
                <a:lumMod val="50000"/>
              </a:schemeClr>
            </a:solidFill>
          </p:grpSpPr>
          <p:sp>
            <p:nvSpPr>
              <p:cNvPr id="6" name="Google Shape;1236;p62">
                <a:extLst>
                  <a:ext uri="{FF2B5EF4-FFF2-40B4-BE49-F238E27FC236}">
                    <a16:creationId xmlns:a16="http://schemas.microsoft.com/office/drawing/2014/main" id="{2667FF28-F65D-640F-2378-49133B60096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p62">
                <a:extLst>
                  <a:ext uri="{FF2B5EF4-FFF2-40B4-BE49-F238E27FC236}">
                    <a16:creationId xmlns:a16="http://schemas.microsoft.com/office/drawing/2014/main" id="{C6F7714B-63EF-169F-8B6F-CA86171C75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5;p62">
              <a:extLst>
                <a:ext uri="{FF2B5EF4-FFF2-40B4-BE49-F238E27FC236}">
                  <a16:creationId xmlns:a16="http://schemas.microsoft.com/office/drawing/2014/main" id="{D529E9CC-1173-DA1B-7611-3A53872650DE}"/>
                </a:ext>
              </a:extLst>
            </p:cNvPr>
            <p:cNvGrpSpPr/>
            <p:nvPr/>
          </p:nvGrpSpPr>
          <p:grpSpPr>
            <a:xfrm>
              <a:off x="2677015" y="68327"/>
              <a:ext cx="335141" cy="333343"/>
              <a:chOff x="7228300" y="3587100"/>
              <a:chExt cx="727725" cy="727425"/>
            </a:xfrm>
            <a:solidFill>
              <a:schemeClr val="tx2">
                <a:lumMod val="50000"/>
              </a:schemeClr>
            </a:solidFill>
          </p:grpSpPr>
          <p:sp>
            <p:nvSpPr>
              <p:cNvPr id="9" name="Google Shape;1236;p62">
                <a:extLst>
                  <a:ext uri="{FF2B5EF4-FFF2-40B4-BE49-F238E27FC236}">
                    <a16:creationId xmlns:a16="http://schemas.microsoft.com/office/drawing/2014/main" id="{41FA8C2F-5383-A3C8-1495-5BD437A82AA5}"/>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7;p62">
                <a:extLst>
                  <a:ext uri="{FF2B5EF4-FFF2-40B4-BE49-F238E27FC236}">
                    <a16:creationId xmlns:a16="http://schemas.microsoft.com/office/drawing/2014/main" id="{310F52FC-BBEB-E4FD-19C5-95213CC6B12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35;p62">
              <a:extLst>
                <a:ext uri="{FF2B5EF4-FFF2-40B4-BE49-F238E27FC236}">
                  <a16:creationId xmlns:a16="http://schemas.microsoft.com/office/drawing/2014/main" id="{6C84A74C-0149-3645-BB93-85E526E69FBA}"/>
                </a:ext>
              </a:extLst>
            </p:cNvPr>
            <p:cNvGrpSpPr/>
            <p:nvPr/>
          </p:nvGrpSpPr>
          <p:grpSpPr>
            <a:xfrm>
              <a:off x="4344934" y="72896"/>
              <a:ext cx="335141" cy="333343"/>
              <a:chOff x="7228300" y="3587100"/>
              <a:chExt cx="727725" cy="727425"/>
            </a:xfrm>
            <a:solidFill>
              <a:schemeClr val="tx2">
                <a:lumMod val="50000"/>
              </a:schemeClr>
            </a:solidFill>
          </p:grpSpPr>
          <p:sp>
            <p:nvSpPr>
              <p:cNvPr id="19" name="Google Shape;1236;p62">
                <a:extLst>
                  <a:ext uri="{FF2B5EF4-FFF2-40B4-BE49-F238E27FC236}">
                    <a16:creationId xmlns:a16="http://schemas.microsoft.com/office/drawing/2014/main" id="{5AEA0B5F-F96A-D9F5-88FD-D3C222DA34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7;p62">
                <a:extLst>
                  <a:ext uri="{FF2B5EF4-FFF2-40B4-BE49-F238E27FC236}">
                    <a16:creationId xmlns:a16="http://schemas.microsoft.com/office/drawing/2014/main" id="{D1A026B1-65A5-7B23-079E-E749AB84D2A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35;p62">
              <a:extLst>
                <a:ext uri="{FF2B5EF4-FFF2-40B4-BE49-F238E27FC236}">
                  <a16:creationId xmlns:a16="http://schemas.microsoft.com/office/drawing/2014/main" id="{93165F35-2667-4FFD-FA96-A08D1CB2B2B8}"/>
                </a:ext>
              </a:extLst>
            </p:cNvPr>
            <p:cNvGrpSpPr/>
            <p:nvPr/>
          </p:nvGrpSpPr>
          <p:grpSpPr>
            <a:xfrm>
              <a:off x="6009452" y="68326"/>
              <a:ext cx="335141" cy="333343"/>
              <a:chOff x="7228300" y="3587100"/>
              <a:chExt cx="727725" cy="727425"/>
            </a:xfrm>
            <a:solidFill>
              <a:schemeClr val="tx2">
                <a:lumMod val="50000"/>
              </a:schemeClr>
            </a:solidFill>
          </p:grpSpPr>
          <p:sp>
            <p:nvSpPr>
              <p:cNvPr id="22" name="Google Shape;1236;p62">
                <a:extLst>
                  <a:ext uri="{FF2B5EF4-FFF2-40B4-BE49-F238E27FC236}">
                    <a16:creationId xmlns:a16="http://schemas.microsoft.com/office/drawing/2014/main" id="{C56C0FF9-DDB7-C73D-AA00-3835D1553AB3}"/>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7;p62">
                <a:extLst>
                  <a:ext uri="{FF2B5EF4-FFF2-40B4-BE49-F238E27FC236}">
                    <a16:creationId xmlns:a16="http://schemas.microsoft.com/office/drawing/2014/main" id="{86390301-2A5A-7003-A648-DB05E53BFB2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5;p62">
              <a:extLst>
                <a:ext uri="{FF2B5EF4-FFF2-40B4-BE49-F238E27FC236}">
                  <a16:creationId xmlns:a16="http://schemas.microsoft.com/office/drawing/2014/main" id="{0D150A32-3EDB-CA94-74A4-7AC8F0BBFE92}"/>
                </a:ext>
              </a:extLst>
            </p:cNvPr>
            <p:cNvGrpSpPr/>
            <p:nvPr/>
          </p:nvGrpSpPr>
          <p:grpSpPr>
            <a:xfrm>
              <a:off x="7594656" y="77352"/>
              <a:ext cx="335141" cy="333343"/>
              <a:chOff x="7228300" y="3587100"/>
              <a:chExt cx="727725" cy="727425"/>
            </a:xfrm>
            <a:solidFill>
              <a:schemeClr val="tx2">
                <a:lumMod val="50000"/>
              </a:schemeClr>
            </a:solidFill>
          </p:grpSpPr>
          <p:sp>
            <p:nvSpPr>
              <p:cNvPr id="25" name="Google Shape;1236;p62">
                <a:extLst>
                  <a:ext uri="{FF2B5EF4-FFF2-40B4-BE49-F238E27FC236}">
                    <a16:creationId xmlns:a16="http://schemas.microsoft.com/office/drawing/2014/main" id="{EF2DB7B5-65C2-BAB8-CBBB-8B5C59AE72B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7;p62">
                <a:extLst>
                  <a:ext uri="{FF2B5EF4-FFF2-40B4-BE49-F238E27FC236}">
                    <a16:creationId xmlns:a16="http://schemas.microsoft.com/office/drawing/2014/main" id="{50EEA8DC-0077-EE2F-BC42-D05F2AE4BE5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2" name="Table 1">
            <a:extLst>
              <a:ext uri="{FF2B5EF4-FFF2-40B4-BE49-F238E27FC236}">
                <a16:creationId xmlns:a16="http://schemas.microsoft.com/office/drawing/2014/main" id="{D6A678C8-8D5E-6609-2F9C-865FB63B20F0}"/>
              </a:ext>
            </a:extLst>
          </p:cNvPr>
          <p:cNvGraphicFramePr>
            <a:graphicFrameLocks noGrp="1"/>
          </p:cNvGraphicFramePr>
          <p:nvPr>
            <p:extLst>
              <p:ext uri="{D42A27DB-BD31-4B8C-83A1-F6EECF244321}">
                <p14:modId xmlns:p14="http://schemas.microsoft.com/office/powerpoint/2010/main" val="1916072048"/>
              </p:ext>
            </p:extLst>
          </p:nvPr>
        </p:nvGraphicFramePr>
        <p:xfrm>
          <a:off x="496462" y="1084039"/>
          <a:ext cx="8151075" cy="3756616"/>
        </p:xfrm>
        <a:graphic>
          <a:graphicData uri="http://schemas.openxmlformats.org/drawingml/2006/table">
            <a:tbl>
              <a:tblPr/>
              <a:tblGrid>
                <a:gridCol w="2717025">
                  <a:extLst>
                    <a:ext uri="{9D8B030D-6E8A-4147-A177-3AD203B41FA5}">
                      <a16:colId xmlns:a16="http://schemas.microsoft.com/office/drawing/2014/main" val="3073607452"/>
                    </a:ext>
                  </a:extLst>
                </a:gridCol>
                <a:gridCol w="2717025">
                  <a:extLst>
                    <a:ext uri="{9D8B030D-6E8A-4147-A177-3AD203B41FA5}">
                      <a16:colId xmlns:a16="http://schemas.microsoft.com/office/drawing/2014/main" val="1762159003"/>
                    </a:ext>
                  </a:extLst>
                </a:gridCol>
                <a:gridCol w="2717025">
                  <a:extLst>
                    <a:ext uri="{9D8B030D-6E8A-4147-A177-3AD203B41FA5}">
                      <a16:colId xmlns:a16="http://schemas.microsoft.com/office/drawing/2014/main" val="1342109243"/>
                    </a:ext>
                  </a:extLst>
                </a:gridCol>
              </a:tblGrid>
              <a:tr h="244617">
                <a:tc gridSpan="3">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Query:</a:t>
                      </a:r>
                      <a:r>
                        <a:rPr lang="en-US" sz="800" b="0" i="0" u="none" strike="noStrike" dirty="0">
                          <a:solidFill>
                            <a:srgbClr val="000000"/>
                          </a:solidFill>
                          <a:effectLst/>
                          <a:latin typeface="Hanken Grotesk" panose="020B0604020202020204" charset="0"/>
                        </a:rPr>
                        <a:t> What are some challenges associated with data collection?</a:t>
                      </a:r>
                      <a:endParaRPr lang="en-US" sz="800" dirty="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85361076"/>
                  </a:ext>
                </a:extLst>
              </a:tr>
              <a:tr h="302527">
                <a:tc gridSpan="3">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Ground Truth: </a:t>
                      </a:r>
                      <a:r>
                        <a:rPr lang="en-US" sz="800" b="0" i="0" u="none" strike="noStrike" dirty="0">
                          <a:solidFill>
                            <a:srgbClr val="000000"/>
                          </a:solidFill>
                          <a:effectLst/>
                          <a:latin typeface="Hanken Grotesk" panose="020B0604020202020204" charset="0"/>
                        </a:rPr>
                        <a:t>Challenges include potential errors from manual data entry, variations in data collection methods leading to non-uniform data, and issues with standardizing data formats.                                                                           </a:t>
                      </a:r>
                      <a:endParaRPr lang="en-US" sz="800" dirty="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9625710"/>
                  </a:ext>
                </a:extLst>
              </a:tr>
              <a:tr h="202367">
                <a:tc>
                  <a:txBody>
                    <a:bodyPr/>
                    <a:lstStyle/>
                    <a:p>
                      <a:pPr algn="ctr" rtl="0" fontAlgn="t">
                        <a:spcBef>
                          <a:spcPts val="1200"/>
                        </a:spcBef>
                        <a:spcAft>
                          <a:spcPts val="0"/>
                        </a:spcAft>
                      </a:pPr>
                      <a:r>
                        <a:rPr lang="en-IN" sz="800" b="1" i="0" u="none" strike="noStrike">
                          <a:solidFill>
                            <a:srgbClr val="000000"/>
                          </a:solidFill>
                          <a:effectLst/>
                          <a:latin typeface="Hanken Grotesk" panose="020B0604020202020204" charset="0"/>
                        </a:rPr>
                        <a:t>Multi-Query</a:t>
                      </a:r>
                      <a:endParaRPr lang="en-IN" sz="80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800" b="1" i="0" u="none" strike="noStrike">
                          <a:solidFill>
                            <a:srgbClr val="000000"/>
                          </a:solidFill>
                          <a:effectLst/>
                          <a:latin typeface="Hanken Grotesk" panose="020B0604020202020204" charset="0"/>
                        </a:rPr>
                        <a:t>Parent-Document</a:t>
                      </a:r>
                      <a:endParaRPr lang="en-IN" sz="80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800" b="1" i="0" u="none" strike="noStrike">
                          <a:solidFill>
                            <a:srgbClr val="000000"/>
                          </a:solidFill>
                          <a:effectLst/>
                          <a:latin typeface="Hanken Grotesk" panose="020B0604020202020204" charset="0"/>
                        </a:rPr>
                        <a:t>Merger</a:t>
                      </a:r>
                      <a:endParaRPr lang="en-IN" sz="80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2190902"/>
                  </a:ext>
                </a:extLst>
              </a:tr>
              <a:tr h="964591">
                <a:tc>
                  <a:txBody>
                    <a:bodyPr/>
                    <a:lstStyle/>
                    <a:p>
                      <a:pPr rtl="0" fontAlgn="t">
                        <a:spcBef>
                          <a:spcPts val="1200"/>
                        </a:spcBef>
                        <a:spcAft>
                          <a:spcPts val="0"/>
                        </a:spcAft>
                      </a:pPr>
                      <a:r>
                        <a:rPr lang="en-US" sz="800" b="0" i="0" u="none" strike="noStrike">
                          <a:solidFill>
                            <a:srgbClr val="000000"/>
                          </a:solidFill>
                          <a:effectLst/>
                          <a:latin typeface="Hanken Grotesk" panose="020B0604020202020204" charset="0"/>
                        </a:rPr>
                        <a:t>1. What obstacles are commonly faced during the process of data collection?</a:t>
                      </a:r>
                      <a:endParaRPr lang="en-US" sz="800">
                        <a:effectLst/>
                        <a:latin typeface="Hanken Grotesk" panose="020B0604020202020204" charset="0"/>
                      </a:endParaRPr>
                    </a:p>
                    <a:p>
                      <a:pPr rtl="0" fontAlgn="t">
                        <a:spcBef>
                          <a:spcPts val="1200"/>
                        </a:spcBef>
                        <a:spcAft>
                          <a:spcPts val="0"/>
                        </a:spcAft>
                      </a:pPr>
                      <a:r>
                        <a:rPr lang="en-US" sz="800" b="0" i="0" u="none" strike="noStrike">
                          <a:solidFill>
                            <a:srgbClr val="000000"/>
                          </a:solidFill>
                          <a:effectLst/>
                          <a:latin typeface="Hanken Grotesk" panose="020B0604020202020204" charset="0"/>
                        </a:rPr>
                        <a:t>2. What difficulties can arise when gathering data?</a:t>
                      </a:r>
                      <a:endParaRPr lang="en-US" sz="800">
                        <a:effectLst/>
                        <a:latin typeface="Hanken Grotesk" panose="020B0604020202020204" charset="0"/>
                      </a:endParaRPr>
                    </a:p>
                    <a:p>
                      <a:pPr rtl="0" fontAlgn="t">
                        <a:spcBef>
                          <a:spcPts val="1200"/>
                        </a:spcBef>
                        <a:spcAft>
                          <a:spcPts val="0"/>
                        </a:spcAft>
                      </a:pPr>
                      <a:r>
                        <a:rPr lang="en-US" sz="800" b="0" i="0" u="none" strike="noStrike">
                          <a:solidFill>
                            <a:srgbClr val="000000"/>
                          </a:solidFill>
                          <a:effectLst/>
                          <a:latin typeface="Hanken Grotesk" panose="020B0604020202020204" charset="0"/>
                        </a:rPr>
                        <a:t>3. What are the main issues linked to data collection?</a:t>
                      </a:r>
                      <a:endParaRPr lang="en-US" sz="80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rowSpan="2">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 Rank:</a:t>
                      </a:r>
                      <a:r>
                        <a:rPr lang="en-US" sz="800" b="0" i="0" u="none" strike="noStrike" dirty="0">
                          <a:solidFill>
                            <a:srgbClr val="000000"/>
                          </a:solidFill>
                          <a:effectLst/>
                          <a:latin typeface="Hanken Grotesk" panose="020B0604020202020204" charset="0"/>
                        </a:rPr>
                        <a:t> 1, Document Index: 0</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Source Document:</a:t>
                      </a:r>
                      <a:r>
                        <a:rPr lang="en-US" sz="800" b="0" i="0" u="none" strike="noStrike" dirty="0">
                          <a:solidFill>
                            <a:srgbClr val="000000"/>
                          </a:solidFill>
                          <a:effectLst/>
                          <a:latin typeface="Hanken Grotesk" panose="020B0604020202020204" charset="0"/>
                        </a:rPr>
                        <a:t> {'source': '/content/audio_1.txt'}</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a:t>
                      </a:r>
                      <a:r>
                        <a:rPr lang="en-US" sz="800" b="0" i="0" u="none" strike="noStrike" dirty="0">
                          <a:solidFill>
                            <a:srgbClr val="000000"/>
                          </a:solidFill>
                          <a:effectLst/>
                          <a:latin typeface="Hanken Grotesk" panose="020B0604020202020204" charset="0"/>
                        </a:rPr>
                        <a:t> entered by somebody and then converted to electronic forms. So that would be, there would be two levels of potential sources for errors. The person writing down the information and then the person typing in the information. Now, gradually these kind of electronic forms are spilled in directly, so at least the source of the error is reduced to one step……..                                          ………..Sometimes we invert the order, sometimes we don’t. Addresses, of course, are written in a million different ways. So there are all kinds of issues with just getting the data to a format where you can work on</a:t>
                      </a:r>
                    </a:p>
                    <a:p>
                      <a:pPr rtl="0" fontAlgn="t">
                        <a:spcBef>
                          <a:spcPts val="1200"/>
                        </a:spcBef>
                        <a:spcAft>
                          <a:spcPts val="0"/>
                        </a:spcAft>
                      </a:pPr>
                      <a:r>
                        <a:rPr lang="en-US" sz="1400" b="1" i="0" u="none" strike="noStrike" dirty="0">
                          <a:solidFill>
                            <a:srgbClr val="000000"/>
                          </a:solidFill>
                          <a:effectLst/>
                          <a:latin typeface="Hanken Grotesk" panose="020B0604020202020204" charset="0"/>
                        </a:rPr>
                        <a:t>Relevance Score:</a:t>
                      </a:r>
                      <a:r>
                        <a:rPr lang="en-US" sz="1400" b="0" i="0" u="none" strike="noStrike" dirty="0">
                          <a:solidFill>
                            <a:srgbClr val="000000"/>
                          </a:solidFill>
                          <a:effectLst/>
                          <a:latin typeface="Hanken Grotesk" panose="020B0604020202020204" charset="0"/>
                        </a:rPr>
                        <a:t> 0.95</a:t>
                      </a:r>
                      <a:endParaRPr lang="en-US" sz="1400" dirty="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rowSpan="2">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 Rank:</a:t>
                      </a:r>
                      <a:r>
                        <a:rPr lang="en-US" sz="800" b="0" i="0" u="none" strike="noStrike" dirty="0">
                          <a:solidFill>
                            <a:srgbClr val="000000"/>
                          </a:solidFill>
                          <a:effectLst/>
                          <a:latin typeface="Hanken Grotesk" panose="020B0604020202020204" charset="0"/>
                        </a:rPr>
                        <a:t> 1, Document Index: 0</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a:t>
                      </a:r>
                      <a:r>
                        <a:rPr lang="en-US" sz="800" b="0" i="0" u="none" strike="noStrike" dirty="0">
                          <a:solidFill>
                            <a:srgbClr val="000000"/>
                          </a:solidFill>
                          <a:effectLst/>
                          <a:latin typeface="Hanken Grotesk" panose="020B0604020202020204" charset="0"/>
                        </a:rPr>
                        <a:t> entered by somebody and then converted to electronic forms. So that would be, there would be two levels of potential sources for errors. The person writing down the information and then the person typing in the information. Now, gradually these kind of electronic forms are spilled in directly, so at least the source of the error is reduced to one step. But still, people mistype things. I mean, there are any number of situations where people type their email address wrong and so notifications don't reach them and so on. So there is this data collection. How do you collect the data and how do you clean it? And the third thing is, how do you make it uniform? So when data is being collected by different people, they may collect different things. And for instance, if you look at the government, typically the government collects data in different forms. For instance, there is a public distribution system which the ration shops, so they collect some information about who is collecting ration</a:t>
                      </a:r>
                    </a:p>
                    <a:p>
                      <a:pPr rtl="0" fontAlgn="t">
                        <a:spcBef>
                          <a:spcPts val="1200"/>
                        </a:spcBef>
                        <a:spcAft>
                          <a:spcPts val="0"/>
                        </a:spcAft>
                      </a:pPr>
                      <a:r>
                        <a:rPr lang="en-US" sz="1400" b="1" i="0" u="none" strike="noStrike" dirty="0">
                          <a:solidFill>
                            <a:srgbClr val="000000"/>
                          </a:solidFill>
                          <a:effectLst/>
                          <a:latin typeface="Hanken Grotesk" panose="020B0604020202020204" charset="0"/>
                        </a:rPr>
                        <a:t>Relevance Score: </a:t>
                      </a:r>
                      <a:r>
                        <a:rPr lang="en-US" sz="1400" b="0" i="0" u="none" strike="noStrike" dirty="0">
                          <a:solidFill>
                            <a:srgbClr val="000000"/>
                          </a:solidFill>
                          <a:effectLst/>
                          <a:latin typeface="Hanken Grotesk" panose="020B0604020202020204" charset="0"/>
                        </a:rPr>
                        <a:t>0.92</a:t>
                      </a:r>
                      <a:endParaRPr lang="en-US" sz="1400" dirty="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1919715"/>
                  </a:ext>
                </a:extLst>
              </a:tr>
              <a:tr h="2042514">
                <a:tc>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 Rank:</a:t>
                      </a:r>
                      <a:r>
                        <a:rPr lang="en-US" sz="800" b="0" i="0" u="none" strike="noStrike" dirty="0">
                          <a:solidFill>
                            <a:srgbClr val="000000"/>
                          </a:solidFill>
                          <a:effectLst/>
                          <a:latin typeface="Hanken Grotesk" panose="020B0604020202020204" charset="0"/>
                        </a:rPr>
                        <a:t> 1, Document Index: 0</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Source Document:</a:t>
                      </a:r>
                      <a:r>
                        <a:rPr lang="en-US" sz="800" b="0" i="0" u="none" strike="noStrike" dirty="0">
                          <a:solidFill>
                            <a:srgbClr val="000000"/>
                          </a:solidFill>
                          <a:effectLst/>
                          <a:latin typeface="Hanken Grotesk" panose="020B0604020202020204" charset="0"/>
                        </a:rPr>
                        <a:t> {'source': '/content/audio_1.txt'}</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a:t>
                      </a:r>
                      <a:r>
                        <a:rPr lang="en-US" sz="800" b="0" i="0" u="none" strike="noStrike" dirty="0">
                          <a:solidFill>
                            <a:srgbClr val="000000"/>
                          </a:solidFill>
                          <a:effectLst/>
                          <a:latin typeface="Hanken Grotesk" panose="020B0604020202020204" charset="0"/>
                        </a:rPr>
                        <a:t> is the fact that this data has to be collected to begin with. So historically, a lot of data was collected manually through forms and so on. And one part of the problem would be that these forms were manually entered by somebody and then converted to electronic forms. So that would be, there would be two levels of potential sources for errors. The person writing down the information and then the person typing in the information…….</a:t>
                      </a:r>
                    </a:p>
                    <a:p>
                      <a:pPr rtl="0" fontAlgn="t">
                        <a:spcBef>
                          <a:spcPts val="1200"/>
                        </a:spcBef>
                        <a:spcAft>
                          <a:spcPts val="0"/>
                        </a:spcAft>
                      </a:pPr>
                      <a:r>
                        <a:rPr lang="en-US" sz="1400" b="1" i="0" u="none" strike="noStrike" dirty="0">
                          <a:solidFill>
                            <a:srgbClr val="000000"/>
                          </a:solidFill>
                          <a:effectLst/>
                          <a:latin typeface="Hanken Grotesk" panose="020B0604020202020204" charset="0"/>
                        </a:rPr>
                        <a:t>Relevance Score:</a:t>
                      </a:r>
                      <a:r>
                        <a:rPr lang="en-US" sz="1400" b="0" i="0" u="none" strike="noStrike" dirty="0">
                          <a:solidFill>
                            <a:srgbClr val="000000"/>
                          </a:solidFill>
                          <a:effectLst/>
                          <a:latin typeface="Hanken Grotesk" panose="020B0604020202020204" charset="0"/>
                        </a:rPr>
                        <a:t> 0.98</a:t>
                      </a:r>
                      <a:endParaRPr lang="en-US" sz="800" dirty="0">
                        <a:effectLst/>
                        <a:latin typeface="Hanken Grotesk" panose="020B0604020202020204" charset="0"/>
                      </a:endParaRPr>
                    </a:p>
                  </a:txBody>
                  <a:tcPr marL="16075" marR="16075" marT="11574" marB="11574">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19244935"/>
                  </a:ext>
                </a:extLst>
              </a:tr>
            </a:tbl>
          </a:graphicData>
        </a:graphic>
      </p:graphicFrame>
    </p:spTree>
    <p:extLst>
      <p:ext uri="{BB962C8B-B14F-4D97-AF65-F5344CB8AC3E}">
        <p14:creationId xmlns:p14="http://schemas.microsoft.com/office/powerpoint/2010/main" val="349804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Evaluation</a:t>
            </a:r>
            <a:endParaRPr sz="2400" dirty="0">
              <a:solidFill>
                <a:schemeClr val="tx1"/>
              </a:solidFill>
            </a:endParaRPr>
          </a:p>
        </p:txBody>
      </p:sp>
      <p:graphicFrame>
        <p:nvGraphicFramePr>
          <p:cNvPr id="3" name="Table 2">
            <a:extLst>
              <a:ext uri="{FF2B5EF4-FFF2-40B4-BE49-F238E27FC236}">
                <a16:creationId xmlns:a16="http://schemas.microsoft.com/office/drawing/2014/main" id="{B3382429-B35A-85F1-8DCD-77767C79C1C6}"/>
              </a:ext>
            </a:extLst>
          </p:cNvPr>
          <p:cNvGraphicFramePr>
            <a:graphicFrameLocks noGrp="1"/>
          </p:cNvGraphicFramePr>
          <p:nvPr>
            <p:extLst>
              <p:ext uri="{D42A27DB-BD31-4B8C-83A1-F6EECF244321}">
                <p14:modId xmlns:p14="http://schemas.microsoft.com/office/powerpoint/2010/main" val="989422935"/>
              </p:ext>
            </p:extLst>
          </p:nvPr>
        </p:nvGraphicFramePr>
        <p:xfrm>
          <a:off x="351043" y="991026"/>
          <a:ext cx="8521908" cy="3790832"/>
        </p:xfrm>
        <a:graphic>
          <a:graphicData uri="http://schemas.openxmlformats.org/drawingml/2006/table">
            <a:tbl>
              <a:tblPr/>
              <a:tblGrid>
                <a:gridCol w="2840636">
                  <a:extLst>
                    <a:ext uri="{9D8B030D-6E8A-4147-A177-3AD203B41FA5}">
                      <a16:colId xmlns:a16="http://schemas.microsoft.com/office/drawing/2014/main" val="2014546194"/>
                    </a:ext>
                  </a:extLst>
                </a:gridCol>
                <a:gridCol w="2840636">
                  <a:extLst>
                    <a:ext uri="{9D8B030D-6E8A-4147-A177-3AD203B41FA5}">
                      <a16:colId xmlns:a16="http://schemas.microsoft.com/office/drawing/2014/main" val="1835822061"/>
                    </a:ext>
                  </a:extLst>
                </a:gridCol>
                <a:gridCol w="2840636">
                  <a:extLst>
                    <a:ext uri="{9D8B030D-6E8A-4147-A177-3AD203B41FA5}">
                      <a16:colId xmlns:a16="http://schemas.microsoft.com/office/drawing/2014/main" val="3253704207"/>
                    </a:ext>
                  </a:extLst>
                </a:gridCol>
              </a:tblGrid>
              <a:tr h="219874">
                <a:tc gridSpan="3">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Query:</a:t>
                      </a:r>
                      <a:r>
                        <a:rPr lang="en-US" sz="800" b="0" i="0" u="none" strike="noStrike" dirty="0">
                          <a:solidFill>
                            <a:srgbClr val="000000"/>
                          </a:solidFill>
                          <a:effectLst/>
                          <a:latin typeface="Hanken Grotesk" panose="020B0604020202020204" charset="0"/>
                        </a:rPr>
                        <a:t> What considerations should businesses keep in mind when applying market basket analysis to understand customer behavior? </a:t>
                      </a:r>
                      <a:endParaRPr lang="en-US" sz="800" dirty="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3019728"/>
                  </a:ext>
                </a:extLst>
              </a:tr>
              <a:tr h="333301">
                <a:tc gridSpan="3">
                  <a:txBody>
                    <a:bodyPr/>
                    <a:lstStyle/>
                    <a:p>
                      <a:pPr rtl="0" fontAlgn="t">
                        <a:spcBef>
                          <a:spcPts val="1200"/>
                        </a:spcBef>
                        <a:spcAft>
                          <a:spcPts val="0"/>
                        </a:spcAft>
                      </a:pPr>
                      <a:r>
                        <a:rPr lang="en-US" sz="800" b="1" i="0" u="none" strike="noStrike">
                          <a:solidFill>
                            <a:srgbClr val="000000"/>
                          </a:solidFill>
                          <a:effectLst/>
                          <a:latin typeface="Hanken Grotesk" panose="020B0604020202020204" charset="0"/>
                        </a:rPr>
                        <a:t>Ground Truth: </a:t>
                      </a:r>
                      <a:r>
                        <a:rPr lang="en-US" sz="800" b="0" i="0" u="none" strike="noStrike">
                          <a:solidFill>
                            <a:srgbClr val="000000"/>
                          </a:solidFill>
                          <a:effectLst/>
                          <a:latin typeface="Hanken Grotesk" panose="020B0604020202020204" charset="0"/>
                        </a:rPr>
                        <a:t>Businesses should balance the benefits of granular analysis with practical considerations such as data privacy, computational complexity, and the interpretability of results, ensuring that insights gained from market basket analysis align with business objectives and contribute to actionable strategies. </a:t>
                      </a:r>
                      <a:endParaRPr lang="en-US" sz="80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51428831"/>
                  </a:ext>
                </a:extLst>
              </a:tr>
              <a:tr h="155023">
                <a:tc>
                  <a:txBody>
                    <a:bodyPr/>
                    <a:lstStyle/>
                    <a:p>
                      <a:pPr algn="ctr" rtl="0" fontAlgn="t">
                        <a:spcBef>
                          <a:spcPts val="1200"/>
                        </a:spcBef>
                        <a:spcAft>
                          <a:spcPts val="0"/>
                        </a:spcAft>
                      </a:pPr>
                      <a:r>
                        <a:rPr lang="en-IN" sz="800" b="1" i="0" u="none" strike="noStrike">
                          <a:solidFill>
                            <a:srgbClr val="000000"/>
                          </a:solidFill>
                          <a:effectLst/>
                          <a:latin typeface="Hanken Grotesk" panose="020B0604020202020204" charset="0"/>
                        </a:rPr>
                        <a:t>Multi-Query</a:t>
                      </a:r>
                      <a:endParaRPr lang="en-IN" sz="80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800" b="1" i="0" u="none" strike="noStrike">
                          <a:solidFill>
                            <a:srgbClr val="000000"/>
                          </a:solidFill>
                          <a:effectLst/>
                          <a:latin typeface="Hanken Grotesk" panose="020B0604020202020204" charset="0"/>
                        </a:rPr>
                        <a:t>Parent-Document</a:t>
                      </a:r>
                      <a:endParaRPr lang="en-IN" sz="80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800" b="1" i="0" u="none" strike="noStrike">
                          <a:solidFill>
                            <a:srgbClr val="000000"/>
                          </a:solidFill>
                          <a:effectLst/>
                          <a:latin typeface="Hanken Grotesk" panose="020B0604020202020204" charset="0"/>
                        </a:rPr>
                        <a:t>Merger</a:t>
                      </a:r>
                      <a:endParaRPr lang="en-IN" sz="80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080313"/>
                  </a:ext>
                </a:extLst>
              </a:tr>
              <a:tr h="1348957">
                <a:tc>
                  <a:txBody>
                    <a:bodyPr/>
                    <a:lstStyle/>
                    <a:p>
                      <a:pPr rtl="0" fontAlgn="t">
                        <a:spcBef>
                          <a:spcPts val="1200"/>
                        </a:spcBef>
                        <a:spcAft>
                          <a:spcPts val="0"/>
                        </a:spcAft>
                      </a:pPr>
                      <a:r>
                        <a:rPr lang="en-US" sz="800" b="0" i="0" u="none" strike="noStrike">
                          <a:solidFill>
                            <a:srgbClr val="000000"/>
                          </a:solidFill>
                          <a:effectLst/>
                          <a:latin typeface="Hanken Grotesk" panose="020B0604020202020204" charset="0"/>
                        </a:rPr>
                        <a:t>1. How can businesses effectively utilize market basket analysis to gain insights into customer behavior?</a:t>
                      </a:r>
                      <a:endParaRPr lang="en-US" sz="800">
                        <a:effectLst/>
                        <a:latin typeface="Hanken Grotesk" panose="020B0604020202020204" charset="0"/>
                      </a:endParaRPr>
                    </a:p>
                    <a:p>
                      <a:pPr rtl="0" fontAlgn="t">
                        <a:spcBef>
                          <a:spcPts val="1200"/>
                        </a:spcBef>
                        <a:spcAft>
                          <a:spcPts val="0"/>
                        </a:spcAft>
                      </a:pPr>
                      <a:r>
                        <a:rPr lang="en-US" sz="800" b="0" i="0" u="none" strike="noStrike">
                          <a:solidFill>
                            <a:srgbClr val="000000"/>
                          </a:solidFill>
                          <a:effectLst/>
                          <a:latin typeface="Hanken Grotesk" panose="020B0604020202020204" charset="0"/>
                        </a:rPr>
                        <a:t>2. What factors should businesses take into account when implementing market basket analysis for understanding customer behavior?</a:t>
                      </a:r>
                      <a:endParaRPr lang="en-US" sz="800">
                        <a:effectLst/>
                        <a:latin typeface="Hanken Grotesk" panose="020B0604020202020204" charset="0"/>
                      </a:endParaRPr>
                    </a:p>
                    <a:p>
                      <a:pPr rtl="0" fontAlgn="t">
                        <a:spcBef>
                          <a:spcPts val="1200"/>
                        </a:spcBef>
                        <a:spcAft>
                          <a:spcPts val="0"/>
                        </a:spcAft>
                      </a:pPr>
                      <a:r>
                        <a:rPr lang="en-US" sz="800" b="0" i="0" u="none" strike="noStrike">
                          <a:solidFill>
                            <a:srgbClr val="000000"/>
                          </a:solidFill>
                          <a:effectLst/>
                          <a:latin typeface="Hanken Grotesk" panose="020B0604020202020204" charset="0"/>
                        </a:rPr>
                        <a:t>3. What are the key considerations for businesses looking to leverage market basket analysis in order to comprehend customer behavior better?</a:t>
                      </a:r>
                      <a:endParaRPr lang="en-US" sz="80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rowSpan="2">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 Rank:</a:t>
                      </a:r>
                      <a:r>
                        <a:rPr lang="en-US" sz="800" b="0" i="0" u="none" strike="noStrike" dirty="0">
                          <a:solidFill>
                            <a:srgbClr val="000000"/>
                          </a:solidFill>
                          <a:effectLst/>
                          <a:latin typeface="Hanken Grotesk" panose="020B0604020202020204" charset="0"/>
                        </a:rPr>
                        <a:t> 1, Document Index: 0</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Source Document:</a:t>
                      </a:r>
                      <a:r>
                        <a:rPr lang="en-US" sz="800" b="0" i="0" u="none" strike="noStrike" dirty="0">
                          <a:solidFill>
                            <a:srgbClr val="000000"/>
                          </a:solidFill>
                          <a:effectLst/>
                          <a:latin typeface="Hanken Grotesk" panose="020B0604020202020204" charset="0"/>
                        </a:rPr>
                        <a:t> {'source': '/content/audio_2.txt'}</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a:t>
                      </a:r>
                      <a:r>
                        <a:rPr lang="en-US" sz="800" b="0" i="0" u="none" strike="noStrike" dirty="0">
                          <a:solidFill>
                            <a:srgbClr val="000000"/>
                          </a:solidFill>
                          <a:effectLst/>
                          <a:latin typeface="Hanken Grotesk" panose="020B0604020202020204" charset="0"/>
                        </a:rPr>
                        <a:t> to say, as a rule, consumers who do this also do that and so on. So these are all refinements. And there are many situations where these are important and interesting, but this model as such, this kind of market basket analysis approach is very naive. And so that's why these things will come up in different contexts. But we are not going to explore it anymore in this context, because in this context, the kind of model that you build, this association rule model is rather simplistic. So we are going to look at more sophisticated models as we go along. And there you can ask the same question, but it'll take a slightly different format. Does this also include tendencies like, if there is one person who tends to buy all his groceries once a month, then they will have a bigger basket size. But for people who buy their groceries, say like per week or every other day, they will have smaller basket size, but their transactions….</a:t>
                      </a:r>
                    </a:p>
                    <a:p>
                      <a:pPr rtl="0" fontAlgn="t">
                        <a:spcBef>
                          <a:spcPts val="1200"/>
                        </a:spcBef>
                        <a:spcAft>
                          <a:spcPts val="0"/>
                        </a:spcAft>
                      </a:pPr>
                      <a:r>
                        <a:rPr lang="en-US" sz="1400" b="1" i="0" u="none" strike="noStrike" dirty="0">
                          <a:solidFill>
                            <a:srgbClr val="000000"/>
                          </a:solidFill>
                          <a:effectLst/>
                          <a:latin typeface="Hanken Grotesk" panose="020B0604020202020204" charset="0"/>
                        </a:rPr>
                        <a:t>Relevance Score:</a:t>
                      </a:r>
                      <a:r>
                        <a:rPr lang="en-US" sz="1400" b="0" i="0" u="none" strike="noStrike" dirty="0">
                          <a:solidFill>
                            <a:srgbClr val="000000"/>
                          </a:solidFill>
                          <a:effectLst/>
                          <a:latin typeface="Hanken Grotesk" panose="020B0604020202020204" charset="0"/>
                        </a:rPr>
                        <a:t> 0.96</a:t>
                      </a:r>
                      <a:endParaRPr lang="en-US" sz="1400" dirty="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rowSpan="2">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 Rank:</a:t>
                      </a:r>
                      <a:r>
                        <a:rPr lang="en-US" sz="800" b="0" i="0" u="none" strike="noStrike" dirty="0">
                          <a:solidFill>
                            <a:srgbClr val="000000"/>
                          </a:solidFill>
                          <a:effectLst/>
                          <a:latin typeface="Hanken Grotesk" panose="020B0604020202020204" charset="0"/>
                        </a:rPr>
                        <a:t> 1, Document Index: 1</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a:t>
                      </a:r>
                      <a:r>
                        <a:rPr lang="en-US" sz="800" b="0" i="0" u="none" strike="noStrike" dirty="0">
                          <a:solidFill>
                            <a:srgbClr val="000000"/>
                          </a:solidFill>
                          <a:effectLst/>
                          <a:latin typeface="Hanken Grotesk" panose="020B0604020202020204" charset="0"/>
                        </a:rPr>
                        <a:t> as a different transaction every time. But for somebody who's buying everything together, doesn't that give rise to a lot of. Yeah, so there are all these situations, I agree, which are not directly addressed in this. There are many different variations of this that you could ask. So there's no doubt about that. So some of them people have looked at because they have kind of natural solutions in this. Some of them maybe you cannot do. So that's another thing about this whole model building thing is that the same model may or may not be capable of tackling every different question that you ask. So this model, some of these things maybe you can segregate and answer. But if, as you're saying, you want to compare behaviors across customers of different types, you cannot, as you said, sensibly aggregate them into a single market basket model because they all have different profiles. So you will have to, in the example that you gave, you would have to first separate out the data for these,</a:t>
                      </a:r>
                      <a:endParaRPr lang="en-US" sz="800" dirty="0">
                        <a:effectLst/>
                        <a:latin typeface="Hanken Grotesk" panose="020B0604020202020204" charset="0"/>
                      </a:endParaRPr>
                    </a:p>
                    <a:p>
                      <a:pPr rtl="0" fontAlgn="t">
                        <a:spcBef>
                          <a:spcPts val="1200"/>
                        </a:spcBef>
                        <a:spcAft>
                          <a:spcPts val="0"/>
                        </a:spcAft>
                      </a:pPr>
                      <a:r>
                        <a:rPr lang="en-US" sz="1400" b="1" i="0" u="none" strike="noStrike" dirty="0">
                          <a:solidFill>
                            <a:srgbClr val="000000"/>
                          </a:solidFill>
                          <a:effectLst/>
                          <a:latin typeface="Hanken Grotesk" panose="020B0604020202020204" charset="0"/>
                        </a:rPr>
                        <a:t>Relevance Score:</a:t>
                      </a:r>
                      <a:r>
                        <a:rPr lang="en-US" sz="1400" b="0" i="0" u="none" strike="noStrike" dirty="0">
                          <a:solidFill>
                            <a:srgbClr val="000000"/>
                          </a:solidFill>
                          <a:effectLst/>
                          <a:latin typeface="Hanken Grotesk" panose="020B0604020202020204" charset="0"/>
                        </a:rPr>
                        <a:t> 0.94</a:t>
                      </a:r>
                      <a:endParaRPr lang="en-US" sz="1400" dirty="0">
                        <a:effectLst/>
                        <a:latin typeface="Hanken Grotesk" panose="020B0604020202020204" charset="0"/>
                      </a:endParaRPr>
                    </a:p>
                    <a:p>
                      <a:pPr fontAlgn="t"/>
                      <a:br>
                        <a:rPr lang="en-US" sz="800" dirty="0">
                          <a:effectLst/>
                          <a:latin typeface="Hanken Grotesk" panose="020B0604020202020204" charset="0"/>
                        </a:rPr>
                      </a:br>
                      <a:endParaRPr lang="en-US" sz="800" dirty="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0356208"/>
                  </a:ext>
                </a:extLst>
              </a:tr>
              <a:tr h="1733677">
                <a:tc>
                  <a:txBody>
                    <a:bodyPr/>
                    <a:lstStyle/>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 Rank:</a:t>
                      </a:r>
                      <a:r>
                        <a:rPr lang="en-US" sz="800" b="0" i="0" u="none" strike="noStrike" dirty="0">
                          <a:solidFill>
                            <a:srgbClr val="000000"/>
                          </a:solidFill>
                          <a:effectLst/>
                          <a:latin typeface="Hanken Grotesk" panose="020B0604020202020204" charset="0"/>
                        </a:rPr>
                        <a:t> 1, Document Index: 4</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Source Document:</a:t>
                      </a:r>
                      <a:r>
                        <a:rPr lang="en-US" sz="800" b="0" i="0" u="none" strike="noStrike" dirty="0">
                          <a:solidFill>
                            <a:srgbClr val="000000"/>
                          </a:solidFill>
                          <a:effectLst/>
                          <a:latin typeface="Hanken Grotesk" panose="020B0604020202020204" charset="0"/>
                        </a:rPr>
                        <a:t> {'source': '/content/audio_2.txt'}</a:t>
                      </a:r>
                      <a:endParaRPr lang="en-US" sz="800" dirty="0">
                        <a:effectLst/>
                        <a:latin typeface="Hanken Grotesk" panose="020B0604020202020204" charset="0"/>
                      </a:endParaRPr>
                    </a:p>
                    <a:p>
                      <a:pPr rtl="0" fontAlgn="t">
                        <a:spcBef>
                          <a:spcPts val="1200"/>
                        </a:spcBef>
                        <a:spcAft>
                          <a:spcPts val="0"/>
                        </a:spcAft>
                      </a:pPr>
                      <a:r>
                        <a:rPr lang="en-US" sz="800" b="1" i="0" u="none" strike="noStrike" dirty="0">
                          <a:solidFill>
                            <a:srgbClr val="000000"/>
                          </a:solidFill>
                          <a:effectLst/>
                          <a:latin typeface="Hanken Grotesk" panose="020B0604020202020204" charset="0"/>
                        </a:rPr>
                        <a:t>Document:</a:t>
                      </a:r>
                      <a:r>
                        <a:rPr lang="en-US" sz="800" b="0" i="0" u="none" strike="noStrike" dirty="0">
                          <a:solidFill>
                            <a:srgbClr val="000000"/>
                          </a:solidFill>
                          <a:effectLst/>
                          <a:latin typeface="Hanken Grotesk" panose="020B0604020202020204" charset="0"/>
                        </a:rPr>
                        <a:t> I talked about this unsupervised. So maybe one thing that you need to do when you have something large is to basically look at the transactions and categorize them according to some criteria, maybe by the size of the basket. And then you will find that there are maybe a lot of people who buy five items at a time…..</a:t>
                      </a:r>
                      <a:endParaRPr lang="en-US" sz="800" dirty="0">
                        <a:effectLst/>
                        <a:latin typeface="Hanken Grotesk" panose="020B0604020202020204" charset="0"/>
                      </a:endParaRPr>
                    </a:p>
                    <a:p>
                      <a:pPr rtl="0" fontAlgn="t">
                        <a:spcBef>
                          <a:spcPts val="1200"/>
                        </a:spcBef>
                        <a:spcAft>
                          <a:spcPts val="0"/>
                        </a:spcAft>
                      </a:pPr>
                      <a:r>
                        <a:rPr lang="en-US" sz="1400" b="1" i="0" u="none" strike="noStrike" dirty="0">
                          <a:solidFill>
                            <a:srgbClr val="000000"/>
                          </a:solidFill>
                          <a:effectLst/>
                          <a:latin typeface="Hanken Grotesk" panose="020B0604020202020204" charset="0"/>
                        </a:rPr>
                        <a:t>Relevance Score:</a:t>
                      </a:r>
                      <a:r>
                        <a:rPr lang="en-US" sz="1400" b="0" i="0" u="none" strike="noStrike" dirty="0">
                          <a:solidFill>
                            <a:srgbClr val="000000"/>
                          </a:solidFill>
                          <a:effectLst/>
                          <a:latin typeface="Hanken Grotesk" panose="020B0604020202020204" charset="0"/>
                        </a:rPr>
                        <a:t> 0.29</a:t>
                      </a:r>
                      <a:endParaRPr lang="en-US" sz="1400" dirty="0">
                        <a:effectLst/>
                        <a:latin typeface="Hanken Grotesk" panose="020B0604020202020204" charset="0"/>
                      </a:endParaRPr>
                    </a:p>
                  </a:txBody>
                  <a:tcPr marL="16826" marR="16826" marT="12115" marB="12115">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891654770"/>
                  </a:ext>
                </a:extLst>
              </a:tr>
            </a:tbl>
          </a:graphicData>
        </a:graphic>
      </p:graphicFrame>
      <p:grpSp>
        <p:nvGrpSpPr>
          <p:cNvPr id="12" name="Group 11">
            <a:extLst>
              <a:ext uri="{FF2B5EF4-FFF2-40B4-BE49-F238E27FC236}">
                <a16:creationId xmlns:a16="http://schemas.microsoft.com/office/drawing/2014/main" id="{9CFE2AAD-EC57-A8EE-99BF-B5974FA06955}"/>
              </a:ext>
            </a:extLst>
          </p:cNvPr>
          <p:cNvGrpSpPr/>
          <p:nvPr/>
        </p:nvGrpSpPr>
        <p:grpSpPr>
          <a:xfrm>
            <a:off x="0" y="68326"/>
            <a:ext cx="9183098" cy="342369"/>
            <a:chOff x="0" y="68326"/>
            <a:chExt cx="9183098" cy="342369"/>
          </a:xfrm>
        </p:grpSpPr>
        <p:cxnSp>
          <p:nvCxnSpPr>
            <p:cNvPr id="13" name="Straight Connector 12">
              <a:extLst>
                <a:ext uri="{FF2B5EF4-FFF2-40B4-BE49-F238E27FC236}">
                  <a16:creationId xmlns:a16="http://schemas.microsoft.com/office/drawing/2014/main" id="{29CAC118-3523-2743-F8AE-E0AAEA700158}"/>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15" name="Google Shape;1235;p62">
              <a:extLst>
                <a:ext uri="{FF2B5EF4-FFF2-40B4-BE49-F238E27FC236}">
                  <a16:creationId xmlns:a16="http://schemas.microsoft.com/office/drawing/2014/main" id="{407E973E-907C-D867-A681-297D9331F42F}"/>
                </a:ext>
              </a:extLst>
            </p:cNvPr>
            <p:cNvGrpSpPr/>
            <p:nvPr/>
          </p:nvGrpSpPr>
          <p:grpSpPr>
            <a:xfrm>
              <a:off x="1009096" y="72897"/>
              <a:ext cx="335141" cy="333343"/>
              <a:chOff x="7228300" y="3587100"/>
              <a:chExt cx="727725" cy="727425"/>
            </a:xfrm>
            <a:solidFill>
              <a:schemeClr val="tx2">
                <a:lumMod val="50000"/>
              </a:schemeClr>
            </a:solidFill>
          </p:grpSpPr>
          <p:sp>
            <p:nvSpPr>
              <p:cNvPr id="37" name="Google Shape;1236;p62">
                <a:extLst>
                  <a:ext uri="{FF2B5EF4-FFF2-40B4-BE49-F238E27FC236}">
                    <a16:creationId xmlns:a16="http://schemas.microsoft.com/office/drawing/2014/main" id="{F46CE602-E3F2-C443-084C-3D5728001B7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7;p62">
                <a:extLst>
                  <a:ext uri="{FF2B5EF4-FFF2-40B4-BE49-F238E27FC236}">
                    <a16:creationId xmlns:a16="http://schemas.microsoft.com/office/drawing/2014/main" id="{C5E7B973-E38A-8E85-EC31-574CA701D966}"/>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35;p62">
              <a:extLst>
                <a:ext uri="{FF2B5EF4-FFF2-40B4-BE49-F238E27FC236}">
                  <a16:creationId xmlns:a16="http://schemas.microsoft.com/office/drawing/2014/main" id="{770B7E71-8D0D-8043-3B8A-8CAE64E6813F}"/>
                </a:ext>
              </a:extLst>
            </p:cNvPr>
            <p:cNvGrpSpPr/>
            <p:nvPr/>
          </p:nvGrpSpPr>
          <p:grpSpPr>
            <a:xfrm>
              <a:off x="2677015" y="68327"/>
              <a:ext cx="335141" cy="333343"/>
              <a:chOff x="7228300" y="3587100"/>
              <a:chExt cx="727725" cy="727425"/>
            </a:xfrm>
            <a:solidFill>
              <a:schemeClr val="tx2">
                <a:lumMod val="50000"/>
              </a:schemeClr>
            </a:solidFill>
          </p:grpSpPr>
          <p:sp>
            <p:nvSpPr>
              <p:cNvPr id="35" name="Google Shape;1236;p62">
                <a:extLst>
                  <a:ext uri="{FF2B5EF4-FFF2-40B4-BE49-F238E27FC236}">
                    <a16:creationId xmlns:a16="http://schemas.microsoft.com/office/drawing/2014/main" id="{6D699A65-FB4E-249A-60E6-CD0AB9685C6E}"/>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7;p62">
                <a:extLst>
                  <a:ext uri="{FF2B5EF4-FFF2-40B4-BE49-F238E27FC236}">
                    <a16:creationId xmlns:a16="http://schemas.microsoft.com/office/drawing/2014/main" id="{452EAD19-D5D2-D841-90ED-BED14187AAC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35;p62">
              <a:extLst>
                <a:ext uri="{FF2B5EF4-FFF2-40B4-BE49-F238E27FC236}">
                  <a16:creationId xmlns:a16="http://schemas.microsoft.com/office/drawing/2014/main" id="{274E4FBF-19EA-59BE-F0D3-08E77870E1A8}"/>
                </a:ext>
              </a:extLst>
            </p:cNvPr>
            <p:cNvGrpSpPr/>
            <p:nvPr/>
          </p:nvGrpSpPr>
          <p:grpSpPr>
            <a:xfrm>
              <a:off x="4344934" y="72896"/>
              <a:ext cx="335141" cy="333343"/>
              <a:chOff x="7228300" y="3587100"/>
              <a:chExt cx="727725" cy="727425"/>
            </a:xfrm>
            <a:solidFill>
              <a:schemeClr val="tx2">
                <a:lumMod val="50000"/>
              </a:schemeClr>
            </a:solidFill>
          </p:grpSpPr>
          <p:sp>
            <p:nvSpPr>
              <p:cNvPr id="33" name="Google Shape;1236;p62">
                <a:extLst>
                  <a:ext uri="{FF2B5EF4-FFF2-40B4-BE49-F238E27FC236}">
                    <a16:creationId xmlns:a16="http://schemas.microsoft.com/office/drawing/2014/main" id="{23444D46-1458-F354-F166-90AB31BA313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7;p62">
                <a:extLst>
                  <a:ext uri="{FF2B5EF4-FFF2-40B4-BE49-F238E27FC236}">
                    <a16:creationId xmlns:a16="http://schemas.microsoft.com/office/drawing/2014/main" id="{C8C34F60-5DFC-DA1A-5483-54C2AF3E0947}"/>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35;p62">
              <a:extLst>
                <a:ext uri="{FF2B5EF4-FFF2-40B4-BE49-F238E27FC236}">
                  <a16:creationId xmlns:a16="http://schemas.microsoft.com/office/drawing/2014/main" id="{6BF45EEE-9013-490A-6BDD-F4698B20452E}"/>
                </a:ext>
              </a:extLst>
            </p:cNvPr>
            <p:cNvGrpSpPr/>
            <p:nvPr/>
          </p:nvGrpSpPr>
          <p:grpSpPr>
            <a:xfrm>
              <a:off x="6009452" y="68326"/>
              <a:ext cx="335141" cy="333343"/>
              <a:chOff x="7228300" y="3587100"/>
              <a:chExt cx="727725" cy="727425"/>
            </a:xfrm>
            <a:solidFill>
              <a:schemeClr val="tx2">
                <a:lumMod val="50000"/>
              </a:schemeClr>
            </a:solidFill>
          </p:grpSpPr>
          <p:sp>
            <p:nvSpPr>
              <p:cNvPr id="31" name="Google Shape;1236;p62">
                <a:extLst>
                  <a:ext uri="{FF2B5EF4-FFF2-40B4-BE49-F238E27FC236}">
                    <a16:creationId xmlns:a16="http://schemas.microsoft.com/office/drawing/2014/main" id="{C4F7EEC6-CD91-0DC5-A3A3-7E7AD3B55AB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7;p62">
                <a:extLst>
                  <a:ext uri="{FF2B5EF4-FFF2-40B4-BE49-F238E27FC236}">
                    <a16:creationId xmlns:a16="http://schemas.microsoft.com/office/drawing/2014/main" id="{BB381547-6775-2A04-4646-89C3406315B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35;p62">
              <a:extLst>
                <a:ext uri="{FF2B5EF4-FFF2-40B4-BE49-F238E27FC236}">
                  <a16:creationId xmlns:a16="http://schemas.microsoft.com/office/drawing/2014/main" id="{A5904F43-F29E-4CB1-EE67-7543FCCE43C3}"/>
                </a:ext>
              </a:extLst>
            </p:cNvPr>
            <p:cNvGrpSpPr/>
            <p:nvPr/>
          </p:nvGrpSpPr>
          <p:grpSpPr>
            <a:xfrm>
              <a:off x="7594656" y="77352"/>
              <a:ext cx="335141" cy="333343"/>
              <a:chOff x="7228300" y="3587100"/>
              <a:chExt cx="727725" cy="727425"/>
            </a:xfrm>
            <a:solidFill>
              <a:schemeClr val="tx2">
                <a:lumMod val="50000"/>
              </a:schemeClr>
            </a:solidFill>
          </p:grpSpPr>
          <p:sp>
            <p:nvSpPr>
              <p:cNvPr id="29" name="Google Shape;1236;p62">
                <a:extLst>
                  <a:ext uri="{FF2B5EF4-FFF2-40B4-BE49-F238E27FC236}">
                    <a16:creationId xmlns:a16="http://schemas.microsoft.com/office/drawing/2014/main" id="{E51169C1-21FC-C097-2489-42259B3F555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62">
                <a:extLst>
                  <a:ext uri="{FF2B5EF4-FFF2-40B4-BE49-F238E27FC236}">
                    <a16:creationId xmlns:a16="http://schemas.microsoft.com/office/drawing/2014/main" id="{C6A84048-6828-FDF2-48DA-C4A86C02C79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5940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881974" y="634884"/>
            <a:ext cx="3865191" cy="6359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Inferences</a:t>
            </a:r>
            <a:endParaRPr sz="3200" dirty="0"/>
          </a:p>
        </p:txBody>
      </p:sp>
      <p:cxnSp>
        <p:nvCxnSpPr>
          <p:cNvPr id="3" name="Straight Connector 2">
            <a:extLst>
              <a:ext uri="{FF2B5EF4-FFF2-40B4-BE49-F238E27FC236}">
                <a16:creationId xmlns:a16="http://schemas.microsoft.com/office/drawing/2014/main" id="{5CF81C91-D699-DD85-F03A-CD3BBC41A1EE}"/>
              </a:ext>
            </a:extLst>
          </p:cNvPr>
          <p:cNvCxnSpPr/>
          <p:nvPr/>
        </p:nvCxnSpPr>
        <p:spPr>
          <a:xfrm>
            <a:off x="1174616" y="1731364"/>
            <a:ext cx="0" cy="34121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38A97CF-979B-8310-9F35-48781D4B47D7}"/>
              </a:ext>
            </a:extLst>
          </p:cNvPr>
          <p:cNvSpPr txBox="1"/>
          <p:nvPr/>
        </p:nvSpPr>
        <p:spPr>
          <a:xfrm>
            <a:off x="1204888" y="1820346"/>
            <a:ext cx="1870303" cy="1754326"/>
          </a:xfrm>
          <a:prstGeom prst="rect">
            <a:avLst/>
          </a:prstGeom>
          <a:noFill/>
        </p:spPr>
        <p:txBody>
          <a:bodyPr wrap="square" rtlCol="0">
            <a:spAutoFit/>
          </a:bodyPr>
          <a:lstStyle/>
          <a:p>
            <a:r>
              <a:rPr lang="en-IN" sz="1200" dirty="0">
                <a:latin typeface="Hanken Grotesk" panose="020B0604020202020204" charset="0"/>
              </a:rPr>
              <a:t>Overall gives fairly good results</a:t>
            </a:r>
          </a:p>
          <a:p>
            <a:endParaRPr lang="en-IN" sz="1200" dirty="0">
              <a:latin typeface="Hanken Grotesk" panose="020B0604020202020204" charset="0"/>
            </a:endParaRPr>
          </a:p>
          <a:p>
            <a:r>
              <a:rPr lang="en-IN" sz="1200" dirty="0">
                <a:latin typeface="Hanken Grotesk" panose="020B0604020202020204" charset="0"/>
              </a:rPr>
              <a:t>Average relevance score of top result across queries &gt; 0.8</a:t>
            </a:r>
          </a:p>
          <a:p>
            <a:endParaRPr lang="en-IN" sz="1200" dirty="0">
              <a:latin typeface="Hanken Grotesk" panose="020B0604020202020204" charset="0"/>
            </a:endParaRPr>
          </a:p>
          <a:p>
            <a:r>
              <a:rPr lang="en-IN" sz="1200" dirty="0">
                <a:latin typeface="Hanken Grotesk" panose="020B0604020202020204" charset="0"/>
              </a:rPr>
              <a:t>Increases diversity in answers, reduces bias</a:t>
            </a:r>
          </a:p>
        </p:txBody>
      </p:sp>
      <p:sp>
        <p:nvSpPr>
          <p:cNvPr id="7" name="TextBox 6">
            <a:extLst>
              <a:ext uri="{FF2B5EF4-FFF2-40B4-BE49-F238E27FC236}">
                <a16:creationId xmlns:a16="http://schemas.microsoft.com/office/drawing/2014/main" id="{56773C5B-9881-BD1B-5998-E38A651CB5E2}"/>
              </a:ext>
            </a:extLst>
          </p:cNvPr>
          <p:cNvSpPr txBox="1"/>
          <p:nvPr/>
        </p:nvSpPr>
        <p:spPr>
          <a:xfrm rot="16200000">
            <a:off x="240236" y="3024813"/>
            <a:ext cx="1591255" cy="307777"/>
          </a:xfrm>
          <a:prstGeom prst="rect">
            <a:avLst/>
          </a:prstGeom>
          <a:noFill/>
        </p:spPr>
        <p:txBody>
          <a:bodyPr wrap="square" rtlCol="0">
            <a:spAutoFit/>
          </a:bodyPr>
          <a:lstStyle/>
          <a:p>
            <a:r>
              <a:rPr lang="en-IN" b="1" dirty="0">
                <a:latin typeface="Hanken Grotesk" panose="020B0604020202020204" charset="0"/>
              </a:rPr>
              <a:t>Merger Retriever</a:t>
            </a:r>
          </a:p>
        </p:txBody>
      </p:sp>
      <p:cxnSp>
        <p:nvCxnSpPr>
          <p:cNvPr id="9" name="Straight Connector 8">
            <a:extLst>
              <a:ext uri="{FF2B5EF4-FFF2-40B4-BE49-F238E27FC236}">
                <a16:creationId xmlns:a16="http://schemas.microsoft.com/office/drawing/2014/main" id="{A14F4324-8550-564A-3956-60CCB20D342F}"/>
              </a:ext>
            </a:extLst>
          </p:cNvPr>
          <p:cNvCxnSpPr/>
          <p:nvPr/>
        </p:nvCxnSpPr>
        <p:spPr>
          <a:xfrm>
            <a:off x="3632083" y="1731364"/>
            <a:ext cx="0" cy="34121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2AD24BE-3882-9740-AFAC-7B6C98F43361}"/>
              </a:ext>
            </a:extLst>
          </p:cNvPr>
          <p:cNvSpPr txBox="1"/>
          <p:nvPr/>
        </p:nvSpPr>
        <p:spPr>
          <a:xfrm>
            <a:off x="3609373" y="1820346"/>
            <a:ext cx="1870303" cy="646331"/>
          </a:xfrm>
          <a:prstGeom prst="rect">
            <a:avLst/>
          </a:prstGeom>
          <a:noFill/>
        </p:spPr>
        <p:txBody>
          <a:bodyPr wrap="square" rtlCol="0">
            <a:spAutoFit/>
          </a:bodyPr>
          <a:lstStyle/>
          <a:p>
            <a:r>
              <a:rPr lang="en-IN" sz="1200" dirty="0">
                <a:latin typeface="Hanken Grotesk" panose="020B0604020202020204" charset="0"/>
              </a:rPr>
              <a:t>Gives really good results for long context responses</a:t>
            </a:r>
          </a:p>
        </p:txBody>
      </p:sp>
      <p:sp>
        <p:nvSpPr>
          <p:cNvPr id="11" name="TextBox 10">
            <a:extLst>
              <a:ext uri="{FF2B5EF4-FFF2-40B4-BE49-F238E27FC236}">
                <a16:creationId xmlns:a16="http://schemas.microsoft.com/office/drawing/2014/main" id="{588CD29B-5E84-0B58-4C68-FD500F1752A7}"/>
              </a:ext>
            </a:extLst>
          </p:cNvPr>
          <p:cNvSpPr txBox="1"/>
          <p:nvPr/>
        </p:nvSpPr>
        <p:spPr>
          <a:xfrm rot="16200000">
            <a:off x="2244244" y="3045048"/>
            <a:ext cx="2467899" cy="307777"/>
          </a:xfrm>
          <a:prstGeom prst="rect">
            <a:avLst/>
          </a:prstGeom>
          <a:noFill/>
        </p:spPr>
        <p:txBody>
          <a:bodyPr wrap="square" rtlCol="0">
            <a:spAutoFit/>
          </a:bodyPr>
          <a:lstStyle/>
          <a:p>
            <a:r>
              <a:rPr lang="en-IN" b="1" dirty="0">
                <a:latin typeface="Hanken Grotesk" panose="020B0604020202020204" charset="0"/>
              </a:rPr>
              <a:t>Parent-Document Retriever</a:t>
            </a:r>
          </a:p>
        </p:txBody>
      </p:sp>
      <p:cxnSp>
        <p:nvCxnSpPr>
          <p:cNvPr id="13" name="Straight Connector 12">
            <a:extLst>
              <a:ext uri="{FF2B5EF4-FFF2-40B4-BE49-F238E27FC236}">
                <a16:creationId xmlns:a16="http://schemas.microsoft.com/office/drawing/2014/main" id="{C281BE30-322B-FE76-E8B8-175BC3241A99}"/>
              </a:ext>
            </a:extLst>
          </p:cNvPr>
          <p:cNvCxnSpPr/>
          <p:nvPr/>
        </p:nvCxnSpPr>
        <p:spPr>
          <a:xfrm>
            <a:off x="5940234" y="1731364"/>
            <a:ext cx="0" cy="34121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6703A9-2D66-E9CC-7878-10CE87E82F77}"/>
              </a:ext>
            </a:extLst>
          </p:cNvPr>
          <p:cNvSpPr txBox="1"/>
          <p:nvPr/>
        </p:nvSpPr>
        <p:spPr>
          <a:xfrm>
            <a:off x="5970506" y="1793707"/>
            <a:ext cx="1870303" cy="1384995"/>
          </a:xfrm>
          <a:prstGeom prst="rect">
            <a:avLst/>
          </a:prstGeom>
          <a:noFill/>
        </p:spPr>
        <p:txBody>
          <a:bodyPr wrap="square" rtlCol="0">
            <a:spAutoFit/>
          </a:bodyPr>
          <a:lstStyle/>
          <a:p>
            <a:r>
              <a:rPr lang="en-IN" sz="1200" dirty="0">
                <a:latin typeface="Hanken Grotesk" panose="020B0604020202020204" charset="0"/>
              </a:rPr>
              <a:t>Gives really good results for short answers</a:t>
            </a:r>
          </a:p>
          <a:p>
            <a:endParaRPr lang="en-IN" sz="1200" dirty="0">
              <a:latin typeface="Hanken Grotesk" panose="020B0604020202020204" charset="0"/>
            </a:endParaRPr>
          </a:p>
          <a:p>
            <a:r>
              <a:rPr lang="en-IN" sz="1200" dirty="0">
                <a:latin typeface="Hanken Grotesk" panose="020B0604020202020204" charset="0"/>
              </a:rPr>
              <a:t>Increases diversity in answers, reduces bias</a:t>
            </a:r>
          </a:p>
          <a:p>
            <a:endParaRPr lang="en-IN" sz="1200" dirty="0">
              <a:latin typeface="Hanken Grotesk" panose="020B0604020202020204" charset="0"/>
            </a:endParaRPr>
          </a:p>
        </p:txBody>
      </p:sp>
      <p:sp>
        <p:nvSpPr>
          <p:cNvPr id="16" name="TextBox 15">
            <a:extLst>
              <a:ext uri="{FF2B5EF4-FFF2-40B4-BE49-F238E27FC236}">
                <a16:creationId xmlns:a16="http://schemas.microsoft.com/office/drawing/2014/main" id="{CD092AED-3452-7681-76AE-82C51132FE45}"/>
              </a:ext>
            </a:extLst>
          </p:cNvPr>
          <p:cNvSpPr txBox="1"/>
          <p:nvPr/>
        </p:nvSpPr>
        <p:spPr>
          <a:xfrm rot="16200000">
            <a:off x="4669989" y="2756175"/>
            <a:ext cx="2232712" cy="307777"/>
          </a:xfrm>
          <a:prstGeom prst="rect">
            <a:avLst/>
          </a:prstGeom>
          <a:noFill/>
        </p:spPr>
        <p:txBody>
          <a:bodyPr wrap="square" rtlCol="0">
            <a:spAutoFit/>
          </a:bodyPr>
          <a:lstStyle/>
          <a:p>
            <a:r>
              <a:rPr lang="en-IN" b="1" dirty="0">
                <a:latin typeface="Hanken Grotesk" panose="020B0604020202020204" charset="0"/>
              </a:rPr>
              <a:t>Multi-Query Retriever</a:t>
            </a:r>
          </a:p>
        </p:txBody>
      </p:sp>
      <p:grpSp>
        <p:nvGrpSpPr>
          <p:cNvPr id="17" name="Google Shape;1084;p61">
            <a:extLst>
              <a:ext uri="{FF2B5EF4-FFF2-40B4-BE49-F238E27FC236}">
                <a16:creationId xmlns:a16="http://schemas.microsoft.com/office/drawing/2014/main" id="{920E12D1-E09C-C117-3FDA-49DB19C03D17}"/>
              </a:ext>
            </a:extLst>
          </p:cNvPr>
          <p:cNvGrpSpPr/>
          <p:nvPr/>
        </p:nvGrpSpPr>
        <p:grpSpPr>
          <a:xfrm>
            <a:off x="981066" y="1387639"/>
            <a:ext cx="343700" cy="343725"/>
            <a:chOff x="5493613" y="1976825"/>
            <a:chExt cx="343700" cy="343725"/>
          </a:xfrm>
        </p:grpSpPr>
        <p:sp>
          <p:nvSpPr>
            <p:cNvPr id="18" name="Google Shape;1085;p61">
              <a:extLst>
                <a:ext uri="{FF2B5EF4-FFF2-40B4-BE49-F238E27FC236}">
                  <a16:creationId xmlns:a16="http://schemas.microsoft.com/office/drawing/2014/main" id="{C2E5E00B-F5B3-1F40-B010-2C997DA98826}"/>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6;p61">
              <a:extLst>
                <a:ext uri="{FF2B5EF4-FFF2-40B4-BE49-F238E27FC236}">
                  <a16:creationId xmlns:a16="http://schemas.microsoft.com/office/drawing/2014/main" id="{A4A94AF0-4391-FFD6-5A71-A5D62F34CF98}"/>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7;p61">
              <a:extLst>
                <a:ext uri="{FF2B5EF4-FFF2-40B4-BE49-F238E27FC236}">
                  <a16:creationId xmlns:a16="http://schemas.microsoft.com/office/drawing/2014/main" id="{4C88ACDE-8B23-BB80-532C-EEC1B0897D50}"/>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8;p61">
              <a:extLst>
                <a:ext uri="{FF2B5EF4-FFF2-40B4-BE49-F238E27FC236}">
                  <a16:creationId xmlns:a16="http://schemas.microsoft.com/office/drawing/2014/main" id="{1023E728-62B1-DA31-547A-0DC3D648DBCC}"/>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9;p61">
              <a:extLst>
                <a:ext uri="{FF2B5EF4-FFF2-40B4-BE49-F238E27FC236}">
                  <a16:creationId xmlns:a16="http://schemas.microsoft.com/office/drawing/2014/main" id="{80D06E4B-70D3-2ABD-D147-F732A09712F2}"/>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90;p61">
              <a:extLst>
                <a:ext uri="{FF2B5EF4-FFF2-40B4-BE49-F238E27FC236}">
                  <a16:creationId xmlns:a16="http://schemas.microsoft.com/office/drawing/2014/main" id="{42436606-6377-4A28-6E87-C0B29DF2D59A}"/>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91;p61">
              <a:extLst>
                <a:ext uri="{FF2B5EF4-FFF2-40B4-BE49-F238E27FC236}">
                  <a16:creationId xmlns:a16="http://schemas.microsoft.com/office/drawing/2014/main" id="{176CA91D-B59E-4C0D-33D3-E21753DFFE9D}"/>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92;p61">
              <a:extLst>
                <a:ext uri="{FF2B5EF4-FFF2-40B4-BE49-F238E27FC236}">
                  <a16:creationId xmlns:a16="http://schemas.microsoft.com/office/drawing/2014/main" id="{540663BB-7056-0B61-A516-4B363970F6EC}"/>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84;p61">
            <a:extLst>
              <a:ext uri="{FF2B5EF4-FFF2-40B4-BE49-F238E27FC236}">
                <a16:creationId xmlns:a16="http://schemas.microsoft.com/office/drawing/2014/main" id="{DA5295CF-BC42-134D-7EFF-85C5A0DD44EB}"/>
              </a:ext>
            </a:extLst>
          </p:cNvPr>
          <p:cNvGrpSpPr/>
          <p:nvPr/>
        </p:nvGrpSpPr>
        <p:grpSpPr>
          <a:xfrm>
            <a:off x="3456350" y="1387639"/>
            <a:ext cx="343700" cy="343725"/>
            <a:chOff x="5493613" y="1976825"/>
            <a:chExt cx="343700" cy="343725"/>
          </a:xfrm>
        </p:grpSpPr>
        <p:sp>
          <p:nvSpPr>
            <p:cNvPr id="28" name="Google Shape;1085;p61">
              <a:extLst>
                <a:ext uri="{FF2B5EF4-FFF2-40B4-BE49-F238E27FC236}">
                  <a16:creationId xmlns:a16="http://schemas.microsoft.com/office/drawing/2014/main" id="{F4FE8133-F73F-376F-03D9-FCDDB2C49D4E}"/>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6;p61">
              <a:extLst>
                <a:ext uri="{FF2B5EF4-FFF2-40B4-BE49-F238E27FC236}">
                  <a16:creationId xmlns:a16="http://schemas.microsoft.com/office/drawing/2014/main" id="{6C28DCB3-F48F-2F4A-E166-47A971B8301D}"/>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7;p61">
              <a:extLst>
                <a:ext uri="{FF2B5EF4-FFF2-40B4-BE49-F238E27FC236}">
                  <a16:creationId xmlns:a16="http://schemas.microsoft.com/office/drawing/2014/main" id="{62D577A2-2F8A-B7FE-4459-4A2621D0FBF2}"/>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8;p61">
              <a:extLst>
                <a:ext uri="{FF2B5EF4-FFF2-40B4-BE49-F238E27FC236}">
                  <a16:creationId xmlns:a16="http://schemas.microsoft.com/office/drawing/2014/main" id="{A55476EE-DD38-90AA-7DBC-A8879450BE86}"/>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9;p61">
              <a:extLst>
                <a:ext uri="{FF2B5EF4-FFF2-40B4-BE49-F238E27FC236}">
                  <a16:creationId xmlns:a16="http://schemas.microsoft.com/office/drawing/2014/main" id="{1CB0C678-E2B9-674D-241B-05C2274CE564}"/>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90;p61">
              <a:extLst>
                <a:ext uri="{FF2B5EF4-FFF2-40B4-BE49-F238E27FC236}">
                  <a16:creationId xmlns:a16="http://schemas.microsoft.com/office/drawing/2014/main" id="{842FEA49-32C3-B2DD-EBCB-DF328E751CF4}"/>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1;p61">
              <a:extLst>
                <a:ext uri="{FF2B5EF4-FFF2-40B4-BE49-F238E27FC236}">
                  <a16:creationId xmlns:a16="http://schemas.microsoft.com/office/drawing/2014/main" id="{FF2A3854-933B-C9B7-0726-AB5A7BD2F60B}"/>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2;p61">
              <a:extLst>
                <a:ext uri="{FF2B5EF4-FFF2-40B4-BE49-F238E27FC236}">
                  <a16:creationId xmlns:a16="http://schemas.microsoft.com/office/drawing/2014/main" id="{CFA71F78-8C2D-9E4B-29FE-A53C6FAC9AD8}"/>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84;p61">
            <a:extLst>
              <a:ext uri="{FF2B5EF4-FFF2-40B4-BE49-F238E27FC236}">
                <a16:creationId xmlns:a16="http://schemas.microsoft.com/office/drawing/2014/main" id="{84F7191F-8BC3-9080-8D5C-D97D338248B6}"/>
              </a:ext>
            </a:extLst>
          </p:cNvPr>
          <p:cNvGrpSpPr/>
          <p:nvPr/>
        </p:nvGrpSpPr>
        <p:grpSpPr>
          <a:xfrm>
            <a:off x="5768384" y="1387639"/>
            <a:ext cx="343700" cy="343725"/>
            <a:chOff x="5493613" y="1976825"/>
            <a:chExt cx="343700" cy="343725"/>
          </a:xfrm>
        </p:grpSpPr>
        <p:sp>
          <p:nvSpPr>
            <p:cNvPr id="37" name="Google Shape;1085;p61">
              <a:extLst>
                <a:ext uri="{FF2B5EF4-FFF2-40B4-BE49-F238E27FC236}">
                  <a16:creationId xmlns:a16="http://schemas.microsoft.com/office/drawing/2014/main" id="{A69FC2AA-6ADF-D513-9241-1396D699097B}"/>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86;p61">
              <a:extLst>
                <a:ext uri="{FF2B5EF4-FFF2-40B4-BE49-F238E27FC236}">
                  <a16:creationId xmlns:a16="http://schemas.microsoft.com/office/drawing/2014/main" id="{71B08660-E58E-C047-1493-C2F2762DC1B0}"/>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87;p61">
              <a:extLst>
                <a:ext uri="{FF2B5EF4-FFF2-40B4-BE49-F238E27FC236}">
                  <a16:creationId xmlns:a16="http://schemas.microsoft.com/office/drawing/2014/main" id="{50057CB1-0E11-338B-B938-544C3CD225B9}"/>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88;p61">
              <a:extLst>
                <a:ext uri="{FF2B5EF4-FFF2-40B4-BE49-F238E27FC236}">
                  <a16:creationId xmlns:a16="http://schemas.microsoft.com/office/drawing/2014/main" id="{24B24828-80A5-F03F-1436-338718EEC21D}"/>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89;p61">
              <a:extLst>
                <a:ext uri="{FF2B5EF4-FFF2-40B4-BE49-F238E27FC236}">
                  <a16:creationId xmlns:a16="http://schemas.microsoft.com/office/drawing/2014/main" id="{0A3A945F-C37B-D779-8C2C-24221566DCE8}"/>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0;p61">
              <a:extLst>
                <a:ext uri="{FF2B5EF4-FFF2-40B4-BE49-F238E27FC236}">
                  <a16:creationId xmlns:a16="http://schemas.microsoft.com/office/drawing/2014/main" id="{1881ADA7-B88E-276A-73F0-0CA632D7731B}"/>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1;p61">
              <a:extLst>
                <a:ext uri="{FF2B5EF4-FFF2-40B4-BE49-F238E27FC236}">
                  <a16:creationId xmlns:a16="http://schemas.microsoft.com/office/drawing/2014/main" id="{94B46A21-1681-127E-873E-177406354964}"/>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2;p61">
              <a:extLst>
                <a:ext uri="{FF2B5EF4-FFF2-40B4-BE49-F238E27FC236}">
                  <a16:creationId xmlns:a16="http://schemas.microsoft.com/office/drawing/2014/main" id="{7AD37160-CE3E-1FB4-9A15-3695D8690731}"/>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0493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819116" y="643345"/>
            <a:ext cx="1393009" cy="5319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Results</a:t>
            </a:r>
            <a:endParaRPr sz="2400" dirty="0">
              <a:solidFill>
                <a:schemeClr val="tx1"/>
              </a:solidFill>
            </a:endParaRPr>
          </a:p>
        </p:txBody>
      </p:sp>
      <p:sp>
        <p:nvSpPr>
          <p:cNvPr id="4" name="Subtitle 3">
            <a:extLst>
              <a:ext uri="{FF2B5EF4-FFF2-40B4-BE49-F238E27FC236}">
                <a16:creationId xmlns:a16="http://schemas.microsoft.com/office/drawing/2014/main" id="{3DC1FE82-EBA7-2A41-C663-3692FDB3B4FF}"/>
              </a:ext>
            </a:extLst>
          </p:cNvPr>
          <p:cNvSpPr>
            <a:spLocks noGrp="1"/>
          </p:cNvSpPr>
          <p:nvPr>
            <p:ph type="subTitle" idx="1"/>
          </p:nvPr>
        </p:nvSpPr>
        <p:spPr>
          <a:xfrm>
            <a:off x="3279338" y="725539"/>
            <a:ext cx="5045546" cy="449706"/>
          </a:xfrm>
        </p:spPr>
        <p:txBody>
          <a:bodyPr/>
          <a:lstStyle/>
          <a:p>
            <a:r>
              <a:rPr lang="en-IN" sz="1600" b="1" dirty="0">
                <a:solidFill>
                  <a:schemeClr val="tx2"/>
                </a:solidFill>
                <a:latin typeface="Hanken Grotesk" panose="020B0604020202020204" charset="0"/>
              </a:rPr>
              <a:t>A note on </a:t>
            </a:r>
            <a:r>
              <a:rPr lang="en-IN" sz="1600" b="1" dirty="0">
                <a:latin typeface="Hanken Grotesk" panose="020B0604020202020204" charset="0"/>
              </a:rPr>
              <a:t>context precision </a:t>
            </a:r>
            <a:r>
              <a:rPr lang="en-IN" sz="1600" b="1" dirty="0">
                <a:solidFill>
                  <a:schemeClr val="tx2"/>
                </a:solidFill>
                <a:latin typeface="Hanken Grotesk" panose="020B0604020202020204" charset="0"/>
              </a:rPr>
              <a:t>and</a:t>
            </a:r>
            <a:r>
              <a:rPr lang="en-IN" sz="1600" b="1" dirty="0">
                <a:latin typeface="Hanken Grotesk" panose="020B0604020202020204" charset="0"/>
              </a:rPr>
              <a:t> context relevancy</a:t>
            </a:r>
            <a:endParaRPr lang="en-IN" sz="1600" dirty="0"/>
          </a:p>
        </p:txBody>
      </p:sp>
      <p:sp>
        <p:nvSpPr>
          <p:cNvPr id="6" name="TextBox 5">
            <a:extLst>
              <a:ext uri="{FF2B5EF4-FFF2-40B4-BE49-F238E27FC236}">
                <a16:creationId xmlns:a16="http://schemas.microsoft.com/office/drawing/2014/main" id="{4A9B3C07-1634-5981-9D38-0C7BA674F461}"/>
              </a:ext>
            </a:extLst>
          </p:cNvPr>
          <p:cNvSpPr txBox="1"/>
          <p:nvPr/>
        </p:nvSpPr>
        <p:spPr>
          <a:xfrm>
            <a:off x="1206708" y="2670321"/>
            <a:ext cx="2975548" cy="1200329"/>
          </a:xfrm>
          <a:prstGeom prst="rect">
            <a:avLst/>
          </a:prstGeom>
          <a:noFill/>
        </p:spPr>
        <p:txBody>
          <a:bodyPr wrap="square" rtlCol="0">
            <a:spAutoFit/>
          </a:bodyPr>
          <a:lstStyle/>
          <a:p>
            <a:pPr marL="171450" indent="-171450" algn="r">
              <a:buFont typeface="Wingdings" panose="05000000000000000000" pitchFamily="2" charset="2"/>
              <a:buChar char="§"/>
            </a:pPr>
            <a:r>
              <a:rPr lang="en-US" sz="1200" dirty="0">
                <a:latin typeface="Hanken Grotesk" panose="020B0604020202020204" charset="0"/>
              </a:rPr>
              <a:t>Evaluates whether all of the ground-truth relevant items present in the contexts are ranked higher or not</a:t>
            </a:r>
          </a:p>
          <a:p>
            <a:pPr marL="171450" indent="-171450" algn="r">
              <a:buFont typeface="Wingdings" panose="05000000000000000000" pitchFamily="2" charset="2"/>
              <a:buChar char="§"/>
            </a:pPr>
            <a:endParaRPr lang="en-US" sz="1200" dirty="0">
              <a:latin typeface="Hanken Grotesk" panose="020B0604020202020204" charset="0"/>
            </a:endParaRPr>
          </a:p>
          <a:p>
            <a:pPr marL="171450" indent="-171450" algn="r">
              <a:buFont typeface="Wingdings" panose="05000000000000000000" pitchFamily="2" charset="2"/>
              <a:buChar char="§"/>
            </a:pPr>
            <a:r>
              <a:rPr lang="en-US" sz="1200" dirty="0">
                <a:latin typeface="Hanken Grotesk" panose="020B0604020202020204" charset="0"/>
              </a:rPr>
              <a:t>Ideally all the relevant chunks must appear at the top ranks</a:t>
            </a:r>
            <a:endParaRPr lang="en-IN" sz="1200" dirty="0">
              <a:latin typeface="Hanken Grotesk" panose="020B0604020202020204" charset="0"/>
            </a:endParaRPr>
          </a:p>
        </p:txBody>
      </p:sp>
      <p:sp>
        <p:nvSpPr>
          <p:cNvPr id="9" name="TextBox 8">
            <a:extLst>
              <a:ext uri="{FF2B5EF4-FFF2-40B4-BE49-F238E27FC236}">
                <a16:creationId xmlns:a16="http://schemas.microsoft.com/office/drawing/2014/main" id="{AA4EF6DF-165C-3DEA-FDDF-6CC6EFE478A6}"/>
              </a:ext>
            </a:extLst>
          </p:cNvPr>
          <p:cNvSpPr txBox="1"/>
          <p:nvPr/>
        </p:nvSpPr>
        <p:spPr>
          <a:xfrm>
            <a:off x="4961744" y="2572687"/>
            <a:ext cx="2975548" cy="1569660"/>
          </a:xfrm>
          <a:prstGeom prst="rect">
            <a:avLst/>
          </a:prstGeom>
          <a:noFill/>
        </p:spPr>
        <p:txBody>
          <a:bodyPr wrap="square" rtlCol="0">
            <a:spAutoFit/>
          </a:bodyPr>
          <a:lstStyle/>
          <a:p>
            <a:pPr marL="171450" indent="-171450" algn="r">
              <a:buFont typeface="Wingdings" panose="05000000000000000000" pitchFamily="2" charset="2"/>
              <a:buChar char="§"/>
            </a:pPr>
            <a:r>
              <a:rPr lang="en-US" sz="1200" dirty="0">
                <a:latin typeface="Hanken Grotesk" panose="020B0604020202020204" charset="0"/>
              </a:rPr>
              <a:t>gauges the relevancy of the retrieved context, calculated based on both the question and contexts</a:t>
            </a:r>
          </a:p>
          <a:p>
            <a:pPr marL="171450" indent="-171450" algn="r">
              <a:buFont typeface="Wingdings" panose="05000000000000000000" pitchFamily="2" charset="2"/>
              <a:buChar char="§"/>
            </a:pPr>
            <a:endParaRPr lang="en-US" sz="1200" dirty="0">
              <a:latin typeface="Hanken Grotesk" panose="020B0604020202020204" charset="0"/>
            </a:endParaRPr>
          </a:p>
          <a:p>
            <a:pPr marL="171450" indent="-171450" algn="r">
              <a:buFont typeface="Wingdings" panose="05000000000000000000" pitchFamily="2" charset="2"/>
              <a:buChar char="§"/>
            </a:pPr>
            <a:r>
              <a:rPr lang="en-US" sz="1200" dirty="0">
                <a:latin typeface="Hanken Grotesk" panose="020B0604020202020204" charset="0"/>
              </a:rPr>
              <a:t>Ideally, the retrieved context should exclusively contain essential information to address the provided query</a:t>
            </a:r>
            <a:endParaRPr lang="en-IN" sz="1200" dirty="0">
              <a:latin typeface="Hanken Grotesk" panose="020B0604020202020204" charset="0"/>
            </a:endParaRPr>
          </a:p>
        </p:txBody>
      </p:sp>
      <p:grpSp>
        <p:nvGrpSpPr>
          <p:cNvPr id="25" name="Group 24">
            <a:extLst>
              <a:ext uri="{FF2B5EF4-FFF2-40B4-BE49-F238E27FC236}">
                <a16:creationId xmlns:a16="http://schemas.microsoft.com/office/drawing/2014/main" id="{22D8B9A3-6A5A-4191-37E9-421E90923682}"/>
              </a:ext>
            </a:extLst>
          </p:cNvPr>
          <p:cNvGrpSpPr/>
          <p:nvPr/>
        </p:nvGrpSpPr>
        <p:grpSpPr>
          <a:xfrm>
            <a:off x="1515620" y="2181069"/>
            <a:ext cx="2794052" cy="2962431"/>
            <a:chOff x="1515620" y="2181069"/>
            <a:chExt cx="2794052" cy="2962431"/>
          </a:xfrm>
        </p:grpSpPr>
        <p:cxnSp>
          <p:nvCxnSpPr>
            <p:cNvPr id="11" name="Straight Connector 10">
              <a:extLst>
                <a:ext uri="{FF2B5EF4-FFF2-40B4-BE49-F238E27FC236}">
                  <a16:creationId xmlns:a16="http://schemas.microsoft.com/office/drawing/2014/main" id="{6E99B2AB-FA1C-1FDB-5341-8BDEC9451B90}"/>
                </a:ext>
              </a:extLst>
            </p:cNvPr>
            <p:cNvCxnSpPr/>
            <p:nvPr/>
          </p:nvCxnSpPr>
          <p:spPr>
            <a:xfrm>
              <a:off x="1515620" y="2181069"/>
              <a:ext cx="2794052"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669169-FBF9-8D11-839D-692C6797CE68}"/>
                </a:ext>
              </a:extLst>
            </p:cNvPr>
            <p:cNvCxnSpPr>
              <a:cxnSpLocks/>
            </p:cNvCxnSpPr>
            <p:nvPr/>
          </p:nvCxnSpPr>
          <p:spPr>
            <a:xfrm>
              <a:off x="4309672" y="2181069"/>
              <a:ext cx="0" cy="2962431"/>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97742C6D-27C7-CFA0-956B-55D2BE03A976}"/>
              </a:ext>
            </a:extLst>
          </p:cNvPr>
          <p:cNvGrpSpPr/>
          <p:nvPr/>
        </p:nvGrpSpPr>
        <p:grpSpPr>
          <a:xfrm>
            <a:off x="5250669" y="2181068"/>
            <a:ext cx="2794052" cy="2962431"/>
            <a:chOff x="1515620" y="2181069"/>
            <a:chExt cx="2794052" cy="2962431"/>
          </a:xfrm>
        </p:grpSpPr>
        <p:cxnSp>
          <p:nvCxnSpPr>
            <p:cNvPr id="39" name="Straight Connector 38">
              <a:extLst>
                <a:ext uri="{FF2B5EF4-FFF2-40B4-BE49-F238E27FC236}">
                  <a16:creationId xmlns:a16="http://schemas.microsoft.com/office/drawing/2014/main" id="{B2471731-8F6F-8F79-29C4-220AB269720F}"/>
                </a:ext>
              </a:extLst>
            </p:cNvPr>
            <p:cNvCxnSpPr/>
            <p:nvPr/>
          </p:nvCxnSpPr>
          <p:spPr>
            <a:xfrm>
              <a:off x="1515620" y="2181069"/>
              <a:ext cx="2794052"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BC21DE-7A96-C6CB-AB7D-9ACF9101D6DB}"/>
                </a:ext>
              </a:extLst>
            </p:cNvPr>
            <p:cNvCxnSpPr>
              <a:cxnSpLocks/>
            </p:cNvCxnSpPr>
            <p:nvPr/>
          </p:nvCxnSpPr>
          <p:spPr>
            <a:xfrm>
              <a:off x="4309672" y="2181069"/>
              <a:ext cx="0" cy="2962431"/>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245F0092-9727-993F-FF2A-6F25E58BCFF6}"/>
              </a:ext>
            </a:extLst>
          </p:cNvPr>
          <p:cNvSpPr txBox="1"/>
          <p:nvPr/>
        </p:nvSpPr>
        <p:spPr>
          <a:xfrm>
            <a:off x="1876461" y="1868368"/>
            <a:ext cx="1636041" cy="307777"/>
          </a:xfrm>
          <a:prstGeom prst="rect">
            <a:avLst/>
          </a:prstGeom>
          <a:noFill/>
        </p:spPr>
        <p:txBody>
          <a:bodyPr wrap="square">
            <a:spAutoFit/>
          </a:bodyPr>
          <a:lstStyle/>
          <a:p>
            <a:pPr algn="ctr"/>
            <a:r>
              <a:rPr lang="en-IN" sz="1400" b="1" dirty="0">
                <a:latin typeface="Hanken Grotesk" panose="020B0604020202020204" charset="0"/>
              </a:rPr>
              <a:t>context precision</a:t>
            </a:r>
            <a:endParaRPr lang="en-IN" dirty="0"/>
          </a:p>
        </p:txBody>
      </p:sp>
      <p:sp>
        <p:nvSpPr>
          <p:cNvPr id="44" name="TextBox 43">
            <a:extLst>
              <a:ext uri="{FF2B5EF4-FFF2-40B4-BE49-F238E27FC236}">
                <a16:creationId xmlns:a16="http://schemas.microsoft.com/office/drawing/2014/main" id="{1C661E4D-8AB9-44DB-D545-78EEDBB1F1C1}"/>
              </a:ext>
            </a:extLst>
          </p:cNvPr>
          <p:cNvSpPr txBox="1"/>
          <p:nvPr/>
        </p:nvSpPr>
        <p:spPr>
          <a:xfrm>
            <a:off x="5782950" y="1872071"/>
            <a:ext cx="1729490" cy="307777"/>
          </a:xfrm>
          <a:prstGeom prst="rect">
            <a:avLst/>
          </a:prstGeom>
          <a:noFill/>
        </p:spPr>
        <p:txBody>
          <a:bodyPr wrap="square">
            <a:spAutoFit/>
          </a:bodyPr>
          <a:lstStyle/>
          <a:p>
            <a:pPr algn="ctr"/>
            <a:r>
              <a:rPr lang="en-IN" sz="1400" b="1" dirty="0">
                <a:latin typeface="Hanken Grotesk" panose="020B0604020202020204" charset="0"/>
              </a:rPr>
              <a:t>context relevancy</a:t>
            </a:r>
            <a:endParaRPr lang="en-IN" dirty="0"/>
          </a:p>
        </p:txBody>
      </p:sp>
      <p:grpSp>
        <p:nvGrpSpPr>
          <p:cNvPr id="45" name="Google Shape;1123;p61">
            <a:extLst>
              <a:ext uri="{FF2B5EF4-FFF2-40B4-BE49-F238E27FC236}">
                <a16:creationId xmlns:a16="http://schemas.microsoft.com/office/drawing/2014/main" id="{EB9DD785-33DD-EF15-AD1F-45F06F8DFB2B}"/>
              </a:ext>
            </a:extLst>
          </p:cNvPr>
          <p:cNvGrpSpPr/>
          <p:nvPr/>
        </p:nvGrpSpPr>
        <p:grpSpPr>
          <a:xfrm>
            <a:off x="967322" y="2022256"/>
            <a:ext cx="345000" cy="343725"/>
            <a:chOff x="2499138" y="1976825"/>
            <a:chExt cx="345000" cy="343725"/>
          </a:xfrm>
        </p:grpSpPr>
        <p:sp>
          <p:nvSpPr>
            <p:cNvPr id="46" name="Google Shape;1124;p61">
              <a:extLst>
                <a:ext uri="{FF2B5EF4-FFF2-40B4-BE49-F238E27FC236}">
                  <a16:creationId xmlns:a16="http://schemas.microsoft.com/office/drawing/2014/main" id="{F385B126-E4A5-3B19-670A-CD32B44E3C92}"/>
                </a:ext>
              </a:extLst>
            </p:cNvPr>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5;p61">
              <a:extLst>
                <a:ext uri="{FF2B5EF4-FFF2-40B4-BE49-F238E27FC236}">
                  <a16:creationId xmlns:a16="http://schemas.microsoft.com/office/drawing/2014/main" id="{78C31A26-6403-A473-0ACD-9A6E848BB347}"/>
                </a:ext>
              </a:extLst>
            </p:cNvPr>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6;p61">
              <a:extLst>
                <a:ext uri="{FF2B5EF4-FFF2-40B4-BE49-F238E27FC236}">
                  <a16:creationId xmlns:a16="http://schemas.microsoft.com/office/drawing/2014/main" id="{A762AB03-58E2-BA75-8688-E10FA264D1FD}"/>
                </a:ext>
              </a:extLst>
            </p:cNvPr>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p61">
              <a:extLst>
                <a:ext uri="{FF2B5EF4-FFF2-40B4-BE49-F238E27FC236}">
                  <a16:creationId xmlns:a16="http://schemas.microsoft.com/office/drawing/2014/main" id="{90CAF258-55A6-9A5E-2A99-28BF84482FAA}"/>
                </a:ext>
              </a:extLst>
            </p:cNvPr>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8;p61">
              <a:extLst>
                <a:ext uri="{FF2B5EF4-FFF2-40B4-BE49-F238E27FC236}">
                  <a16:creationId xmlns:a16="http://schemas.microsoft.com/office/drawing/2014/main" id="{D3682195-AC3A-E093-4CEF-CE096F14B9DD}"/>
                </a:ext>
              </a:extLst>
            </p:cNvPr>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9;p61">
              <a:extLst>
                <a:ext uri="{FF2B5EF4-FFF2-40B4-BE49-F238E27FC236}">
                  <a16:creationId xmlns:a16="http://schemas.microsoft.com/office/drawing/2014/main" id="{A5A7B711-686B-D665-EF0E-FFF6DAB8A65E}"/>
                </a:ext>
              </a:extLst>
            </p:cNvPr>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0;p61">
              <a:extLst>
                <a:ext uri="{FF2B5EF4-FFF2-40B4-BE49-F238E27FC236}">
                  <a16:creationId xmlns:a16="http://schemas.microsoft.com/office/drawing/2014/main" id="{3F8A10A3-4CC1-02AB-AAE6-D4787FB21EAA}"/>
                </a:ext>
              </a:extLst>
            </p:cNvPr>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123;p61">
            <a:extLst>
              <a:ext uri="{FF2B5EF4-FFF2-40B4-BE49-F238E27FC236}">
                <a16:creationId xmlns:a16="http://schemas.microsoft.com/office/drawing/2014/main" id="{B99A312B-45A0-062D-EC10-D0C58249F458}"/>
              </a:ext>
            </a:extLst>
          </p:cNvPr>
          <p:cNvGrpSpPr/>
          <p:nvPr/>
        </p:nvGrpSpPr>
        <p:grpSpPr>
          <a:xfrm>
            <a:off x="4779795" y="2001893"/>
            <a:ext cx="345000" cy="343725"/>
            <a:chOff x="2499138" y="1976825"/>
            <a:chExt cx="345000" cy="343725"/>
          </a:xfrm>
        </p:grpSpPr>
        <p:sp>
          <p:nvSpPr>
            <p:cNvPr id="54" name="Google Shape;1124;p61">
              <a:extLst>
                <a:ext uri="{FF2B5EF4-FFF2-40B4-BE49-F238E27FC236}">
                  <a16:creationId xmlns:a16="http://schemas.microsoft.com/office/drawing/2014/main" id="{60D34A56-BCB0-90C1-0C7A-396146D927C9}"/>
                </a:ext>
              </a:extLst>
            </p:cNvPr>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25;p61">
              <a:extLst>
                <a:ext uri="{FF2B5EF4-FFF2-40B4-BE49-F238E27FC236}">
                  <a16:creationId xmlns:a16="http://schemas.microsoft.com/office/drawing/2014/main" id="{1D92B64C-18B1-9C63-6368-D72207C2927A}"/>
                </a:ext>
              </a:extLst>
            </p:cNvPr>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26;p61">
              <a:extLst>
                <a:ext uri="{FF2B5EF4-FFF2-40B4-BE49-F238E27FC236}">
                  <a16:creationId xmlns:a16="http://schemas.microsoft.com/office/drawing/2014/main" id="{055CC512-00D1-C3F6-EBD0-B289046657CD}"/>
                </a:ext>
              </a:extLst>
            </p:cNvPr>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27;p61">
              <a:extLst>
                <a:ext uri="{FF2B5EF4-FFF2-40B4-BE49-F238E27FC236}">
                  <a16:creationId xmlns:a16="http://schemas.microsoft.com/office/drawing/2014/main" id="{3BD8B2FF-9E77-7A4C-59AC-E96A8001AE27}"/>
                </a:ext>
              </a:extLst>
            </p:cNvPr>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28;p61">
              <a:extLst>
                <a:ext uri="{FF2B5EF4-FFF2-40B4-BE49-F238E27FC236}">
                  <a16:creationId xmlns:a16="http://schemas.microsoft.com/office/drawing/2014/main" id="{817595CA-65D0-AFB0-A9BD-A1718A1B18BB}"/>
                </a:ext>
              </a:extLst>
            </p:cNvPr>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29;p61">
              <a:extLst>
                <a:ext uri="{FF2B5EF4-FFF2-40B4-BE49-F238E27FC236}">
                  <a16:creationId xmlns:a16="http://schemas.microsoft.com/office/drawing/2014/main" id="{E4D58874-A48B-6857-CB53-400198DE109F}"/>
                </a:ext>
              </a:extLst>
            </p:cNvPr>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0;p61">
              <a:extLst>
                <a:ext uri="{FF2B5EF4-FFF2-40B4-BE49-F238E27FC236}">
                  <a16:creationId xmlns:a16="http://schemas.microsoft.com/office/drawing/2014/main" id="{8D991C41-AAFA-1C78-5344-B2AAF176BFEA}"/>
                </a:ext>
              </a:extLst>
            </p:cNvPr>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47AF2A3-2228-5666-B3E8-FC8CA24C1C2F}"/>
              </a:ext>
            </a:extLst>
          </p:cNvPr>
          <p:cNvSpPr txBox="1"/>
          <p:nvPr/>
        </p:nvSpPr>
        <p:spPr>
          <a:xfrm>
            <a:off x="7199086" y="137315"/>
            <a:ext cx="1879599" cy="261610"/>
          </a:xfrm>
          <a:prstGeom prst="rect">
            <a:avLst/>
          </a:prstGeom>
          <a:noFill/>
        </p:spPr>
        <p:txBody>
          <a:bodyPr wrap="square" rtlCol="0">
            <a:spAutoFit/>
          </a:bodyPr>
          <a:lstStyle/>
          <a:p>
            <a:pPr algn="r"/>
            <a:r>
              <a:rPr lang="en-IN" sz="1100" dirty="0">
                <a:latin typeface="Hanken Grotesk" panose="020B0604020202020204" charset="0"/>
              </a:rPr>
              <a:t>More at:  </a:t>
            </a:r>
            <a:r>
              <a:rPr lang="en-IN" sz="1100" dirty="0">
                <a:solidFill>
                  <a:srgbClr val="6666FF"/>
                </a:solidFill>
                <a:latin typeface="Hanken Grotesk" panose="020B0604020202020204" charset="0"/>
                <a:hlinkClick r:id="rId3" action="ppaction://hlinksldjump">
                  <a:extLst>
                    <a:ext uri="{A12FA001-AC4F-418D-AE19-62706E023703}">
                      <ahyp:hlinkClr xmlns:ahyp="http://schemas.microsoft.com/office/drawing/2018/hyperlinkcolor" val="tx"/>
                    </a:ext>
                  </a:extLst>
                </a:hlinkClick>
              </a:rPr>
              <a:t>Appendix</a:t>
            </a:r>
            <a:endParaRPr lang="en-IN" sz="1100" dirty="0">
              <a:solidFill>
                <a:srgbClr val="6666FF"/>
              </a:solidFill>
              <a:latin typeface="Hanken Grotesk" panose="020B0604020202020204" charset="0"/>
            </a:endParaRPr>
          </a:p>
        </p:txBody>
      </p:sp>
    </p:spTree>
    <p:extLst>
      <p:ext uri="{BB962C8B-B14F-4D97-AF65-F5344CB8AC3E}">
        <p14:creationId xmlns:p14="http://schemas.microsoft.com/office/powerpoint/2010/main" val="156142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Results</a:t>
            </a:r>
            <a:endParaRPr sz="2400" dirty="0">
              <a:solidFill>
                <a:schemeClr val="tx1"/>
              </a:solidFill>
            </a:endParaRPr>
          </a:p>
        </p:txBody>
      </p:sp>
      <p:grpSp>
        <p:nvGrpSpPr>
          <p:cNvPr id="12" name="Group 11">
            <a:extLst>
              <a:ext uri="{FF2B5EF4-FFF2-40B4-BE49-F238E27FC236}">
                <a16:creationId xmlns:a16="http://schemas.microsoft.com/office/drawing/2014/main" id="{9CFE2AAD-EC57-A8EE-99BF-B5974FA06955}"/>
              </a:ext>
            </a:extLst>
          </p:cNvPr>
          <p:cNvGrpSpPr/>
          <p:nvPr/>
        </p:nvGrpSpPr>
        <p:grpSpPr>
          <a:xfrm>
            <a:off x="0" y="68326"/>
            <a:ext cx="9183098" cy="342369"/>
            <a:chOff x="0" y="68326"/>
            <a:chExt cx="9183098" cy="342369"/>
          </a:xfrm>
        </p:grpSpPr>
        <p:cxnSp>
          <p:nvCxnSpPr>
            <p:cNvPr id="13" name="Straight Connector 12">
              <a:extLst>
                <a:ext uri="{FF2B5EF4-FFF2-40B4-BE49-F238E27FC236}">
                  <a16:creationId xmlns:a16="http://schemas.microsoft.com/office/drawing/2014/main" id="{29CAC118-3523-2743-F8AE-E0AAEA700158}"/>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15" name="Google Shape;1235;p62">
              <a:extLst>
                <a:ext uri="{FF2B5EF4-FFF2-40B4-BE49-F238E27FC236}">
                  <a16:creationId xmlns:a16="http://schemas.microsoft.com/office/drawing/2014/main" id="{407E973E-907C-D867-A681-297D9331F42F}"/>
                </a:ext>
              </a:extLst>
            </p:cNvPr>
            <p:cNvGrpSpPr/>
            <p:nvPr/>
          </p:nvGrpSpPr>
          <p:grpSpPr>
            <a:xfrm>
              <a:off x="1009096" y="72897"/>
              <a:ext cx="335141" cy="333343"/>
              <a:chOff x="7228300" y="3587100"/>
              <a:chExt cx="727725" cy="727425"/>
            </a:xfrm>
            <a:solidFill>
              <a:schemeClr val="tx2">
                <a:lumMod val="50000"/>
              </a:schemeClr>
            </a:solidFill>
          </p:grpSpPr>
          <p:sp>
            <p:nvSpPr>
              <p:cNvPr id="37" name="Google Shape;1236;p62">
                <a:extLst>
                  <a:ext uri="{FF2B5EF4-FFF2-40B4-BE49-F238E27FC236}">
                    <a16:creationId xmlns:a16="http://schemas.microsoft.com/office/drawing/2014/main" id="{F46CE602-E3F2-C443-084C-3D5728001B7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7;p62">
                <a:extLst>
                  <a:ext uri="{FF2B5EF4-FFF2-40B4-BE49-F238E27FC236}">
                    <a16:creationId xmlns:a16="http://schemas.microsoft.com/office/drawing/2014/main" id="{C5E7B973-E38A-8E85-EC31-574CA701D966}"/>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35;p62">
              <a:extLst>
                <a:ext uri="{FF2B5EF4-FFF2-40B4-BE49-F238E27FC236}">
                  <a16:creationId xmlns:a16="http://schemas.microsoft.com/office/drawing/2014/main" id="{770B7E71-8D0D-8043-3B8A-8CAE64E6813F}"/>
                </a:ext>
              </a:extLst>
            </p:cNvPr>
            <p:cNvGrpSpPr/>
            <p:nvPr/>
          </p:nvGrpSpPr>
          <p:grpSpPr>
            <a:xfrm>
              <a:off x="2677015" y="68327"/>
              <a:ext cx="335141" cy="333343"/>
              <a:chOff x="7228300" y="3587100"/>
              <a:chExt cx="727725" cy="727425"/>
            </a:xfrm>
            <a:solidFill>
              <a:schemeClr val="tx2">
                <a:lumMod val="50000"/>
              </a:schemeClr>
            </a:solidFill>
          </p:grpSpPr>
          <p:sp>
            <p:nvSpPr>
              <p:cNvPr id="35" name="Google Shape;1236;p62">
                <a:extLst>
                  <a:ext uri="{FF2B5EF4-FFF2-40B4-BE49-F238E27FC236}">
                    <a16:creationId xmlns:a16="http://schemas.microsoft.com/office/drawing/2014/main" id="{6D699A65-FB4E-249A-60E6-CD0AB9685C6E}"/>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7;p62">
                <a:extLst>
                  <a:ext uri="{FF2B5EF4-FFF2-40B4-BE49-F238E27FC236}">
                    <a16:creationId xmlns:a16="http://schemas.microsoft.com/office/drawing/2014/main" id="{452EAD19-D5D2-D841-90ED-BED14187AAC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35;p62">
              <a:extLst>
                <a:ext uri="{FF2B5EF4-FFF2-40B4-BE49-F238E27FC236}">
                  <a16:creationId xmlns:a16="http://schemas.microsoft.com/office/drawing/2014/main" id="{274E4FBF-19EA-59BE-F0D3-08E77870E1A8}"/>
                </a:ext>
              </a:extLst>
            </p:cNvPr>
            <p:cNvGrpSpPr/>
            <p:nvPr/>
          </p:nvGrpSpPr>
          <p:grpSpPr>
            <a:xfrm>
              <a:off x="4344934" y="72896"/>
              <a:ext cx="335141" cy="333343"/>
              <a:chOff x="7228300" y="3587100"/>
              <a:chExt cx="727725" cy="727425"/>
            </a:xfrm>
            <a:solidFill>
              <a:schemeClr val="tx2">
                <a:lumMod val="50000"/>
              </a:schemeClr>
            </a:solidFill>
          </p:grpSpPr>
          <p:sp>
            <p:nvSpPr>
              <p:cNvPr id="33" name="Google Shape;1236;p62">
                <a:extLst>
                  <a:ext uri="{FF2B5EF4-FFF2-40B4-BE49-F238E27FC236}">
                    <a16:creationId xmlns:a16="http://schemas.microsoft.com/office/drawing/2014/main" id="{23444D46-1458-F354-F166-90AB31BA313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7;p62">
                <a:extLst>
                  <a:ext uri="{FF2B5EF4-FFF2-40B4-BE49-F238E27FC236}">
                    <a16:creationId xmlns:a16="http://schemas.microsoft.com/office/drawing/2014/main" id="{C8C34F60-5DFC-DA1A-5483-54C2AF3E0947}"/>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35;p62">
              <a:extLst>
                <a:ext uri="{FF2B5EF4-FFF2-40B4-BE49-F238E27FC236}">
                  <a16:creationId xmlns:a16="http://schemas.microsoft.com/office/drawing/2014/main" id="{6BF45EEE-9013-490A-6BDD-F4698B20452E}"/>
                </a:ext>
              </a:extLst>
            </p:cNvPr>
            <p:cNvGrpSpPr/>
            <p:nvPr/>
          </p:nvGrpSpPr>
          <p:grpSpPr>
            <a:xfrm>
              <a:off x="6009452" y="68326"/>
              <a:ext cx="335141" cy="333343"/>
              <a:chOff x="7228300" y="3587100"/>
              <a:chExt cx="727725" cy="727425"/>
            </a:xfrm>
            <a:solidFill>
              <a:schemeClr val="tx2">
                <a:lumMod val="50000"/>
              </a:schemeClr>
            </a:solidFill>
          </p:grpSpPr>
          <p:sp>
            <p:nvSpPr>
              <p:cNvPr id="31" name="Google Shape;1236;p62">
                <a:extLst>
                  <a:ext uri="{FF2B5EF4-FFF2-40B4-BE49-F238E27FC236}">
                    <a16:creationId xmlns:a16="http://schemas.microsoft.com/office/drawing/2014/main" id="{C4F7EEC6-CD91-0DC5-A3A3-7E7AD3B55AB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7;p62">
                <a:extLst>
                  <a:ext uri="{FF2B5EF4-FFF2-40B4-BE49-F238E27FC236}">
                    <a16:creationId xmlns:a16="http://schemas.microsoft.com/office/drawing/2014/main" id="{BB381547-6775-2A04-4646-89C3406315B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35;p62">
              <a:extLst>
                <a:ext uri="{FF2B5EF4-FFF2-40B4-BE49-F238E27FC236}">
                  <a16:creationId xmlns:a16="http://schemas.microsoft.com/office/drawing/2014/main" id="{A5904F43-F29E-4CB1-EE67-7543FCCE43C3}"/>
                </a:ext>
              </a:extLst>
            </p:cNvPr>
            <p:cNvGrpSpPr/>
            <p:nvPr/>
          </p:nvGrpSpPr>
          <p:grpSpPr>
            <a:xfrm>
              <a:off x="7594656" y="77352"/>
              <a:ext cx="335141" cy="333343"/>
              <a:chOff x="7228300" y="3587100"/>
              <a:chExt cx="727725" cy="727425"/>
            </a:xfrm>
            <a:solidFill>
              <a:schemeClr val="tx2">
                <a:lumMod val="50000"/>
              </a:schemeClr>
            </a:solidFill>
          </p:grpSpPr>
          <p:sp>
            <p:nvSpPr>
              <p:cNvPr id="29" name="Google Shape;1236;p62">
                <a:extLst>
                  <a:ext uri="{FF2B5EF4-FFF2-40B4-BE49-F238E27FC236}">
                    <a16:creationId xmlns:a16="http://schemas.microsoft.com/office/drawing/2014/main" id="{E51169C1-21FC-C097-2489-42259B3F555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62">
                <a:extLst>
                  <a:ext uri="{FF2B5EF4-FFF2-40B4-BE49-F238E27FC236}">
                    <a16:creationId xmlns:a16="http://schemas.microsoft.com/office/drawing/2014/main" id="{C6A84048-6828-FDF2-48DA-C4A86C02C79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2" name="Table 1">
            <a:extLst>
              <a:ext uri="{FF2B5EF4-FFF2-40B4-BE49-F238E27FC236}">
                <a16:creationId xmlns:a16="http://schemas.microsoft.com/office/drawing/2014/main" id="{E7B93531-6074-E3D6-6FC8-5786C3883CF3}"/>
              </a:ext>
            </a:extLst>
          </p:cNvPr>
          <p:cNvGraphicFramePr>
            <a:graphicFrameLocks noGrp="1"/>
          </p:cNvGraphicFramePr>
          <p:nvPr>
            <p:extLst>
              <p:ext uri="{D42A27DB-BD31-4B8C-83A1-F6EECF244321}">
                <p14:modId xmlns:p14="http://schemas.microsoft.com/office/powerpoint/2010/main" val="3109183791"/>
              </p:ext>
            </p:extLst>
          </p:nvPr>
        </p:nvGraphicFramePr>
        <p:xfrm>
          <a:off x="351973" y="1184683"/>
          <a:ext cx="8440053" cy="3673474"/>
        </p:xfrm>
        <a:graphic>
          <a:graphicData uri="http://schemas.openxmlformats.org/drawingml/2006/table">
            <a:tbl>
              <a:tblPr/>
              <a:tblGrid>
                <a:gridCol w="341084">
                  <a:extLst>
                    <a:ext uri="{9D8B030D-6E8A-4147-A177-3AD203B41FA5}">
                      <a16:colId xmlns:a16="http://schemas.microsoft.com/office/drawing/2014/main" val="1598367759"/>
                    </a:ext>
                  </a:extLst>
                </a:gridCol>
                <a:gridCol w="1794933">
                  <a:extLst>
                    <a:ext uri="{9D8B030D-6E8A-4147-A177-3AD203B41FA5}">
                      <a16:colId xmlns:a16="http://schemas.microsoft.com/office/drawing/2014/main" val="4023959675"/>
                    </a:ext>
                  </a:extLst>
                </a:gridCol>
                <a:gridCol w="1794933">
                  <a:extLst>
                    <a:ext uri="{9D8B030D-6E8A-4147-A177-3AD203B41FA5}">
                      <a16:colId xmlns:a16="http://schemas.microsoft.com/office/drawing/2014/main" val="2858652273"/>
                    </a:ext>
                  </a:extLst>
                </a:gridCol>
                <a:gridCol w="1794933">
                  <a:extLst>
                    <a:ext uri="{9D8B030D-6E8A-4147-A177-3AD203B41FA5}">
                      <a16:colId xmlns:a16="http://schemas.microsoft.com/office/drawing/2014/main" val="3459378250"/>
                    </a:ext>
                  </a:extLst>
                </a:gridCol>
                <a:gridCol w="1357086">
                  <a:extLst>
                    <a:ext uri="{9D8B030D-6E8A-4147-A177-3AD203B41FA5}">
                      <a16:colId xmlns:a16="http://schemas.microsoft.com/office/drawing/2014/main" val="144043742"/>
                    </a:ext>
                  </a:extLst>
                </a:gridCol>
                <a:gridCol w="1357084">
                  <a:extLst>
                    <a:ext uri="{9D8B030D-6E8A-4147-A177-3AD203B41FA5}">
                      <a16:colId xmlns:a16="http://schemas.microsoft.com/office/drawing/2014/main" val="2247023747"/>
                    </a:ext>
                  </a:extLst>
                </a:gridCol>
              </a:tblGrid>
              <a:tr h="258054">
                <a:tc>
                  <a:txBody>
                    <a:bodyPr/>
                    <a:lstStyle/>
                    <a:p>
                      <a:pPr algn="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a:effectLst/>
                        </a:rPr>
                        <a:t>question</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a:effectLst/>
                        </a:rPr>
                        <a:t>contexts</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effectLst/>
                        </a:rPr>
                        <a:t>ground_truth</a:t>
                      </a: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effectLst/>
                        </a:rPr>
                        <a:t>context_precision</a:t>
                      </a: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effectLst/>
                        </a:rPr>
                        <a:t>context_relevancy</a:t>
                      </a: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61681354"/>
                  </a:ext>
                </a:extLst>
              </a:tr>
              <a:tr h="683084">
                <a:tc>
                  <a:txBody>
                    <a:bodyPr/>
                    <a:lstStyle/>
                    <a:p>
                      <a:pPr fontAlgn="ctr"/>
                      <a:r>
                        <a:rPr lang="en-IN" sz="1100" b="1" dirty="0">
                          <a:effectLst/>
                        </a:rPr>
                        <a:t>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effectLst/>
                        </a:rPr>
                        <a:t>What are some challenges associated with data...</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[Document Rank 1, Document Index: 0 Document:...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Challenges include potential errors from </a:t>
                      </a:r>
                      <a:r>
                        <a:rPr lang="en-US" sz="1100" dirty="0" err="1">
                          <a:effectLst/>
                        </a:rPr>
                        <a:t>manu</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0.102564</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8055897"/>
                  </a:ext>
                </a:extLst>
              </a:tr>
              <a:tr h="683084">
                <a:tc>
                  <a:txBody>
                    <a:bodyPr/>
                    <a:lstStyle/>
                    <a:p>
                      <a:pPr fontAlgn="ctr"/>
                      <a:r>
                        <a:rPr lang="en-IN" sz="1100" b="1" dirty="0">
                          <a:effectLst/>
                        </a:rPr>
                        <a:t>1</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effectLst/>
                        </a:rPr>
                        <a:t>What are the advantages of the </a:t>
                      </a:r>
                      <a:r>
                        <a:rPr lang="en-US" sz="1100" dirty="0" err="1">
                          <a:effectLst/>
                        </a:rPr>
                        <a:t>Apriori</a:t>
                      </a:r>
                      <a:r>
                        <a:rPr lang="en-US" sz="1100" dirty="0">
                          <a:effectLst/>
                        </a:rPr>
                        <a:t> algorithm?</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[Document Rank 1, Document Index: 3 Document:...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Some advantages of the </a:t>
                      </a:r>
                      <a:r>
                        <a:rPr lang="en-US" sz="1100" dirty="0" err="1">
                          <a:effectLst/>
                        </a:rPr>
                        <a:t>Apriori</a:t>
                      </a:r>
                      <a:r>
                        <a:rPr lang="en-US" sz="1100" dirty="0">
                          <a:effectLst/>
                        </a:rPr>
                        <a:t> algorithm </a:t>
                      </a:r>
                      <a:r>
                        <a:rPr lang="en-US" sz="1100" dirty="0" err="1">
                          <a:effectLst/>
                        </a:rPr>
                        <a:t>inclu</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0.583333</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97015"/>
                  </a:ext>
                </a:extLst>
              </a:tr>
              <a:tr h="683084">
                <a:tc>
                  <a:txBody>
                    <a:bodyPr/>
                    <a:lstStyle/>
                    <a:p>
                      <a:pPr fontAlgn="ctr"/>
                      <a:r>
                        <a:rPr lang="en-IN" sz="1100" b="1" dirty="0">
                          <a:effectLst/>
                        </a:rPr>
                        <a:t>2</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effectLst/>
                        </a:rPr>
                        <a:t>What distinguishes training data in supervise...</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[Document Rank 1, Document Index: 2 Document:...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Training data in supervised learning consists ...</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0.228571</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7873461"/>
                  </a:ext>
                </a:extLst>
              </a:tr>
              <a:tr h="683084">
                <a:tc>
                  <a:txBody>
                    <a:bodyPr/>
                    <a:lstStyle/>
                    <a:p>
                      <a:pPr fontAlgn="ctr"/>
                      <a:r>
                        <a:rPr lang="en-IN" sz="1100" b="1" dirty="0">
                          <a:effectLst/>
                        </a:rPr>
                        <a:t>3</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1100">
                          <a:effectLst/>
                        </a:rPr>
                        <a:t>What is cross-validation?</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a:effectLst/>
                        </a:rPr>
                        <a:t>[Document Rank 1, Document Index: 3 Document:...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Cross-validation is a technique used to </a:t>
                      </a:r>
                      <a:r>
                        <a:rPr lang="en-US" sz="1100" dirty="0" err="1">
                          <a:effectLst/>
                        </a:rPr>
                        <a:t>evalua</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0.275000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0993101"/>
                  </a:ext>
                </a:extLst>
              </a:tr>
              <a:tr h="683084">
                <a:tc>
                  <a:txBody>
                    <a:bodyPr/>
                    <a:lstStyle/>
                    <a:p>
                      <a:pPr fontAlgn="ctr"/>
                      <a:r>
                        <a:rPr lang="en-IN" sz="1100" b="1" dirty="0">
                          <a:effectLst/>
                        </a:rPr>
                        <a:t>4</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effectLst/>
                        </a:rPr>
                        <a:t>What is the process of building the decision 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[Document Rank 1, Document Index: 9 Document:...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The decision tree classifier is built using </a:t>
                      </a:r>
                      <a:r>
                        <a:rPr lang="en-US" sz="1100" dirty="0" err="1">
                          <a:effectLst/>
                        </a:rPr>
                        <a:t>th.</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0.461538</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894629"/>
                  </a:ext>
                </a:extLst>
              </a:tr>
            </a:tbl>
          </a:graphicData>
        </a:graphic>
      </p:graphicFrame>
      <p:sp>
        <p:nvSpPr>
          <p:cNvPr id="5" name="TextBox 4">
            <a:extLst>
              <a:ext uri="{FF2B5EF4-FFF2-40B4-BE49-F238E27FC236}">
                <a16:creationId xmlns:a16="http://schemas.microsoft.com/office/drawing/2014/main" id="{E2296A53-ADF0-43B5-498F-DC0379C7DE1C}"/>
              </a:ext>
            </a:extLst>
          </p:cNvPr>
          <p:cNvSpPr txBox="1"/>
          <p:nvPr/>
        </p:nvSpPr>
        <p:spPr>
          <a:xfrm>
            <a:off x="3759201" y="643800"/>
            <a:ext cx="5159828" cy="307777"/>
          </a:xfrm>
          <a:prstGeom prst="rect">
            <a:avLst/>
          </a:prstGeom>
          <a:noFill/>
        </p:spPr>
        <p:txBody>
          <a:bodyPr wrap="square" rtlCol="0">
            <a:spAutoFit/>
          </a:bodyPr>
          <a:lstStyle/>
          <a:p>
            <a:pPr algn="r"/>
            <a:r>
              <a:rPr lang="en-IN" b="1" dirty="0">
                <a:solidFill>
                  <a:srgbClr val="3366FF"/>
                </a:solidFill>
                <a:latin typeface="Hanken Grotesk" panose="020B0604020202020204" charset="0"/>
              </a:rPr>
              <a:t>Objective Evaluation of the Merger Retriever</a:t>
            </a:r>
          </a:p>
        </p:txBody>
      </p:sp>
      <p:cxnSp>
        <p:nvCxnSpPr>
          <p:cNvPr id="7" name="Straight Connector 6">
            <a:extLst>
              <a:ext uri="{FF2B5EF4-FFF2-40B4-BE49-F238E27FC236}">
                <a16:creationId xmlns:a16="http://schemas.microsoft.com/office/drawing/2014/main" id="{6F57B93C-2B9E-0960-6969-40AF51F6E0A2}"/>
              </a:ext>
            </a:extLst>
          </p:cNvPr>
          <p:cNvCxnSpPr>
            <a:cxnSpLocks/>
          </p:cNvCxnSpPr>
          <p:nvPr/>
        </p:nvCxnSpPr>
        <p:spPr>
          <a:xfrm>
            <a:off x="239843" y="1184683"/>
            <a:ext cx="8679186" cy="0"/>
          </a:xfrm>
          <a:prstGeom prst="line">
            <a:avLst/>
          </a:prstGeom>
          <a:ln w="1270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224DF-148B-355A-13EB-328C2543F801}"/>
              </a:ext>
            </a:extLst>
          </p:cNvPr>
          <p:cNvCxnSpPr>
            <a:cxnSpLocks/>
          </p:cNvCxnSpPr>
          <p:nvPr/>
        </p:nvCxnSpPr>
        <p:spPr>
          <a:xfrm>
            <a:off x="6727372" y="978482"/>
            <a:ext cx="0" cy="206201"/>
          </a:xfrm>
          <a:prstGeom prst="line">
            <a:avLst/>
          </a:prstGeom>
          <a:ln w="12700">
            <a:solidFill>
              <a:srgbClr val="33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B833-F2B2-2DC5-3C46-74DD717912AF}"/>
              </a:ext>
            </a:extLst>
          </p:cNvPr>
          <p:cNvSpPr>
            <a:spLocks noGrp="1"/>
          </p:cNvSpPr>
          <p:nvPr>
            <p:ph type="title"/>
          </p:nvPr>
        </p:nvSpPr>
        <p:spPr>
          <a:xfrm>
            <a:off x="1098423" y="592111"/>
            <a:ext cx="3690934" cy="673566"/>
          </a:xfrm>
        </p:spPr>
        <p:txBody>
          <a:bodyPr/>
          <a:lstStyle/>
          <a:p>
            <a:r>
              <a:rPr lang="en-IN" sz="3200" dirty="0"/>
              <a:t>Table of Contents</a:t>
            </a:r>
          </a:p>
        </p:txBody>
      </p:sp>
      <p:grpSp>
        <p:nvGrpSpPr>
          <p:cNvPr id="23" name="Group 22">
            <a:extLst>
              <a:ext uri="{FF2B5EF4-FFF2-40B4-BE49-F238E27FC236}">
                <a16:creationId xmlns:a16="http://schemas.microsoft.com/office/drawing/2014/main" id="{5A4E08EB-9273-EE63-0175-85AA934876B3}"/>
              </a:ext>
            </a:extLst>
          </p:cNvPr>
          <p:cNvGrpSpPr/>
          <p:nvPr/>
        </p:nvGrpSpPr>
        <p:grpSpPr>
          <a:xfrm>
            <a:off x="1219378" y="1082879"/>
            <a:ext cx="2753427" cy="3534675"/>
            <a:chOff x="1219378" y="1082879"/>
            <a:chExt cx="2753427" cy="3534675"/>
          </a:xfrm>
        </p:grpSpPr>
        <p:sp>
          <p:nvSpPr>
            <p:cNvPr id="4" name="Google Shape;307;p35">
              <a:extLst>
                <a:ext uri="{FF2B5EF4-FFF2-40B4-BE49-F238E27FC236}">
                  <a16:creationId xmlns:a16="http://schemas.microsoft.com/office/drawing/2014/main" id="{C8737C97-CF1C-C041-81BC-96BD70DA3175}"/>
                </a:ext>
              </a:extLst>
            </p:cNvPr>
            <p:cNvSpPr txBox="1">
              <a:spLocks/>
            </p:cNvSpPr>
            <p:nvPr/>
          </p:nvSpPr>
          <p:spPr>
            <a:xfrm>
              <a:off x="1219378" y="1409591"/>
              <a:ext cx="444530" cy="365700"/>
            </a:xfrm>
            <a:prstGeom prst="rect">
              <a:avLst/>
            </a:prstGeom>
            <a:solidFill>
              <a:schemeClr val="tx1"/>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Figtree Black" panose="020B0604020202020204" charset="0"/>
                </a:rPr>
                <a:t>01</a:t>
              </a:r>
            </a:p>
          </p:txBody>
        </p:sp>
        <p:sp>
          <p:nvSpPr>
            <p:cNvPr id="11" name="Google Shape;319;p35">
              <a:extLst>
                <a:ext uri="{FF2B5EF4-FFF2-40B4-BE49-F238E27FC236}">
                  <a16:creationId xmlns:a16="http://schemas.microsoft.com/office/drawing/2014/main" id="{61CE6B32-FE5F-4B72-CC9F-779865F97592}"/>
                </a:ext>
              </a:extLst>
            </p:cNvPr>
            <p:cNvSpPr txBox="1">
              <a:spLocks/>
            </p:cNvSpPr>
            <p:nvPr/>
          </p:nvSpPr>
          <p:spPr>
            <a:xfrm>
              <a:off x="1667305" y="1082879"/>
              <a:ext cx="2305500" cy="72297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latin typeface="Figtree Black" panose="020B0604020202020204" charset="0"/>
                </a:rPr>
                <a:t>Project Overview</a:t>
              </a:r>
            </a:p>
          </p:txBody>
        </p:sp>
        <p:cxnSp>
          <p:nvCxnSpPr>
            <p:cNvPr id="13" name="Straight Connector 12">
              <a:extLst>
                <a:ext uri="{FF2B5EF4-FFF2-40B4-BE49-F238E27FC236}">
                  <a16:creationId xmlns:a16="http://schemas.microsoft.com/office/drawing/2014/main" id="{63A2C04F-53A4-5656-83B2-97AB86E435A9}"/>
                </a:ext>
              </a:extLst>
            </p:cNvPr>
            <p:cNvCxnSpPr>
              <a:cxnSpLocks/>
              <a:stCxn id="4" idx="2"/>
            </p:cNvCxnSpPr>
            <p:nvPr/>
          </p:nvCxnSpPr>
          <p:spPr>
            <a:xfrm>
              <a:off x="1441643" y="1775291"/>
              <a:ext cx="0" cy="2842263"/>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2C273A99-CD52-0933-A7F6-AFD1F4631209}"/>
              </a:ext>
            </a:extLst>
          </p:cNvPr>
          <p:cNvGrpSpPr/>
          <p:nvPr/>
        </p:nvGrpSpPr>
        <p:grpSpPr>
          <a:xfrm>
            <a:off x="2904737" y="2105889"/>
            <a:ext cx="2750030" cy="2511665"/>
            <a:chOff x="2441488" y="2105889"/>
            <a:chExt cx="2750030" cy="2511665"/>
          </a:xfrm>
        </p:grpSpPr>
        <p:sp>
          <p:nvSpPr>
            <p:cNvPr id="6" name="Google Shape;315;p35">
              <a:extLst>
                <a:ext uri="{FF2B5EF4-FFF2-40B4-BE49-F238E27FC236}">
                  <a16:creationId xmlns:a16="http://schemas.microsoft.com/office/drawing/2014/main" id="{BED39EF9-2FB9-4374-FCCE-E37336AB4559}"/>
                </a:ext>
              </a:extLst>
            </p:cNvPr>
            <p:cNvSpPr txBox="1">
              <a:spLocks/>
            </p:cNvSpPr>
            <p:nvPr/>
          </p:nvSpPr>
          <p:spPr>
            <a:xfrm>
              <a:off x="2441488" y="2105889"/>
              <a:ext cx="444530" cy="365700"/>
            </a:xfrm>
            <a:prstGeom prst="rect">
              <a:avLst/>
            </a:prstGeom>
            <a:solidFill>
              <a:schemeClr val="tx1"/>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solidFill>
                    <a:schemeClr val="bg1"/>
                  </a:solidFill>
                  <a:latin typeface="Figtree Black" panose="020B0604020202020204" charset="0"/>
                </a:rPr>
                <a:t>02</a:t>
              </a:r>
            </a:p>
          </p:txBody>
        </p:sp>
        <p:sp>
          <p:nvSpPr>
            <p:cNvPr id="9" name="Google Shape;322;p35">
              <a:extLst>
                <a:ext uri="{FF2B5EF4-FFF2-40B4-BE49-F238E27FC236}">
                  <a16:creationId xmlns:a16="http://schemas.microsoft.com/office/drawing/2014/main" id="{3619F5E8-9931-1AA4-FB52-2B746E32B378}"/>
                </a:ext>
              </a:extLst>
            </p:cNvPr>
            <p:cNvSpPr txBox="1">
              <a:spLocks/>
            </p:cNvSpPr>
            <p:nvPr/>
          </p:nvSpPr>
          <p:spPr>
            <a:xfrm>
              <a:off x="2886018" y="2105889"/>
              <a:ext cx="2305500" cy="36577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latin typeface="Figtree Black" panose="020B0604020202020204" charset="0"/>
                </a:rPr>
                <a:t>Background</a:t>
              </a:r>
            </a:p>
          </p:txBody>
        </p:sp>
        <p:cxnSp>
          <p:nvCxnSpPr>
            <p:cNvPr id="15" name="Straight Connector 14">
              <a:extLst>
                <a:ext uri="{FF2B5EF4-FFF2-40B4-BE49-F238E27FC236}">
                  <a16:creationId xmlns:a16="http://schemas.microsoft.com/office/drawing/2014/main" id="{7EFF397B-7E66-793D-8492-2ED3FF3F9E14}"/>
                </a:ext>
              </a:extLst>
            </p:cNvPr>
            <p:cNvCxnSpPr>
              <a:cxnSpLocks/>
              <a:stCxn id="6" idx="2"/>
            </p:cNvCxnSpPr>
            <p:nvPr/>
          </p:nvCxnSpPr>
          <p:spPr>
            <a:xfrm flipH="1">
              <a:off x="2653848" y="2471589"/>
              <a:ext cx="9905" cy="2145965"/>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A8D9078-86F0-9A5C-38AD-58E875D73495}"/>
              </a:ext>
            </a:extLst>
          </p:cNvPr>
          <p:cNvGrpSpPr/>
          <p:nvPr/>
        </p:nvGrpSpPr>
        <p:grpSpPr>
          <a:xfrm>
            <a:off x="4572000" y="2766772"/>
            <a:ext cx="2750030" cy="1850782"/>
            <a:chOff x="3816503" y="2766772"/>
            <a:chExt cx="2750030" cy="1850782"/>
          </a:xfrm>
        </p:grpSpPr>
        <p:sp>
          <p:nvSpPr>
            <p:cNvPr id="5" name="Google Shape;313;p35">
              <a:extLst>
                <a:ext uri="{FF2B5EF4-FFF2-40B4-BE49-F238E27FC236}">
                  <a16:creationId xmlns:a16="http://schemas.microsoft.com/office/drawing/2014/main" id="{59012F8F-B2D3-AD1F-056B-13D391A21DFF}"/>
                </a:ext>
              </a:extLst>
            </p:cNvPr>
            <p:cNvSpPr txBox="1">
              <a:spLocks/>
            </p:cNvSpPr>
            <p:nvPr/>
          </p:nvSpPr>
          <p:spPr>
            <a:xfrm>
              <a:off x="3816503" y="2766772"/>
              <a:ext cx="444530" cy="365700"/>
            </a:xfrm>
            <a:prstGeom prst="rect">
              <a:avLst/>
            </a:prstGeom>
            <a:solidFill>
              <a:schemeClr val="tx1"/>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solidFill>
                    <a:schemeClr val="bg1"/>
                  </a:solidFill>
                  <a:latin typeface="Figtree Black" panose="020B0604020202020204" charset="0"/>
                </a:rPr>
                <a:t>03</a:t>
              </a:r>
              <a:endParaRPr lang="en" dirty="0">
                <a:solidFill>
                  <a:schemeClr val="bg1"/>
                </a:solidFill>
                <a:latin typeface="Figtree Black" panose="020B0604020202020204" charset="0"/>
              </a:endParaRPr>
            </a:p>
          </p:txBody>
        </p:sp>
        <p:sp>
          <p:nvSpPr>
            <p:cNvPr id="8" name="Google Shape;321;p35">
              <a:extLst>
                <a:ext uri="{FF2B5EF4-FFF2-40B4-BE49-F238E27FC236}">
                  <a16:creationId xmlns:a16="http://schemas.microsoft.com/office/drawing/2014/main" id="{95FDDD90-DFA4-54EE-1706-BD2C9803BC43}"/>
                </a:ext>
              </a:extLst>
            </p:cNvPr>
            <p:cNvSpPr txBox="1">
              <a:spLocks/>
            </p:cNvSpPr>
            <p:nvPr/>
          </p:nvSpPr>
          <p:spPr>
            <a:xfrm>
              <a:off x="4261033" y="2784975"/>
              <a:ext cx="2305500" cy="385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latin typeface="Figtree Black" panose="020B0604020202020204" charset="0"/>
                </a:rPr>
                <a:t>Analysis Pipeline</a:t>
              </a:r>
            </a:p>
          </p:txBody>
        </p:sp>
        <p:cxnSp>
          <p:nvCxnSpPr>
            <p:cNvPr id="17" name="Straight Connector 16">
              <a:extLst>
                <a:ext uri="{FF2B5EF4-FFF2-40B4-BE49-F238E27FC236}">
                  <a16:creationId xmlns:a16="http://schemas.microsoft.com/office/drawing/2014/main" id="{359BCC46-3C11-8F7B-0211-0415139C51EE}"/>
                </a:ext>
              </a:extLst>
            </p:cNvPr>
            <p:cNvCxnSpPr>
              <a:cxnSpLocks/>
              <a:stCxn id="5" idx="2"/>
            </p:cNvCxnSpPr>
            <p:nvPr/>
          </p:nvCxnSpPr>
          <p:spPr>
            <a:xfrm>
              <a:off x="4038768" y="3132472"/>
              <a:ext cx="0" cy="148508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05590B8-E735-46C8-59F5-1FB386B82D75}"/>
              </a:ext>
            </a:extLst>
          </p:cNvPr>
          <p:cNvGrpSpPr/>
          <p:nvPr/>
        </p:nvGrpSpPr>
        <p:grpSpPr>
          <a:xfrm>
            <a:off x="6393970" y="3483488"/>
            <a:ext cx="2750030" cy="1134066"/>
            <a:chOff x="5102654" y="3483488"/>
            <a:chExt cx="2750030" cy="1134066"/>
          </a:xfrm>
        </p:grpSpPr>
        <p:sp>
          <p:nvSpPr>
            <p:cNvPr id="7" name="Google Shape;305;p35">
              <a:extLst>
                <a:ext uri="{FF2B5EF4-FFF2-40B4-BE49-F238E27FC236}">
                  <a16:creationId xmlns:a16="http://schemas.microsoft.com/office/drawing/2014/main" id="{EF9ED1AC-E8AE-2797-57FC-0DB2C48CFA4C}"/>
                </a:ext>
              </a:extLst>
            </p:cNvPr>
            <p:cNvSpPr txBox="1">
              <a:spLocks/>
            </p:cNvSpPr>
            <p:nvPr/>
          </p:nvSpPr>
          <p:spPr>
            <a:xfrm>
              <a:off x="5102654" y="3483488"/>
              <a:ext cx="444530" cy="365700"/>
            </a:xfrm>
            <a:prstGeom prst="rect">
              <a:avLst/>
            </a:prstGeom>
            <a:solidFill>
              <a:schemeClr val="tx1"/>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Figtree Black" panose="020B0604020202020204" charset="0"/>
                </a:rPr>
                <a:t>04</a:t>
              </a:r>
            </a:p>
          </p:txBody>
        </p:sp>
        <p:sp>
          <p:nvSpPr>
            <p:cNvPr id="10" name="Google Shape;323;p35">
              <a:extLst>
                <a:ext uri="{FF2B5EF4-FFF2-40B4-BE49-F238E27FC236}">
                  <a16:creationId xmlns:a16="http://schemas.microsoft.com/office/drawing/2014/main" id="{E78EAD3D-A8E0-DB24-8ABB-A4BD7772A78B}"/>
                </a:ext>
              </a:extLst>
            </p:cNvPr>
            <p:cNvSpPr txBox="1">
              <a:spLocks/>
            </p:cNvSpPr>
            <p:nvPr/>
          </p:nvSpPr>
          <p:spPr>
            <a:xfrm>
              <a:off x="5547184" y="3483488"/>
              <a:ext cx="2305500" cy="385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latin typeface="Figtree Black" panose="020B0604020202020204" charset="0"/>
                </a:rPr>
                <a:t>Conclusion</a:t>
              </a:r>
            </a:p>
          </p:txBody>
        </p:sp>
        <p:cxnSp>
          <p:nvCxnSpPr>
            <p:cNvPr id="19" name="Straight Connector 18">
              <a:extLst>
                <a:ext uri="{FF2B5EF4-FFF2-40B4-BE49-F238E27FC236}">
                  <a16:creationId xmlns:a16="http://schemas.microsoft.com/office/drawing/2014/main" id="{5509A3E6-D7CD-2AED-625F-19BE73CBCCF6}"/>
                </a:ext>
              </a:extLst>
            </p:cNvPr>
            <p:cNvCxnSpPr>
              <a:cxnSpLocks/>
              <a:stCxn id="7" idx="2"/>
            </p:cNvCxnSpPr>
            <p:nvPr/>
          </p:nvCxnSpPr>
          <p:spPr>
            <a:xfrm>
              <a:off x="5324919" y="3849188"/>
              <a:ext cx="0" cy="76836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526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Results</a:t>
            </a:r>
            <a:endParaRPr sz="2400" dirty="0">
              <a:solidFill>
                <a:schemeClr val="tx1"/>
              </a:solidFill>
            </a:endParaRPr>
          </a:p>
        </p:txBody>
      </p:sp>
      <p:grpSp>
        <p:nvGrpSpPr>
          <p:cNvPr id="12" name="Group 11">
            <a:extLst>
              <a:ext uri="{FF2B5EF4-FFF2-40B4-BE49-F238E27FC236}">
                <a16:creationId xmlns:a16="http://schemas.microsoft.com/office/drawing/2014/main" id="{9CFE2AAD-EC57-A8EE-99BF-B5974FA06955}"/>
              </a:ext>
            </a:extLst>
          </p:cNvPr>
          <p:cNvGrpSpPr/>
          <p:nvPr/>
        </p:nvGrpSpPr>
        <p:grpSpPr>
          <a:xfrm>
            <a:off x="0" y="68326"/>
            <a:ext cx="9183098" cy="342369"/>
            <a:chOff x="0" y="68326"/>
            <a:chExt cx="9183098" cy="342369"/>
          </a:xfrm>
        </p:grpSpPr>
        <p:cxnSp>
          <p:nvCxnSpPr>
            <p:cNvPr id="13" name="Straight Connector 12">
              <a:extLst>
                <a:ext uri="{FF2B5EF4-FFF2-40B4-BE49-F238E27FC236}">
                  <a16:creationId xmlns:a16="http://schemas.microsoft.com/office/drawing/2014/main" id="{29CAC118-3523-2743-F8AE-E0AAEA700158}"/>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15" name="Google Shape;1235;p62">
              <a:extLst>
                <a:ext uri="{FF2B5EF4-FFF2-40B4-BE49-F238E27FC236}">
                  <a16:creationId xmlns:a16="http://schemas.microsoft.com/office/drawing/2014/main" id="{407E973E-907C-D867-A681-297D9331F42F}"/>
                </a:ext>
              </a:extLst>
            </p:cNvPr>
            <p:cNvGrpSpPr/>
            <p:nvPr/>
          </p:nvGrpSpPr>
          <p:grpSpPr>
            <a:xfrm>
              <a:off x="1009096" y="72897"/>
              <a:ext cx="335141" cy="333343"/>
              <a:chOff x="7228300" y="3587100"/>
              <a:chExt cx="727725" cy="727425"/>
            </a:xfrm>
            <a:solidFill>
              <a:schemeClr val="tx2">
                <a:lumMod val="50000"/>
              </a:schemeClr>
            </a:solidFill>
          </p:grpSpPr>
          <p:sp>
            <p:nvSpPr>
              <p:cNvPr id="37" name="Google Shape;1236;p62">
                <a:extLst>
                  <a:ext uri="{FF2B5EF4-FFF2-40B4-BE49-F238E27FC236}">
                    <a16:creationId xmlns:a16="http://schemas.microsoft.com/office/drawing/2014/main" id="{F46CE602-E3F2-C443-084C-3D5728001B7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7;p62">
                <a:extLst>
                  <a:ext uri="{FF2B5EF4-FFF2-40B4-BE49-F238E27FC236}">
                    <a16:creationId xmlns:a16="http://schemas.microsoft.com/office/drawing/2014/main" id="{C5E7B973-E38A-8E85-EC31-574CA701D966}"/>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35;p62">
              <a:extLst>
                <a:ext uri="{FF2B5EF4-FFF2-40B4-BE49-F238E27FC236}">
                  <a16:creationId xmlns:a16="http://schemas.microsoft.com/office/drawing/2014/main" id="{770B7E71-8D0D-8043-3B8A-8CAE64E6813F}"/>
                </a:ext>
              </a:extLst>
            </p:cNvPr>
            <p:cNvGrpSpPr/>
            <p:nvPr/>
          </p:nvGrpSpPr>
          <p:grpSpPr>
            <a:xfrm>
              <a:off x="2677015" y="68327"/>
              <a:ext cx="335141" cy="333343"/>
              <a:chOff x="7228300" y="3587100"/>
              <a:chExt cx="727725" cy="727425"/>
            </a:xfrm>
            <a:solidFill>
              <a:schemeClr val="tx2">
                <a:lumMod val="50000"/>
              </a:schemeClr>
            </a:solidFill>
          </p:grpSpPr>
          <p:sp>
            <p:nvSpPr>
              <p:cNvPr id="35" name="Google Shape;1236;p62">
                <a:extLst>
                  <a:ext uri="{FF2B5EF4-FFF2-40B4-BE49-F238E27FC236}">
                    <a16:creationId xmlns:a16="http://schemas.microsoft.com/office/drawing/2014/main" id="{6D699A65-FB4E-249A-60E6-CD0AB9685C6E}"/>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7;p62">
                <a:extLst>
                  <a:ext uri="{FF2B5EF4-FFF2-40B4-BE49-F238E27FC236}">
                    <a16:creationId xmlns:a16="http://schemas.microsoft.com/office/drawing/2014/main" id="{452EAD19-D5D2-D841-90ED-BED14187AAC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35;p62">
              <a:extLst>
                <a:ext uri="{FF2B5EF4-FFF2-40B4-BE49-F238E27FC236}">
                  <a16:creationId xmlns:a16="http://schemas.microsoft.com/office/drawing/2014/main" id="{274E4FBF-19EA-59BE-F0D3-08E77870E1A8}"/>
                </a:ext>
              </a:extLst>
            </p:cNvPr>
            <p:cNvGrpSpPr/>
            <p:nvPr/>
          </p:nvGrpSpPr>
          <p:grpSpPr>
            <a:xfrm>
              <a:off x="4344934" y="72896"/>
              <a:ext cx="335141" cy="333343"/>
              <a:chOff x="7228300" y="3587100"/>
              <a:chExt cx="727725" cy="727425"/>
            </a:xfrm>
            <a:solidFill>
              <a:schemeClr val="tx2">
                <a:lumMod val="50000"/>
              </a:schemeClr>
            </a:solidFill>
          </p:grpSpPr>
          <p:sp>
            <p:nvSpPr>
              <p:cNvPr id="33" name="Google Shape;1236;p62">
                <a:extLst>
                  <a:ext uri="{FF2B5EF4-FFF2-40B4-BE49-F238E27FC236}">
                    <a16:creationId xmlns:a16="http://schemas.microsoft.com/office/drawing/2014/main" id="{23444D46-1458-F354-F166-90AB31BA313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7;p62">
                <a:extLst>
                  <a:ext uri="{FF2B5EF4-FFF2-40B4-BE49-F238E27FC236}">
                    <a16:creationId xmlns:a16="http://schemas.microsoft.com/office/drawing/2014/main" id="{C8C34F60-5DFC-DA1A-5483-54C2AF3E0947}"/>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35;p62">
              <a:extLst>
                <a:ext uri="{FF2B5EF4-FFF2-40B4-BE49-F238E27FC236}">
                  <a16:creationId xmlns:a16="http://schemas.microsoft.com/office/drawing/2014/main" id="{6BF45EEE-9013-490A-6BDD-F4698B20452E}"/>
                </a:ext>
              </a:extLst>
            </p:cNvPr>
            <p:cNvGrpSpPr/>
            <p:nvPr/>
          </p:nvGrpSpPr>
          <p:grpSpPr>
            <a:xfrm>
              <a:off x="6009452" y="68326"/>
              <a:ext cx="335141" cy="333343"/>
              <a:chOff x="7228300" y="3587100"/>
              <a:chExt cx="727725" cy="727425"/>
            </a:xfrm>
            <a:solidFill>
              <a:schemeClr val="tx2">
                <a:lumMod val="50000"/>
              </a:schemeClr>
            </a:solidFill>
          </p:grpSpPr>
          <p:sp>
            <p:nvSpPr>
              <p:cNvPr id="31" name="Google Shape;1236;p62">
                <a:extLst>
                  <a:ext uri="{FF2B5EF4-FFF2-40B4-BE49-F238E27FC236}">
                    <a16:creationId xmlns:a16="http://schemas.microsoft.com/office/drawing/2014/main" id="{C4F7EEC6-CD91-0DC5-A3A3-7E7AD3B55AB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7;p62">
                <a:extLst>
                  <a:ext uri="{FF2B5EF4-FFF2-40B4-BE49-F238E27FC236}">
                    <a16:creationId xmlns:a16="http://schemas.microsoft.com/office/drawing/2014/main" id="{BB381547-6775-2A04-4646-89C3406315B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35;p62">
              <a:extLst>
                <a:ext uri="{FF2B5EF4-FFF2-40B4-BE49-F238E27FC236}">
                  <a16:creationId xmlns:a16="http://schemas.microsoft.com/office/drawing/2014/main" id="{A5904F43-F29E-4CB1-EE67-7543FCCE43C3}"/>
                </a:ext>
              </a:extLst>
            </p:cNvPr>
            <p:cNvGrpSpPr/>
            <p:nvPr/>
          </p:nvGrpSpPr>
          <p:grpSpPr>
            <a:xfrm>
              <a:off x="7594656" y="77352"/>
              <a:ext cx="335141" cy="333343"/>
              <a:chOff x="7228300" y="3587100"/>
              <a:chExt cx="727725" cy="727425"/>
            </a:xfrm>
            <a:solidFill>
              <a:schemeClr val="tx2">
                <a:lumMod val="50000"/>
              </a:schemeClr>
            </a:solidFill>
          </p:grpSpPr>
          <p:sp>
            <p:nvSpPr>
              <p:cNvPr id="29" name="Google Shape;1236;p62">
                <a:extLst>
                  <a:ext uri="{FF2B5EF4-FFF2-40B4-BE49-F238E27FC236}">
                    <a16:creationId xmlns:a16="http://schemas.microsoft.com/office/drawing/2014/main" id="{E51169C1-21FC-C097-2489-42259B3F555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62">
                <a:extLst>
                  <a:ext uri="{FF2B5EF4-FFF2-40B4-BE49-F238E27FC236}">
                    <a16:creationId xmlns:a16="http://schemas.microsoft.com/office/drawing/2014/main" id="{C6A84048-6828-FDF2-48DA-C4A86C02C79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E2296A53-ADF0-43B5-498F-DC0379C7DE1C}"/>
              </a:ext>
            </a:extLst>
          </p:cNvPr>
          <p:cNvSpPr txBox="1"/>
          <p:nvPr/>
        </p:nvSpPr>
        <p:spPr>
          <a:xfrm>
            <a:off x="3701142" y="643800"/>
            <a:ext cx="5217887" cy="307777"/>
          </a:xfrm>
          <a:prstGeom prst="rect">
            <a:avLst/>
          </a:prstGeom>
          <a:noFill/>
        </p:spPr>
        <p:txBody>
          <a:bodyPr wrap="square" rtlCol="0">
            <a:spAutoFit/>
          </a:bodyPr>
          <a:lstStyle/>
          <a:p>
            <a:pPr algn="r"/>
            <a:r>
              <a:rPr lang="en-IN" b="1" dirty="0">
                <a:solidFill>
                  <a:srgbClr val="3366FF"/>
                </a:solidFill>
                <a:latin typeface="Hanken Grotesk" panose="020B0604020202020204" charset="0"/>
              </a:rPr>
              <a:t>Objective Evaluation of the Multi-Query Retriever</a:t>
            </a:r>
          </a:p>
        </p:txBody>
      </p:sp>
      <p:cxnSp>
        <p:nvCxnSpPr>
          <p:cNvPr id="7" name="Straight Connector 6">
            <a:extLst>
              <a:ext uri="{FF2B5EF4-FFF2-40B4-BE49-F238E27FC236}">
                <a16:creationId xmlns:a16="http://schemas.microsoft.com/office/drawing/2014/main" id="{6F57B93C-2B9E-0960-6969-40AF51F6E0A2}"/>
              </a:ext>
            </a:extLst>
          </p:cNvPr>
          <p:cNvCxnSpPr>
            <a:cxnSpLocks/>
          </p:cNvCxnSpPr>
          <p:nvPr/>
        </p:nvCxnSpPr>
        <p:spPr>
          <a:xfrm>
            <a:off x="239843" y="1184683"/>
            <a:ext cx="8679186" cy="0"/>
          </a:xfrm>
          <a:prstGeom prst="line">
            <a:avLst/>
          </a:prstGeom>
          <a:ln w="1270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224DF-148B-355A-13EB-328C2543F801}"/>
              </a:ext>
            </a:extLst>
          </p:cNvPr>
          <p:cNvCxnSpPr>
            <a:cxnSpLocks/>
          </p:cNvCxnSpPr>
          <p:nvPr/>
        </p:nvCxnSpPr>
        <p:spPr>
          <a:xfrm>
            <a:off x="6669314" y="978482"/>
            <a:ext cx="0" cy="206201"/>
          </a:xfrm>
          <a:prstGeom prst="line">
            <a:avLst/>
          </a:prstGeom>
          <a:ln w="12700">
            <a:solidFill>
              <a:srgbClr val="3366FF"/>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63F2D496-2E3D-B257-F846-A25E0A646D22}"/>
              </a:ext>
            </a:extLst>
          </p:cNvPr>
          <p:cNvGraphicFramePr>
            <a:graphicFrameLocks noGrp="1"/>
          </p:cNvGraphicFramePr>
          <p:nvPr>
            <p:extLst>
              <p:ext uri="{D42A27DB-BD31-4B8C-83A1-F6EECF244321}">
                <p14:modId xmlns:p14="http://schemas.microsoft.com/office/powerpoint/2010/main" val="3001434742"/>
              </p:ext>
            </p:extLst>
          </p:nvPr>
        </p:nvGraphicFramePr>
        <p:xfrm>
          <a:off x="337458" y="1193708"/>
          <a:ext cx="8469084" cy="3551548"/>
        </p:xfrm>
        <a:graphic>
          <a:graphicData uri="http://schemas.openxmlformats.org/drawingml/2006/table">
            <a:tbl>
              <a:tblPr/>
              <a:tblGrid>
                <a:gridCol w="399143">
                  <a:extLst>
                    <a:ext uri="{9D8B030D-6E8A-4147-A177-3AD203B41FA5}">
                      <a16:colId xmlns:a16="http://schemas.microsoft.com/office/drawing/2014/main" val="977582899"/>
                    </a:ext>
                  </a:extLst>
                </a:gridCol>
                <a:gridCol w="1780419">
                  <a:extLst>
                    <a:ext uri="{9D8B030D-6E8A-4147-A177-3AD203B41FA5}">
                      <a16:colId xmlns:a16="http://schemas.microsoft.com/office/drawing/2014/main" val="3342180629"/>
                    </a:ext>
                  </a:extLst>
                </a:gridCol>
                <a:gridCol w="1780419">
                  <a:extLst>
                    <a:ext uri="{9D8B030D-6E8A-4147-A177-3AD203B41FA5}">
                      <a16:colId xmlns:a16="http://schemas.microsoft.com/office/drawing/2014/main" val="1173518407"/>
                    </a:ext>
                  </a:extLst>
                </a:gridCol>
                <a:gridCol w="1780419">
                  <a:extLst>
                    <a:ext uri="{9D8B030D-6E8A-4147-A177-3AD203B41FA5}">
                      <a16:colId xmlns:a16="http://schemas.microsoft.com/office/drawing/2014/main" val="3641097449"/>
                    </a:ext>
                  </a:extLst>
                </a:gridCol>
                <a:gridCol w="1393372">
                  <a:extLst>
                    <a:ext uri="{9D8B030D-6E8A-4147-A177-3AD203B41FA5}">
                      <a16:colId xmlns:a16="http://schemas.microsoft.com/office/drawing/2014/main" val="2752699951"/>
                    </a:ext>
                  </a:extLst>
                </a:gridCol>
                <a:gridCol w="1335312">
                  <a:extLst>
                    <a:ext uri="{9D8B030D-6E8A-4147-A177-3AD203B41FA5}">
                      <a16:colId xmlns:a16="http://schemas.microsoft.com/office/drawing/2014/main" val="1451050952"/>
                    </a:ext>
                  </a:extLst>
                </a:gridCol>
              </a:tblGrid>
              <a:tr h="264168">
                <a:tc>
                  <a:txBody>
                    <a:bodyPr/>
                    <a:lstStyle/>
                    <a:p>
                      <a:pPr algn="ct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a:effectLst/>
                        </a:rPr>
                        <a:t>question</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a:effectLst/>
                        </a:rPr>
                        <a:t>contexts</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effectLst/>
                        </a:rPr>
                        <a:t>ground_truth</a:t>
                      </a: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effectLst/>
                        </a:rPr>
                        <a:t>context_precision</a:t>
                      </a: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effectLst/>
                        </a:rPr>
                        <a:t>context_relevancy</a:t>
                      </a:r>
                      <a:endParaRPr lang="en-IN" sz="1100" b="1"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648809"/>
                  </a:ext>
                </a:extLst>
              </a:tr>
              <a:tr h="657476">
                <a:tc>
                  <a:txBody>
                    <a:bodyPr/>
                    <a:lstStyle/>
                    <a:p>
                      <a:pPr algn="l" fontAlgn="ctr"/>
                      <a:r>
                        <a:rPr lang="en-IN" sz="1100" b="1" dirty="0">
                          <a:effectLst/>
                        </a:rPr>
                        <a:t>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effectLst/>
                        </a:rPr>
                        <a:t>What are some challenges associated with data...</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[Document: information. Now, is it possible re...</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Challenges include potential errors from </a:t>
                      </a:r>
                      <a:r>
                        <a:rPr lang="en-US" sz="1100" dirty="0" err="1">
                          <a:effectLst/>
                        </a:rPr>
                        <a:t>manu</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0.071429</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4666662"/>
                  </a:ext>
                </a:extLst>
              </a:tr>
              <a:tr h="657476">
                <a:tc>
                  <a:txBody>
                    <a:bodyPr/>
                    <a:lstStyle/>
                    <a:p>
                      <a:pPr algn="l" fontAlgn="ctr"/>
                      <a:r>
                        <a:rPr lang="en-IN" sz="1100" b="1" dirty="0">
                          <a:effectLst/>
                        </a:rPr>
                        <a:t>1</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effectLst/>
                        </a:rPr>
                        <a:t>What are the advantages of the </a:t>
                      </a:r>
                      <a:r>
                        <a:rPr lang="en-US" sz="1100" dirty="0" err="1">
                          <a:effectLst/>
                        </a:rPr>
                        <a:t>Apriori</a:t>
                      </a:r>
                      <a:r>
                        <a:rPr lang="en-US" sz="1100" dirty="0">
                          <a:effectLst/>
                        </a:rPr>
                        <a:t> algorithm?</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[Document: itself would be a huge improvement,...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Some advantages of the </a:t>
                      </a:r>
                      <a:r>
                        <a:rPr lang="en-US" sz="1100" dirty="0" err="1">
                          <a:effectLst/>
                        </a:rPr>
                        <a:t>Apriori</a:t>
                      </a:r>
                      <a:r>
                        <a:rPr lang="en-US" sz="1100" dirty="0">
                          <a:effectLst/>
                        </a:rPr>
                        <a:t> algorithm </a:t>
                      </a:r>
                      <a:r>
                        <a:rPr lang="en-US" sz="1100" dirty="0" err="1">
                          <a:effectLst/>
                        </a:rPr>
                        <a:t>inclu</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a:effectLst/>
                        </a:rPr>
                        <a:t>0.000000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298848"/>
                  </a:ext>
                </a:extLst>
              </a:tr>
              <a:tr h="657476">
                <a:tc>
                  <a:txBody>
                    <a:bodyPr/>
                    <a:lstStyle/>
                    <a:p>
                      <a:pPr algn="l" fontAlgn="ctr"/>
                      <a:r>
                        <a:rPr lang="en-IN" sz="1100" b="1" dirty="0">
                          <a:effectLst/>
                        </a:rPr>
                        <a:t>2</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effectLst/>
                        </a:rPr>
                        <a:t>What distinguishes training data in supervise...</a:t>
                      </a:r>
                      <a:endParaRPr lang="en-US" sz="1100"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[Document: the data that you are given to </a:t>
                      </a:r>
                      <a:r>
                        <a:rPr lang="en-US" sz="1100" dirty="0" err="1">
                          <a:effectLst/>
                        </a:rPr>
                        <a:t>buil</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Training data in supervised learning consists ...</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0.312500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4345431"/>
                  </a:ext>
                </a:extLst>
              </a:tr>
              <a:tr h="657476">
                <a:tc>
                  <a:txBody>
                    <a:bodyPr/>
                    <a:lstStyle/>
                    <a:p>
                      <a:pPr algn="l" fontAlgn="ctr"/>
                      <a:r>
                        <a:rPr lang="en-IN" sz="1100" b="1" dirty="0">
                          <a:effectLst/>
                        </a:rPr>
                        <a:t>3</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1100">
                          <a:effectLst/>
                        </a:rPr>
                        <a:t>What is cross-validation?</a:t>
                      </a:r>
                      <a:endParaRPr lang="en-IN" sz="1100"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100">
                          <a:effectLst/>
                        </a:rPr>
                        <a:t>[Document: cross validation, cross validation....</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Cross-validation is a technique used to </a:t>
                      </a:r>
                      <a:r>
                        <a:rPr lang="en-US" sz="1100" dirty="0" err="1">
                          <a:effectLst/>
                        </a:rPr>
                        <a:t>evalua</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0.166667</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021501"/>
                  </a:ext>
                </a:extLst>
              </a:tr>
              <a:tr h="657476">
                <a:tc>
                  <a:txBody>
                    <a:bodyPr/>
                    <a:lstStyle/>
                    <a:p>
                      <a:pPr algn="l" fontAlgn="ctr"/>
                      <a:r>
                        <a:rPr lang="en-IN" sz="1100" b="1" dirty="0">
                          <a:effectLst/>
                        </a:rPr>
                        <a:t>4</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effectLst/>
                        </a:rPr>
                        <a:t>What is the process of building the decision t...</a:t>
                      </a:r>
                      <a:endParaRPr lang="en-US" sz="1100" dirty="0">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[Document: predictions which were learned. So ...</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effectLst/>
                        </a:rPr>
                        <a:t>The decision tree classifier is built using </a:t>
                      </a:r>
                      <a:r>
                        <a:rPr lang="en-US" sz="1100" dirty="0" err="1">
                          <a:effectLst/>
                        </a:rPr>
                        <a:t>th.</a:t>
                      </a:r>
                      <a:r>
                        <a:rPr lang="en-US" sz="1100" dirty="0">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1.0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100" dirty="0">
                          <a:effectLst/>
                        </a:rPr>
                        <a:t>0.250000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8006609"/>
                  </a:ext>
                </a:extLst>
              </a:tr>
            </a:tbl>
          </a:graphicData>
        </a:graphic>
      </p:graphicFrame>
    </p:spTree>
    <p:extLst>
      <p:ext uri="{BB962C8B-B14F-4D97-AF65-F5344CB8AC3E}">
        <p14:creationId xmlns:p14="http://schemas.microsoft.com/office/powerpoint/2010/main" val="281901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Results</a:t>
            </a:r>
            <a:endParaRPr sz="2400" dirty="0">
              <a:solidFill>
                <a:schemeClr val="tx1"/>
              </a:solidFill>
            </a:endParaRPr>
          </a:p>
        </p:txBody>
      </p:sp>
      <p:grpSp>
        <p:nvGrpSpPr>
          <p:cNvPr id="12" name="Group 11">
            <a:extLst>
              <a:ext uri="{FF2B5EF4-FFF2-40B4-BE49-F238E27FC236}">
                <a16:creationId xmlns:a16="http://schemas.microsoft.com/office/drawing/2014/main" id="{9CFE2AAD-EC57-A8EE-99BF-B5974FA06955}"/>
              </a:ext>
            </a:extLst>
          </p:cNvPr>
          <p:cNvGrpSpPr/>
          <p:nvPr/>
        </p:nvGrpSpPr>
        <p:grpSpPr>
          <a:xfrm>
            <a:off x="0" y="68326"/>
            <a:ext cx="9183098" cy="342369"/>
            <a:chOff x="0" y="68326"/>
            <a:chExt cx="9183098" cy="342369"/>
          </a:xfrm>
        </p:grpSpPr>
        <p:cxnSp>
          <p:nvCxnSpPr>
            <p:cNvPr id="13" name="Straight Connector 12">
              <a:extLst>
                <a:ext uri="{FF2B5EF4-FFF2-40B4-BE49-F238E27FC236}">
                  <a16:creationId xmlns:a16="http://schemas.microsoft.com/office/drawing/2014/main" id="{29CAC118-3523-2743-F8AE-E0AAEA700158}"/>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15" name="Google Shape;1235;p62">
              <a:extLst>
                <a:ext uri="{FF2B5EF4-FFF2-40B4-BE49-F238E27FC236}">
                  <a16:creationId xmlns:a16="http://schemas.microsoft.com/office/drawing/2014/main" id="{407E973E-907C-D867-A681-297D9331F42F}"/>
                </a:ext>
              </a:extLst>
            </p:cNvPr>
            <p:cNvGrpSpPr/>
            <p:nvPr/>
          </p:nvGrpSpPr>
          <p:grpSpPr>
            <a:xfrm>
              <a:off x="1009096" y="72897"/>
              <a:ext cx="335141" cy="333343"/>
              <a:chOff x="7228300" y="3587100"/>
              <a:chExt cx="727725" cy="727425"/>
            </a:xfrm>
            <a:solidFill>
              <a:schemeClr val="tx2">
                <a:lumMod val="50000"/>
              </a:schemeClr>
            </a:solidFill>
          </p:grpSpPr>
          <p:sp>
            <p:nvSpPr>
              <p:cNvPr id="37" name="Google Shape;1236;p62">
                <a:extLst>
                  <a:ext uri="{FF2B5EF4-FFF2-40B4-BE49-F238E27FC236}">
                    <a16:creationId xmlns:a16="http://schemas.microsoft.com/office/drawing/2014/main" id="{F46CE602-E3F2-C443-084C-3D5728001B7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7;p62">
                <a:extLst>
                  <a:ext uri="{FF2B5EF4-FFF2-40B4-BE49-F238E27FC236}">
                    <a16:creationId xmlns:a16="http://schemas.microsoft.com/office/drawing/2014/main" id="{C5E7B973-E38A-8E85-EC31-574CA701D966}"/>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35;p62">
              <a:extLst>
                <a:ext uri="{FF2B5EF4-FFF2-40B4-BE49-F238E27FC236}">
                  <a16:creationId xmlns:a16="http://schemas.microsoft.com/office/drawing/2014/main" id="{770B7E71-8D0D-8043-3B8A-8CAE64E6813F}"/>
                </a:ext>
              </a:extLst>
            </p:cNvPr>
            <p:cNvGrpSpPr/>
            <p:nvPr/>
          </p:nvGrpSpPr>
          <p:grpSpPr>
            <a:xfrm>
              <a:off x="2677015" y="68327"/>
              <a:ext cx="335141" cy="333343"/>
              <a:chOff x="7228300" y="3587100"/>
              <a:chExt cx="727725" cy="727425"/>
            </a:xfrm>
            <a:solidFill>
              <a:schemeClr val="tx2">
                <a:lumMod val="50000"/>
              </a:schemeClr>
            </a:solidFill>
          </p:grpSpPr>
          <p:sp>
            <p:nvSpPr>
              <p:cNvPr id="35" name="Google Shape;1236;p62">
                <a:extLst>
                  <a:ext uri="{FF2B5EF4-FFF2-40B4-BE49-F238E27FC236}">
                    <a16:creationId xmlns:a16="http://schemas.microsoft.com/office/drawing/2014/main" id="{6D699A65-FB4E-249A-60E6-CD0AB9685C6E}"/>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7;p62">
                <a:extLst>
                  <a:ext uri="{FF2B5EF4-FFF2-40B4-BE49-F238E27FC236}">
                    <a16:creationId xmlns:a16="http://schemas.microsoft.com/office/drawing/2014/main" id="{452EAD19-D5D2-D841-90ED-BED14187AAC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35;p62">
              <a:extLst>
                <a:ext uri="{FF2B5EF4-FFF2-40B4-BE49-F238E27FC236}">
                  <a16:creationId xmlns:a16="http://schemas.microsoft.com/office/drawing/2014/main" id="{274E4FBF-19EA-59BE-F0D3-08E77870E1A8}"/>
                </a:ext>
              </a:extLst>
            </p:cNvPr>
            <p:cNvGrpSpPr/>
            <p:nvPr/>
          </p:nvGrpSpPr>
          <p:grpSpPr>
            <a:xfrm>
              <a:off x="4344934" y="72896"/>
              <a:ext cx="335141" cy="333343"/>
              <a:chOff x="7228300" y="3587100"/>
              <a:chExt cx="727725" cy="727425"/>
            </a:xfrm>
            <a:solidFill>
              <a:schemeClr val="tx2">
                <a:lumMod val="50000"/>
              </a:schemeClr>
            </a:solidFill>
          </p:grpSpPr>
          <p:sp>
            <p:nvSpPr>
              <p:cNvPr id="33" name="Google Shape;1236;p62">
                <a:extLst>
                  <a:ext uri="{FF2B5EF4-FFF2-40B4-BE49-F238E27FC236}">
                    <a16:creationId xmlns:a16="http://schemas.microsoft.com/office/drawing/2014/main" id="{23444D46-1458-F354-F166-90AB31BA313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7;p62">
                <a:extLst>
                  <a:ext uri="{FF2B5EF4-FFF2-40B4-BE49-F238E27FC236}">
                    <a16:creationId xmlns:a16="http://schemas.microsoft.com/office/drawing/2014/main" id="{C8C34F60-5DFC-DA1A-5483-54C2AF3E0947}"/>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235;p62">
              <a:extLst>
                <a:ext uri="{FF2B5EF4-FFF2-40B4-BE49-F238E27FC236}">
                  <a16:creationId xmlns:a16="http://schemas.microsoft.com/office/drawing/2014/main" id="{6BF45EEE-9013-490A-6BDD-F4698B20452E}"/>
                </a:ext>
              </a:extLst>
            </p:cNvPr>
            <p:cNvGrpSpPr/>
            <p:nvPr/>
          </p:nvGrpSpPr>
          <p:grpSpPr>
            <a:xfrm>
              <a:off x="6009452" y="68326"/>
              <a:ext cx="335141" cy="333343"/>
              <a:chOff x="7228300" y="3587100"/>
              <a:chExt cx="727725" cy="727425"/>
            </a:xfrm>
            <a:solidFill>
              <a:schemeClr val="tx2">
                <a:lumMod val="50000"/>
              </a:schemeClr>
            </a:solidFill>
          </p:grpSpPr>
          <p:sp>
            <p:nvSpPr>
              <p:cNvPr id="31" name="Google Shape;1236;p62">
                <a:extLst>
                  <a:ext uri="{FF2B5EF4-FFF2-40B4-BE49-F238E27FC236}">
                    <a16:creationId xmlns:a16="http://schemas.microsoft.com/office/drawing/2014/main" id="{C4F7EEC6-CD91-0DC5-A3A3-7E7AD3B55AB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7;p62">
                <a:extLst>
                  <a:ext uri="{FF2B5EF4-FFF2-40B4-BE49-F238E27FC236}">
                    <a16:creationId xmlns:a16="http://schemas.microsoft.com/office/drawing/2014/main" id="{BB381547-6775-2A04-4646-89C3406315B1}"/>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35;p62">
              <a:extLst>
                <a:ext uri="{FF2B5EF4-FFF2-40B4-BE49-F238E27FC236}">
                  <a16:creationId xmlns:a16="http://schemas.microsoft.com/office/drawing/2014/main" id="{A5904F43-F29E-4CB1-EE67-7543FCCE43C3}"/>
                </a:ext>
              </a:extLst>
            </p:cNvPr>
            <p:cNvGrpSpPr/>
            <p:nvPr/>
          </p:nvGrpSpPr>
          <p:grpSpPr>
            <a:xfrm>
              <a:off x="7594656" y="77352"/>
              <a:ext cx="335141" cy="333343"/>
              <a:chOff x="7228300" y="3587100"/>
              <a:chExt cx="727725" cy="727425"/>
            </a:xfrm>
            <a:solidFill>
              <a:schemeClr val="tx2">
                <a:lumMod val="50000"/>
              </a:schemeClr>
            </a:solidFill>
          </p:grpSpPr>
          <p:sp>
            <p:nvSpPr>
              <p:cNvPr id="29" name="Google Shape;1236;p62">
                <a:extLst>
                  <a:ext uri="{FF2B5EF4-FFF2-40B4-BE49-F238E27FC236}">
                    <a16:creationId xmlns:a16="http://schemas.microsoft.com/office/drawing/2014/main" id="{E51169C1-21FC-C097-2489-42259B3F5557}"/>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62">
                <a:extLst>
                  <a:ext uri="{FF2B5EF4-FFF2-40B4-BE49-F238E27FC236}">
                    <a16:creationId xmlns:a16="http://schemas.microsoft.com/office/drawing/2014/main" id="{C6A84048-6828-FDF2-48DA-C4A86C02C79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E2296A53-ADF0-43B5-498F-DC0379C7DE1C}"/>
              </a:ext>
            </a:extLst>
          </p:cNvPr>
          <p:cNvSpPr txBox="1"/>
          <p:nvPr/>
        </p:nvSpPr>
        <p:spPr>
          <a:xfrm>
            <a:off x="3112882" y="643800"/>
            <a:ext cx="5806147" cy="307777"/>
          </a:xfrm>
          <a:prstGeom prst="rect">
            <a:avLst/>
          </a:prstGeom>
          <a:noFill/>
        </p:spPr>
        <p:txBody>
          <a:bodyPr wrap="square" rtlCol="0">
            <a:spAutoFit/>
          </a:bodyPr>
          <a:lstStyle/>
          <a:p>
            <a:pPr algn="r"/>
            <a:r>
              <a:rPr lang="en-IN" b="1" dirty="0">
                <a:solidFill>
                  <a:srgbClr val="3366FF"/>
                </a:solidFill>
                <a:latin typeface="Hanken Grotesk" panose="020B0604020202020204" charset="0"/>
              </a:rPr>
              <a:t>Objective Evaluation of the Parent-Document Retriever</a:t>
            </a:r>
          </a:p>
        </p:txBody>
      </p:sp>
      <p:cxnSp>
        <p:nvCxnSpPr>
          <p:cNvPr id="7" name="Straight Connector 6">
            <a:extLst>
              <a:ext uri="{FF2B5EF4-FFF2-40B4-BE49-F238E27FC236}">
                <a16:creationId xmlns:a16="http://schemas.microsoft.com/office/drawing/2014/main" id="{6F57B93C-2B9E-0960-6969-40AF51F6E0A2}"/>
              </a:ext>
            </a:extLst>
          </p:cNvPr>
          <p:cNvCxnSpPr>
            <a:cxnSpLocks/>
          </p:cNvCxnSpPr>
          <p:nvPr/>
        </p:nvCxnSpPr>
        <p:spPr>
          <a:xfrm>
            <a:off x="239843" y="1184683"/>
            <a:ext cx="8679186" cy="0"/>
          </a:xfrm>
          <a:prstGeom prst="line">
            <a:avLst/>
          </a:prstGeom>
          <a:ln w="1270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224DF-148B-355A-13EB-328C2543F801}"/>
              </a:ext>
            </a:extLst>
          </p:cNvPr>
          <p:cNvCxnSpPr>
            <a:cxnSpLocks/>
          </p:cNvCxnSpPr>
          <p:nvPr/>
        </p:nvCxnSpPr>
        <p:spPr>
          <a:xfrm>
            <a:off x="6524171" y="994812"/>
            <a:ext cx="0" cy="189871"/>
          </a:xfrm>
          <a:prstGeom prst="line">
            <a:avLst/>
          </a:prstGeom>
          <a:ln w="12700">
            <a:solidFill>
              <a:srgbClr val="3366FF"/>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A4F8C9BF-E3D1-A57C-14D9-217233EC7E6C}"/>
              </a:ext>
            </a:extLst>
          </p:cNvPr>
          <p:cNvGraphicFramePr>
            <a:graphicFrameLocks noGrp="1"/>
          </p:cNvGraphicFramePr>
          <p:nvPr>
            <p:extLst>
              <p:ext uri="{D42A27DB-BD31-4B8C-83A1-F6EECF244321}">
                <p14:modId xmlns:p14="http://schemas.microsoft.com/office/powerpoint/2010/main" val="620502763"/>
              </p:ext>
            </p:extLst>
          </p:nvPr>
        </p:nvGraphicFramePr>
        <p:xfrm>
          <a:off x="297543" y="1193707"/>
          <a:ext cx="8556170" cy="3625033"/>
        </p:xfrm>
        <a:graphic>
          <a:graphicData uri="http://schemas.openxmlformats.org/drawingml/2006/table">
            <a:tbl>
              <a:tblPr/>
              <a:tblGrid>
                <a:gridCol w="412570">
                  <a:extLst>
                    <a:ext uri="{9D8B030D-6E8A-4147-A177-3AD203B41FA5}">
                      <a16:colId xmlns:a16="http://schemas.microsoft.com/office/drawing/2014/main" val="1476619634"/>
                    </a:ext>
                  </a:extLst>
                </a:gridCol>
                <a:gridCol w="1763848">
                  <a:extLst>
                    <a:ext uri="{9D8B030D-6E8A-4147-A177-3AD203B41FA5}">
                      <a16:colId xmlns:a16="http://schemas.microsoft.com/office/drawing/2014/main" val="1116686569"/>
                    </a:ext>
                  </a:extLst>
                </a:gridCol>
                <a:gridCol w="1763848">
                  <a:extLst>
                    <a:ext uri="{9D8B030D-6E8A-4147-A177-3AD203B41FA5}">
                      <a16:colId xmlns:a16="http://schemas.microsoft.com/office/drawing/2014/main" val="325785621"/>
                    </a:ext>
                  </a:extLst>
                </a:gridCol>
                <a:gridCol w="1763848">
                  <a:extLst>
                    <a:ext uri="{9D8B030D-6E8A-4147-A177-3AD203B41FA5}">
                      <a16:colId xmlns:a16="http://schemas.microsoft.com/office/drawing/2014/main" val="3641195925"/>
                    </a:ext>
                  </a:extLst>
                </a:gridCol>
                <a:gridCol w="1426028">
                  <a:extLst>
                    <a:ext uri="{9D8B030D-6E8A-4147-A177-3AD203B41FA5}">
                      <a16:colId xmlns:a16="http://schemas.microsoft.com/office/drawing/2014/main" val="3411670955"/>
                    </a:ext>
                  </a:extLst>
                </a:gridCol>
                <a:gridCol w="1426028">
                  <a:extLst>
                    <a:ext uri="{9D8B030D-6E8A-4147-A177-3AD203B41FA5}">
                      <a16:colId xmlns:a16="http://schemas.microsoft.com/office/drawing/2014/main" val="249761515"/>
                    </a:ext>
                  </a:extLst>
                </a:gridCol>
              </a:tblGrid>
              <a:tr h="261028">
                <a:tc>
                  <a:txBody>
                    <a:bodyPr/>
                    <a:lstStyle/>
                    <a:p>
                      <a:pPr algn="ctr"/>
                      <a:endParaRPr lang="en-IN" sz="1100" b="1" dirty="0">
                        <a:solidFill>
                          <a:schemeClr val="tx1"/>
                        </a:solidFill>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a:solidFill>
                            <a:schemeClr val="tx1"/>
                          </a:solidFill>
                          <a:effectLst/>
                        </a:rPr>
                        <a:t>question</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a:solidFill>
                            <a:schemeClr val="tx1"/>
                          </a:solidFill>
                          <a:effectLst/>
                        </a:rPr>
                        <a:t>contexts</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solidFill>
                            <a:schemeClr val="tx1"/>
                          </a:solidFill>
                          <a:effectLst/>
                        </a:rPr>
                        <a:t>ground_truth</a:t>
                      </a:r>
                      <a:endParaRPr lang="en-IN" sz="1100" b="1" dirty="0">
                        <a:solidFill>
                          <a:schemeClr val="tx1"/>
                        </a:solidFill>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solidFill>
                            <a:schemeClr val="tx1"/>
                          </a:solidFill>
                          <a:effectLst/>
                        </a:rPr>
                        <a:t>context_precision</a:t>
                      </a:r>
                      <a:endParaRPr lang="en-IN" sz="1100" b="1" dirty="0">
                        <a:solidFill>
                          <a:schemeClr val="tx1"/>
                        </a:solidFill>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100" b="1" dirty="0" err="1">
                          <a:solidFill>
                            <a:schemeClr val="tx1"/>
                          </a:solidFill>
                          <a:effectLst/>
                        </a:rPr>
                        <a:t>context_relevancy</a:t>
                      </a:r>
                      <a:endParaRPr lang="en-IN" sz="1100" b="1" dirty="0">
                        <a:solidFill>
                          <a:schemeClr val="tx1"/>
                        </a:solidFill>
                        <a:effectLst/>
                      </a:endParaRP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68744785"/>
                  </a:ext>
                </a:extLst>
              </a:tr>
              <a:tr h="672801">
                <a:tc>
                  <a:txBody>
                    <a:bodyPr/>
                    <a:lstStyle/>
                    <a:p>
                      <a:pPr algn="l" fontAlgn="ctr"/>
                      <a:r>
                        <a:rPr lang="en-IN" sz="1100" b="1" dirty="0">
                          <a:solidFill>
                            <a:schemeClr val="tx1"/>
                          </a:solidFill>
                          <a:effectLst/>
                        </a:rPr>
                        <a:t>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solidFill>
                            <a:schemeClr val="tx1"/>
                          </a:solidFill>
                          <a:effectLst/>
                        </a:rPr>
                        <a:t>What are some challenges associated with data...</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[Document: entered by somebody and then </a:t>
                      </a:r>
                      <a:r>
                        <a:rPr lang="en-US" sz="1100" dirty="0" err="1">
                          <a:solidFill>
                            <a:schemeClr val="tx1"/>
                          </a:solidFill>
                          <a:effectLst/>
                        </a:rPr>
                        <a:t>conver</a:t>
                      </a:r>
                      <a:r>
                        <a:rPr lang="en-US" sz="1100" dirty="0">
                          <a:solidFill>
                            <a:schemeClr val="tx1"/>
                          </a:solidFill>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a:solidFill>
                            <a:schemeClr val="tx1"/>
                          </a:solidFill>
                          <a:effectLst/>
                        </a:rPr>
                        <a:t>Challenges include potential errors from manu...</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a:solidFill>
                            <a:schemeClr val="tx1"/>
                          </a:solidFill>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a:solidFill>
                            <a:schemeClr val="tx1"/>
                          </a:solidFill>
                          <a:effectLst/>
                        </a:rPr>
                        <a:t>0.153846</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705241"/>
                  </a:ext>
                </a:extLst>
              </a:tr>
              <a:tr h="672801">
                <a:tc>
                  <a:txBody>
                    <a:bodyPr/>
                    <a:lstStyle/>
                    <a:p>
                      <a:pPr algn="l" fontAlgn="ctr"/>
                      <a:r>
                        <a:rPr lang="en-IN" sz="1100" b="1" dirty="0">
                          <a:solidFill>
                            <a:schemeClr val="tx1"/>
                          </a:solidFill>
                          <a:effectLst/>
                        </a:rPr>
                        <a:t>1</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solidFill>
                            <a:schemeClr val="tx1"/>
                          </a:solidFill>
                          <a:effectLst/>
                        </a:rPr>
                        <a:t>What are the advantages of the Apriori algorithm?</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[Document: on some attributes. You might, for ...</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Some advantages of the </a:t>
                      </a:r>
                      <a:r>
                        <a:rPr lang="en-US" sz="1100" dirty="0" err="1">
                          <a:solidFill>
                            <a:schemeClr val="tx1"/>
                          </a:solidFill>
                          <a:effectLst/>
                        </a:rPr>
                        <a:t>Apriori</a:t>
                      </a:r>
                      <a:r>
                        <a:rPr lang="en-US" sz="1100" dirty="0">
                          <a:solidFill>
                            <a:schemeClr val="tx1"/>
                          </a:solidFill>
                          <a:effectLst/>
                        </a:rPr>
                        <a:t> algorithm </a:t>
                      </a:r>
                      <a:r>
                        <a:rPr lang="en-US" sz="1100" dirty="0" err="1">
                          <a:solidFill>
                            <a:schemeClr val="tx1"/>
                          </a:solidFill>
                          <a:effectLst/>
                        </a:rPr>
                        <a:t>inclu</a:t>
                      </a:r>
                      <a:r>
                        <a:rPr lang="en-US" sz="1100" dirty="0">
                          <a:solidFill>
                            <a:schemeClr val="tx1"/>
                          </a:solidFill>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a:solidFill>
                            <a:schemeClr val="tx1"/>
                          </a:solidFill>
                          <a:effectLst/>
                        </a:rPr>
                        <a:t>0.333333</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a:solidFill>
                            <a:schemeClr val="tx1"/>
                          </a:solidFill>
                          <a:effectLst/>
                        </a:rPr>
                        <a:t>0.012987</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0564027"/>
                  </a:ext>
                </a:extLst>
              </a:tr>
              <a:tr h="672801">
                <a:tc>
                  <a:txBody>
                    <a:bodyPr/>
                    <a:lstStyle/>
                    <a:p>
                      <a:pPr algn="l" fontAlgn="ctr"/>
                      <a:r>
                        <a:rPr lang="en-IN" sz="1100" b="1" dirty="0">
                          <a:solidFill>
                            <a:schemeClr val="tx1"/>
                          </a:solidFill>
                          <a:effectLst/>
                        </a:rPr>
                        <a:t>2</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solidFill>
                            <a:schemeClr val="tx1"/>
                          </a:solidFill>
                          <a:effectLst/>
                        </a:rPr>
                        <a:t>What distinguishes training data in supervise...</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[Document: So we were looking at this market b...</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a:solidFill>
                            <a:schemeClr val="tx1"/>
                          </a:solidFill>
                          <a:effectLst/>
                        </a:rPr>
                        <a:t>Training data in supervised learning consists ...</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dirty="0">
                          <a:solidFill>
                            <a:schemeClr val="tx1"/>
                          </a:solidFill>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a:solidFill>
                            <a:schemeClr val="tx1"/>
                          </a:solidFill>
                          <a:effectLst/>
                        </a:rPr>
                        <a:t>0.088235</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1745983"/>
                  </a:ext>
                </a:extLst>
              </a:tr>
              <a:tr h="672801">
                <a:tc>
                  <a:txBody>
                    <a:bodyPr/>
                    <a:lstStyle/>
                    <a:p>
                      <a:pPr algn="l" fontAlgn="ctr"/>
                      <a:r>
                        <a:rPr lang="en-IN" sz="1100" b="1" dirty="0">
                          <a:solidFill>
                            <a:schemeClr val="tx1"/>
                          </a:solidFill>
                          <a:effectLst/>
                        </a:rPr>
                        <a:t>3</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1100">
                          <a:solidFill>
                            <a:schemeClr val="tx1"/>
                          </a:solidFill>
                          <a:effectLst/>
                        </a:rPr>
                        <a:t>What is cross-validation?</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a:solidFill>
                            <a:schemeClr val="tx1"/>
                          </a:solidFill>
                          <a:effectLst/>
                        </a:rPr>
                        <a:t>[Document: So what you're really asking at som...</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Cross-validation is a technique used to </a:t>
                      </a:r>
                      <a:r>
                        <a:rPr lang="en-US" sz="1100" dirty="0" err="1">
                          <a:solidFill>
                            <a:schemeClr val="tx1"/>
                          </a:solidFill>
                          <a:effectLst/>
                        </a:rPr>
                        <a:t>evalua</a:t>
                      </a:r>
                      <a:r>
                        <a:rPr lang="en-US" sz="1100" dirty="0">
                          <a:solidFill>
                            <a:schemeClr val="tx1"/>
                          </a:solidFill>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dirty="0">
                          <a:solidFill>
                            <a:schemeClr val="tx1"/>
                          </a:solidFill>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dirty="0">
                          <a:solidFill>
                            <a:schemeClr val="tx1"/>
                          </a:solidFill>
                          <a:effectLst/>
                        </a:rPr>
                        <a:t>0.118421</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4462289"/>
                  </a:ext>
                </a:extLst>
              </a:tr>
              <a:tr h="672801">
                <a:tc>
                  <a:txBody>
                    <a:bodyPr/>
                    <a:lstStyle/>
                    <a:p>
                      <a:pPr algn="l" fontAlgn="ctr"/>
                      <a:r>
                        <a:rPr lang="en-IN" sz="1100" b="1" dirty="0">
                          <a:solidFill>
                            <a:schemeClr val="tx1"/>
                          </a:solidFill>
                          <a:effectLst/>
                        </a:rPr>
                        <a:t>4</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a:solidFill>
                            <a:schemeClr val="tx1"/>
                          </a:solidFill>
                          <a:effectLst/>
                        </a:rPr>
                        <a:t>What is the process of building the decision 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[Document: build a decision tree normally </a:t>
                      </a:r>
                      <a:r>
                        <a:rPr lang="en-US" sz="1100" dirty="0" err="1">
                          <a:solidFill>
                            <a:schemeClr val="tx1"/>
                          </a:solidFill>
                          <a:effectLst/>
                        </a:rPr>
                        <a:t>unti</a:t>
                      </a:r>
                      <a:r>
                        <a:rPr lang="en-US" sz="1100" dirty="0">
                          <a:solidFill>
                            <a:schemeClr val="tx1"/>
                          </a:solidFill>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effectLst/>
                        </a:rPr>
                        <a:t>The decision tree classifier is built using </a:t>
                      </a:r>
                      <a:r>
                        <a:rPr lang="en-US" sz="1100" dirty="0" err="1">
                          <a:solidFill>
                            <a:schemeClr val="tx1"/>
                          </a:solidFill>
                          <a:effectLst/>
                        </a:rPr>
                        <a:t>th.</a:t>
                      </a:r>
                      <a:r>
                        <a:rPr lang="en-US" sz="1100" dirty="0">
                          <a:solidFill>
                            <a:schemeClr val="tx1"/>
                          </a:solidFill>
                          <a:effectLst/>
                        </a:rPr>
                        <a:t>..</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a:solidFill>
                            <a:schemeClr val="tx1"/>
                          </a:solidFill>
                          <a:effectLst/>
                        </a:rPr>
                        <a:t>1.000000</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100" dirty="0">
                          <a:solidFill>
                            <a:schemeClr val="tx1"/>
                          </a:solidFill>
                          <a:effectLst/>
                        </a:rPr>
                        <a:t>0.054054</a:t>
                      </a:r>
                    </a:p>
                  </a:txBody>
                  <a:tcPr marL="42351" marR="42351" marT="21175" marB="211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8328695"/>
                  </a:ext>
                </a:extLst>
              </a:tr>
            </a:tbl>
          </a:graphicData>
        </a:graphic>
      </p:graphicFrame>
    </p:spTree>
    <p:extLst>
      <p:ext uri="{BB962C8B-B14F-4D97-AF65-F5344CB8AC3E}">
        <p14:creationId xmlns:p14="http://schemas.microsoft.com/office/powerpoint/2010/main" val="2593068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819116" y="643345"/>
            <a:ext cx="1393009" cy="5319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Results</a:t>
            </a:r>
            <a:endParaRPr sz="2400" dirty="0">
              <a:solidFill>
                <a:schemeClr val="tx1"/>
              </a:solidFill>
            </a:endParaRPr>
          </a:p>
        </p:txBody>
      </p:sp>
      <p:sp>
        <p:nvSpPr>
          <p:cNvPr id="4" name="Subtitle 3">
            <a:extLst>
              <a:ext uri="{FF2B5EF4-FFF2-40B4-BE49-F238E27FC236}">
                <a16:creationId xmlns:a16="http://schemas.microsoft.com/office/drawing/2014/main" id="{3DC1FE82-EBA7-2A41-C663-3692FDB3B4FF}"/>
              </a:ext>
            </a:extLst>
          </p:cNvPr>
          <p:cNvSpPr>
            <a:spLocks noGrp="1"/>
          </p:cNvSpPr>
          <p:nvPr>
            <p:ph type="subTitle" idx="1"/>
          </p:nvPr>
        </p:nvSpPr>
        <p:spPr>
          <a:xfrm>
            <a:off x="2908092" y="725539"/>
            <a:ext cx="5416792" cy="449706"/>
          </a:xfrm>
        </p:spPr>
        <p:txBody>
          <a:bodyPr/>
          <a:lstStyle/>
          <a:p>
            <a:r>
              <a:rPr lang="en-IN" sz="1600" b="1" dirty="0">
                <a:solidFill>
                  <a:schemeClr val="tx2"/>
                </a:solidFill>
                <a:latin typeface="Hanken Grotesk" panose="020B0604020202020204" charset="0"/>
              </a:rPr>
              <a:t>Inferences on </a:t>
            </a:r>
            <a:r>
              <a:rPr lang="en-IN" sz="1600" b="1" dirty="0">
                <a:latin typeface="Hanken Grotesk" panose="020B0604020202020204" charset="0"/>
              </a:rPr>
              <a:t>context precision </a:t>
            </a:r>
            <a:r>
              <a:rPr lang="en-IN" sz="1600" b="1" dirty="0">
                <a:solidFill>
                  <a:schemeClr val="tx2"/>
                </a:solidFill>
                <a:latin typeface="Hanken Grotesk" panose="020B0604020202020204" charset="0"/>
              </a:rPr>
              <a:t>and</a:t>
            </a:r>
            <a:r>
              <a:rPr lang="en-IN" sz="1600" b="1" dirty="0">
                <a:latin typeface="Hanken Grotesk" panose="020B0604020202020204" charset="0"/>
              </a:rPr>
              <a:t> context relevancy</a:t>
            </a:r>
            <a:endParaRPr lang="en-IN" sz="1600" dirty="0"/>
          </a:p>
        </p:txBody>
      </p:sp>
      <p:sp>
        <p:nvSpPr>
          <p:cNvPr id="6" name="TextBox 5">
            <a:extLst>
              <a:ext uri="{FF2B5EF4-FFF2-40B4-BE49-F238E27FC236}">
                <a16:creationId xmlns:a16="http://schemas.microsoft.com/office/drawing/2014/main" id="{4A9B3C07-1634-5981-9D38-0C7BA674F461}"/>
              </a:ext>
            </a:extLst>
          </p:cNvPr>
          <p:cNvSpPr txBox="1"/>
          <p:nvPr/>
        </p:nvSpPr>
        <p:spPr>
          <a:xfrm>
            <a:off x="1283150" y="1949264"/>
            <a:ext cx="2975548" cy="646331"/>
          </a:xfrm>
          <a:prstGeom prst="rect">
            <a:avLst/>
          </a:prstGeom>
          <a:noFill/>
        </p:spPr>
        <p:txBody>
          <a:bodyPr wrap="square" rtlCol="0">
            <a:spAutoFit/>
          </a:bodyPr>
          <a:lstStyle/>
          <a:p>
            <a:r>
              <a:rPr lang="en-US" sz="1200" dirty="0">
                <a:latin typeface="Hanken Grotesk" panose="020B0604020202020204" charset="0"/>
              </a:rPr>
              <a:t>Evaluates whether all of the ground-truth relevant items present in the contexts are ranked higher or not</a:t>
            </a:r>
          </a:p>
        </p:txBody>
      </p:sp>
      <p:sp>
        <p:nvSpPr>
          <p:cNvPr id="9" name="TextBox 8">
            <a:extLst>
              <a:ext uri="{FF2B5EF4-FFF2-40B4-BE49-F238E27FC236}">
                <a16:creationId xmlns:a16="http://schemas.microsoft.com/office/drawing/2014/main" id="{AA4EF6DF-165C-3DEA-FDDF-6CC6EFE478A6}"/>
              </a:ext>
            </a:extLst>
          </p:cNvPr>
          <p:cNvSpPr txBox="1"/>
          <p:nvPr/>
        </p:nvSpPr>
        <p:spPr>
          <a:xfrm>
            <a:off x="1283150" y="3464399"/>
            <a:ext cx="2975548" cy="646331"/>
          </a:xfrm>
          <a:prstGeom prst="rect">
            <a:avLst/>
          </a:prstGeom>
          <a:noFill/>
        </p:spPr>
        <p:txBody>
          <a:bodyPr wrap="square" rtlCol="0">
            <a:spAutoFit/>
          </a:bodyPr>
          <a:lstStyle/>
          <a:p>
            <a:r>
              <a:rPr lang="en-US" sz="1200" dirty="0">
                <a:latin typeface="Hanken Grotesk" panose="020B0604020202020204" charset="0"/>
              </a:rPr>
              <a:t>retrieved context should exclusively contain essential information to address the provided query</a:t>
            </a:r>
          </a:p>
        </p:txBody>
      </p:sp>
      <p:sp>
        <p:nvSpPr>
          <p:cNvPr id="42" name="TextBox 41">
            <a:extLst>
              <a:ext uri="{FF2B5EF4-FFF2-40B4-BE49-F238E27FC236}">
                <a16:creationId xmlns:a16="http://schemas.microsoft.com/office/drawing/2014/main" id="{245F0092-9727-993F-FF2A-6F25E58BCFF6}"/>
              </a:ext>
            </a:extLst>
          </p:cNvPr>
          <p:cNvSpPr txBox="1"/>
          <p:nvPr/>
        </p:nvSpPr>
        <p:spPr>
          <a:xfrm>
            <a:off x="1283150" y="1482794"/>
            <a:ext cx="1636041" cy="307777"/>
          </a:xfrm>
          <a:prstGeom prst="rect">
            <a:avLst/>
          </a:prstGeom>
          <a:noFill/>
        </p:spPr>
        <p:txBody>
          <a:bodyPr wrap="square">
            <a:spAutoFit/>
          </a:bodyPr>
          <a:lstStyle/>
          <a:p>
            <a:r>
              <a:rPr lang="en-IN" sz="1400" b="1" dirty="0">
                <a:latin typeface="Hanken Grotesk" panose="020B0604020202020204" charset="0"/>
              </a:rPr>
              <a:t>context precision</a:t>
            </a:r>
            <a:endParaRPr lang="en-IN" dirty="0"/>
          </a:p>
        </p:txBody>
      </p:sp>
      <p:sp>
        <p:nvSpPr>
          <p:cNvPr id="44" name="TextBox 43">
            <a:extLst>
              <a:ext uri="{FF2B5EF4-FFF2-40B4-BE49-F238E27FC236}">
                <a16:creationId xmlns:a16="http://schemas.microsoft.com/office/drawing/2014/main" id="{1C661E4D-8AB9-44DB-D545-78EEDBB1F1C1}"/>
              </a:ext>
            </a:extLst>
          </p:cNvPr>
          <p:cNvSpPr txBox="1"/>
          <p:nvPr/>
        </p:nvSpPr>
        <p:spPr>
          <a:xfrm>
            <a:off x="1283150" y="2922261"/>
            <a:ext cx="1729490" cy="307777"/>
          </a:xfrm>
          <a:prstGeom prst="rect">
            <a:avLst/>
          </a:prstGeom>
          <a:noFill/>
        </p:spPr>
        <p:txBody>
          <a:bodyPr wrap="square">
            <a:spAutoFit/>
          </a:bodyPr>
          <a:lstStyle/>
          <a:p>
            <a:r>
              <a:rPr lang="en-IN" sz="1400" b="1" dirty="0">
                <a:latin typeface="Hanken Grotesk" panose="020B0604020202020204" charset="0"/>
              </a:rPr>
              <a:t>context relevancy</a:t>
            </a:r>
            <a:endParaRPr lang="en-IN" dirty="0"/>
          </a:p>
        </p:txBody>
      </p:sp>
      <p:grpSp>
        <p:nvGrpSpPr>
          <p:cNvPr id="45" name="Google Shape;1123;p61">
            <a:extLst>
              <a:ext uri="{FF2B5EF4-FFF2-40B4-BE49-F238E27FC236}">
                <a16:creationId xmlns:a16="http://schemas.microsoft.com/office/drawing/2014/main" id="{EB9DD785-33DD-EF15-AD1F-45F06F8DFB2B}"/>
              </a:ext>
            </a:extLst>
          </p:cNvPr>
          <p:cNvGrpSpPr/>
          <p:nvPr/>
        </p:nvGrpSpPr>
        <p:grpSpPr>
          <a:xfrm>
            <a:off x="861708" y="1492633"/>
            <a:ext cx="345000" cy="343725"/>
            <a:chOff x="2499138" y="1976825"/>
            <a:chExt cx="345000" cy="343725"/>
          </a:xfrm>
        </p:grpSpPr>
        <p:sp>
          <p:nvSpPr>
            <p:cNvPr id="46" name="Google Shape;1124;p61">
              <a:extLst>
                <a:ext uri="{FF2B5EF4-FFF2-40B4-BE49-F238E27FC236}">
                  <a16:creationId xmlns:a16="http://schemas.microsoft.com/office/drawing/2014/main" id="{F385B126-E4A5-3B19-670A-CD32B44E3C92}"/>
                </a:ext>
              </a:extLst>
            </p:cNvPr>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5;p61">
              <a:extLst>
                <a:ext uri="{FF2B5EF4-FFF2-40B4-BE49-F238E27FC236}">
                  <a16:creationId xmlns:a16="http://schemas.microsoft.com/office/drawing/2014/main" id="{78C31A26-6403-A473-0ACD-9A6E848BB347}"/>
                </a:ext>
              </a:extLst>
            </p:cNvPr>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6;p61">
              <a:extLst>
                <a:ext uri="{FF2B5EF4-FFF2-40B4-BE49-F238E27FC236}">
                  <a16:creationId xmlns:a16="http://schemas.microsoft.com/office/drawing/2014/main" id="{A762AB03-58E2-BA75-8688-E10FA264D1FD}"/>
                </a:ext>
              </a:extLst>
            </p:cNvPr>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p61">
              <a:extLst>
                <a:ext uri="{FF2B5EF4-FFF2-40B4-BE49-F238E27FC236}">
                  <a16:creationId xmlns:a16="http://schemas.microsoft.com/office/drawing/2014/main" id="{90CAF258-55A6-9A5E-2A99-28BF84482FAA}"/>
                </a:ext>
              </a:extLst>
            </p:cNvPr>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8;p61">
              <a:extLst>
                <a:ext uri="{FF2B5EF4-FFF2-40B4-BE49-F238E27FC236}">
                  <a16:creationId xmlns:a16="http://schemas.microsoft.com/office/drawing/2014/main" id="{D3682195-AC3A-E093-4CEF-CE096F14B9DD}"/>
                </a:ext>
              </a:extLst>
            </p:cNvPr>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9;p61">
              <a:extLst>
                <a:ext uri="{FF2B5EF4-FFF2-40B4-BE49-F238E27FC236}">
                  <a16:creationId xmlns:a16="http://schemas.microsoft.com/office/drawing/2014/main" id="{A5A7B711-686B-D665-EF0E-FFF6DAB8A65E}"/>
                </a:ext>
              </a:extLst>
            </p:cNvPr>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0;p61">
              <a:extLst>
                <a:ext uri="{FF2B5EF4-FFF2-40B4-BE49-F238E27FC236}">
                  <a16:creationId xmlns:a16="http://schemas.microsoft.com/office/drawing/2014/main" id="{3F8A10A3-4CC1-02AB-AAE6-D4787FB21EAA}"/>
                </a:ext>
              </a:extLst>
            </p:cNvPr>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123;p61">
            <a:extLst>
              <a:ext uri="{FF2B5EF4-FFF2-40B4-BE49-F238E27FC236}">
                <a16:creationId xmlns:a16="http://schemas.microsoft.com/office/drawing/2014/main" id="{B99A312B-45A0-062D-EC10-D0C58249F458}"/>
              </a:ext>
            </a:extLst>
          </p:cNvPr>
          <p:cNvGrpSpPr/>
          <p:nvPr/>
        </p:nvGrpSpPr>
        <p:grpSpPr>
          <a:xfrm>
            <a:off x="870958" y="2886313"/>
            <a:ext cx="345000" cy="343725"/>
            <a:chOff x="2499138" y="1976825"/>
            <a:chExt cx="345000" cy="343725"/>
          </a:xfrm>
        </p:grpSpPr>
        <p:sp>
          <p:nvSpPr>
            <p:cNvPr id="54" name="Google Shape;1124;p61">
              <a:extLst>
                <a:ext uri="{FF2B5EF4-FFF2-40B4-BE49-F238E27FC236}">
                  <a16:creationId xmlns:a16="http://schemas.microsoft.com/office/drawing/2014/main" id="{60D34A56-BCB0-90C1-0C7A-396146D927C9}"/>
                </a:ext>
              </a:extLst>
            </p:cNvPr>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25;p61">
              <a:extLst>
                <a:ext uri="{FF2B5EF4-FFF2-40B4-BE49-F238E27FC236}">
                  <a16:creationId xmlns:a16="http://schemas.microsoft.com/office/drawing/2014/main" id="{1D92B64C-18B1-9C63-6368-D72207C2927A}"/>
                </a:ext>
              </a:extLst>
            </p:cNvPr>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26;p61">
              <a:extLst>
                <a:ext uri="{FF2B5EF4-FFF2-40B4-BE49-F238E27FC236}">
                  <a16:creationId xmlns:a16="http://schemas.microsoft.com/office/drawing/2014/main" id="{055CC512-00D1-C3F6-EBD0-B289046657CD}"/>
                </a:ext>
              </a:extLst>
            </p:cNvPr>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27;p61">
              <a:extLst>
                <a:ext uri="{FF2B5EF4-FFF2-40B4-BE49-F238E27FC236}">
                  <a16:creationId xmlns:a16="http://schemas.microsoft.com/office/drawing/2014/main" id="{3BD8B2FF-9E77-7A4C-59AC-E96A8001AE27}"/>
                </a:ext>
              </a:extLst>
            </p:cNvPr>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28;p61">
              <a:extLst>
                <a:ext uri="{FF2B5EF4-FFF2-40B4-BE49-F238E27FC236}">
                  <a16:creationId xmlns:a16="http://schemas.microsoft.com/office/drawing/2014/main" id="{817595CA-65D0-AFB0-A9BD-A1718A1B18BB}"/>
                </a:ext>
              </a:extLst>
            </p:cNvPr>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29;p61">
              <a:extLst>
                <a:ext uri="{FF2B5EF4-FFF2-40B4-BE49-F238E27FC236}">
                  <a16:creationId xmlns:a16="http://schemas.microsoft.com/office/drawing/2014/main" id="{E4D58874-A48B-6857-CB53-400198DE109F}"/>
                </a:ext>
              </a:extLst>
            </p:cNvPr>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0;p61">
              <a:extLst>
                <a:ext uri="{FF2B5EF4-FFF2-40B4-BE49-F238E27FC236}">
                  <a16:creationId xmlns:a16="http://schemas.microsoft.com/office/drawing/2014/main" id="{8D991C41-AAFA-1C78-5344-B2AAF176BFEA}"/>
                </a:ext>
              </a:extLst>
            </p:cNvPr>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CCE05924-1144-3921-2911-421DA6825C2C}"/>
              </a:ext>
            </a:extLst>
          </p:cNvPr>
          <p:cNvCxnSpPr>
            <a:cxnSpLocks/>
          </p:cNvCxnSpPr>
          <p:nvPr/>
        </p:nvCxnSpPr>
        <p:spPr>
          <a:xfrm>
            <a:off x="1025233" y="1845272"/>
            <a:ext cx="0" cy="895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0A3880-7CFD-DC8D-DDBC-B351E024BB63}"/>
              </a:ext>
            </a:extLst>
          </p:cNvPr>
          <p:cNvCxnSpPr>
            <a:cxnSpLocks/>
          </p:cNvCxnSpPr>
          <p:nvPr/>
        </p:nvCxnSpPr>
        <p:spPr>
          <a:xfrm>
            <a:off x="1043458" y="3268450"/>
            <a:ext cx="9250" cy="132603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902BC8-7589-4289-8742-D4F7BA65AC6D}"/>
              </a:ext>
            </a:extLst>
          </p:cNvPr>
          <p:cNvSpPr txBox="1"/>
          <p:nvPr/>
        </p:nvSpPr>
        <p:spPr>
          <a:xfrm>
            <a:off x="4885304" y="1242025"/>
            <a:ext cx="3024764" cy="2996565"/>
          </a:xfrm>
          <a:prstGeom prst="roundRect">
            <a:avLst/>
          </a:prstGeom>
          <a:solidFill>
            <a:schemeClr val="bg2"/>
          </a:solidFill>
        </p:spPr>
        <p:txBody>
          <a:bodyPr wrap="square" rtlCol="0">
            <a:spAutoFit/>
          </a:bodyPr>
          <a:lstStyle/>
          <a:p>
            <a:r>
              <a:rPr lang="en-IN" b="1" dirty="0">
                <a:latin typeface="Hanken Grotesk" panose="020B0604020202020204" charset="0"/>
              </a:rPr>
              <a:t>Why do our Retrievers have</a:t>
            </a:r>
          </a:p>
          <a:p>
            <a:endParaRPr lang="en-IN" dirty="0">
              <a:latin typeface="Hanken Grotesk" panose="020B0604020202020204" charset="0"/>
            </a:endParaRPr>
          </a:p>
          <a:p>
            <a:r>
              <a:rPr lang="en-IN" dirty="0">
                <a:latin typeface="Hanken Grotesk" panose="020B0604020202020204" charset="0"/>
              </a:rPr>
              <a:t>(a)</a:t>
            </a:r>
            <a:r>
              <a:rPr lang="en-IN" b="1" dirty="0">
                <a:latin typeface="Hanken Grotesk" panose="020B0604020202020204" charset="0"/>
              </a:rPr>
              <a:t> High context precision</a:t>
            </a:r>
          </a:p>
          <a:p>
            <a:endParaRPr lang="en-IN" dirty="0">
              <a:latin typeface="Hanken Grotesk" panose="020B0604020202020204" charset="0"/>
            </a:endParaRPr>
          </a:p>
          <a:p>
            <a:pPr marL="171450" lvl="8" indent="-171450">
              <a:buFont typeface="Wingdings" panose="05000000000000000000" pitchFamily="2" charset="2"/>
              <a:buChar char="§"/>
            </a:pPr>
            <a:r>
              <a:rPr lang="en-IN" sz="1200" dirty="0">
                <a:latin typeface="Hanken Grotesk" panose="020B0604020202020204" charset="0"/>
              </a:rPr>
              <a:t>Retrievers (with proper re-ranking) are able to extract the right information from the transcripts</a:t>
            </a:r>
          </a:p>
          <a:p>
            <a:endParaRPr lang="en-IN" dirty="0">
              <a:latin typeface="Hanken Grotesk" panose="020B0604020202020204" charset="0"/>
            </a:endParaRPr>
          </a:p>
          <a:p>
            <a:r>
              <a:rPr lang="en-IN" dirty="0">
                <a:latin typeface="Hanken Grotesk" panose="020B0604020202020204" charset="0"/>
              </a:rPr>
              <a:t>(b) </a:t>
            </a:r>
            <a:r>
              <a:rPr lang="en-IN" b="1" dirty="0">
                <a:latin typeface="Hanken Grotesk" panose="020B0604020202020204" charset="0"/>
              </a:rPr>
              <a:t>Low context relevancy</a:t>
            </a:r>
          </a:p>
          <a:p>
            <a:endParaRPr lang="en-IN" dirty="0">
              <a:latin typeface="Hanken Grotesk" panose="020B0604020202020204" charset="0"/>
            </a:endParaRPr>
          </a:p>
          <a:p>
            <a:pPr marL="171450" indent="-171450">
              <a:buFont typeface="Wingdings" panose="05000000000000000000" pitchFamily="2" charset="2"/>
              <a:buChar char="§"/>
            </a:pPr>
            <a:r>
              <a:rPr lang="en-IN" sz="1200" dirty="0">
                <a:latin typeface="Hanken Grotesk" panose="020B0604020202020204" charset="0"/>
              </a:rPr>
              <a:t>Information extracted is in the form of raw text and has not been summarized by any LLM</a:t>
            </a:r>
          </a:p>
        </p:txBody>
      </p:sp>
    </p:spTree>
    <p:extLst>
      <p:ext uri="{BB962C8B-B14F-4D97-AF65-F5344CB8AC3E}">
        <p14:creationId xmlns:p14="http://schemas.microsoft.com/office/powerpoint/2010/main" val="127867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1945795" y="568078"/>
            <a:ext cx="3865191" cy="6359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Conclusion</a:t>
            </a:r>
            <a:endParaRPr sz="3200" dirty="0"/>
          </a:p>
        </p:txBody>
      </p:sp>
      <p:sp>
        <p:nvSpPr>
          <p:cNvPr id="12" name="Title 11">
            <a:extLst>
              <a:ext uri="{FF2B5EF4-FFF2-40B4-BE49-F238E27FC236}">
                <a16:creationId xmlns:a16="http://schemas.microsoft.com/office/drawing/2014/main" id="{11FCB315-3DB0-25E0-0514-A0F15F2CC06D}"/>
              </a:ext>
            </a:extLst>
          </p:cNvPr>
          <p:cNvSpPr>
            <a:spLocks noGrp="1"/>
          </p:cNvSpPr>
          <p:nvPr>
            <p:ph type="title" idx="2"/>
          </p:nvPr>
        </p:nvSpPr>
        <p:spPr/>
        <p:txBody>
          <a:bodyPr/>
          <a:lstStyle/>
          <a:p>
            <a:r>
              <a:rPr lang="en-IN" dirty="0"/>
              <a:t>04</a:t>
            </a:r>
          </a:p>
        </p:txBody>
      </p:sp>
      <p:sp>
        <p:nvSpPr>
          <p:cNvPr id="2" name="TextBox 1">
            <a:extLst>
              <a:ext uri="{FF2B5EF4-FFF2-40B4-BE49-F238E27FC236}">
                <a16:creationId xmlns:a16="http://schemas.microsoft.com/office/drawing/2014/main" id="{F9A2953B-5EDA-04CD-D314-788B238D49DE}"/>
              </a:ext>
            </a:extLst>
          </p:cNvPr>
          <p:cNvSpPr txBox="1"/>
          <p:nvPr/>
        </p:nvSpPr>
        <p:spPr>
          <a:xfrm>
            <a:off x="1132169" y="1566472"/>
            <a:ext cx="3949497" cy="338554"/>
          </a:xfrm>
          <a:prstGeom prst="rect">
            <a:avLst/>
          </a:prstGeom>
          <a:noFill/>
        </p:spPr>
        <p:txBody>
          <a:bodyPr wrap="square" rtlCol="0">
            <a:spAutoFit/>
          </a:bodyPr>
          <a:lstStyle/>
          <a:p>
            <a:r>
              <a:rPr lang="en-IN" sz="1600" b="1" dirty="0">
                <a:solidFill>
                  <a:schemeClr val="tx2"/>
                </a:solidFill>
                <a:latin typeface="Hanken Grotesk" panose="020B0604020202020204" charset="0"/>
              </a:rPr>
              <a:t>Some </a:t>
            </a:r>
            <a:r>
              <a:rPr lang="en-IN" sz="1600" b="1" dirty="0">
                <a:solidFill>
                  <a:schemeClr val="tx1"/>
                </a:solidFill>
                <a:latin typeface="Hanken Grotesk" panose="020B0604020202020204" charset="0"/>
              </a:rPr>
              <a:t>recommendations</a:t>
            </a:r>
            <a:r>
              <a:rPr lang="en-IN" sz="1600" b="1" dirty="0">
                <a:solidFill>
                  <a:schemeClr val="tx2"/>
                </a:solidFill>
                <a:latin typeface="Hanken Grotesk" panose="020B0604020202020204" charset="0"/>
              </a:rPr>
              <a:t> for future work</a:t>
            </a:r>
          </a:p>
        </p:txBody>
      </p:sp>
      <p:sp>
        <p:nvSpPr>
          <p:cNvPr id="4" name="TextBox 3">
            <a:extLst>
              <a:ext uri="{FF2B5EF4-FFF2-40B4-BE49-F238E27FC236}">
                <a16:creationId xmlns:a16="http://schemas.microsoft.com/office/drawing/2014/main" id="{F0BC05DA-9CDB-D32F-4377-A4D1906C091F}"/>
              </a:ext>
            </a:extLst>
          </p:cNvPr>
          <p:cNvSpPr txBox="1"/>
          <p:nvPr/>
        </p:nvSpPr>
        <p:spPr>
          <a:xfrm>
            <a:off x="1356611" y="2137973"/>
            <a:ext cx="3020518" cy="1661993"/>
          </a:xfrm>
          <a:prstGeom prst="rect">
            <a:avLst/>
          </a:prstGeom>
          <a:noFill/>
        </p:spPr>
        <p:txBody>
          <a:bodyPr wrap="square" rtlCol="0">
            <a:spAutoFit/>
          </a:bodyPr>
          <a:lstStyle/>
          <a:p>
            <a:r>
              <a:rPr lang="en-IN" dirty="0">
                <a:latin typeface="Hanken Grotesk" panose="020B0604020202020204" charset="0"/>
              </a:rPr>
              <a:t>Experimenting on more structured and compact data</a:t>
            </a:r>
          </a:p>
          <a:p>
            <a:endParaRPr lang="en-IN" dirty="0">
              <a:latin typeface="Hanken Grotesk" panose="020B0604020202020204" charset="0"/>
            </a:endParaRPr>
          </a:p>
          <a:p>
            <a:pPr marL="285750" indent="-285750">
              <a:buFont typeface="Wingdings" panose="05000000000000000000" pitchFamily="2" charset="2"/>
              <a:buChar char="§"/>
            </a:pPr>
            <a:r>
              <a:rPr lang="en-IN" sz="1200" dirty="0">
                <a:latin typeface="Hanken Grotesk" panose="020B0604020202020204" charset="0"/>
              </a:rPr>
              <a:t>Might lead to better context relevancy</a:t>
            </a:r>
          </a:p>
          <a:p>
            <a:endParaRPr lang="en-IN" sz="1200" dirty="0">
              <a:latin typeface="Hanken Grotesk" panose="020B0604020202020204" charset="0"/>
            </a:endParaRPr>
          </a:p>
          <a:p>
            <a:pPr marL="285750" indent="-285750">
              <a:buFont typeface="Wingdings" panose="05000000000000000000" pitchFamily="2" charset="2"/>
              <a:buChar char="§"/>
            </a:pPr>
            <a:r>
              <a:rPr lang="en-IN" sz="1200" dirty="0">
                <a:latin typeface="Hanken Grotesk" panose="020B0604020202020204" charset="0"/>
              </a:rPr>
              <a:t>Multi-Query might work better if the contextual answers are smaller</a:t>
            </a:r>
          </a:p>
        </p:txBody>
      </p:sp>
      <p:sp>
        <p:nvSpPr>
          <p:cNvPr id="6" name="TextBox 5">
            <a:extLst>
              <a:ext uri="{FF2B5EF4-FFF2-40B4-BE49-F238E27FC236}">
                <a16:creationId xmlns:a16="http://schemas.microsoft.com/office/drawing/2014/main" id="{ABECB4EC-F3EA-8EDE-E6C5-A4A4E432D081}"/>
              </a:ext>
            </a:extLst>
          </p:cNvPr>
          <p:cNvSpPr txBox="1"/>
          <p:nvPr/>
        </p:nvSpPr>
        <p:spPr>
          <a:xfrm>
            <a:off x="5075626" y="2137973"/>
            <a:ext cx="3020518" cy="2215991"/>
          </a:xfrm>
          <a:prstGeom prst="rect">
            <a:avLst/>
          </a:prstGeom>
          <a:noFill/>
        </p:spPr>
        <p:txBody>
          <a:bodyPr wrap="square" rtlCol="0">
            <a:spAutoFit/>
          </a:bodyPr>
          <a:lstStyle/>
          <a:p>
            <a:r>
              <a:rPr lang="en-IN" dirty="0">
                <a:latin typeface="Hanken Grotesk" panose="020B0604020202020204" charset="0"/>
              </a:rPr>
              <a:t>Combining the features of the retrievers</a:t>
            </a:r>
          </a:p>
          <a:p>
            <a:endParaRPr lang="en-IN" dirty="0">
              <a:latin typeface="Hanken Grotesk" panose="020B0604020202020204" charset="0"/>
            </a:endParaRPr>
          </a:p>
          <a:p>
            <a:pPr marL="285750" indent="-285750">
              <a:buFont typeface="Wingdings" panose="05000000000000000000" pitchFamily="2" charset="2"/>
              <a:buChar char="§"/>
            </a:pPr>
            <a:r>
              <a:rPr lang="en-IN" sz="1200" dirty="0">
                <a:latin typeface="Hanken Grotesk" panose="020B0604020202020204" charset="0"/>
              </a:rPr>
              <a:t>Given a query, generate multiple queries.</a:t>
            </a:r>
          </a:p>
          <a:p>
            <a:pPr marL="285750" indent="-285750">
              <a:buFont typeface="Wingdings" panose="05000000000000000000" pitchFamily="2" charset="2"/>
              <a:buChar char="§"/>
            </a:pPr>
            <a:endParaRPr lang="en-IN" sz="1200" dirty="0">
              <a:latin typeface="Hanken Grotesk" panose="020B0604020202020204" charset="0"/>
            </a:endParaRPr>
          </a:p>
          <a:p>
            <a:pPr marL="285750" indent="-285750">
              <a:buFont typeface="Wingdings" panose="05000000000000000000" pitchFamily="2" charset="2"/>
              <a:buChar char="§"/>
            </a:pPr>
            <a:r>
              <a:rPr lang="en-IN" sz="1200" dirty="0">
                <a:latin typeface="Hanken Grotesk" panose="020B0604020202020204" charset="0"/>
              </a:rPr>
              <a:t>For each query, get relevant chunks based on child and parent splitter</a:t>
            </a:r>
          </a:p>
          <a:p>
            <a:pPr marL="285750" indent="-285750">
              <a:buFont typeface="Wingdings" panose="05000000000000000000" pitchFamily="2" charset="2"/>
              <a:buChar char="§"/>
            </a:pPr>
            <a:endParaRPr lang="en-IN" sz="1200" dirty="0">
              <a:latin typeface="Hanken Grotesk" panose="020B0604020202020204" charset="0"/>
            </a:endParaRPr>
          </a:p>
          <a:p>
            <a:pPr marL="285750" indent="-285750">
              <a:buFont typeface="Wingdings" panose="05000000000000000000" pitchFamily="2" charset="2"/>
              <a:buChar char="§"/>
            </a:pPr>
            <a:r>
              <a:rPr lang="en-IN" sz="1200" dirty="0">
                <a:latin typeface="Hanken Grotesk" panose="020B0604020202020204" charset="0"/>
              </a:rPr>
              <a:t>Display the unique union of responses</a:t>
            </a:r>
          </a:p>
        </p:txBody>
      </p:sp>
      <p:cxnSp>
        <p:nvCxnSpPr>
          <p:cNvPr id="14" name="Straight Connector 13">
            <a:extLst>
              <a:ext uri="{FF2B5EF4-FFF2-40B4-BE49-F238E27FC236}">
                <a16:creationId xmlns:a16="http://schemas.microsoft.com/office/drawing/2014/main" id="{43562FA8-A71E-42AC-8B93-85A5C983085F}"/>
              </a:ext>
            </a:extLst>
          </p:cNvPr>
          <p:cNvCxnSpPr>
            <a:cxnSpLocks/>
          </p:cNvCxnSpPr>
          <p:nvPr/>
        </p:nvCxnSpPr>
        <p:spPr>
          <a:xfrm>
            <a:off x="4766872" y="2571750"/>
            <a:ext cx="0" cy="257175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F71023-D7E6-9A30-201E-B8E971E97470}"/>
              </a:ext>
            </a:extLst>
          </p:cNvPr>
          <p:cNvCxnSpPr>
            <a:cxnSpLocks/>
          </p:cNvCxnSpPr>
          <p:nvPr/>
        </p:nvCxnSpPr>
        <p:spPr>
          <a:xfrm>
            <a:off x="1132169" y="2571750"/>
            <a:ext cx="0" cy="257175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46" name="Google Shape;1055;p61">
            <a:extLst>
              <a:ext uri="{FF2B5EF4-FFF2-40B4-BE49-F238E27FC236}">
                <a16:creationId xmlns:a16="http://schemas.microsoft.com/office/drawing/2014/main" id="{66326B33-254D-EACD-1AE6-B6559096B8B6}"/>
              </a:ext>
            </a:extLst>
          </p:cNvPr>
          <p:cNvGrpSpPr/>
          <p:nvPr/>
        </p:nvGrpSpPr>
        <p:grpSpPr>
          <a:xfrm>
            <a:off x="960181" y="2137973"/>
            <a:ext cx="343975" cy="344100"/>
            <a:chOff x="1003188" y="1986175"/>
            <a:chExt cx="343975" cy="344100"/>
          </a:xfrm>
        </p:grpSpPr>
        <p:sp>
          <p:nvSpPr>
            <p:cNvPr id="47" name="Google Shape;1056;p61">
              <a:extLst>
                <a:ext uri="{FF2B5EF4-FFF2-40B4-BE49-F238E27FC236}">
                  <a16:creationId xmlns:a16="http://schemas.microsoft.com/office/drawing/2014/main" id="{56D47BE8-C815-5735-A38E-1BAED9C2612E}"/>
                </a:ext>
              </a:extLst>
            </p:cNvPr>
            <p:cNvSpPr/>
            <p:nvPr/>
          </p:nvSpPr>
          <p:spPr>
            <a:xfrm>
              <a:off x="1090863" y="1986175"/>
              <a:ext cx="168650" cy="173150"/>
            </a:xfrm>
            <a:custGeom>
              <a:avLst/>
              <a:gdLst/>
              <a:ahLst/>
              <a:cxnLst/>
              <a:rect l="l" t="t" r="r" b="b"/>
              <a:pathLst>
                <a:path w="6746" h="6926" extrusionOk="0">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57;p61">
              <a:extLst>
                <a:ext uri="{FF2B5EF4-FFF2-40B4-BE49-F238E27FC236}">
                  <a16:creationId xmlns:a16="http://schemas.microsoft.com/office/drawing/2014/main" id="{F7EC44DA-140F-1707-3AF5-D45F1294D295}"/>
                </a:ext>
              </a:extLst>
            </p:cNvPr>
            <p:cNvSpPr/>
            <p:nvPr/>
          </p:nvSpPr>
          <p:spPr>
            <a:xfrm>
              <a:off x="1003188" y="2144500"/>
              <a:ext cx="343975" cy="185775"/>
            </a:xfrm>
            <a:custGeom>
              <a:avLst/>
              <a:gdLst/>
              <a:ahLst/>
              <a:cxnLst/>
              <a:rect l="l" t="t" r="r" b="b"/>
              <a:pathLst>
                <a:path w="13759" h="7431" extrusionOk="0">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055;p61">
            <a:extLst>
              <a:ext uri="{FF2B5EF4-FFF2-40B4-BE49-F238E27FC236}">
                <a16:creationId xmlns:a16="http://schemas.microsoft.com/office/drawing/2014/main" id="{D1F5F4FC-F2A2-BA6F-D91B-219B206B4D72}"/>
              </a:ext>
            </a:extLst>
          </p:cNvPr>
          <p:cNvGrpSpPr/>
          <p:nvPr/>
        </p:nvGrpSpPr>
        <p:grpSpPr>
          <a:xfrm>
            <a:off x="4586917" y="2137973"/>
            <a:ext cx="343975" cy="344100"/>
            <a:chOff x="1003188" y="1986175"/>
            <a:chExt cx="343975" cy="344100"/>
          </a:xfrm>
        </p:grpSpPr>
        <p:sp>
          <p:nvSpPr>
            <p:cNvPr id="50" name="Google Shape;1056;p61">
              <a:extLst>
                <a:ext uri="{FF2B5EF4-FFF2-40B4-BE49-F238E27FC236}">
                  <a16:creationId xmlns:a16="http://schemas.microsoft.com/office/drawing/2014/main" id="{157E02D2-A727-0E3B-95BE-D3C67A7492FF}"/>
                </a:ext>
              </a:extLst>
            </p:cNvPr>
            <p:cNvSpPr/>
            <p:nvPr/>
          </p:nvSpPr>
          <p:spPr>
            <a:xfrm>
              <a:off x="1090863" y="1986175"/>
              <a:ext cx="168650" cy="173150"/>
            </a:xfrm>
            <a:custGeom>
              <a:avLst/>
              <a:gdLst/>
              <a:ahLst/>
              <a:cxnLst/>
              <a:rect l="l" t="t" r="r" b="b"/>
              <a:pathLst>
                <a:path w="6746" h="6926" extrusionOk="0">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57;p61">
              <a:extLst>
                <a:ext uri="{FF2B5EF4-FFF2-40B4-BE49-F238E27FC236}">
                  <a16:creationId xmlns:a16="http://schemas.microsoft.com/office/drawing/2014/main" id="{DA0C068D-5B04-6978-5E65-070C3AA56A7E}"/>
                </a:ext>
              </a:extLst>
            </p:cNvPr>
            <p:cNvSpPr/>
            <p:nvPr/>
          </p:nvSpPr>
          <p:spPr>
            <a:xfrm>
              <a:off x="1003188" y="2144500"/>
              <a:ext cx="343975" cy="185775"/>
            </a:xfrm>
            <a:custGeom>
              <a:avLst/>
              <a:gdLst/>
              <a:ahLst/>
              <a:cxnLst/>
              <a:rect l="l" t="t" r="r" b="b"/>
              <a:pathLst>
                <a:path w="13759" h="7431" extrusionOk="0">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7864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2" name="TextBox 1">
            <a:extLst>
              <a:ext uri="{FF2B5EF4-FFF2-40B4-BE49-F238E27FC236}">
                <a16:creationId xmlns:a16="http://schemas.microsoft.com/office/drawing/2014/main" id="{DE9DAC52-57ED-5F09-A3CF-985FCE904B3B}"/>
              </a:ext>
            </a:extLst>
          </p:cNvPr>
          <p:cNvSpPr txBox="1"/>
          <p:nvPr/>
        </p:nvSpPr>
        <p:spPr>
          <a:xfrm>
            <a:off x="2656114" y="3403601"/>
            <a:ext cx="3831771" cy="830997"/>
          </a:xfrm>
          <a:prstGeom prst="rect">
            <a:avLst/>
          </a:prstGeom>
          <a:noFill/>
        </p:spPr>
        <p:txBody>
          <a:bodyPr wrap="square" rtlCol="0">
            <a:spAutoFit/>
          </a:bodyPr>
          <a:lstStyle/>
          <a:p>
            <a:pPr algn="ctr"/>
            <a:r>
              <a:rPr lang="en-IN" sz="1200" b="1" dirty="0">
                <a:latin typeface="Hanken Grotesk" panose="020B0604020202020204" charset="0"/>
              </a:rPr>
              <a:t>Created and Presented by:</a:t>
            </a:r>
          </a:p>
          <a:p>
            <a:pPr algn="ctr"/>
            <a:endParaRPr lang="en-IN" sz="1200" b="1" dirty="0">
              <a:latin typeface="Hanken Grotesk" panose="020B0604020202020204" charset="0"/>
            </a:endParaRPr>
          </a:p>
          <a:p>
            <a:pPr algn="ctr"/>
            <a:r>
              <a:rPr lang="en-IN" sz="1200" dirty="0">
                <a:latin typeface="Hanken Grotesk" panose="020B0604020202020204" charset="0"/>
              </a:rPr>
              <a:t>Shubhangi Sanyal (</a:t>
            </a:r>
            <a:r>
              <a:rPr lang="en-IN" sz="1200" dirty="0">
                <a:latin typeface="Hanken Grotesk" panose="020B0604020202020204" charset="0"/>
                <a:hlinkClick r:id="rId3"/>
              </a:rPr>
              <a:t>shubhangi@cmi.ac.in</a:t>
            </a:r>
            <a:r>
              <a:rPr lang="en-IN" sz="1200" dirty="0">
                <a:latin typeface="Hanken Grotesk" panose="020B0604020202020204" charset="0"/>
              </a:rPr>
              <a:t>)</a:t>
            </a:r>
          </a:p>
          <a:p>
            <a:pPr algn="ctr"/>
            <a:r>
              <a:rPr lang="en-IN" sz="1200" dirty="0">
                <a:latin typeface="Hanken Grotesk" panose="020B0604020202020204" charset="0"/>
              </a:rPr>
              <a:t>Anurag Dey (</a:t>
            </a:r>
            <a:r>
              <a:rPr lang="en-IN" sz="1200" dirty="0">
                <a:latin typeface="Hanken Grotesk" panose="020B0604020202020204" charset="0"/>
                <a:hlinkClick r:id="rId4"/>
              </a:rPr>
              <a:t>anurag@cmi.ac.in</a:t>
            </a:r>
            <a:r>
              <a:rPr lang="en-IN" sz="1200" dirty="0">
                <a:latin typeface="Hanken Grotesk" panose="020B0604020202020204" charset="0"/>
              </a:rPr>
              <a:t>)</a:t>
            </a:r>
          </a:p>
        </p:txBody>
      </p:sp>
    </p:spTree>
    <p:extLst>
      <p:ext uri="{BB962C8B-B14F-4D97-AF65-F5344CB8AC3E}">
        <p14:creationId xmlns:p14="http://schemas.microsoft.com/office/powerpoint/2010/main" val="1390769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EF8D-108E-F2EC-A15C-E5082E8AAE04}"/>
              </a:ext>
            </a:extLst>
          </p:cNvPr>
          <p:cNvSpPr>
            <a:spLocks noGrp="1"/>
          </p:cNvSpPr>
          <p:nvPr>
            <p:ph type="title"/>
          </p:nvPr>
        </p:nvSpPr>
        <p:spPr>
          <a:xfrm>
            <a:off x="549080" y="412874"/>
            <a:ext cx="7708500" cy="572700"/>
          </a:xfrm>
        </p:spPr>
        <p:txBody>
          <a:bodyPr/>
          <a:lstStyle/>
          <a:p>
            <a:r>
              <a:rPr lang="en-IN" dirty="0"/>
              <a:t>Appendix</a:t>
            </a:r>
          </a:p>
        </p:txBody>
      </p:sp>
      <p:pic>
        <p:nvPicPr>
          <p:cNvPr id="4" name="Picture 3">
            <a:extLst>
              <a:ext uri="{FF2B5EF4-FFF2-40B4-BE49-F238E27FC236}">
                <a16:creationId xmlns:a16="http://schemas.microsoft.com/office/drawing/2014/main" id="{2A7D91A5-D4BA-8E6D-2A65-1D4BD11EDBC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2376" y="2099486"/>
            <a:ext cx="5633821" cy="650056"/>
          </a:xfrm>
          <a:prstGeom prst="rect">
            <a:avLst/>
          </a:prstGeom>
        </p:spPr>
      </p:pic>
      <p:sp>
        <p:nvSpPr>
          <p:cNvPr id="6" name="TextBox 5">
            <a:extLst>
              <a:ext uri="{FF2B5EF4-FFF2-40B4-BE49-F238E27FC236}">
                <a16:creationId xmlns:a16="http://schemas.microsoft.com/office/drawing/2014/main" id="{7EF4CFDD-2446-3EAD-DFBF-89FB0AAA6578}"/>
              </a:ext>
            </a:extLst>
          </p:cNvPr>
          <p:cNvSpPr txBox="1"/>
          <p:nvPr/>
        </p:nvSpPr>
        <p:spPr>
          <a:xfrm>
            <a:off x="722376" y="1637821"/>
            <a:ext cx="7826538" cy="461665"/>
          </a:xfrm>
          <a:prstGeom prst="rect">
            <a:avLst/>
          </a:prstGeom>
          <a:noFill/>
        </p:spPr>
        <p:txBody>
          <a:bodyPr wrap="square">
            <a:spAutoFit/>
          </a:bodyPr>
          <a:lstStyle/>
          <a:p>
            <a:r>
              <a:rPr lang="en-US" sz="1200" dirty="0">
                <a:solidFill>
                  <a:srgbClr val="0F172A"/>
                </a:solidFill>
                <a:latin typeface="Hanken Grotesk" panose="020B0604020202020204" charset="0"/>
              </a:rPr>
              <a:t>E</a:t>
            </a:r>
            <a:r>
              <a:rPr lang="en-US" sz="1200" b="0" i="0" dirty="0">
                <a:solidFill>
                  <a:srgbClr val="0F172A"/>
                </a:solidFill>
                <a:effectLst/>
                <a:latin typeface="Hanken Grotesk" panose="020B0604020202020204" charset="0"/>
              </a:rPr>
              <a:t>stimate the value of |𝑆| by identifying sentences within the retrieved context that are relevant for answering the given question.</a:t>
            </a:r>
            <a:endParaRPr lang="en-IN" sz="1200" dirty="0">
              <a:latin typeface="Hanken Grotesk" panose="020B0604020202020204" charset="0"/>
            </a:endParaRPr>
          </a:p>
        </p:txBody>
      </p:sp>
      <p:sp>
        <p:nvSpPr>
          <p:cNvPr id="7" name="TextBox 6">
            <a:extLst>
              <a:ext uri="{FF2B5EF4-FFF2-40B4-BE49-F238E27FC236}">
                <a16:creationId xmlns:a16="http://schemas.microsoft.com/office/drawing/2014/main" id="{0960CEE3-1D12-0647-9382-44C47413F737}"/>
              </a:ext>
            </a:extLst>
          </p:cNvPr>
          <p:cNvSpPr txBox="1"/>
          <p:nvPr/>
        </p:nvSpPr>
        <p:spPr>
          <a:xfrm>
            <a:off x="722376" y="1176156"/>
            <a:ext cx="1729490" cy="307777"/>
          </a:xfrm>
          <a:prstGeom prst="rect">
            <a:avLst/>
          </a:prstGeom>
          <a:noFill/>
        </p:spPr>
        <p:txBody>
          <a:bodyPr wrap="square">
            <a:spAutoFit/>
          </a:bodyPr>
          <a:lstStyle/>
          <a:p>
            <a:r>
              <a:rPr lang="en-IN" b="1" dirty="0">
                <a:latin typeface="Hanken Grotesk" panose="020B0604020202020204" charset="0"/>
              </a:rPr>
              <a:t>C</a:t>
            </a:r>
            <a:r>
              <a:rPr lang="en-IN" sz="1400" b="1" dirty="0">
                <a:latin typeface="Hanken Grotesk" panose="020B0604020202020204" charset="0"/>
              </a:rPr>
              <a:t>ontext Relevancy</a:t>
            </a:r>
            <a:endParaRPr lang="en-IN" dirty="0"/>
          </a:p>
        </p:txBody>
      </p:sp>
      <p:sp>
        <p:nvSpPr>
          <p:cNvPr id="8" name="TextBox 7">
            <a:extLst>
              <a:ext uri="{FF2B5EF4-FFF2-40B4-BE49-F238E27FC236}">
                <a16:creationId xmlns:a16="http://schemas.microsoft.com/office/drawing/2014/main" id="{701CA283-2AF3-D79D-1ABA-5D36F8C954D7}"/>
              </a:ext>
            </a:extLst>
          </p:cNvPr>
          <p:cNvSpPr txBox="1"/>
          <p:nvPr/>
        </p:nvSpPr>
        <p:spPr>
          <a:xfrm>
            <a:off x="722376" y="2903430"/>
            <a:ext cx="1729490" cy="307777"/>
          </a:xfrm>
          <a:prstGeom prst="rect">
            <a:avLst/>
          </a:prstGeom>
          <a:noFill/>
        </p:spPr>
        <p:txBody>
          <a:bodyPr wrap="square">
            <a:spAutoFit/>
          </a:bodyPr>
          <a:lstStyle/>
          <a:p>
            <a:r>
              <a:rPr lang="en-IN" b="1" dirty="0">
                <a:latin typeface="Hanken Grotesk" panose="020B0604020202020204" charset="0"/>
              </a:rPr>
              <a:t>C</a:t>
            </a:r>
            <a:r>
              <a:rPr lang="en-IN" sz="1400" b="1" dirty="0">
                <a:latin typeface="Hanken Grotesk" panose="020B0604020202020204" charset="0"/>
              </a:rPr>
              <a:t>ontext </a:t>
            </a:r>
            <a:r>
              <a:rPr lang="en-IN" b="1" dirty="0">
                <a:latin typeface="Hanken Grotesk" panose="020B0604020202020204" charset="0"/>
              </a:rPr>
              <a:t>P</a:t>
            </a:r>
            <a:r>
              <a:rPr lang="en-IN" sz="1400" b="1" dirty="0">
                <a:latin typeface="Hanken Grotesk" panose="020B0604020202020204" charset="0"/>
              </a:rPr>
              <a:t>recision</a:t>
            </a:r>
            <a:endParaRPr lang="en-IN" dirty="0"/>
          </a:p>
        </p:txBody>
      </p:sp>
      <p:pic>
        <p:nvPicPr>
          <p:cNvPr id="14" name="Picture 13">
            <a:extLst>
              <a:ext uri="{FF2B5EF4-FFF2-40B4-BE49-F238E27FC236}">
                <a16:creationId xmlns:a16="http://schemas.microsoft.com/office/drawing/2014/main" id="{D2B3CC3C-3DCD-0FEC-E4B9-B64F504016FC}"/>
              </a:ext>
            </a:extLst>
          </p:cNvPr>
          <p:cNvPicPr>
            <a:picLocks noChangeAspect="1"/>
          </p:cNvPicPr>
          <p:nvPr/>
        </p:nvPicPr>
        <p:blipFill rotWithShape="1">
          <a:blip r:embed="rId3">
            <a:clrChange>
              <a:clrFrom>
                <a:srgbClr val="FFFFFF"/>
              </a:clrFrom>
              <a:clrTo>
                <a:srgbClr val="FFFFFF">
                  <a:alpha val="0"/>
                </a:srgbClr>
              </a:clrTo>
            </a:clrChange>
          </a:blip>
          <a:srcRect b="32057"/>
          <a:stretch/>
        </p:blipFill>
        <p:spPr>
          <a:xfrm>
            <a:off x="802205" y="3301084"/>
            <a:ext cx="5118048" cy="1120392"/>
          </a:xfrm>
          <a:prstGeom prst="rect">
            <a:avLst/>
          </a:prstGeom>
        </p:spPr>
      </p:pic>
      <p:sp>
        <p:nvSpPr>
          <p:cNvPr id="15" name="Rectangle 1">
            <a:extLst>
              <a:ext uri="{FF2B5EF4-FFF2-40B4-BE49-F238E27FC236}">
                <a16:creationId xmlns:a16="http://schemas.microsoft.com/office/drawing/2014/main" id="{30807AD0-8930-053F-5137-4EF348992412}"/>
              </a:ext>
            </a:extLst>
          </p:cNvPr>
          <p:cNvSpPr>
            <a:spLocks noChangeArrowheads="1"/>
          </p:cNvSpPr>
          <p:nvPr/>
        </p:nvSpPr>
        <p:spPr bwMode="auto">
          <a:xfrm>
            <a:off x="722376" y="4421476"/>
            <a:ext cx="699582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172A"/>
                </a:solidFill>
                <a:effectLst/>
                <a:latin typeface="Hanken Grotesk" panose="020B0604020202020204" charset="0"/>
              </a:rPr>
              <a:t>Where 𝐾 is the total number of chunks in contexts and 𝑣</a:t>
            </a:r>
            <a:r>
              <a:rPr kumimoji="0" lang="en-US" altLang="en-US" sz="1200" b="0" i="0" u="none" strike="noStrike" cap="none" normalizeH="0" baseline="-25000" dirty="0">
                <a:ln>
                  <a:noFill/>
                </a:ln>
                <a:solidFill>
                  <a:srgbClr val="0F172A"/>
                </a:solidFill>
                <a:effectLst/>
                <a:latin typeface="Hanken Grotesk" panose="020B0604020202020204" charset="0"/>
              </a:rPr>
              <a:t>𝑘</a:t>
            </a:r>
            <a:r>
              <a:rPr kumimoji="0" lang="en-US" altLang="en-US" sz="1200" b="0" i="0" u="none" strike="noStrike" cap="none" normalizeH="0" baseline="0" dirty="0">
                <a:ln>
                  <a:noFill/>
                </a:ln>
                <a:solidFill>
                  <a:srgbClr val="0F172A"/>
                </a:solidFill>
                <a:effectLst/>
                <a:latin typeface="Hanken Grotesk" panose="020B0604020202020204" charset="0"/>
              </a:rPr>
              <a:t>∈{0,1} is the relevance indicator at rank 𝑘.</a:t>
            </a:r>
            <a:endParaRPr kumimoji="0" lang="en-US" altLang="en-US" sz="1200" b="0" i="0" u="none" strike="noStrike" cap="none" normalizeH="0" baseline="0" dirty="0">
              <a:ln>
                <a:noFill/>
              </a:ln>
              <a:solidFill>
                <a:schemeClr val="tx1"/>
              </a:solidFill>
              <a:effectLst/>
              <a:latin typeface="Hanken Grotesk" panose="020B0604020202020204" charset="0"/>
            </a:endParaRPr>
          </a:p>
        </p:txBody>
      </p:sp>
      <p:grpSp>
        <p:nvGrpSpPr>
          <p:cNvPr id="16" name="Google Shape;875;p61">
            <a:extLst>
              <a:ext uri="{FF2B5EF4-FFF2-40B4-BE49-F238E27FC236}">
                <a16:creationId xmlns:a16="http://schemas.microsoft.com/office/drawing/2014/main" id="{2BC6FAA9-DCE2-DF48-A3E5-0C24D820C6C1}"/>
              </a:ext>
            </a:extLst>
          </p:cNvPr>
          <p:cNvGrpSpPr/>
          <p:nvPr/>
        </p:nvGrpSpPr>
        <p:grpSpPr>
          <a:xfrm>
            <a:off x="378401" y="1190985"/>
            <a:ext cx="343975" cy="255300"/>
            <a:chOff x="1003188" y="3702400"/>
            <a:chExt cx="343975" cy="255300"/>
          </a:xfrm>
        </p:grpSpPr>
        <p:sp>
          <p:nvSpPr>
            <p:cNvPr id="17" name="Google Shape;876;p61">
              <a:extLst>
                <a:ext uri="{FF2B5EF4-FFF2-40B4-BE49-F238E27FC236}">
                  <a16:creationId xmlns:a16="http://schemas.microsoft.com/office/drawing/2014/main" id="{703DE577-0BFB-B6CD-05CE-BA3CC09A4415}"/>
                </a:ext>
              </a:extLst>
            </p:cNvPr>
            <p:cNvSpPr/>
            <p:nvPr/>
          </p:nvSpPr>
          <p:spPr>
            <a:xfrm>
              <a:off x="1003188" y="3702400"/>
              <a:ext cx="343975" cy="255300"/>
            </a:xfrm>
            <a:custGeom>
              <a:avLst/>
              <a:gdLst/>
              <a:ahLst/>
              <a:cxnLst/>
              <a:rect l="l" t="t" r="r" b="b"/>
              <a:pathLst>
                <a:path w="13759" h="10212" extrusionOk="0">
                  <a:moveTo>
                    <a:pt x="5127" y="595"/>
                  </a:moveTo>
                  <a:cubicBezTo>
                    <a:pt x="5680" y="595"/>
                    <a:pt x="6234" y="852"/>
                    <a:pt x="6582" y="1282"/>
                  </a:cubicBezTo>
                  <a:lnTo>
                    <a:pt x="6582" y="2092"/>
                  </a:lnTo>
                  <a:lnTo>
                    <a:pt x="6582" y="8458"/>
                  </a:lnTo>
                  <a:cubicBezTo>
                    <a:pt x="6152" y="8069"/>
                    <a:pt x="5557" y="7864"/>
                    <a:pt x="4952" y="7864"/>
                  </a:cubicBezTo>
                  <a:lnTo>
                    <a:pt x="2349" y="7864"/>
                  </a:lnTo>
                  <a:lnTo>
                    <a:pt x="2349" y="595"/>
                  </a:lnTo>
                  <a:close/>
                  <a:moveTo>
                    <a:pt x="11401" y="595"/>
                  </a:moveTo>
                  <a:lnTo>
                    <a:pt x="11401" y="7864"/>
                  </a:lnTo>
                  <a:lnTo>
                    <a:pt x="8797" y="7864"/>
                  </a:lnTo>
                  <a:cubicBezTo>
                    <a:pt x="8202" y="7864"/>
                    <a:pt x="7649" y="8069"/>
                    <a:pt x="7177" y="8458"/>
                  </a:cubicBezTo>
                  <a:lnTo>
                    <a:pt x="7177" y="2092"/>
                  </a:lnTo>
                  <a:lnTo>
                    <a:pt x="7177" y="1282"/>
                  </a:lnTo>
                  <a:cubicBezTo>
                    <a:pt x="7515" y="852"/>
                    <a:pt x="8069" y="595"/>
                    <a:pt x="8633" y="595"/>
                  </a:cubicBezTo>
                  <a:close/>
                  <a:moveTo>
                    <a:pt x="1754" y="1457"/>
                  </a:moveTo>
                  <a:lnTo>
                    <a:pt x="1754" y="8161"/>
                  </a:lnTo>
                  <a:cubicBezTo>
                    <a:pt x="1754" y="8325"/>
                    <a:pt x="1877" y="8458"/>
                    <a:pt x="2051" y="8458"/>
                  </a:cubicBezTo>
                  <a:lnTo>
                    <a:pt x="4952" y="8458"/>
                  </a:lnTo>
                  <a:cubicBezTo>
                    <a:pt x="5465" y="8458"/>
                    <a:pt x="5978" y="8715"/>
                    <a:pt x="6367" y="9094"/>
                  </a:cubicBezTo>
                  <a:cubicBezTo>
                    <a:pt x="6275" y="9094"/>
                    <a:pt x="6234" y="9145"/>
                    <a:pt x="6152" y="9186"/>
                  </a:cubicBezTo>
                  <a:cubicBezTo>
                    <a:pt x="6019" y="9309"/>
                    <a:pt x="5896" y="9442"/>
                    <a:pt x="5814" y="9606"/>
                  </a:cubicBezTo>
                  <a:lnTo>
                    <a:pt x="596" y="9606"/>
                  </a:lnTo>
                  <a:lnTo>
                    <a:pt x="596" y="1457"/>
                  </a:lnTo>
                  <a:close/>
                  <a:moveTo>
                    <a:pt x="13154" y="1457"/>
                  </a:moveTo>
                  <a:lnTo>
                    <a:pt x="13154" y="9606"/>
                  </a:lnTo>
                  <a:lnTo>
                    <a:pt x="7946" y="9606"/>
                  </a:lnTo>
                  <a:cubicBezTo>
                    <a:pt x="7813" y="9401"/>
                    <a:pt x="7649" y="9186"/>
                    <a:pt x="7392" y="9094"/>
                  </a:cubicBezTo>
                  <a:cubicBezTo>
                    <a:pt x="7772" y="8715"/>
                    <a:pt x="8284" y="8458"/>
                    <a:pt x="8797" y="8458"/>
                  </a:cubicBezTo>
                  <a:lnTo>
                    <a:pt x="11708" y="8458"/>
                  </a:lnTo>
                  <a:cubicBezTo>
                    <a:pt x="11872" y="8458"/>
                    <a:pt x="12005" y="8325"/>
                    <a:pt x="12005" y="8161"/>
                  </a:cubicBezTo>
                  <a:lnTo>
                    <a:pt x="12005" y="1457"/>
                  </a:lnTo>
                  <a:close/>
                  <a:moveTo>
                    <a:pt x="2051" y="1"/>
                  </a:moveTo>
                  <a:cubicBezTo>
                    <a:pt x="1877" y="1"/>
                    <a:pt x="1754" y="124"/>
                    <a:pt x="1754" y="298"/>
                  </a:cubicBezTo>
                  <a:lnTo>
                    <a:pt x="1754" y="893"/>
                  </a:lnTo>
                  <a:lnTo>
                    <a:pt x="298" y="893"/>
                  </a:lnTo>
                  <a:cubicBezTo>
                    <a:pt x="124" y="893"/>
                    <a:pt x="1" y="1026"/>
                    <a:pt x="1" y="1200"/>
                  </a:cubicBezTo>
                  <a:lnTo>
                    <a:pt x="1" y="9914"/>
                  </a:lnTo>
                  <a:cubicBezTo>
                    <a:pt x="1" y="10078"/>
                    <a:pt x="124" y="10211"/>
                    <a:pt x="298" y="10211"/>
                  </a:cubicBezTo>
                  <a:lnTo>
                    <a:pt x="6019" y="10211"/>
                  </a:lnTo>
                  <a:cubicBezTo>
                    <a:pt x="6152" y="10211"/>
                    <a:pt x="6234" y="10119"/>
                    <a:pt x="6275" y="9996"/>
                  </a:cubicBezTo>
                  <a:cubicBezTo>
                    <a:pt x="6326" y="9863"/>
                    <a:pt x="6408" y="9740"/>
                    <a:pt x="6531" y="9658"/>
                  </a:cubicBezTo>
                  <a:cubicBezTo>
                    <a:pt x="6629" y="9590"/>
                    <a:pt x="6772" y="9550"/>
                    <a:pt x="6906" y="9550"/>
                  </a:cubicBezTo>
                  <a:cubicBezTo>
                    <a:pt x="6954" y="9550"/>
                    <a:pt x="7001" y="9555"/>
                    <a:pt x="7044" y="9565"/>
                  </a:cubicBezTo>
                  <a:cubicBezTo>
                    <a:pt x="7259" y="9658"/>
                    <a:pt x="7392" y="9781"/>
                    <a:pt x="7474" y="9996"/>
                  </a:cubicBezTo>
                  <a:cubicBezTo>
                    <a:pt x="7515" y="10119"/>
                    <a:pt x="7649" y="10211"/>
                    <a:pt x="7772" y="10211"/>
                  </a:cubicBezTo>
                  <a:lnTo>
                    <a:pt x="13451" y="10211"/>
                  </a:lnTo>
                  <a:cubicBezTo>
                    <a:pt x="13625" y="10211"/>
                    <a:pt x="13758" y="10078"/>
                    <a:pt x="13758" y="9914"/>
                  </a:cubicBezTo>
                  <a:lnTo>
                    <a:pt x="13758" y="1200"/>
                  </a:lnTo>
                  <a:cubicBezTo>
                    <a:pt x="13758" y="1026"/>
                    <a:pt x="13625" y="893"/>
                    <a:pt x="13451" y="893"/>
                  </a:cubicBezTo>
                  <a:lnTo>
                    <a:pt x="12005" y="893"/>
                  </a:lnTo>
                  <a:lnTo>
                    <a:pt x="12005" y="298"/>
                  </a:lnTo>
                  <a:cubicBezTo>
                    <a:pt x="12005" y="124"/>
                    <a:pt x="11872" y="1"/>
                    <a:pt x="11708" y="1"/>
                  </a:cubicBezTo>
                  <a:lnTo>
                    <a:pt x="8633" y="1"/>
                  </a:lnTo>
                  <a:cubicBezTo>
                    <a:pt x="7987" y="1"/>
                    <a:pt x="7351" y="257"/>
                    <a:pt x="6880" y="729"/>
                  </a:cubicBezTo>
                  <a:cubicBezTo>
                    <a:pt x="6408" y="257"/>
                    <a:pt x="5762" y="1"/>
                    <a:pt x="5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7;p61">
              <a:extLst>
                <a:ext uri="{FF2B5EF4-FFF2-40B4-BE49-F238E27FC236}">
                  <a16:creationId xmlns:a16="http://schemas.microsoft.com/office/drawing/2014/main" id="{F7F0F517-7F07-359A-A576-783D86B9DFBC}"/>
                </a:ext>
              </a:extLst>
            </p:cNvPr>
            <p:cNvSpPr/>
            <p:nvPr/>
          </p:nvSpPr>
          <p:spPr>
            <a:xfrm>
              <a:off x="1090863" y="3756750"/>
              <a:ext cx="47950" cy="15125"/>
            </a:xfrm>
            <a:custGeom>
              <a:avLst/>
              <a:gdLst/>
              <a:ahLst/>
              <a:cxnLst/>
              <a:rect l="l" t="t" r="r" b="b"/>
              <a:pathLst>
                <a:path w="1918" h="605" extrusionOk="0">
                  <a:moveTo>
                    <a:pt x="297" y="0"/>
                  </a:moveTo>
                  <a:cubicBezTo>
                    <a:pt x="123" y="0"/>
                    <a:pt x="0" y="174"/>
                    <a:pt x="0" y="390"/>
                  </a:cubicBezTo>
                  <a:cubicBezTo>
                    <a:pt x="41" y="513"/>
                    <a:pt x="164" y="605"/>
                    <a:pt x="297" y="605"/>
                  </a:cubicBezTo>
                  <a:lnTo>
                    <a:pt x="1620" y="605"/>
                  </a:lnTo>
                  <a:cubicBezTo>
                    <a:pt x="1794" y="605"/>
                    <a:pt x="1917" y="472"/>
                    <a:pt x="1917" y="256"/>
                  </a:cubicBezTo>
                  <a:cubicBezTo>
                    <a:pt x="1876" y="133"/>
                    <a:pt x="1743"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8;p61">
              <a:extLst>
                <a:ext uri="{FF2B5EF4-FFF2-40B4-BE49-F238E27FC236}">
                  <a16:creationId xmlns:a16="http://schemas.microsoft.com/office/drawing/2014/main" id="{11F26A6A-57DC-E095-1679-A4A88EC35CC9}"/>
                </a:ext>
              </a:extLst>
            </p:cNvPr>
            <p:cNvSpPr/>
            <p:nvPr/>
          </p:nvSpPr>
          <p:spPr>
            <a:xfrm>
              <a:off x="1090863" y="3800575"/>
              <a:ext cx="47950" cy="15125"/>
            </a:xfrm>
            <a:custGeom>
              <a:avLst/>
              <a:gdLst/>
              <a:ahLst/>
              <a:cxnLst/>
              <a:rect l="l" t="t" r="r" b="b"/>
              <a:pathLst>
                <a:path w="1918" h="605" extrusionOk="0">
                  <a:moveTo>
                    <a:pt x="297" y="0"/>
                  </a:moveTo>
                  <a:cubicBezTo>
                    <a:pt x="123" y="0"/>
                    <a:pt x="0" y="174"/>
                    <a:pt x="0" y="349"/>
                  </a:cubicBezTo>
                  <a:cubicBezTo>
                    <a:pt x="41" y="513"/>
                    <a:pt x="164" y="605"/>
                    <a:pt x="297" y="605"/>
                  </a:cubicBezTo>
                  <a:lnTo>
                    <a:pt x="1620" y="605"/>
                  </a:lnTo>
                  <a:cubicBezTo>
                    <a:pt x="1794" y="605"/>
                    <a:pt x="1917" y="472"/>
                    <a:pt x="1917" y="256"/>
                  </a:cubicBezTo>
                  <a:cubicBezTo>
                    <a:pt x="1876" y="133"/>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9;p61">
              <a:extLst>
                <a:ext uri="{FF2B5EF4-FFF2-40B4-BE49-F238E27FC236}">
                  <a16:creationId xmlns:a16="http://schemas.microsoft.com/office/drawing/2014/main" id="{3239C7B6-4B4C-8A9D-743B-34CD02075B0C}"/>
                </a:ext>
              </a:extLst>
            </p:cNvPr>
            <p:cNvSpPr/>
            <p:nvPr/>
          </p:nvSpPr>
          <p:spPr>
            <a:xfrm>
              <a:off x="1090863" y="3844400"/>
              <a:ext cx="47950" cy="14875"/>
            </a:xfrm>
            <a:custGeom>
              <a:avLst/>
              <a:gdLst/>
              <a:ahLst/>
              <a:cxnLst/>
              <a:rect l="l" t="t" r="r" b="b"/>
              <a:pathLst>
                <a:path w="1918" h="595" extrusionOk="0">
                  <a:moveTo>
                    <a:pt x="297" y="0"/>
                  </a:moveTo>
                  <a:cubicBezTo>
                    <a:pt x="123" y="0"/>
                    <a:pt x="0" y="174"/>
                    <a:pt x="0" y="338"/>
                  </a:cubicBezTo>
                  <a:cubicBezTo>
                    <a:pt x="41" y="513"/>
                    <a:pt x="164" y="595"/>
                    <a:pt x="297" y="595"/>
                  </a:cubicBezTo>
                  <a:lnTo>
                    <a:pt x="1620" y="595"/>
                  </a:lnTo>
                  <a:cubicBezTo>
                    <a:pt x="1794" y="595"/>
                    <a:pt x="1917" y="431"/>
                    <a:pt x="1917" y="256"/>
                  </a:cubicBezTo>
                  <a:cubicBezTo>
                    <a:pt x="1876" y="133"/>
                    <a:pt x="1743"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0;p61">
              <a:extLst>
                <a:ext uri="{FF2B5EF4-FFF2-40B4-BE49-F238E27FC236}">
                  <a16:creationId xmlns:a16="http://schemas.microsoft.com/office/drawing/2014/main" id="{319B91B1-4475-DF52-107A-3DEE683D9956}"/>
                </a:ext>
              </a:extLst>
            </p:cNvPr>
            <p:cNvSpPr/>
            <p:nvPr/>
          </p:nvSpPr>
          <p:spPr>
            <a:xfrm>
              <a:off x="1210288" y="3800575"/>
              <a:ext cx="49225" cy="15125"/>
            </a:xfrm>
            <a:custGeom>
              <a:avLst/>
              <a:gdLst/>
              <a:ahLst/>
              <a:cxnLst/>
              <a:rect l="l" t="t" r="r" b="b"/>
              <a:pathLst>
                <a:path w="1969" h="605" extrusionOk="0">
                  <a:moveTo>
                    <a:pt x="349" y="0"/>
                  </a:moveTo>
                  <a:cubicBezTo>
                    <a:pt x="174" y="0"/>
                    <a:pt x="0" y="174"/>
                    <a:pt x="41" y="349"/>
                  </a:cubicBezTo>
                  <a:cubicBezTo>
                    <a:pt x="41" y="513"/>
                    <a:pt x="215" y="605"/>
                    <a:pt x="349" y="605"/>
                  </a:cubicBezTo>
                  <a:lnTo>
                    <a:pt x="1630" y="605"/>
                  </a:lnTo>
                  <a:cubicBezTo>
                    <a:pt x="1835" y="605"/>
                    <a:pt x="1968" y="472"/>
                    <a:pt x="1927" y="256"/>
                  </a:cubicBezTo>
                  <a:cubicBezTo>
                    <a:pt x="1927" y="133"/>
                    <a:pt x="1794" y="0"/>
                    <a:pt x="163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1;p61">
              <a:extLst>
                <a:ext uri="{FF2B5EF4-FFF2-40B4-BE49-F238E27FC236}">
                  <a16:creationId xmlns:a16="http://schemas.microsoft.com/office/drawing/2014/main" id="{4216AFE8-426D-DED4-3C5E-B22E3EF90A59}"/>
                </a:ext>
              </a:extLst>
            </p:cNvPr>
            <p:cNvSpPr/>
            <p:nvPr/>
          </p:nvSpPr>
          <p:spPr>
            <a:xfrm>
              <a:off x="1210288" y="3756750"/>
              <a:ext cx="49225" cy="15125"/>
            </a:xfrm>
            <a:custGeom>
              <a:avLst/>
              <a:gdLst/>
              <a:ahLst/>
              <a:cxnLst/>
              <a:rect l="l" t="t" r="r" b="b"/>
              <a:pathLst>
                <a:path w="1969" h="605" extrusionOk="0">
                  <a:moveTo>
                    <a:pt x="349" y="0"/>
                  </a:moveTo>
                  <a:cubicBezTo>
                    <a:pt x="174" y="0"/>
                    <a:pt x="0" y="174"/>
                    <a:pt x="41" y="390"/>
                  </a:cubicBezTo>
                  <a:cubicBezTo>
                    <a:pt x="41" y="513"/>
                    <a:pt x="215" y="605"/>
                    <a:pt x="349" y="605"/>
                  </a:cubicBezTo>
                  <a:lnTo>
                    <a:pt x="1630" y="605"/>
                  </a:lnTo>
                  <a:cubicBezTo>
                    <a:pt x="1835" y="605"/>
                    <a:pt x="1968" y="472"/>
                    <a:pt x="1927" y="256"/>
                  </a:cubicBezTo>
                  <a:cubicBezTo>
                    <a:pt x="1927" y="133"/>
                    <a:pt x="1794" y="0"/>
                    <a:pt x="16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2;p61">
              <a:extLst>
                <a:ext uri="{FF2B5EF4-FFF2-40B4-BE49-F238E27FC236}">
                  <a16:creationId xmlns:a16="http://schemas.microsoft.com/office/drawing/2014/main" id="{370C21ED-80F1-C029-95BA-B4731FA20F04}"/>
                </a:ext>
              </a:extLst>
            </p:cNvPr>
            <p:cNvSpPr/>
            <p:nvPr/>
          </p:nvSpPr>
          <p:spPr>
            <a:xfrm>
              <a:off x="1210288" y="3844400"/>
              <a:ext cx="49225" cy="14875"/>
            </a:xfrm>
            <a:custGeom>
              <a:avLst/>
              <a:gdLst/>
              <a:ahLst/>
              <a:cxnLst/>
              <a:rect l="l" t="t" r="r" b="b"/>
              <a:pathLst>
                <a:path w="1969" h="595" extrusionOk="0">
                  <a:moveTo>
                    <a:pt x="349" y="0"/>
                  </a:moveTo>
                  <a:cubicBezTo>
                    <a:pt x="174" y="0"/>
                    <a:pt x="0" y="174"/>
                    <a:pt x="41" y="338"/>
                  </a:cubicBezTo>
                  <a:cubicBezTo>
                    <a:pt x="41" y="513"/>
                    <a:pt x="215" y="595"/>
                    <a:pt x="349" y="595"/>
                  </a:cubicBezTo>
                  <a:lnTo>
                    <a:pt x="1630" y="595"/>
                  </a:lnTo>
                  <a:cubicBezTo>
                    <a:pt x="1835" y="595"/>
                    <a:pt x="1968" y="431"/>
                    <a:pt x="1927" y="256"/>
                  </a:cubicBezTo>
                  <a:cubicBezTo>
                    <a:pt x="1927" y="133"/>
                    <a:pt x="1794" y="0"/>
                    <a:pt x="16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75;p61">
            <a:extLst>
              <a:ext uri="{FF2B5EF4-FFF2-40B4-BE49-F238E27FC236}">
                <a16:creationId xmlns:a16="http://schemas.microsoft.com/office/drawing/2014/main" id="{986C110D-66D3-050A-E9C8-18C250E983AA}"/>
              </a:ext>
            </a:extLst>
          </p:cNvPr>
          <p:cNvGrpSpPr/>
          <p:nvPr/>
        </p:nvGrpSpPr>
        <p:grpSpPr>
          <a:xfrm>
            <a:off x="377093" y="2929668"/>
            <a:ext cx="343975" cy="255300"/>
            <a:chOff x="1003188" y="3702400"/>
            <a:chExt cx="343975" cy="255300"/>
          </a:xfrm>
        </p:grpSpPr>
        <p:sp>
          <p:nvSpPr>
            <p:cNvPr id="25" name="Google Shape;876;p61">
              <a:extLst>
                <a:ext uri="{FF2B5EF4-FFF2-40B4-BE49-F238E27FC236}">
                  <a16:creationId xmlns:a16="http://schemas.microsoft.com/office/drawing/2014/main" id="{2682595E-9241-6C21-870A-A56A8D06BC71}"/>
                </a:ext>
              </a:extLst>
            </p:cNvPr>
            <p:cNvSpPr/>
            <p:nvPr/>
          </p:nvSpPr>
          <p:spPr>
            <a:xfrm>
              <a:off x="1003188" y="3702400"/>
              <a:ext cx="343975" cy="255300"/>
            </a:xfrm>
            <a:custGeom>
              <a:avLst/>
              <a:gdLst/>
              <a:ahLst/>
              <a:cxnLst/>
              <a:rect l="l" t="t" r="r" b="b"/>
              <a:pathLst>
                <a:path w="13759" h="10212" extrusionOk="0">
                  <a:moveTo>
                    <a:pt x="5127" y="595"/>
                  </a:moveTo>
                  <a:cubicBezTo>
                    <a:pt x="5680" y="595"/>
                    <a:pt x="6234" y="852"/>
                    <a:pt x="6582" y="1282"/>
                  </a:cubicBezTo>
                  <a:lnTo>
                    <a:pt x="6582" y="2092"/>
                  </a:lnTo>
                  <a:lnTo>
                    <a:pt x="6582" y="8458"/>
                  </a:lnTo>
                  <a:cubicBezTo>
                    <a:pt x="6152" y="8069"/>
                    <a:pt x="5557" y="7864"/>
                    <a:pt x="4952" y="7864"/>
                  </a:cubicBezTo>
                  <a:lnTo>
                    <a:pt x="2349" y="7864"/>
                  </a:lnTo>
                  <a:lnTo>
                    <a:pt x="2349" y="595"/>
                  </a:lnTo>
                  <a:close/>
                  <a:moveTo>
                    <a:pt x="11401" y="595"/>
                  </a:moveTo>
                  <a:lnTo>
                    <a:pt x="11401" y="7864"/>
                  </a:lnTo>
                  <a:lnTo>
                    <a:pt x="8797" y="7864"/>
                  </a:lnTo>
                  <a:cubicBezTo>
                    <a:pt x="8202" y="7864"/>
                    <a:pt x="7649" y="8069"/>
                    <a:pt x="7177" y="8458"/>
                  </a:cubicBezTo>
                  <a:lnTo>
                    <a:pt x="7177" y="2092"/>
                  </a:lnTo>
                  <a:lnTo>
                    <a:pt x="7177" y="1282"/>
                  </a:lnTo>
                  <a:cubicBezTo>
                    <a:pt x="7515" y="852"/>
                    <a:pt x="8069" y="595"/>
                    <a:pt x="8633" y="595"/>
                  </a:cubicBezTo>
                  <a:close/>
                  <a:moveTo>
                    <a:pt x="1754" y="1457"/>
                  </a:moveTo>
                  <a:lnTo>
                    <a:pt x="1754" y="8161"/>
                  </a:lnTo>
                  <a:cubicBezTo>
                    <a:pt x="1754" y="8325"/>
                    <a:pt x="1877" y="8458"/>
                    <a:pt x="2051" y="8458"/>
                  </a:cubicBezTo>
                  <a:lnTo>
                    <a:pt x="4952" y="8458"/>
                  </a:lnTo>
                  <a:cubicBezTo>
                    <a:pt x="5465" y="8458"/>
                    <a:pt x="5978" y="8715"/>
                    <a:pt x="6367" y="9094"/>
                  </a:cubicBezTo>
                  <a:cubicBezTo>
                    <a:pt x="6275" y="9094"/>
                    <a:pt x="6234" y="9145"/>
                    <a:pt x="6152" y="9186"/>
                  </a:cubicBezTo>
                  <a:cubicBezTo>
                    <a:pt x="6019" y="9309"/>
                    <a:pt x="5896" y="9442"/>
                    <a:pt x="5814" y="9606"/>
                  </a:cubicBezTo>
                  <a:lnTo>
                    <a:pt x="596" y="9606"/>
                  </a:lnTo>
                  <a:lnTo>
                    <a:pt x="596" y="1457"/>
                  </a:lnTo>
                  <a:close/>
                  <a:moveTo>
                    <a:pt x="13154" y="1457"/>
                  </a:moveTo>
                  <a:lnTo>
                    <a:pt x="13154" y="9606"/>
                  </a:lnTo>
                  <a:lnTo>
                    <a:pt x="7946" y="9606"/>
                  </a:lnTo>
                  <a:cubicBezTo>
                    <a:pt x="7813" y="9401"/>
                    <a:pt x="7649" y="9186"/>
                    <a:pt x="7392" y="9094"/>
                  </a:cubicBezTo>
                  <a:cubicBezTo>
                    <a:pt x="7772" y="8715"/>
                    <a:pt x="8284" y="8458"/>
                    <a:pt x="8797" y="8458"/>
                  </a:cubicBezTo>
                  <a:lnTo>
                    <a:pt x="11708" y="8458"/>
                  </a:lnTo>
                  <a:cubicBezTo>
                    <a:pt x="11872" y="8458"/>
                    <a:pt x="12005" y="8325"/>
                    <a:pt x="12005" y="8161"/>
                  </a:cubicBezTo>
                  <a:lnTo>
                    <a:pt x="12005" y="1457"/>
                  </a:lnTo>
                  <a:close/>
                  <a:moveTo>
                    <a:pt x="2051" y="1"/>
                  </a:moveTo>
                  <a:cubicBezTo>
                    <a:pt x="1877" y="1"/>
                    <a:pt x="1754" y="124"/>
                    <a:pt x="1754" y="298"/>
                  </a:cubicBezTo>
                  <a:lnTo>
                    <a:pt x="1754" y="893"/>
                  </a:lnTo>
                  <a:lnTo>
                    <a:pt x="298" y="893"/>
                  </a:lnTo>
                  <a:cubicBezTo>
                    <a:pt x="124" y="893"/>
                    <a:pt x="1" y="1026"/>
                    <a:pt x="1" y="1200"/>
                  </a:cubicBezTo>
                  <a:lnTo>
                    <a:pt x="1" y="9914"/>
                  </a:lnTo>
                  <a:cubicBezTo>
                    <a:pt x="1" y="10078"/>
                    <a:pt x="124" y="10211"/>
                    <a:pt x="298" y="10211"/>
                  </a:cubicBezTo>
                  <a:lnTo>
                    <a:pt x="6019" y="10211"/>
                  </a:lnTo>
                  <a:cubicBezTo>
                    <a:pt x="6152" y="10211"/>
                    <a:pt x="6234" y="10119"/>
                    <a:pt x="6275" y="9996"/>
                  </a:cubicBezTo>
                  <a:cubicBezTo>
                    <a:pt x="6326" y="9863"/>
                    <a:pt x="6408" y="9740"/>
                    <a:pt x="6531" y="9658"/>
                  </a:cubicBezTo>
                  <a:cubicBezTo>
                    <a:pt x="6629" y="9590"/>
                    <a:pt x="6772" y="9550"/>
                    <a:pt x="6906" y="9550"/>
                  </a:cubicBezTo>
                  <a:cubicBezTo>
                    <a:pt x="6954" y="9550"/>
                    <a:pt x="7001" y="9555"/>
                    <a:pt x="7044" y="9565"/>
                  </a:cubicBezTo>
                  <a:cubicBezTo>
                    <a:pt x="7259" y="9658"/>
                    <a:pt x="7392" y="9781"/>
                    <a:pt x="7474" y="9996"/>
                  </a:cubicBezTo>
                  <a:cubicBezTo>
                    <a:pt x="7515" y="10119"/>
                    <a:pt x="7649" y="10211"/>
                    <a:pt x="7772" y="10211"/>
                  </a:cubicBezTo>
                  <a:lnTo>
                    <a:pt x="13451" y="10211"/>
                  </a:lnTo>
                  <a:cubicBezTo>
                    <a:pt x="13625" y="10211"/>
                    <a:pt x="13758" y="10078"/>
                    <a:pt x="13758" y="9914"/>
                  </a:cubicBezTo>
                  <a:lnTo>
                    <a:pt x="13758" y="1200"/>
                  </a:lnTo>
                  <a:cubicBezTo>
                    <a:pt x="13758" y="1026"/>
                    <a:pt x="13625" y="893"/>
                    <a:pt x="13451" y="893"/>
                  </a:cubicBezTo>
                  <a:lnTo>
                    <a:pt x="12005" y="893"/>
                  </a:lnTo>
                  <a:lnTo>
                    <a:pt x="12005" y="298"/>
                  </a:lnTo>
                  <a:cubicBezTo>
                    <a:pt x="12005" y="124"/>
                    <a:pt x="11872" y="1"/>
                    <a:pt x="11708" y="1"/>
                  </a:cubicBezTo>
                  <a:lnTo>
                    <a:pt x="8633" y="1"/>
                  </a:lnTo>
                  <a:cubicBezTo>
                    <a:pt x="7987" y="1"/>
                    <a:pt x="7351" y="257"/>
                    <a:pt x="6880" y="729"/>
                  </a:cubicBezTo>
                  <a:cubicBezTo>
                    <a:pt x="6408" y="257"/>
                    <a:pt x="5762" y="1"/>
                    <a:pt x="5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7;p61">
              <a:extLst>
                <a:ext uri="{FF2B5EF4-FFF2-40B4-BE49-F238E27FC236}">
                  <a16:creationId xmlns:a16="http://schemas.microsoft.com/office/drawing/2014/main" id="{F7829290-43B5-1DFC-ADA1-7D2A7BE4E8D7}"/>
                </a:ext>
              </a:extLst>
            </p:cNvPr>
            <p:cNvSpPr/>
            <p:nvPr/>
          </p:nvSpPr>
          <p:spPr>
            <a:xfrm>
              <a:off x="1090863" y="3756750"/>
              <a:ext cx="47950" cy="15125"/>
            </a:xfrm>
            <a:custGeom>
              <a:avLst/>
              <a:gdLst/>
              <a:ahLst/>
              <a:cxnLst/>
              <a:rect l="l" t="t" r="r" b="b"/>
              <a:pathLst>
                <a:path w="1918" h="605" extrusionOk="0">
                  <a:moveTo>
                    <a:pt x="297" y="0"/>
                  </a:moveTo>
                  <a:cubicBezTo>
                    <a:pt x="123" y="0"/>
                    <a:pt x="0" y="174"/>
                    <a:pt x="0" y="390"/>
                  </a:cubicBezTo>
                  <a:cubicBezTo>
                    <a:pt x="41" y="513"/>
                    <a:pt x="164" y="605"/>
                    <a:pt x="297" y="605"/>
                  </a:cubicBezTo>
                  <a:lnTo>
                    <a:pt x="1620" y="605"/>
                  </a:lnTo>
                  <a:cubicBezTo>
                    <a:pt x="1794" y="605"/>
                    <a:pt x="1917" y="472"/>
                    <a:pt x="1917" y="256"/>
                  </a:cubicBezTo>
                  <a:cubicBezTo>
                    <a:pt x="1876" y="133"/>
                    <a:pt x="1743"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8;p61">
              <a:extLst>
                <a:ext uri="{FF2B5EF4-FFF2-40B4-BE49-F238E27FC236}">
                  <a16:creationId xmlns:a16="http://schemas.microsoft.com/office/drawing/2014/main" id="{FD49B76A-E84F-A56F-26D1-1364EC819F0B}"/>
                </a:ext>
              </a:extLst>
            </p:cNvPr>
            <p:cNvSpPr/>
            <p:nvPr/>
          </p:nvSpPr>
          <p:spPr>
            <a:xfrm>
              <a:off x="1090863" y="3800575"/>
              <a:ext cx="47950" cy="15125"/>
            </a:xfrm>
            <a:custGeom>
              <a:avLst/>
              <a:gdLst/>
              <a:ahLst/>
              <a:cxnLst/>
              <a:rect l="l" t="t" r="r" b="b"/>
              <a:pathLst>
                <a:path w="1918" h="605" extrusionOk="0">
                  <a:moveTo>
                    <a:pt x="297" y="0"/>
                  </a:moveTo>
                  <a:cubicBezTo>
                    <a:pt x="123" y="0"/>
                    <a:pt x="0" y="174"/>
                    <a:pt x="0" y="349"/>
                  </a:cubicBezTo>
                  <a:cubicBezTo>
                    <a:pt x="41" y="513"/>
                    <a:pt x="164" y="605"/>
                    <a:pt x="297" y="605"/>
                  </a:cubicBezTo>
                  <a:lnTo>
                    <a:pt x="1620" y="605"/>
                  </a:lnTo>
                  <a:cubicBezTo>
                    <a:pt x="1794" y="605"/>
                    <a:pt x="1917" y="472"/>
                    <a:pt x="1917" y="256"/>
                  </a:cubicBezTo>
                  <a:cubicBezTo>
                    <a:pt x="1876" y="133"/>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9;p61">
              <a:extLst>
                <a:ext uri="{FF2B5EF4-FFF2-40B4-BE49-F238E27FC236}">
                  <a16:creationId xmlns:a16="http://schemas.microsoft.com/office/drawing/2014/main" id="{A6DB3774-260F-1C0F-DB17-BC8FA7782A58}"/>
                </a:ext>
              </a:extLst>
            </p:cNvPr>
            <p:cNvSpPr/>
            <p:nvPr/>
          </p:nvSpPr>
          <p:spPr>
            <a:xfrm>
              <a:off x="1090863" y="3844400"/>
              <a:ext cx="47950" cy="14875"/>
            </a:xfrm>
            <a:custGeom>
              <a:avLst/>
              <a:gdLst/>
              <a:ahLst/>
              <a:cxnLst/>
              <a:rect l="l" t="t" r="r" b="b"/>
              <a:pathLst>
                <a:path w="1918" h="595" extrusionOk="0">
                  <a:moveTo>
                    <a:pt x="297" y="0"/>
                  </a:moveTo>
                  <a:cubicBezTo>
                    <a:pt x="123" y="0"/>
                    <a:pt x="0" y="174"/>
                    <a:pt x="0" y="338"/>
                  </a:cubicBezTo>
                  <a:cubicBezTo>
                    <a:pt x="41" y="513"/>
                    <a:pt x="164" y="595"/>
                    <a:pt x="297" y="595"/>
                  </a:cubicBezTo>
                  <a:lnTo>
                    <a:pt x="1620" y="595"/>
                  </a:lnTo>
                  <a:cubicBezTo>
                    <a:pt x="1794" y="595"/>
                    <a:pt x="1917" y="431"/>
                    <a:pt x="1917" y="256"/>
                  </a:cubicBezTo>
                  <a:cubicBezTo>
                    <a:pt x="1876" y="133"/>
                    <a:pt x="1743"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0;p61">
              <a:extLst>
                <a:ext uri="{FF2B5EF4-FFF2-40B4-BE49-F238E27FC236}">
                  <a16:creationId xmlns:a16="http://schemas.microsoft.com/office/drawing/2014/main" id="{8CF312A3-1BD0-438A-9E16-FF4B8A46BC54}"/>
                </a:ext>
              </a:extLst>
            </p:cNvPr>
            <p:cNvSpPr/>
            <p:nvPr/>
          </p:nvSpPr>
          <p:spPr>
            <a:xfrm>
              <a:off x="1210288" y="3800575"/>
              <a:ext cx="49225" cy="15125"/>
            </a:xfrm>
            <a:custGeom>
              <a:avLst/>
              <a:gdLst/>
              <a:ahLst/>
              <a:cxnLst/>
              <a:rect l="l" t="t" r="r" b="b"/>
              <a:pathLst>
                <a:path w="1969" h="605" extrusionOk="0">
                  <a:moveTo>
                    <a:pt x="349" y="0"/>
                  </a:moveTo>
                  <a:cubicBezTo>
                    <a:pt x="174" y="0"/>
                    <a:pt x="0" y="174"/>
                    <a:pt x="41" y="349"/>
                  </a:cubicBezTo>
                  <a:cubicBezTo>
                    <a:pt x="41" y="513"/>
                    <a:pt x="215" y="605"/>
                    <a:pt x="349" y="605"/>
                  </a:cubicBezTo>
                  <a:lnTo>
                    <a:pt x="1630" y="605"/>
                  </a:lnTo>
                  <a:cubicBezTo>
                    <a:pt x="1835" y="605"/>
                    <a:pt x="1968" y="472"/>
                    <a:pt x="1927" y="256"/>
                  </a:cubicBezTo>
                  <a:cubicBezTo>
                    <a:pt x="1927" y="133"/>
                    <a:pt x="1794" y="0"/>
                    <a:pt x="163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1;p61">
              <a:extLst>
                <a:ext uri="{FF2B5EF4-FFF2-40B4-BE49-F238E27FC236}">
                  <a16:creationId xmlns:a16="http://schemas.microsoft.com/office/drawing/2014/main" id="{59FAAA0B-4C0F-9D26-E3AA-A5D10C6A7F32}"/>
                </a:ext>
              </a:extLst>
            </p:cNvPr>
            <p:cNvSpPr/>
            <p:nvPr/>
          </p:nvSpPr>
          <p:spPr>
            <a:xfrm>
              <a:off x="1210288" y="3756750"/>
              <a:ext cx="49225" cy="15125"/>
            </a:xfrm>
            <a:custGeom>
              <a:avLst/>
              <a:gdLst/>
              <a:ahLst/>
              <a:cxnLst/>
              <a:rect l="l" t="t" r="r" b="b"/>
              <a:pathLst>
                <a:path w="1969" h="605" extrusionOk="0">
                  <a:moveTo>
                    <a:pt x="349" y="0"/>
                  </a:moveTo>
                  <a:cubicBezTo>
                    <a:pt x="174" y="0"/>
                    <a:pt x="0" y="174"/>
                    <a:pt x="41" y="390"/>
                  </a:cubicBezTo>
                  <a:cubicBezTo>
                    <a:pt x="41" y="513"/>
                    <a:pt x="215" y="605"/>
                    <a:pt x="349" y="605"/>
                  </a:cubicBezTo>
                  <a:lnTo>
                    <a:pt x="1630" y="605"/>
                  </a:lnTo>
                  <a:cubicBezTo>
                    <a:pt x="1835" y="605"/>
                    <a:pt x="1968" y="472"/>
                    <a:pt x="1927" y="256"/>
                  </a:cubicBezTo>
                  <a:cubicBezTo>
                    <a:pt x="1927" y="133"/>
                    <a:pt x="1794" y="0"/>
                    <a:pt x="16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2;p61">
              <a:extLst>
                <a:ext uri="{FF2B5EF4-FFF2-40B4-BE49-F238E27FC236}">
                  <a16:creationId xmlns:a16="http://schemas.microsoft.com/office/drawing/2014/main" id="{3FB437C4-9D7C-2EE2-0E9F-3E7488280969}"/>
                </a:ext>
              </a:extLst>
            </p:cNvPr>
            <p:cNvSpPr/>
            <p:nvPr/>
          </p:nvSpPr>
          <p:spPr>
            <a:xfrm>
              <a:off x="1210288" y="3844400"/>
              <a:ext cx="49225" cy="14875"/>
            </a:xfrm>
            <a:custGeom>
              <a:avLst/>
              <a:gdLst/>
              <a:ahLst/>
              <a:cxnLst/>
              <a:rect l="l" t="t" r="r" b="b"/>
              <a:pathLst>
                <a:path w="1969" h="595" extrusionOk="0">
                  <a:moveTo>
                    <a:pt x="349" y="0"/>
                  </a:moveTo>
                  <a:cubicBezTo>
                    <a:pt x="174" y="0"/>
                    <a:pt x="0" y="174"/>
                    <a:pt x="41" y="338"/>
                  </a:cubicBezTo>
                  <a:cubicBezTo>
                    <a:pt x="41" y="513"/>
                    <a:pt x="215" y="595"/>
                    <a:pt x="349" y="595"/>
                  </a:cubicBezTo>
                  <a:lnTo>
                    <a:pt x="1630" y="595"/>
                  </a:lnTo>
                  <a:cubicBezTo>
                    <a:pt x="1835" y="595"/>
                    <a:pt x="1968" y="431"/>
                    <a:pt x="1927" y="256"/>
                  </a:cubicBezTo>
                  <a:cubicBezTo>
                    <a:pt x="1927" y="133"/>
                    <a:pt x="1794" y="0"/>
                    <a:pt x="16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Straight Connector 32">
            <a:extLst>
              <a:ext uri="{FF2B5EF4-FFF2-40B4-BE49-F238E27FC236}">
                <a16:creationId xmlns:a16="http://schemas.microsoft.com/office/drawing/2014/main" id="{8DF90811-AB87-EA47-5786-161CF6FB67B0}"/>
              </a:ext>
            </a:extLst>
          </p:cNvPr>
          <p:cNvCxnSpPr>
            <a:cxnSpLocks/>
          </p:cNvCxnSpPr>
          <p:nvPr/>
        </p:nvCxnSpPr>
        <p:spPr>
          <a:xfrm>
            <a:off x="551978" y="1485098"/>
            <a:ext cx="0" cy="12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FCD2F7B-8EB7-D0E0-9B9E-E51778C2272B}"/>
              </a:ext>
            </a:extLst>
          </p:cNvPr>
          <p:cNvCxnSpPr>
            <a:cxnSpLocks/>
          </p:cNvCxnSpPr>
          <p:nvPr/>
        </p:nvCxnSpPr>
        <p:spPr>
          <a:xfrm>
            <a:off x="549080" y="3229058"/>
            <a:ext cx="0" cy="1669513"/>
          </a:xfrm>
          <a:prstGeom prst="line">
            <a:avLst/>
          </a:prstGeom>
        </p:spPr>
        <p:style>
          <a:lnRef idx="1">
            <a:schemeClr val="accent1"/>
          </a:lnRef>
          <a:fillRef idx="0">
            <a:schemeClr val="accent1"/>
          </a:fillRef>
          <a:effectRef idx="0">
            <a:schemeClr val="accent1"/>
          </a:effectRef>
          <a:fontRef idx="minor">
            <a:schemeClr val="tx1"/>
          </a:fontRef>
        </p:style>
      </p:cxnSp>
      <p:sp>
        <p:nvSpPr>
          <p:cNvPr id="37" name="Isosceles Triangle 36">
            <a:hlinkClick r:id="rId4" action="ppaction://hlinksldjump"/>
            <a:extLst>
              <a:ext uri="{FF2B5EF4-FFF2-40B4-BE49-F238E27FC236}">
                <a16:creationId xmlns:a16="http://schemas.microsoft.com/office/drawing/2014/main" id="{37786C15-E6D3-CEEE-4D3C-65F5CA9FB7ED}"/>
              </a:ext>
            </a:extLst>
          </p:cNvPr>
          <p:cNvSpPr/>
          <p:nvPr/>
        </p:nvSpPr>
        <p:spPr>
          <a:xfrm rot="16200000">
            <a:off x="140817" y="4997240"/>
            <a:ext cx="97521" cy="88868"/>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9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1945795" y="568078"/>
            <a:ext cx="3865191" cy="6359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Project Overview</a:t>
            </a:r>
            <a:endParaRPr sz="3200" dirty="0"/>
          </a:p>
        </p:txBody>
      </p:sp>
      <p:sp>
        <p:nvSpPr>
          <p:cNvPr id="12" name="Title 11">
            <a:extLst>
              <a:ext uri="{FF2B5EF4-FFF2-40B4-BE49-F238E27FC236}">
                <a16:creationId xmlns:a16="http://schemas.microsoft.com/office/drawing/2014/main" id="{11FCB315-3DB0-25E0-0514-A0F15F2CC06D}"/>
              </a:ext>
            </a:extLst>
          </p:cNvPr>
          <p:cNvSpPr>
            <a:spLocks noGrp="1"/>
          </p:cNvSpPr>
          <p:nvPr>
            <p:ph type="title" idx="2"/>
          </p:nvPr>
        </p:nvSpPr>
        <p:spPr/>
        <p:txBody>
          <a:bodyPr/>
          <a:lstStyle/>
          <a:p>
            <a:r>
              <a:rPr lang="en-IN" dirty="0"/>
              <a:t>01</a:t>
            </a:r>
          </a:p>
        </p:txBody>
      </p:sp>
      <p:sp>
        <p:nvSpPr>
          <p:cNvPr id="337" name="Google Shape;337;p37"/>
          <p:cNvSpPr txBox="1">
            <a:spLocks noGrp="1"/>
          </p:cNvSpPr>
          <p:nvPr>
            <p:ph type="subTitle" idx="1"/>
          </p:nvPr>
        </p:nvSpPr>
        <p:spPr>
          <a:xfrm>
            <a:off x="1544401" y="1348786"/>
            <a:ext cx="5485986" cy="635944"/>
          </a:xfrm>
          <a:prstGeom prst="rect">
            <a:avLst/>
          </a:prstGeom>
        </p:spPr>
        <p:txBody>
          <a:bodyPr spcFirstLastPara="1" wrap="square" lIns="91425" tIns="91425" rIns="91425" bIns="91425" anchor="t" anchorCtr="0">
            <a:noAutofit/>
          </a:bodyPr>
          <a:lstStyle/>
          <a:p>
            <a:pPr marL="0" indent="0">
              <a:buNone/>
            </a:pPr>
            <a:r>
              <a:rPr lang="en-IN" sz="1400" dirty="0"/>
              <a:t>Building an advanced information retrieval engine with semantic search capabilities for custom data.</a:t>
            </a:r>
          </a:p>
        </p:txBody>
      </p:sp>
      <p:grpSp>
        <p:nvGrpSpPr>
          <p:cNvPr id="343" name="Google Shape;343;p37"/>
          <p:cNvGrpSpPr/>
          <p:nvPr/>
        </p:nvGrpSpPr>
        <p:grpSpPr>
          <a:xfrm>
            <a:off x="1506592" y="3718939"/>
            <a:ext cx="345000" cy="343975"/>
            <a:chOff x="1799738" y="3074500"/>
            <a:chExt cx="345000" cy="343975"/>
          </a:xfrm>
        </p:grpSpPr>
        <p:sp>
          <p:nvSpPr>
            <p:cNvPr id="344" name="Google Shape;344;p37"/>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a:off x="1542492" y="2937232"/>
            <a:ext cx="293750" cy="345000"/>
            <a:chOff x="5596113" y="2520150"/>
            <a:chExt cx="293750" cy="345000"/>
          </a:xfrm>
        </p:grpSpPr>
        <p:sp>
          <p:nvSpPr>
            <p:cNvPr id="353" name="Google Shape;353;p37"/>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1531700" y="2228025"/>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1FB200BA-D694-4B4F-E6CB-EBBFC8247859}"/>
              </a:ext>
            </a:extLst>
          </p:cNvPr>
          <p:cNvSpPr txBox="1"/>
          <p:nvPr/>
        </p:nvSpPr>
        <p:spPr>
          <a:xfrm>
            <a:off x="1945795" y="3629317"/>
            <a:ext cx="5002966" cy="523220"/>
          </a:xfrm>
          <a:prstGeom prst="rect">
            <a:avLst/>
          </a:prstGeom>
          <a:noFill/>
        </p:spPr>
        <p:txBody>
          <a:bodyPr wrap="square">
            <a:spAutoFit/>
          </a:bodyPr>
          <a:lstStyle/>
          <a:p>
            <a:r>
              <a:rPr lang="en-US" sz="1400" dirty="0">
                <a:latin typeface="Hanken Grotesk" panose="020B0604020202020204" charset="0"/>
              </a:rPr>
              <a:t>Optimizing the search, relevance, and contextual understanding of retrieved information.</a:t>
            </a:r>
            <a:endParaRPr lang="en-IN" sz="1400" dirty="0">
              <a:latin typeface="Hanken Grotesk" panose="020B0604020202020204" charset="0"/>
            </a:endParaRPr>
          </a:p>
        </p:txBody>
      </p:sp>
      <p:sp>
        <p:nvSpPr>
          <p:cNvPr id="11" name="TextBox 10">
            <a:extLst>
              <a:ext uri="{FF2B5EF4-FFF2-40B4-BE49-F238E27FC236}">
                <a16:creationId xmlns:a16="http://schemas.microsoft.com/office/drawing/2014/main" id="{7E0ABFD4-E618-0DC3-EFA5-191967C66457}"/>
              </a:ext>
            </a:extLst>
          </p:cNvPr>
          <p:cNvSpPr txBox="1"/>
          <p:nvPr/>
        </p:nvSpPr>
        <p:spPr>
          <a:xfrm>
            <a:off x="1945795" y="2874445"/>
            <a:ext cx="6533700" cy="738664"/>
          </a:xfrm>
          <a:prstGeom prst="rect">
            <a:avLst/>
          </a:prstGeom>
          <a:noFill/>
        </p:spPr>
        <p:txBody>
          <a:bodyPr wrap="square" rtlCol="0">
            <a:spAutoFit/>
          </a:bodyPr>
          <a:lstStyle/>
          <a:p>
            <a:r>
              <a:rPr lang="en-US" sz="1400" dirty="0">
                <a:latin typeface="Hanken Grotesk" panose="020B0604020202020204" charset="0"/>
              </a:rPr>
              <a:t>Leveraging Pre-trained Language Models (LLMs), to enhance information retrieval systems.</a:t>
            </a:r>
          </a:p>
          <a:p>
            <a:endParaRPr lang="en-IN" dirty="0">
              <a:latin typeface="Hanken Grotesk" panose="020B0604020202020204" charset="0"/>
            </a:endParaRPr>
          </a:p>
        </p:txBody>
      </p:sp>
      <p:sp>
        <p:nvSpPr>
          <p:cNvPr id="13" name="TextBox 12">
            <a:extLst>
              <a:ext uri="{FF2B5EF4-FFF2-40B4-BE49-F238E27FC236}">
                <a16:creationId xmlns:a16="http://schemas.microsoft.com/office/drawing/2014/main" id="{E7F17144-4B8E-C6FF-60A8-92FD4990D592}"/>
              </a:ext>
            </a:extLst>
          </p:cNvPr>
          <p:cNvSpPr txBox="1"/>
          <p:nvPr/>
        </p:nvSpPr>
        <p:spPr>
          <a:xfrm>
            <a:off x="1945795" y="2135844"/>
            <a:ext cx="4294682" cy="523220"/>
          </a:xfrm>
          <a:prstGeom prst="rect">
            <a:avLst/>
          </a:prstGeom>
          <a:noFill/>
        </p:spPr>
        <p:txBody>
          <a:bodyPr wrap="square" rtlCol="0">
            <a:spAutoFit/>
          </a:bodyPr>
          <a:lstStyle/>
          <a:p>
            <a:r>
              <a:rPr lang="en-US" dirty="0">
                <a:latin typeface="Hanken Grotesk" panose="020B0604020202020204" charset="0"/>
              </a:rPr>
              <a:t>Explore and implement Language Model-based approaches.</a:t>
            </a:r>
          </a:p>
        </p:txBody>
      </p:sp>
      <p:cxnSp>
        <p:nvCxnSpPr>
          <p:cNvPr id="15" name="Straight Connector 14">
            <a:extLst>
              <a:ext uri="{FF2B5EF4-FFF2-40B4-BE49-F238E27FC236}">
                <a16:creationId xmlns:a16="http://schemas.microsoft.com/office/drawing/2014/main" id="{51C3F37F-6DD7-C731-340B-B9D500BC3E2A}"/>
              </a:ext>
            </a:extLst>
          </p:cNvPr>
          <p:cNvCxnSpPr/>
          <p:nvPr/>
        </p:nvCxnSpPr>
        <p:spPr>
          <a:xfrm>
            <a:off x="-3276" y="2369324"/>
            <a:ext cx="144655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98B33A-B1B2-E166-A370-7817262E088F}"/>
              </a:ext>
            </a:extLst>
          </p:cNvPr>
          <p:cNvCxnSpPr/>
          <p:nvPr/>
        </p:nvCxnSpPr>
        <p:spPr>
          <a:xfrm>
            <a:off x="0" y="3143029"/>
            <a:ext cx="144655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9FEA42-2B5C-4EFD-5A09-CC4DC2EC1774}"/>
              </a:ext>
            </a:extLst>
          </p:cNvPr>
          <p:cNvCxnSpPr/>
          <p:nvPr/>
        </p:nvCxnSpPr>
        <p:spPr>
          <a:xfrm>
            <a:off x="0" y="3896802"/>
            <a:ext cx="1446551" cy="0"/>
          </a:xfrm>
          <a:prstGeom prst="line">
            <a:avLst/>
          </a:prstGeom>
          <a:ln w="1270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8506F1-63C6-6A90-8B42-905466D4C043}"/>
              </a:ext>
            </a:extLst>
          </p:cNvPr>
          <p:cNvSpPr>
            <a:spLocks noGrp="1"/>
          </p:cNvSpPr>
          <p:nvPr>
            <p:ph type="title"/>
          </p:nvPr>
        </p:nvSpPr>
        <p:spPr>
          <a:xfrm>
            <a:off x="734518" y="532150"/>
            <a:ext cx="7696331" cy="4084819"/>
          </a:xfrm>
        </p:spPr>
        <p:txBody>
          <a:bodyPr/>
          <a:lstStyle/>
          <a:p>
            <a:pPr algn="r"/>
            <a:r>
              <a:rPr lang="en-IN" dirty="0"/>
              <a:t>Our focus is on Information Retrieval</a:t>
            </a:r>
          </a:p>
        </p:txBody>
      </p:sp>
      <p:sp>
        <p:nvSpPr>
          <p:cNvPr id="11" name="Oval 10">
            <a:extLst>
              <a:ext uri="{FF2B5EF4-FFF2-40B4-BE49-F238E27FC236}">
                <a16:creationId xmlns:a16="http://schemas.microsoft.com/office/drawing/2014/main" id="{FE7ABABB-6377-F8F1-FA81-7484CF6F58FC}"/>
              </a:ext>
            </a:extLst>
          </p:cNvPr>
          <p:cNvSpPr/>
          <p:nvPr/>
        </p:nvSpPr>
        <p:spPr>
          <a:xfrm>
            <a:off x="-2308486" y="199556"/>
            <a:ext cx="4009869" cy="4744387"/>
          </a:xfrm>
          <a:prstGeom prst="ellipse">
            <a:avLst/>
          </a:prstGeom>
          <a:solidFill>
            <a:srgbClr val="E8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610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1945795" y="568078"/>
            <a:ext cx="3865191" cy="6359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Background</a:t>
            </a:r>
            <a:endParaRPr sz="3200" dirty="0"/>
          </a:p>
        </p:txBody>
      </p:sp>
      <p:sp>
        <p:nvSpPr>
          <p:cNvPr id="12" name="Title 11">
            <a:extLst>
              <a:ext uri="{FF2B5EF4-FFF2-40B4-BE49-F238E27FC236}">
                <a16:creationId xmlns:a16="http://schemas.microsoft.com/office/drawing/2014/main" id="{11FCB315-3DB0-25E0-0514-A0F15F2CC06D}"/>
              </a:ext>
            </a:extLst>
          </p:cNvPr>
          <p:cNvSpPr>
            <a:spLocks noGrp="1"/>
          </p:cNvSpPr>
          <p:nvPr>
            <p:ph type="title" idx="2"/>
          </p:nvPr>
        </p:nvSpPr>
        <p:spPr/>
        <p:txBody>
          <a:bodyPr/>
          <a:lstStyle/>
          <a:p>
            <a:r>
              <a:rPr lang="en-IN" dirty="0"/>
              <a:t>02</a:t>
            </a:r>
          </a:p>
        </p:txBody>
      </p:sp>
      <p:pic>
        <p:nvPicPr>
          <p:cNvPr id="4" name="Picture 3">
            <a:extLst>
              <a:ext uri="{FF2B5EF4-FFF2-40B4-BE49-F238E27FC236}">
                <a16:creationId xmlns:a16="http://schemas.microsoft.com/office/drawing/2014/main" id="{ED26AEFD-8BFD-5991-6DD2-B36904686CC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16964" y="1332821"/>
            <a:ext cx="7487587" cy="2100739"/>
          </a:xfrm>
          <a:prstGeom prst="rect">
            <a:avLst/>
          </a:prstGeom>
        </p:spPr>
      </p:pic>
      <p:sp>
        <p:nvSpPr>
          <p:cNvPr id="6" name="TextBox 5">
            <a:extLst>
              <a:ext uri="{FF2B5EF4-FFF2-40B4-BE49-F238E27FC236}">
                <a16:creationId xmlns:a16="http://schemas.microsoft.com/office/drawing/2014/main" id="{BAEBCA79-BA22-76F6-6D45-31A37DD44E32}"/>
              </a:ext>
            </a:extLst>
          </p:cNvPr>
          <p:cNvSpPr txBox="1"/>
          <p:nvPr/>
        </p:nvSpPr>
        <p:spPr>
          <a:xfrm>
            <a:off x="1945795" y="3629054"/>
            <a:ext cx="5789950" cy="307777"/>
          </a:xfrm>
          <a:prstGeom prst="rect">
            <a:avLst/>
          </a:prstGeom>
          <a:noFill/>
        </p:spPr>
        <p:txBody>
          <a:bodyPr wrap="square">
            <a:spAutoFit/>
          </a:bodyPr>
          <a:lstStyle/>
          <a:p>
            <a:r>
              <a:rPr lang="en-US" sz="1400" dirty="0">
                <a:latin typeface="Hanken Grotesk" panose="020B0604020202020204" charset="0"/>
              </a:rPr>
              <a:t>Overview of existing studies that apply LLMs into information retrieval.</a:t>
            </a:r>
            <a:endParaRPr lang="en-IN" sz="1400" dirty="0">
              <a:latin typeface="Hanken Grotesk" panose="020B0604020202020204" charset="0"/>
            </a:endParaRPr>
          </a:p>
        </p:txBody>
      </p:sp>
      <p:sp>
        <p:nvSpPr>
          <p:cNvPr id="8" name="TextBox 7">
            <a:extLst>
              <a:ext uri="{FF2B5EF4-FFF2-40B4-BE49-F238E27FC236}">
                <a16:creationId xmlns:a16="http://schemas.microsoft.com/office/drawing/2014/main" id="{C8B5997E-A234-5920-A1A8-E36E5D27BCBA}"/>
              </a:ext>
            </a:extLst>
          </p:cNvPr>
          <p:cNvSpPr txBox="1"/>
          <p:nvPr/>
        </p:nvSpPr>
        <p:spPr>
          <a:xfrm>
            <a:off x="1945795" y="4033455"/>
            <a:ext cx="5789950" cy="307777"/>
          </a:xfrm>
          <a:prstGeom prst="rect">
            <a:avLst/>
          </a:prstGeom>
          <a:noFill/>
        </p:spPr>
        <p:txBody>
          <a:bodyPr wrap="square">
            <a:spAutoFit/>
          </a:bodyPr>
          <a:lstStyle/>
          <a:p>
            <a:r>
              <a:rPr lang="en-US" sz="1400" dirty="0">
                <a:latin typeface="Hanken Grotesk" panose="020B0604020202020204" charset="0"/>
              </a:rPr>
              <a:t>LLMs can be used in query rewriter, retriever, re-ranker, and reader.</a:t>
            </a:r>
            <a:endParaRPr lang="en-IN" sz="1400" dirty="0">
              <a:latin typeface="Hanken Grotesk" panose="020B0604020202020204" charset="0"/>
            </a:endParaRPr>
          </a:p>
        </p:txBody>
      </p:sp>
      <p:cxnSp>
        <p:nvCxnSpPr>
          <p:cNvPr id="14" name="Straight Arrow Connector 13">
            <a:extLst>
              <a:ext uri="{FF2B5EF4-FFF2-40B4-BE49-F238E27FC236}">
                <a16:creationId xmlns:a16="http://schemas.microsoft.com/office/drawing/2014/main" id="{D7F1E406-1305-C9F4-EDD5-231379534EC4}"/>
              </a:ext>
            </a:extLst>
          </p:cNvPr>
          <p:cNvCxnSpPr>
            <a:cxnSpLocks/>
          </p:cNvCxnSpPr>
          <p:nvPr/>
        </p:nvCxnSpPr>
        <p:spPr>
          <a:xfrm>
            <a:off x="0" y="3780868"/>
            <a:ext cx="1851285" cy="2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C959E9-1006-4E33-C9BA-4CBE8EFE11E2}"/>
              </a:ext>
            </a:extLst>
          </p:cNvPr>
          <p:cNvCxnSpPr>
            <a:cxnSpLocks/>
          </p:cNvCxnSpPr>
          <p:nvPr/>
        </p:nvCxnSpPr>
        <p:spPr>
          <a:xfrm>
            <a:off x="-1" y="4185269"/>
            <a:ext cx="1851285" cy="2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44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8" name="Group 287">
            <a:extLst>
              <a:ext uri="{FF2B5EF4-FFF2-40B4-BE49-F238E27FC236}">
                <a16:creationId xmlns:a16="http://schemas.microsoft.com/office/drawing/2014/main" id="{9B99ECFD-6200-ECF3-B1E0-261C663280C3}"/>
              </a:ext>
            </a:extLst>
          </p:cNvPr>
          <p:cNvGrpSpPr/>
          <p:nvPr/>
        </p:nvGrpSpPr>
        <p:grpSpPr>
          <a:xfrm>
            <a:off x="61127" y="1869194"/>
            <a:ext cx="9587171" cy="1405111"/>
            <a:chOff x="97413" y="1480386"/>
            <a:chExt cx="9587171" cy="1405111"/>
          </a:xfrm>
        </p:grpSpPr>
        <p:grpSp>
          <p:nvGrpSpPr>
            <p:cNvPr id="3" name="Google Shape;1200;p62">
              <a:extLst>
                <a:ext uri="{FF2B5EF4-FFF2-40B4-BE49-F238E27FC236}">
                  <a16:creationId xmlns:a16="http://schemas.microsoft.com/office/drawing/2014/main" id="{381E1E01-17B8-14D2-F5A9-437B1A6CA4A2}"/>
                </a:ext>
              </a:extLst>
            </p:cNvPr>
            <p:cNvGrpSpPr/>
            <p:nvPr/>
          </p:nvGrpSpPr>
          <p:grpSpPr>
            <a:xfrm>
              <a:off x="97413" y="2252041"/>
              <a:ext cx="1280500" cy="633456"/>
              <a:chOff x="5253650" y="2399000"/>
              <a:chExt cx="1366450" cy="675975"/>
            </a:xfrm>
          </p:grpSpPr>
          <p:sp>
            <p:nvSpPr>
              <p:cNvPr id="4" name="Google Shape;1201;p62">
                <a:extLst>
                  <a:ext uri="{FF2B5EF4-FFF2-40B4-BE49-F238E27FC236}">
                    <a16:creationId xmlns:a16="http://schemas.microsoft.com/office/drawing/2014/main" id="{5A327564-203C-3E07-2F9E-2785F60BC7CB}"/>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2;p62">
                <a:extLst>
                  <a:ext uri="{FF2B5EF4-FFF2-40B4-BE49-F238E27FC236}">
                    <a16:creationId xmlns:a16="http://schemas.microsoft.com/office/drawing/2014/main" id="{62EB8A68-45B5-0E9A-2907-9CE922D87E81}"/>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03;p62">
                <a:extLst>
                  <a:ext uri="{FF2B5EF4-FFF2-40B4-BE49-F238E27FC236}">
                    <a16:creationId xmlns:a16="http://schemas.microsoft.com/office/drawing/2014/main" id="{B589CD91-C650-997E-598F-96F128BF7016}"/>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4;p62">
                <a:extLst>
                  <a:ext uri="{FF2B5EF4-FFF2-40B4-BE49-F238E27FC236}">
                    <a16:creationId xmlns:a16="http://schemas.microsoft.com/office/drawing/2014/main" id="{A44972EC-BD2B-AF23-6F97-85BFC0F4C378}"/>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5;p62">
                <a:extLst>
                  <a:ext uri="{FF2B5EF4-FFF2-40B4-BE49-F238E27FC236}">
                    <a16:creationId xmlns:a16="http://schemas.microsoft.com/office/drawing/2014/main" id="{B98B1714-EA7B-2937-AA5A-370BF9790100}"/>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6;p62">
                <a:extLst>
                  <a:ext uri="{FF2B5EF4-FFF2-40B4-BE49-F238E27FC236}">
                    <a16:creationId xmlns:a16="http://schemas.microsoft.com/office/drawing/2014/main" id="{6EB7D199-9D15-7831-392E-69B1C642F874}"/>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7;p62">
                <a:extLst>
                  <a:ext uri="{FF2B5EF4-FFF2-40B4-BE49-F238E27FC236}">
                    <a16:creationId xmlns:a16="http://schemas.microsoft.com/office/drawing/2014/main" id="{D2F896CF-B0E5-D949-9D41-D14A605C17E6}"/>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8;p62">
                <a:extLst>
                  <a:ext uri="{FF2B5EF4-FFF2-40B4-BE49-F238E27FC236}">
                    <a16:creationId xmlns:a16="http://schemas.microsoft.com/office/drawing/2014/main" id="{3D166CDE-C6D0-EF39-D798-4E664DFAD09B}"/>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9;p62">
                <a:extLst>
                  <a:ext uri="{FF2B5EF4-FFF2-40B4-BE49-F238E27FC236}">
                    <a16:creationId xmlns:a16="http://schemas.microsoft.com/office/drawing/2014/main" id="{98EF7E01-5771-3FA4-EC29-8D1C47266483}"/>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0;p62">
                <a:extLst>
                  <a:ext uri="{FF2B5EF4-FFF2-40B4-BE49-F238E27FC236}">
                    <a16:creationId xmlns:a16="http://schemas.microsoft.com/office/drawing/2014/main" id="{967F0EFC-A292-AA7D-7AA3-2625F6A5D4CE}"/>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1;p62">
                <a:extLst>
                  <a:ext uri="{FF2B5EF4-FFF2-40B4-BE49-F238E27FC236}">
                    <a16:creationId xmlns:a16="http://schemas.microsoft.com/office/drawing/2014/main" id="{F6A0BF62-41A6-EEBE-CDE4-66B5EB2A7AFA}"/>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2;p62">
                <a:extLst>
                  <a:ext uri="{FF2B5EF4-FFF2-40B4-BE49-F238E27FC236}">
                    <a16:creationId xmlns:a16="http://schemas.microsoft.com/office/drawing/2014/main" id="{2EFEC7CC-2C7C-16F2-CD37-893F83D9C10A}"/>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3;p62">
                <a:extLst>
                  <a:ext uri="{FF2B5EF4-FFF2-40B4-BE49-F238E27FC236}">
                    <a16:creationId xmlns:a16="http://schemas.microsoft.com/office/drawing/2014/main" id="{131E7FA0-CEC1-AB40-D8B4-E3E778BB4F3F}"/>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4;p62">
                <a:extLst>
                  <a:ext uri="{FF2B5EF4-FFF2-40B4-BE49-F238E27FC236}">
                    <a16:creationId xmlns:a16="http://schemas.microsoft.com/office/drawing/2014/main" id="{85AE5292-DDD9-7726-0B80-179263D0EBEA}"/>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5;p62">
                <a:extLst>
                  <a:ext uri="{FF2B5EF4-FFF2-40B4-BE49-F238E27FC236}">
                    <a16:creationId xmlns:a16="http://schemas.microsoft.com/office/drawing/2014/main" id="{609A9BBA-965D-0830-8801-ED1B9502152C}"/>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6;p62">
                <a:extLst>
                  <a:ext uri="{FF2B5EF4-FFF2-40B4-BE49-F238E27FC236}">
                    <a16:creationId xmlns:a16="http://schemas.microsoft.com/office/drawing/2014/main" id="{7BF6C9C2-D025-08DF-BAA6-E6AECFFC9A08}"/>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7;p62">
                <a:extLst>
                  <a:ext uri="{FF2B5EF4-FFF2-40B4-BE49-F238E27FC236}">
                    <a16:creationId xmlns:a16="http://schemas.microsoft.com/office/drawing/2014/main" id="{4D524132-8B52-33EA-21A8-7C748A955DA3}"/>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8;p62">
                <a:extLst>
                  <a:ext uri="{FF2B5EF4-FFF2-40B4-BE49-F238E27FC236}">
                    <a16:creationId xmlns:a16="http://schemas.microsoft.com/office/drawing/2014/main" id="{51F3228A-A257-9EFD-315A-1678F737CCE2}"/>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0;p62">
              <a:extLst>
                <a:ext uri="{FF2B5EF4-FFF2-40B4-BE49-F238E27FC236}">
                  <a16:creationId xmlns:a16="http://schemas.microsoft.com/office/drawing/2014/main" id="{F3A5142F-9376-0FC5-2F45-EEC323177BE2}"/>
                </a:ext>
              </a:extLst>
            </p:cNvPr>
            <p:cNvGrpSpPr/>
            <p:nvPr/>
          </p:nvGrpSpPr>
          <p:grpSpPr>
            <a:xfrm>
              <a:off x="1464177" y="2252041"/>
              <a:ext cx="1280500" cy="633456"/>
              <a:chOff x="5253650" y="2399000"/>
              <a:chExt cx="1366450" cy="675975"/>
            </a:xfrm>
          </p:grpSpPr>
          <p:sp>
            <p:nvSpPr>
              <p:cNvPr id="23" name="Google Shape;1201;p62">
                <a:extLst>
                  <a:ext uri="{FF2B5EF4-FFF2-40B4-BE49-F238E27FC236}">
                    <a16:creationId xmlns:a16="http://schemas.microsoft.com/office/drawing/2014/main" id="{1F36A17E-D009-540F-579E-0E3F880AFD20}"/>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2;p62">
                <a:extLst>
                  <a:ext uri="{FF2B5EF4-FFF2-40B4-BE49-F238E27FC236}">
                    <a16:creationId xmlns:a16="http://schemas.microsoft.com/office/drawing/2014/main" id="{FD8C9A69-5AFF-F374-DAFC-C0DA35423DA5}"/>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3;p62">
                <a:extLst>
                  <a:ext uri="{FF2B5EF4-FFF2-40B4-BE49-F238E27FC236}">
                    <a16:creationId xmlns:a16="http://schemas.microsoft.com/office/drawing/2014/main" id="{AF3FAF5D-EAD2-B39C-C682-8B2F6ACCA70C}"/>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4;p62">
                <a:extLst>
                  <a:ext uri="{FF2B5EF4-FFF2-40B4-BE49-F238E27FC236}">
                    <a16:creationId xmlns:a16="http://schemas.microsoft.com/office/drawing/2014/main" id="{3A32393E-31CD-BE3B-8C80-2C3DB04F3E16}"/>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5;p62">
                <a:extLst>
                  <a:ext uri="{FF2B5EF4-FFF2-40B4-BE49-F238E27FC236}">
                    <a16:creationId xmlns:a16="http://schemas.microsoft.com/office/drawing/2014/main" id="{9F848BCF-3E7D-8812-3A36-E1ACF6B580A2}"/>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6;p62">
                <a:extLst>
                  <a:ext uri="{FF2B5EF4-FFF2-40B4-BE49-F238E27FC236}">
                    <a16:creationId xmlns:a16="http://schemas.microsoft.com/office/drawing/2014/main" id="{9A4EFE44-E462-B64C-D84D-1DCCD3E4764E}"/>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7;p62">
                <a:extLst>
                  <a:ext uri="{FF2B5EF4-FFF2-40B4-BE49-F238E27FC236}">
                    <a16:creationId xmlns:a16="http://schemas.microsoft.com/office/drawing/2014/main" id="{767090BD-2385-A918-C8A7-B0156988400E}"/>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8;p62">
                <a:extLst>
                  <a:ext uri="{FF2B5EF4-FFF2-40B4-BE49-F238E27FC236}">
                    <a16:creationId xmlns:a16="http://schemas.microsoft.com/office/drawing/2014/main" id="{3834056E-50B0-B92C-2154-25AAD38A6A32}"/>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p62">
                <a:extLst>
                  <a:ext uri="{FF2B5EF4-FFF2-40B4-BE49-F238E27FC236}">
                    <a16:creationId xmlns:a16="http://schemas.microsoft.com/office/drawing/2014/main" id="{8FF38C73-9961-17C2-5CE5-583AFAE9994C}"/>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0;p62">
                <a:extLst>
                  <a:ext uri="{FF2B5EF4-FFF2-40B4-BE49-F238E27FC236}">
                    <a16:creationId xmlns:a16="http://schemas.microsoft.com/office/drawing/2014/main" id="{0FAD561A-DF74-1989-E2E3-33DF46AAC73F}"/>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1;p62">
                <a:extLst>
                  <a:ext uri="{FF2B5EF4-FFF2-40B4-BE49-F238E27FC236}">
                    <a16:creationId xmlns:a16="http://schemas.microsoft.com/office/drawing/2014/main" id="{6882C0EF-8E9C-EA9E-81BF-E27EC7711E3F}"/>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2;p62">
                <a:extLst>
                  <a:ext uri="{FF2B5EF4-FFF2-40B4-BE49-F238E27FC236}">
                    <a16:creationId xmlns:a16="http://schemas.microsoft.com/office/drawing/2014/main" id="{61056D3B-CEAE-375A-5249-7C55938269B5}"/>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3;p62">
                <a:extLst>
                  <a:ext uri="{FF2B5EF4-FFF2-40B4-BE49-F238E27FC236}">
                    <a16:creationId xmlns:a16="http://schemas.microsoft.com/office/drawing/2014/main" id="{CEF9538F-2C72-5779-F57F-C71AC29A7646}"/>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4;p62">
                <a:extLst>
                  <a:ext uri="{FF2B5EF4-FFF2-40B4-BE49-F238E27FC236}">
                    <a16:creationId xmlns:a16="http://schemas.microsoft.com/office/drawing/2014/main" id="{73E1054A-1B6C-3AFE-DF1D-7279B8552835}"/>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5;p62">
                <a:extLst>
                  <a:ext uri="{FF2B5EF4-FFF2-40B4-BE49-F238E27FC236}">
                    <a16:creationId xmlns:a16="http://schemas.microsoft.com/office/drawing/2014/main" id="{FF2316F4-96E9-ED7A-6D44-23FF6D2ABD6F}"/>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6;p62">
                <a:extLst>
                  <a:ext uri="{FF2B5EF4-FFF2-40B4-BE49-F238E27FC236}">
                    <a16:creationId xmlns:a16="http://schemas.microsoft.com/office/drawing/2014/main" id="{C1AC5B4D-0F22-CD39-92A8-178BBD522CB4}"/>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7;p62">
                <a:extLst>
                  <a:ext uri="{FF2B5EF4-FFF2-40B4-BE49-F238E27FC236}">
                    <a16:creationId xmlns:a16="http://schemas.microsoft.com/office/drawing/2014/main" id="{25DF6C4B-D61C-C2C6-0F80-CC2B8BD09939}"/>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8;p62">
                <a:extLst>
                  <a:ext uri="{FF2B5EF4-FFF2-40B4-BE49-F238E27FC236}">
                    <a16:creationId xmlns:a16="http://schemas.microsoft.com/office/drawing/2014/main" id="{DFECFE69-0610-CE72-3396-90F91F9F94BC}"/>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200;p62">
              <a:extLst>
                <a:ext uri="{FF2B5EF4-FFF2-40B4-BE49-F238E27FC236}">
                  <a16:creationId xmlns:a16="http://schemas.microsoft.com/office/drawing/2014/main" id="{4E141BC3-3C89-8979-D61B-1B33B46CC0B5}"/>
                </a:ext>
              </a:extLst>
            </p:cNvPr>
            <p:cNvGrpSpPr/>
            <p:nvPr/>
          </p:nvGrpSpPr>
          <p:grpSpPr>
            <a:xfrm>
              <a:off x="2842742" y="2252041"/>
              <a:ext cx="1280500" cy="633456"/>
              <a:chOff x="5253650" y="2399000"/>
              <a:chExt cx="1366450" cy="675975"/>
            </a:xfrm>
          </p:grpSpPr>
          <p:sp>
            <p:nvSpPr>
              <p:cNvPr id="42" name="Google Shape;1201;p62">
                <a:extLst>
                  <a:ext uri="{FF2B5EF4-FFF2-40B4-BE49-F238E27FC236}">
                    <a16:creationId xmlns:a16="http://schemas.microsoft.com/office/drawing/2014/main" id="{346C56B8-B784-25BC-C616-CB646EC69C6E}"/>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02;p62">
                <a:extLst>
                  <a:ext uri="{FF2B5EF4-FFF2-40B4-BE49-F238E27FC236}">
                    <a16:creationId xmlns:a16="http://schemas.microsoft.com/office/drawing/2014/main" id="{2328BEF5-2413-D8CE-A9C7-CA5ED817F2FB}"/>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3;p62">
                <a:extLst>
                  <a:ext uri="{FF2B5EF4-FFF2-40B4-BE49-F238E27FC236}">
                    <a16:creationId xmlns:a16="http://schemas.microsoft.com/office/drawing/2014/main" id="{AE99BD1D-E3BE-146E-BB97-BFD901E1CC27}"/>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4;p62">
                <a:extLst>
                  <a:ext uri="{FF2B5EF4-FFF2-40B4-BE49-F238E27FC236}">
                    <a16:creationId xmlns:a16="http://schemas.microsoft.com/office/drawing/2014/main" id="{15D7B5BE-3227-60D7-6EFC-CA1276456654}"/>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5;p62">
                <a:extLst>
                  <a:ext uri="{FF2B5EF4-FFF2-40B4-BE49-F238E27FC236}">
                    <a16:creationId xmlns:a16="http://schemas.microsoft.com/office/drawing/2014/main" id="{4FA63A71-E251-2D8B-9711-B886C3C107DD}"/>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6;p62">
                <a:extLst>
                  <a:ext uri="{FF2B5EF4-FFF2-40B4-BE49-F238E27FC236}">
                    <a16:creationId xmlns:a16="http://schemas.microsoft.com/office/drawing/2014/main" id="{5477F400-A133-F9E3-A61E-2CB764018B68}"/>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7;p62">
                <a:extLst>
                  <a:ext uri="{FF2B5EF4-FFF2-40B4-BE49-F238E27FC236}">
                    <a16:creationId xmlns:a16="http://schemas.microsoft.com/office/drawing/2014/main" id="{6911C73A-F47A-9AFF-4F6F-6DB6C1BD0623}"/>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8;p62">
                <a:extLst>
                  <a:ext uri="{FF2B5EF4-FFF2-40B4-BE49-F238E27FC236}">
                    <a16:creationId xmlns:a16="http://schemas.microsoft.com/office/drawing/2014/main" id="{6E7F344D-DD3A-6081-C5BF-13463A53D377}"/>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9;p62">
                <a:extLst>
                  <a:ext uri="{FF2B5EF4-FFF2-40B4-BE49-F238E27FC236}">
                    <a16:creationId xmlns:a16="http://schemas.microsoft.com/office/drawing/2014/main" id="{8DA8C6D8-FBB9-3103-0F43-C28CE6CE4D86}"/>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10;p62">
                <a:extLst>
                  <a:ext uri="{FF2B5EF4-FFF2-40B4-BE49-F238E27FC236}">
                    <a16:creationId xmlns:a16="http://schemas.microsoft.com/office/drawing/2014/main" id="{5B08E22B-6794-864C-ED2F-95A1CD703DE3}"/>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11;p62">
                <a:extLst>
                  <a:ext uri="{FF2B5EF4-FFF2-40B4-BE49-F238E27FC236}">
                    <a16:creationId xmlns:a16="http://schemas.microsoft.com/office/drawing/2014/main" id="{6A2C0200-6C53-DC5E-3161-33335F795223}"/>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12;p62">
                <a:extLst>
                  <a:ext uri="{FF2B5EF4-FFF2-40B4-BE49-F238E27FC236}">
                    <a16:creationId xmlns:a16="http://schemas.microsoft.com/office/drawing/2014/main" id="{7C1D98BA-5398-A372-D422-97FE9515E632}"/>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13;p62">
                <a:extLst>
                  <a:ext uri="{FF2B5EF4-FFF2-40B4-BE49-F238E27FC236}">
                    <a16:creationId xmlns:a16="http://schemas.microsoft.com/office/drawing/2014/main" id="{353429EB-C8F2-67B6-1AC9-A77CB0A31DA8}"/>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4;p62">
                <a:extLst>
                  <a:ext uri="{FF2B5EF4-FFF2-40B4-BE49-F238E27FC236}">
                    <a16:creationId xmlns:a16="http://schemas.microsoft.com/office/drawing/2014/main" id="{75ED507F-8F1B-338B-744D-BF18E84487EA}"/>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5;p62">
                <a:extLst>
                  <a:ext uri="{FF2B5EF4-FFF2-40B4-BE49-F238E27FC236}">
                    <a16:creationId xmlns:a16="http://schemas.microsoft.com/office/drawing/2014/main" id="{BEF32312-B2DD-1AA8-09C3-62950B2C8628}"/>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6;p62">
                <a:extLst>
                  <a:ext uri="{FF2B5EF4-FFF2-40B4-BE49-F238E27FC236}">
                    <a16:creationId xmlns:a16="http://schemas.microsoft.com/office/drawing/2014/main" id="{D057B62B-FF4D-97FC-C017-BBCAA2379B66}"/>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7;p62">
                <a:extLst>
                  <a:ext uri="{FF2B5EF4-FFF2-40B4-BE49-F238E27FC236}">
                    <a16:creationId xmlns:a16="http://schemas.microsoft.com/office/drawing/2014/main" id="{98854779-A362-F136-C8D0-69E47AFCC183}"/>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8;p62">
                <a:extLst>
                  <a:ext uri="{FF2B5EF4-FFF2-40B4-BE49-F238E27FC236}">
                    <a16:creationId xmlns:a16="http://schemas.microsoft.com/office/drawing/2014/main" id="{C4C44370-90D1-36F4-3698-EAB9745BD7A1}"/>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200;p62">
              <a:extLst>
                <a:ext uri="{FF2B5EF4-FFF2-40B4-BE49-F238E27FC236}">
                  <a16:creationId xmlns:a16="http://schemas.microsoft.com/office/drawing/2014/main" id="{2A216EA5-B3D1-2E72-15F4-4970450C27F9}"/>
                </a:ext>
              </a:extLst>
            </p:cNvPr>
            <p:cNvGrpSpPr/>
            <p:nvPr/>
          </p:nvGrpSpPr>
          <p:grpSpPr>
            <a:xfrm>
              <a:off x="4237217" y="2252041"/>
              <a:ext cx="1280500" cy="633456"/>
              <a:chOff x="5253650" y="2399000"/>
              <a:chExt cx="1366450" cy="675975"/>
            </a:xfrm>
          </p:grpSpPr>
          <p:sp>
            <p:nvSpPr>
              <p:cNvPr id="61" name="Google Shape;1201;p62">
                <a:extLst>
                  <a:ext uri="{FF2B5EF4-FFF2-40B4-BE49-F238E27FC236}">
                    <a16:creationId xmlns:a16="http://schemas.microsoft.com/office/drawing/2014/main" id="{203E0C7A-E956-CC9D-9A10-C4FAF844A943}"/>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2;p62">
                <a:extLst>
                  <a:ext uri="{FF2B5EF4-FFF2-40B4-BE49-F238E27FC236}">
                    <a16:creationId xmlns:a16="http://schemas.microsoft.com/office/drawing/2014/main" id="{89209547-AEDC-3858-5605-13A81820F2C0}"/>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3;p62">
                <a:extLst>
                  <a:ext uri="{FF2B5EF4-FFF2-40B4-BE49-F238E27FC236}">
                    <a16:creationId xmlns:a16="http://schemas.microsoft.com/office/drawing/2014/main" id="{FC925BF6-5290-D5D1-D5FE-E9FDFA3ECF74}"/>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4;p62">
                <a:extLst>
                  <a:ext uri="{FF2B5EF4-FFF2-40B4-BE49-F238E27FC236}">
                    <a16:creationId xmlns:a16="http://schemas.microsoft.com/office/drawing/2014/main" id="{2693CECF-D4D4-7C6C-7412-00473682805F}"/>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05;p62">
                <a:extLst>
                  <a:ext uri="{FF2B5EF4-FFF2-40B4-BE49-F238E27FC236}">
                    <a16:creationId xmlns:a16="http://schemas.microsoft.com/office/drawing/2014/main" id="{D03B1CE9-00A1-87BB-48EB-F68277B85C29}"/>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06;p62">
                <a:extLst>
                  <a:ext uri="{FF2B5EF4-FFF2-40B4-BE49-F238E27FC236}">
                    <a16:creationId xmlns:a16="http://schemas.microsoft.com/office/drawing/2014/main" id="{A23F9AFA-6CA1-E2F3-0BDD-DF607E597553}"/>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7;p62">
                <a:extLst>
                  <a:ext uri="{FF2B5EF4-FFF2-40B4-BE49-F238E27FC236}">
                    <a16:creationId xmlns:a16="http://schemas.microsoft.com/office/drawing/2014/main" id="{D218795E-AF9B-6D25-E807-CB03B4EB84D6}"/>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08;p62">
                <a:extLst>
                  <a:ext uri="{FF2B5EF4-FFF2-40B4-BE49-F238E27FC236}">
                    <a16:creationId xmlns:a16="http://schemas.microsoft.com/office/drawing/2014/main" id="{03328F9E-D256-D21A-54BC-3B43509C0AF7}"/>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09;p62">
                <a:extLst>
                  <a:ext uri="{FF2B5EF4-FFF2-40B4-BE49-F238E27FC236}">
                    <a16:creationId xmlns:a16="http://schemas.microsoft.com/office/drawing/2014/main" id="{ECBEDD67-3C2A-8583-34BD-BFF6247586DC}"/>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0;p62">
                <a:extLst>
                  <a:ext uri="{FF2B5EF4-FFF2-40B4-BE49-F238E27FC236}">
                    <a16:creationId xmlns:a16="http://schemas.microsoft.com/office/drawing/2014/main" id="{54973400-4242-2605-4D6E-FF3794B0D390}"/>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1;p62">
                <a:extLst>
                  <a:ext uri="{FF2B5EF4-FFF2-40B4-BE49-F238E27FC236}">
                    <a16:creationId xmlns:a16="http://schemas.microsoft.com/office/drawing/2014/main" id="{7605CCAA-7B9B-E228-F8D2-2D5C27ED7922}"/>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2;p62">
                <a:extLst>
                  <a:ext uri="{FF2B5EF4-FFF2-40B4-BE49-F238E27FC236}">
                    <a16:creationId xmlns:a16="http://schemas.microsoft.com/office/drawing/2014/main" id="{B6A4F28F-B202-A1F3-E0EB-D377A55D03C5}"/>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13;p62">
                <a:extLst>
                  <a:ext uri="{FF2B5EF4-FFF2-40B4-BE49-F238E27FC236}">
                    <a16:creationId xmlns:a16="http://schemas.microsoft.com/office/drawing/2014/main" id="{24F0FE36-35FA-F509-30ED-21CD70E54F5F}"/>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14;p62">
                <a:extLst>
                  <a:ext uri="{FF2B5EF4-FFF2-40B4-BE49-F238E27FC236}">
                    <a16:creationId xmlns:a16="http://schemas.microsoft.com/office/drawing/2014/main" id="{AA4BA4A5-B82C-4DA8-4F0D-4D598037BD54}"/>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15;p62">
                <a:extLst>
                  <a:ext uri="{FF2B5EF4-FFF2-40B4-BE49-F238E27FC236}">
                    <a16:creationId xmlns:a16="http://schemas.microsoft.com/office/drawing/2014/main" id="{FE85823E-BF02-A477-437C-51FEC3CADD18}"/>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16;p62">
                <a:extLst>
                  <a:ext uri="{FF2B5EF4-FFF2-40B4-BE49-F238E27FC236}">
                    <a16:creationId xmlns:a16="http://schemas.microsoft.com/office/drawing/2014/main" id="{24501169-C938-EC04-4D30-7AAF48954F9D}"/>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17;p62">
                <a:extLst>
                  <a:ext uri="{FF2B5EF4-FFF2-40B4-BE49-F238E27FC236}">
                    <a16:creationId xmlns:a16="http://schemas.microsoft.com/office/drawing/2014/main" id="{A2056A35-E0B9-344F-AF47-157C37CB099D}"/>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18;p62">
                <a:extLst>
                  <a:ext uri="{FF2B5EF4-FFF2-40B4-BE49-F238E27FC236}">
                    <a16:creationId xmlns:a16="http://schemas.microsoft.com/office/drawing/2014/main" id="{79814CCA-974B-ECD1-3CC1-A682F4F3B766}"/>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1200;p62">
              <a:extLst>
                <a:ext uri="{FF2B5EF4-FFF2-40B4-BE49-F238E27FC236}">
                  <a16:creationId xmlns:a16="http://schemas.microsoft.com/office/drawing/2014/main" id="{96392CE8-D616-7F0A-351B-EB97C590A8A8}"/>
                </a:ext>
              </a:extLst>
            </p:cNvPr>
            <p:cNvGrpSpPr/>
            <p:nvPr/>
          </p:nvGrpSpPr>
          <p:grpSpPr>
            <a:xfrm>
              <a:off x="5631692" y="2252041"/>
              <a:ext cx="1280500" cy="633456"/>
              <a:chOff x="5253650" y="2399000"/>
              <a:chExt cx="1366450" cy="675975"/>
            </a:xfrm>
          </p:grpSpPr>
          <p:sp>
            <p:nvSpPr>
              <p:cNvPr id="80" name="Google Shape;1201;p62">
                <a:extLst>
                  <a:ext uri="{FF2B5EF4-FFF2-40B4-BE49-F238E27FC236}">
                    <a16:creationId xmlns:a16="http://schemas.microsoft.com/office/drawing/2014/main" id="{5CFBCACB-CBC6-8B10-48C8-55A526C0397E}"/>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2;p62">
                <a:extLst>
                  <a:ext uri="{FF2B5EF4-FFF2-40B4-BE49-F238E27FC236}">
                    <a16:creationId xmlns:a16="http://schemas.microsoft.com/office/drawing/2014/main" id="{FA6289E3-3DEA-E0E6-4E61-7C9CE71373CD}"/>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3;p62">
                <a:extLst>
                  <a:ext uri="{FF2B5EF4-FFF2-40B4-BE49-F238E27FC236}">
                    <a16:creationId xmlns:a16="http://schemas.microsoft.com/office/drawing/2014/main" id="{EB4046F6-5DBC-EED6-D208-9380C5D18072}"/>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04;p62">
                <a:extLst>
                  <a:ext uri="{FF2B5EF4-FFF2-40B4-BE49-F238E27FC236}">
                    <a16:creationId xmlns:a16="http://schemas.microsoft.com/office/drawing/2014/main" id="{233215CF-11A4-F523-F9A3-8C038A613201}"/>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05;p62">
                <a:extLst>
                  <a:ext uri="{FF2B5EF4-FFF2-40B4-BE49-F238E27FC236}">
                    <a16:creationId xmlns:a16="http://schemas.microsoft.com/office/drawing/2014/main" id="{7AA7566B-4E73-B09D-8FC1-123CF83B040C}"/>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06;p62">
                <a:extLst>
                  <a:ext uri="{FF2B5EF4-FFF2-40B4-BE49-F238E27FC236}">
                    <a16:creationId xmlns:a16="http://schemas.microsoft.com/office/drawing/2014/main" id="{D5931AE6-11B0-C935-6929-A11C942BE28C}"/>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07;p62">
                <a:extLst>
                  <a:ext uri="{FF2B5EF4-FFF2-40B4-BE49-F238E27FC236}">
                    <a16:creationId xmlns:a16="http://schemas.microsoft.com/office/drawing/2014/main" id="{8331D9A8-43F4-7BC3-45F9-E29D8714726E}"/>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8;p62">
                <a:extLst>
                  <a:ext uri="{FF2B5EF4-FFF2-40B4-BE49-F238E27FC236}">
                    <a16:creationId xmlns:a16="http://schemas.microsoft.com/office/drawing/2014/main" id="{03EB9FE4-1DF4-16BA-6FE1-7AFCBAA22846}"/>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9;p62">
                <a:extLst>
                  <a:ext uri="{FF2B5EF4-FFF2-40B4-BE49-F238E27FC236}">
                    <a16:creationId xmlns:a16="http://schemas.microsoft.com/office/drawing/2014/main" id="{EB96A0EF-C35D-601A-3C14-2E852792F448}"/>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0;p62">
                <a:extLst>
                  <a:ext uri="{FF2B5EF4-FFF2-40B4-BE49-F238E27FC236}">
                    <a16:creationId xmlns:a16="http://schemas.microsoft.com/office/drawing/2014/main" id="{CD6FC902-1E26-FD3E-7CA0-88EF3270DF27}"/>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1;p62">
                <a:extLst>
                  <a:ext uri="{FF2B5EF4-FFF2-40B4-BE49-F238E27FC236}">
                    <a16:creationId xmlns:a16="http://schemas.microsoft.com/office/drawing/2014/main" id="{3FF8D806-18D9-3675-F8F3-0531983D56D3}"/>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12;p62">
                <a:extLst>
                  <a:ext uri="{FF2B5EF4-FFF2-40B4-BE49-F238E27FC236}">
                    <a16:creationId xmlns:a16="http://schemas.microsoft.com/office/drawing/2014/main" id="{E4E17B5C-38FB-7160-E5E1-B63672D75844}"/>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13;p62">
                <a:extLst>
                  <a:ext uri="{FF2B5EF4-FFF2-40B4-BE49-F238E27FC236}">
                    <a16:creationId xmlns:a16="http://schemas.microsoft.com/office/drawing/2014/main" id="{D9D5FC59-4F27-4BF7-014E-5E3F29C1A538}"/>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4;p62">
                <a:extLst>
                  <a:ext uri="{FF2B5EF4-FFF2-40B4-BE49-F238E27FC236}">
                    <a16:creationId xmlns:a16="http://schemas.microsoft.com/office/drawing/2014/main" id="{BDD0D4B3-A5D5-9775-098E-7099AF51EE16}"/>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15;p62">
                <a:extLst>
                  <a:ext uri="{FF2B5EF4-FFF2-40B4-BE49-F238E27FC236}">
                    <a16:creationId xmlns:a16="http://schemas.microsoft.com/office/drawing/2014/main" id="{CF5B725F-FF35-EBFA-1916-204A6AEEED02}"/>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16;p62">
                <a:extLst>
                  <a:ext uri="{FF2B5EF4-FFF2-40B4-BE49-F238E27FC236}">
                    <a16:creationId xmlns:a16="http://schemas.microsoft.com/office/drawing/2014/main" id="{018FA070-3F66-52B3-A6ED-56569B7BDCB5}"/>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17;p62">
                <a:extLst>
                  <a:ext uri="{FF2B5EF4-FFF2-40B4-BE49-F238E27FC236}">
                    <a16:creationId xmlns:a16="http://schemas.microsoft.com/office/drawing/2014/main" id="{1C40E6A6-AEF7-7400-700D-232937250B96}"/>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18;p62">
                <a:extLst>
                  <a:ext uri="{FF2B5EF4-FFF2-40B4-BE49-F238E27FC236}">
                    <a16:creationId xmlns:a16="http://schemas.microsoft.com/office/drawing/2014/main" id="{25B65B7A-EE35-6A2D-FF86-2B23C4627F53}"/>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200;p62">
              <a:extLst>
                <a:ext uri="{FF2B5EF4-FFF2-40B4-BE49-F238E27FC236}">
                  <a16:creationId xmlns:a16="http://schemas.microsoft.com/office/drawing/2014/main" id="{A583180D-72A8-3819-2026-4F2F1231C36E}"/>
                </a:ext>
              </a:extLst>
            </p:cNvPr>
            <p:cNvGrpSpPr/>
            <p:nvPr/>
          </p:nvGrpSpPr>
          <p:grpSpPr>
            <a:xfrm>
              <a:off x="7026448" y="2252041"/>
              <a:ext cx="1280500" cy="633456"/>
              <a:chOff x="5253650" y="2399000"/>
              <a:chExt cx="1366450" cy="675975"/>
            </a:xfrm>
          </p:grpSpPr>
          <p:sp>
            <p:nvSpPr>
              <p:cNvPr id="99" name="Google Shape;1201;p62">
                <a:extLst>
                  <a:ext uri="{FF2B5EF4-FFF2-40B4-BE49-F238E27FC236}">
                    <a16:creationId xmlns:a16="http://schemas.microsoft.com/office/drawing/2014/main" id="{F5AC4E9B-CBDC-2542-7E65-05F1B4E5E9A3}"/>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02;p62">
                <a:extLst>
                  <a:ext uri="{FF2B5EF4-FFF2-40B4-BE49-F238E27FC236}">
                    <a16:creationId xmlns:a16="http://schemas.microsoft.com/office/drawing/2014/main" id="{AE39C380-F475-BDF5-DB05-1AC16E1AC7FF}"/>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3;p62">
                <a:extLst>
                  <a:ext uri="{FF2B5EF4-FFF2-40B4-BE49-F238E27FC236}">
                    <a16:creationId xmlns:a16="http://schemas.microsoft.com/office/drawing/2014/main" id="{FE697DA5-7E80-93F6-7641-DE2517978FE9}"/>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04;p62">
                <a:extLst>
                  <a:ext uri="{FF2B5EF4-FFF2-40B4-BE49-F238E27FC236}">
                    <a16:creationId xmlns:a16="http://schemas.microsoft.com/office/drawing/2014/main" id="{98D83005-8F29-291F-CCD7-47D2E8EFE09A}"/>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05;p62">
                <a:extLst>
                  <a:ext uri="{FF2B5EF4-FFF2-40B4-BE49-F238E27FC236}">
                    <a16:creationId xmlns:a16="http://schemas.microsoft.com/office/drawing/2014/main" id="{D99ACCB3-E75B-1248-E539-5E8FA655C731}"/>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06;p62">
                <a:extLst>
                  <a:ext uri="{FF2B5EF4-FFF2-40B4-BE49-F238E27FC236}">
                    <a16:creationId xmlns:a16="http://schemas.microsoft.com/office/drawing/2014/main" id="{DC04AC7D-47C6-112B-82E6-4AF5F2094E3F}"/>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07;p62">
                <a:extLst>
                  <a:ext uri="{FF2B5EF4-FFF2-40B4-BE49-F238E27FC236}">
                    <a16:creationId xmlns:a16="http://schemas.microsoft.com/office/drawing/2014/main" id="{F99DE19B-50BD-A538-2679-0563B407FDCC}"/>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08;p62">
                <a:extLst>
                  <a:ext uri="{FF2B5EF4-FFF2-40B4-BE49-F238E27FC236}">
                    <a16:creationId xmlns:a16="http://schemas.microsoft.com/office/drawing/2014/main" id="{128DF888-9C7F-FC05-F2D7-2D3E18B47C5B}"/>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09;p62">
                <a:extLst>
                  <a:ext uri="{FF2B5EF4-FFF2-40B4-BE49-F238E27FC236}">
                    <a16:creationId xmlns:a16="http://schemas.microsoft.com/office/drawing/2014/main" id="{B671CED7-FDE2-346F-A6DD-151E0903DE4B}"/>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10;p62">
                <a:extLst>
                  <a:ext uri="{FF2B5EF4-FFF2-40B4-BE49-F238E27FC236}">
                    <a16:creationId xmlns:a16="http://schemas.microsoft.com/office/drawing/2014/main" id="{569BF50F-9267-C210-16D0-79D7925E31AF}"/>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11;p62">
                <a:extLst>
                  <a:ext uri="{FF2B5EF4-FFF2-40B4-BE49-F238E27FC236}">
                    <a16:creationId xmlns:a16="http://schemas.microsoft.com/office/drawing/2014/main" id="{7E924BD4-4C7E-6E9E-9EB1-B798DDF99B43}"/>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12;p62">
                <a:extLst>
                  <a:ext uri="{FF2B5EF4-FFF2-40B4-BE49-F238E27FC236}">
                    <a16:creationId xmlns:a16="http://schemas.microsoft.com/office/drawing/2014/main" id="{81F7F4F5-D249-C7B9-C1E6-BEBAFB23036B}"/>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13;p62">
                <a:extLst>
                  <a:ext uri="{FF2B5EF4-FFF2-40B4-BE49-F238E27FC236}">
                    <a16:creationId xmlns:a16="http://schemas.microsoft.com/office/drawing/2014/main" id="{0BEEB393-707C-1E6A-63D8-BE8FD348F85B}"/>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14;p62">
                <a:extLst>
                  <a:ext uri="{FF2B5EF4-FFF2-40B4-BE49-F238E27FC236}">
                    <a16:creationId xmlns:a16="http://schemas.microsoft.com/office/drawing/2014/main" id="{C0BAB5EF-125F-776A-E406-10FE25C7591B}"/>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15;p62">
                <a:extLst>
                  <a:ext uri="{FF2B5EF4-FFF2-40B4-BE49-F238E27FC236}">
                    <a16:creationId xmlns:a16="http://schemas.microsoft.com/office/drawing/2014/main" id="{3C53E841-0719-84CC-7605-59F501B0265A}"/>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16;p62">
                <a:extLst>
                  <a:ext uri="{FF2B5EF4-FFF2-40B4-BE49-F238E27FC236}">
                    <a16:creationId xmlns:a16="http://schemas.microsoft.com/office/drawing/2014/main" id="{43AEAB80-9818-9ECF-4DBE-8834E900E281}"/>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17;p62">
                <a:extLst>
                  <a:ext uri="{FF2B5EF4-FFF2-40B4-BE49-F238E27FC236}">
                    <a16:creationId xmlns:a16="http://schemas.microsoft.com/office/drawing/2014/main" id="{B18A7313-9E03-72B3-DEE1-CD19009046C3}"/>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18;p62">
                <a:extLst>
                  <a:ext uri="{FF2B5EF4-FFF2-40B4-BE49-F238E27FC236}">
                    <a16:creationId xmlns:a16="http://schemas.microsoft.com/office/drawing/2014/main" id="{13203D81-D6C6-098D-1661-055CD510506F}"/>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200;p62">
              <a:extLst>
                <a:ext uri="{FF2B5EF4-FFF2-40B4-BE49-F238E27FC236}">
                  <a16:creationId xmlns:a16="http://schemas.microsoft.com/office/drawing/2014/main" id="{6B7AF85C-6CF8-889A-15C3-882B6556B1B0}"/>
                </a:ext>
              </a:extLst>
            </p:cNvPr>
            <p:cNvGrpSpPr/>
            <p:nvPr/>
          </p:nvGrpSpPr>
          <p:grpSpPr>
            <a:xfrm>
              <a:off x="8404084" y="2252041"/>
              <a:ext cx="1280500" cy="633456"/>
              <a:chOff x="5253650" y="2399000"/>
              <a:chExt cx="1366450" cy="675975"/>
            </a:xfrm>
          </p:grpSpPr>
          <p:sp>
            <p:nvSpPr>
              <p:cNvPr id="118" name="Google Shape;1201;p62">
                <a:extLst>
                  <a:ext uri="{FF2B5EF4-FFF2-40B4-BE49-F238E27FC236}">
                    <a16:creationId xmlns:a16="http://schemas.microsoft.com/office/drawing/2014/main" id="{686FBE04-B6EC-4B11-DB44-B7CEEEDA3FEC}"/>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02;p62">
                <a:extLst>
                  <a:ext uri="{FF2B5EF4-FFF2-40B4-BE49-F238E27FC236}">
                    <a16:creationId xmlns:a16="http://schemas.microsoft.com/office/drawing/2014/main" id="{E42D3552-AC85-5853-BA09-86FD201769B4}"/>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3;p62">
                <a:extLst>
                  <a:ext uri="{FF2B5EF4-FFF2-40B4-BE49-F238E27FC236}">
                    <a16:creationId xmlns:a16="http://schemas.microsoft.com/office/drawing/2014/main" id="{8F4C0428-C534-DE10-39BE-E2D581AD1B92}"/>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04;p62">
                <a:extLst>
                  <a:ext uri="{FF2B5EF4-FFF2-40B4-BE49-F238E27FC236}">
                    <a16:creationId xmlns:a16="http://schemas.microsoft.com/office/drawing/2014/main" id="{B1A14398-7BF0-68E4-ADC6-8D9EC393B280}"/>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05;p62">
                <a:extLst>
                  <a:ext uri="{FF2B5EF4-FFF2-40B4-BE49-F238E27FC236}">
                    <a16:creationId xmlns:a16="http://schemas.microsoft.com/office/drawing/2014/main" id="{430DE7F4-9D9D-7595-2BBD-0FD534E7131E}"/>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06;p62">
                <a:extLst>
                  <a:ext uri="{FF2B5EF4-FFF2-40B4-BE49-F238E27FC236}">
                    <a16:creationId xmlns:a16="http://schemas.microsoft.com/office/drawing/2014/main" id="{33466ACC-B780-2463-0C3D-6D8E661DD747}"/>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07;p62">
                <a:extLst>
                  <a:ext uri="{FF2B5EF4-FFF2-40B4-BE49-F238E27FC236}">
                    <a16:creationId xmlns:a16="http://schemas.microsoft.com/office/drawing/2014/main" id="{631AEE35-32D6-36FD-A749-7CFBCB3E438F}"/>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08;p62">
                <a:extLst>
                  <a:ext uri="{FF2B5EF4-FFF2-40B4-BE49-F238E27FC236}">
                    <a16:creationId xmlns:a16="http://schemas.microsoft.com/office/drawing/2014/main" id="{48766C3E-F9E0-0148-D8AC-5DB8FA6291DB}"/>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09;p62">
                <a:extLst>
                  <a:ext uri="{FF2B5EF4-FFF2-40B4-BE49-F238E27FC236}">
                    <a16:creationId xmlns:a16="http://schemas.microsoft.com/office/drawing/2014/main" id="{3B634BB0-7AD0-62F8-7B04-8A796F5F25BE}"/>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10;p62">
                <a:extLst>
                  <a:ext uri="{FF2B5EF4-FFF2-40B4-BE49-F238E27FC236}">
                    <a16:creationId xmlns:a16="http://schemas.microsoft.com/office/drawing/2014/main" id="{DB815A89-BB4C-27EB-2C1A-E9E5FA4A27FC}"/>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11;p62">
                <a:extLst>
                  <a:ext uri="{FF2B5EF4-FFF2-40B4-BE49-F238E27FC236}">
                    <a16:creationId xmlns:a16="http://schemas.microsoft.com/office/drawing/2014/main" id="{616986AB-B2E5-F281-BB53-79DCA3DE3C04}"/>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12;p62">
                <a:extLst>
                  <a:ext uri="{FF2B5EF4-FFF2-40B4-BE49-F238E27FC236}">
                    <a16:creationId xmlns:a16="http://schemas.microsoft.com/office/drawing/2014/main" id="{AEDDA731-DF4B-3C01-575E-5CAA97E24CD7}"/>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13;p62">
                <a:extLst>
                  <a:ext uri="{FF2B5EF4-FFF2-40B4-BE49-F238E27FC236}">
                    <a16:creationId xmlns:a16="http://schemas.microsoft.com/office/drawing/2014/main" id="{444026F3-C442-79DB-84CD-A6DBA755592B}"/>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14;p62">
                <a:extLst>
                  <a:ext uri="{FF2B5EF4-FFF2-40B4-BE49-F238E27FC236}">
                    <a16:creationId xmlns:a16="http://schemas.microsoft.com/office/drawing/2014/main" id="{6D4D3159-5366-7F6F-C94D-E6806D30614D}"/>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15;p62">
                <a:extLst>
                  <a:ext uri="{FF2B5EF4-FFF2-40B4-BE49-F238E27FC236}">
                    <a16:creationId xmlns:a16="http://schemas.microsoft.com/office/drawing/2014/main" id="{20B2A4C4-EFF4-48F4-AB4E-3CEE1C08F715}"/>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16;p62">
                <a:extLst>
                  <a:ext uri="{FF2B5EF4-FFF2-40B4-BE49-F238E27FC236}">
                    <a16:creationId xmlns:a16="http://schemas.microsoft.com/office/drawing/2014/main" id="{C6DE93BC-75FE-275D-CA41-CE161D5E5DE9}"/>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17;p62">
                <a:extLst>
                  <a:ext uri="{FF2B5EF4-FFF2-40B4-BE49-F238E27FC236}">
                    <a16:creationId xmlns:a16="http://schemas.microsoft.com/office/drawing/2014/main" id="{5B302B45-4E91-E151-314A-351B824BC976}"/>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18;p62">
                <a:extLst>
                  <a:ext uri="{FF2B5EF4-FFF2-40B4-BE49-F238E27FC236}">
                    <a16:creationId xmlns:a16="http://schemas.microsoft.com/office/drawing/2014/main" id="{F99D8F86-FF53-B148-8AE8-1BF1D3D46072}"/>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200;p62">
              <a:extLst>
                <a:ext uri="{FF2B5EF4-FFF2-40B4-BE49-F238E27FC236}">
                  <a16:creationId xmlns:a16="http://schemas.microsoft.com/office/drawing/2014/main" id="{A9A2BE39-E9BF-7CB0-0DA3-E9D4B65252B0}"/>
                </a:ext>
              </a:extLst>
            </p:cNvPr>
            <p:cNvGrpSpPr/>
            <p:nvPr/>
          </p:nvGrpSpPr>
          <p:grpSpPr>
            <a:xfrm>
              <a:off x="97413" y="1480386"/>
              <a:ext cx="1280500" cy="633456"/>
              <a:chOff x="5253650" y="2399000"/>
              <a:chExt cx="1366450" cy="675975"/>
            </a:xfrm>
          </p:grpSpPr>
          <p:sp>
            <p:nvSpPr>
              <p:cNvPr id="156" name="Google Shape;1201;p62">
                <a:extLst>
                  <a:ext uri="{FF2B5EF4-FFF2-40B4-BE49-F238E27FC236}">
                    <a16:creationId xmlns:a16="http://schemas.microsoft.com/office/drawing/2014/main" id="{E3E0D34D-A626-367F-28BE-8CDF98A20D89}"/>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02;p62">
                <a:extLst>
                  <a:ext uri="{FF2B5EF4-FFF2-40B4-BE49-F238E27FC236}">
                    <a16:creationId xmlns:a16="http://schemas.microsoft.com/office/drawing/2014/main" id="{8785F026-ABF8-3740-DAE7-43FD2661AF92}"/>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03;p62">
                <a:extLst>
                  <a:ext uri="{FF2B5EF4-FFF2-40B4-BE49-F238E27FC236}">
                    <a16:creationId xmlns:a16="http://schemas.microsoft.com/office/drawing/2014/main" id="{9D8FC7BB-CF3D-81B9-6E9E-C2E31C688449}"/>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04;p62">
                <a:extLst>
                  <a:ext uri="{FF2B5EF4-FFF2-40B4-BE49-F238E27FC236}">
                    <a16:creationId xmlns:a16="http://schemas.microsoft.com/office/drawing/2014/main" id="{57339838-773A-B972-F53D-DE273A631A6B}"/>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05;p62">
                <a:extLst>
                  <a:ext uri="{FF2B5EF4-FFF2-40B4-BE49-F238E27FC236}">
                    <a16:creationId xmlns:a16="http://schemas.microsoft.com/office/drawing/2014/main" id="{1E9B3DD8-95EE-BFF9-A163-D2DD65F391AF}"/>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06;p62">
                <a:extLst>
                  <a:ext uri="{FF2B5EF4-FFF2-40B4-BE49-F238E27FC236}">
                    <a16:creationId xmlns:a16="http://schemas.microsoft.com/office/drawing/2014/main" id="{1B1C01FD-19E2-DA5B-76DD-B839215C257C}"/>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07;p62">
                <a:extLst>
                  <a:ext uri="{FF2B5EF4-FFF2-40B4-BE49-F238E27FC236}">
                    <a16:creationId xmlns:a16="http://schemas.microsoft.com/office/drawing/2014/main" id="{66950F2F-3EFE-7AFD-35B3-ED43FC34D27D}"/>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08;p62">
                <a:extLst>
                  <a:ext uri="{FF2B5EF4-FFF2-40B4-BE49-F238E27FC236}">
                    <a16:creationId xmlns:a16="http://schemas.microsoft.com/office/drawing/2014/main" id="{B46C4123-4076-5216-C3A0-B9AD03ACD315}"/>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09;p62">
                <a:extLst>
                  <a:ext uri="{FF2B5EF4-FFF2-40B4-BE49-F238E27FC236}">
                    <a16:creationId xmlns:a16="http://schemas.microsoft.com/office/drawing/2014/main" id="{8167A9A7-A52B-AE5A-96F1-0C428A51D401}"/>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10;p62">
                <a:extLst>
                  <a:ext uri="{FF2B5EF4-FFF2-40B4-BE49-F238E27FC236}">
                    <a16:creationId xmlns:a16="http://schemas.microsoft.com/office/drawing/2014/main" id="{7EBBBAE1-C5D6-0CD3-5739-FFBC37611F1F}"/>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11;p62">
                <a:extLst>
                  <a:ext uri="{FF2B5EF4-FFF2-40B4-BE49-F238E27FC236}">
                    <a16:creationId xmlns:a16="http://schemas.microsoft.com/office/drawing/2014/main" id="{540E8538-92E2-7DBF-ABFF-963CCD080DD2}"/>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12;p62">
                <a:extLst>
                  <a:ext uri="{FF2B5EF4-FFF2-40B4-BE49-F238E27FC236}">
                    <a16:creationId xmlns:a16="http://schemas.microsoft.com/office/drawing/2014/main" id="{206B8024-8C22-5FB4-1962-8FC75284B48D}"/>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13;p62">
                <a:extLst>
                  <a:ext uri="{FF2B5EF4-FFF2-40B4-BE49-F238E27FC236}">
                    <a16:creationId xmlns:a16="http://schemas.microsoft.com/office/drawing/2014/main" id="{6CB942D1-908B-B00B-6A3A-569627D33A14}"/>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14;p62">
                <a:extLst>
                  <a:ext uri="{FF2B5EF4-FFF2-40B4-BE49-F238E27FC236}">
                    <a16:creationId xmlns:a16="http://schemas.microsoft.com/office/drawing/2014/main" id="{E785E66E-32D5-BC31-9AB3-765D5D01174F}"/>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15;p62">
                <a:extLst>
                  <a:ext uri="{FF2B5EF4-FFF2-40B4-BE49-F238E27FC236}">
                    <a16:creationId xmlns:a16="http://schemas.microsoft.com/office/drawing/2014/main" id="{9122FC14-153A-AF46-95B6-B46B269CE529}"/>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16;p62">
                <a:extLst>
                  <a:ext uri="{FF2B5EF4-FFF2-40B4-BE49-F238E27FC236}">
                    <a16:creationId xmlns:a16="http://schemas.microsoft.com/office/drawing/2014/main" id="{60323C72-33AC-5EEB-F5A5-C23E5E9119B3}"/>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17;p62">
                <a:extLst>
                  <a:ext uri="{FF2B5EF4-FFF2-40B4-BE49-F238E27FC236}">
                    <a16:creationId xmlns:a16="http://schemas.microsoft.com/office/drawing/2014/main" id="{93BB94B5-63E3-B9D0-0574-3207C3F5404B}"/>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18;p62">
                <a:extLst>
                  <a:ext uri="{FF2B5EF4-FFF2-40B4-BE49-F238E27FC236}">
                    <a16:creationId xmlns:a16="http://schemas.microsoft.com/office/drawing/2014/main" id="{B512335B-A4EB-C19E-B71B-55202AEA165F}"/>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200;p62">
              <a:extLst>
                <a:ext uri="{FF2B5EF4-FFF2-40B4-BE49-F238E27FC236}">
                  <a16:creationId xmlns:a16="http://schemas.microsoft.com/office/drawing/2014/main" id="{843229BE-42D8-2816-59D7-F6210834804F}"/>
                </a:ext>
              </a:extLst>
            </p:cNvPr>
            <p:cNvGrpSpPr/>
            <p:nvPr/>
          </p:nvGrpSpPr>
          <p:grpSpPr>
            <a:xfrm>
              <a:off x="1464177" y="1480386"/>
              <a:ext cx="1280500" cy="633456"/>
              <a:chOff x="5253650" y="2399000"/>
              <a:chExt cx="1366450" cy="675975"/>
            </a:xfrm>
          </p:grpSpPr>
          <p:sp>
            <p:nvSpPr>
              <p:cNvPr id="175" name="Google Shape;1201;p62">
                <a:extLst>
                  <a:ext uri="{FF2B5EF4-FFF2-40B4-BE49-F238E27FC236}">
                    <a16:creationId xmlns:a16="http://schemas.microsoft.com/office/drawing/2014/main" id="{2CE74245-4A81-3AC1-D954-BA9B6F4FA493}"/>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02;p62">
                <a:extLst>
                  <a:ext uri="{FF2B5EF4-FFF2-40B4-BE49-F238E27FC236}">
                    <a16:creationId xmlns:a16="http://schemas.microsoft.com/office/drawing/2014/main" id="{B9862C2C-CA83-B8A9-8D42-17338C338FD6}"/>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03;p62">
                <a:extLst>
                  <a:ext uri="{FF2B5EF4-FFF2-40B4-BE49-F238E27FC236}">
                    <a16:creationId xmlns:a16="http://schemas.microsoft.com/office/drawing/2014/main" id="{787C104C-4694-B072-85DA-A79B00D7950C}"/>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04;p62">
                <a:extLst>
                  <a:ext uri="{FF2B5EF4-FFF2-40B4-BE49-F238E27FC236}">
                    <a16:creationId xmlns:a16="http://schemas.microsoft.com/office/drawing/2014/main" id="{A9C0B9F0-A0B8-8E25-44C9-5D493E5B66FC}"/>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05;p62">
                <a:extLst>
                  <a:ext uri="{FF2B5EF4-FFF2-40B4-BE49-F238E27FC236}">
                    <a16:creationId xmlns:a16="http://schemas.microsoft.com/office/drawing/2014/main" id="{D77DF21E-1682-CBC4-1B79-BBB54EAC2EB2}"/>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06;p62">
                <a:extLst>
                  <a:ext uri="{FF2B5EF4-FFF2-40B4-BE49-F238E27FC236}">
                    <a16:creationId xmlns:a16="http://schemas.microsoft.com/office/drawing/2014/main" id="{8181586E-ADE4-4471-CF84-5121B3883EC5}"/>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07;p62">
                <a:extLst>
                  <a:ext uri="{FF2B5EF4-FFF2-40B4-BE49-F238E27FC236}">
                    <a16:creationId xmlns:a16="http://schemas.microsoft.com/office/drawing/2014/main" id="{8D43B675-3BBC-B9EE-AC82-849EEB015638}"/>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08;p62">
                <a:extLst>
                  <a:ext uri="{FF2B5EF4-FFF2-40B4-BE49-F238E27FC236}">
                    <a16:creationId xmlns:a16="http://schemas.microsoft.com/office/drawing/2014/main" id="{5F254BA2-9C4E-E13F-DAD1-892CA6C0287D}"/>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09;p62">
                <a:extLst>
                  <a:ext uri="{FF2B5EF4-FFF2-40B4-BE49-F238E27FC236}">
                    <a16:creationId xmlns:a16="http://schemas.microsoft.com/office/drawing/2014/main" id="{2D09200C-72CE-F609-0904-6E11A74DADDD}"/>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10;p62">
                <a:extLst>
                  <a:ext uri="{FF2B5EF4-FFF2-40B4-BE49-F238E27FC236}">
                    <a16:creationId xmlns:a16="http://schemas.microsoft.com/office/drawing/2014/main" id="{D387A9C6-D91E-8F0A-94A6-CE87C7B29EFD}"/>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11;p62">
                <a:extLst>
                  <a:ext uri="{FF2B5EF4-FFF2-40B4-BE49-F238E27FC236}">
                    <a16:creationId xmlns:a16="http://schemas.microsoft.com/office/drawing/2014/main" id="{B74F2A02-9C98-A607-8367-CDFE4C46C083}"/>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12;p62">
                <a:extLst>
                  <a:ext uri="{FF2B5EF4-FFF2-40B4-BE49-F238E27FC236}">
                    <a16:creationId xmlns:a16="http://schemas.microsoft.com/office/drawing/2014/main" id="{9D3177A2-42BC-F587-9495-FCB741181A11}"/>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13;p62">
                <a:extLst>
                  <a:ext uri="{FF2B5EF4-FFF2-40B4-BE49-F238E27FC236}">
                    <a16:creationId xmlns:a16="http://schemas.microsoft.com/office/drawing/2014/main" id="{7C097358-CE0B-1D26-5603-B615B592148C}"/>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14;p62">
                <a:extLst>
                  <a:ext uri="{FF2B5EF4-FFF2-40B4-BE49-F238E27FC236}">
                    <a16:creationId xmlns:a16="http://schemas.microsoft.com/office/drawing/2014/main" id="{3408FA2B-169F-8300-0F64-45A11FCB19CF}"/>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15;p62">
                <a:extLst>
                  <a:ext uri="{FF2B5EF4-FFF2-40B4-BE49-F238E27FC236}">
                    <a16:creationId xmlns:a16="http://schemas.microsoft.com/office/drawing/2014/main" id="{3E31F112-4018-F569-68B0-C8275885EC1F}"/>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16;p62">
                <a:extLst>
                  <a:ext uri="{FF2B5EF4-FFF2-40B4-BE49-F238E27FC236}">
                    <a16:creationId xmlns:a16="http://schemas.microsoft.com/office/drawing/2014/main" id="{E5DFA973-2399-FAF7-0C8C-9B991C172E0F}"/>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17;p62">
                <a:extLst>
                  <a:ext uri="{FF2B5EF4-FFF2-40B4-BE49-F238E27FC236}">
                    <a16:creationId xmlns:a16="http://schemas.microsoft.com/office/drawing/2014/main" id="{D3D271F5-C108-EECC-2700-CF5E129186E2}"/>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18;p62">
                <a:extLst>
                  <a:ext uri="{FF2B5EF4-FFF2-40B4-BE49-F238E27FC236}">
                    <a16:creationId xmlns:a16="http://schemas.microsoft.com/office/drawing/2014/main" id="{105646D6-F34E-AE8D-A415-7AD7EDB50571}"/>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200;p62">
              <a:extLst>
                <a:ext uri="{FF2B5EF4-FFF2-40B4-BE49-F238E27FC236}">
                  <a16:creationId xmlns:a16="http://schemas.microsoft.com/office/drawing/2014/main" id="{5017DDAD-6E80-09FA-AA21-741F173B78B7}"/>
                </a:ext>
              </a:extLst>
            </p:cNvPr>
            <p:cNvGrpSpPr/>
            <p:nvPr/>
          </p:nvGrpSpPr>
          <p:grpSpPr>
            <a:xfrm>
              <a:off x="2842742" y="1480386"/>
              <a:ext cx="1280500" cy="633456"/>
              <a:chOff x="5253650" y="2399000"/>
              <a:chExt cx="1366450" cy="675975"/>
            </a:xfrm>
          </p:grpSpPr>
          <p:sp>
            <p:nvSpPr>
              <p:cNvPr id="194" name="Google Shape;1201;p62">
                <a:extLst>
                  <a:ext uri="{FF2B5EF4-FFF2-40B4-BE49-F238E27FC236}">
                    <a16:creationId xmlns:a16="http://schemas.microsoft.com/office/drawing/2014/main" id="{F0B43F5F-2ED5-1BDF-81DF-601FC897B5C6}"/>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02;p62">
                <a:extLst>
                  <a:ext uri="{FF2B5EF4-FFF2-40B4-BE49-F238E27FC236}">
                    <a16:creationId xmlns:a16="http://schemas.microsoft.com/office/drawing/2014/main" id="{081AD3C8-9594-ECFA-DA8A-AECA1E809B6D}"/>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03;p62">
                <a:extLst>
                  <a:ext uri="{FF2B5EF4-FFF2-40B4-BE49-F238E27FC236}">
                    <a16:creationId xmlns:a16="http://schemas.microsoft.com/office/drawing/2014/main" id="{E7FCC5A3-D767-7218-2442-DDD3585342CC}"/>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04;p62">
                <a:extLst>
                  <a:ext uri="{FF2B5EF4-FFF2-40B4-BE49-F238E27FC236}">
                    <a16:creationId xmlns:a16="http://schemas.microsoft.com/office/drawing/2014/main" id="{EA6FD6B5-3C5B-4B9C-DEB0-8DE7185158FB}"/>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05;p62">
                <a:extLst>
                  <a:ext uri="{FF2B5EF4-FFF2-40B4-BE49-F238E27FC236}">
                    <a16:creationId xmlns:a16="http://schemas.microsoft.com/office/drawing/2014/main" id="{88061E69-E1FA-A6DF-A524-7D2B8EE0D6C0}"/>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06;p62">
                <a:extLst>
                  <a:ext uri="{FF2B5EF4-FFF2-40B4-BE49-F238E27FC236}">
                    <a16:creationId xmlns:a16="http://schemas.microsoft.com/office/drawing/2014/main" id="{700FAA4A-A348-4025-9A0C-74EA738888B4}"/>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07;p62">
                <a:extLst>
                  <a:ext uri="{FF2B5EF4-FFF2-40B4-BE49-F238E27FC236}">
                    <a16:creationId xmlns:a16="http://schemas.microsoft.com/office/drawing/2014/main" id="{D8479D54-97DA-C7B6-32F8-206DF6D5163A}"/>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08;p62">
                <a:extLst>
                  <a:ext uri="{FF2B5EF4-FFF2-40B4-BE49-F238E27FC236}">
                    <a16:creationId xmlns:a16="http://schemas.microsoft.com/office/drawing/2014/main" id="{958AA593-F663-9AB1-AD7A-580A971C0097}"/>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09;p62">
                <a:extLst>
                  <a:ext uri="{FF2B5EF4-FFF2-40B4-BE49-F238E27FC236}">
                    <a16:creationId xmlns:a16="http://schemas.microsoft.com/office/drawing/2014/main" id="{54FFA6DC-5373-379C-B2D8-3CBF29CFF88E}"/>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10;p62">
                <a:extLst>
                  <a:ext uri="{FF2B5EF4-FFF2-40B4-BE49-F238E27FC236}">
                    <a16:creationId xmlns:a16="http://schemas.microsoft.com/office/drawing/2014/main" id="{A951451E-4E91-B3CE-1862-1C36EDA5E5DF}"/>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11;p62">
                <a:extLst>
                  <a:ext uri="{FF2B5EF4-FFF2-40B4-BE49-F238E27FC236}">
                    <a16:creationId xmlns:a16="http://schemas.microsoft.com/office/drawing/2014/main" id="{9957E536-5342-5E37-CD67-9FB3EFD97FE3}"/>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12;p62">
                <a:extLst>
                  <a:ext uri="{FF2B5EF4-FFF2-40B4-BE49-F238E27FC236}">
                    <a16:creationId xmlns:a16="http://schemas.microsoft.com/office/drawing/2014/main" id="{4F570C37-6BE1-2E06-E5D4-65922952A926}"/>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13;p62">
                <a:extLst>
                  <a:ext uri="{FF2B5EF4-FFF2-40B4-BE49-F238E27FC236}">
                    <a16:creationId xmlns:a16="http://schemas.microsoft.com/office/drawing/2014/main" id="{2DD74DDD-22D0-6FD2-EE15-2AE2D8D7068C}"/>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14;p62">
                <a:extLst>
                  <a:ext uri="{FF2B5EF4-FFF2-40B4-BE49-F238E27FC236}">
                    <a16:creationId xmlns:a16="http://schemas.microsoft.com/office/drawing/2014/main" id="{606AC0CC-22E7-9067-1ACD-7250C8D3F6D2}"/>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15;p62">
                <a:extLst>
                  <a:ext uri="{FF2B5EF4-FFF2-40B4-BE49-F238E27FC236}">
                    <a16:creationId xmlns:a16="http://schemas.microsoft.com/office/drawing/2014/main" id="{FE9F49B6-5BCE-9ADB-28D4-1228AA0043AA}"/>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16;p62">
                <a:extLst>
                  <a:ext uri="{FF2B5EF4-FFF2-40B4-BE49-F238E27FC236}">
                    <a16:creationId xmlns:a16="http://schemas.microsoft.com/office/drawing/2014/main" id="{40E74118-26F1-9C6C-5997-86A9CBB1531A}"/>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17;p62">
                <a:extLst>
                  <a:ext uri="{FF2B5EF4-FFF2-40B4-BE49-F238E27FC236}">
                    <a16:creationId xmlns:a16="http://schemas.microsoft.com/office/drawing/2014/main" id="{A46678AD-9CBD-B0AB-7C6E-311EA2DF7EAB}"/>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18;p62">
                <a:extLst>
                  <a:ext uri="{FF2B5EF4-FFF2-40B4-BE49-F238E27FC236}">
                    <a16:creationId xmlns:a16="http://schemas.microsoft.com/office/drawing/2014/main" id="{A9C763DC-839C-72F3-1C05-0B3E6E4CC2E3}"/>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1200;p62">
              <a:extLst>
                <a:ext uri="{FF2B5EF4-FFF2-40B4-BE49-F238E27FC236}">
                  <a16:creationId xmlns:a16="http://schemas.microsoft.com/office/drawing/2014/main" id="{412E31A1-C147-22F6-9275-BBBB90FF68AA}"/>
                </a:ext>
              </a:extLst>
            </p:cNvPr>
            <p:cNvGrpSpPr/>
            <p:nvPr/>
          </p:nvGrpSpPr>
          <p:grpSpPr>
            <a:xfrm>
              <a:off x="4237217" y="1480386"/>
              <a:ext cx="1280500" cy="633456"/>
              <a:chOff x="5253650" y="2399000"/>
              <a:chExt cx="1366450" cy="675975"/>
            </a:xfrm>
          </p:grpSpPr>
          <p:sp>
            <p:nvSpPr>
              <p:cNvPr id="213" name="Google Shape;1201;p62">
                <a:extLst>
                  <a:ext uri="{FF2B5EF4-FFF2-40B4-BE49-F238E27FC236}">
                    <a16:creationId xmlns:a16="http://schemas.microsoft.com/office/drawing/2014/main" id="{7DDCD289-1CFF-E9CD-2903-5448CB338427}"/>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02;p62">
                <a:extLst>
                  <a:ext uri="{FF2B5EF4-FFF2-40B4-BE49-F238E27FC236}">
                    <a16:creationId xmlns:a16="http://schemas.microsoft.com/office/drawing/2014/main" id="{D0F85F27-E1A2-D2BD-C80B-2195CB3406EF}"/>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03;p62">
                <a:extLst>
                  <a:ext uri="{FF2B5EF4-FFF2-40B4-BE49-F238E27FC236}">
                    <a16:creationId xmlns:a16="http://schemas.microsoft.com/office/drawing/2014/main" id="{8B9884D1-0459-100C-D899-81B41C02A8B2}"/>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04;p62">
                <a:extLst>
                  <a:ext uri="{FF2B5EF4-FFF2-40B4-BE49-F238E27FC236}">
                    <a16:creationId xmlns:a16="http://schemas.microsoft.com/office/drawing/2014/main" id="{5974E846-4ED2-ABD3-99D9-495FC6C48D86}"/>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05;p62">
                <a:extLst>
                  <a:ext uri="{FF2B5EF4-FFF2-40B4-BE49-F238E27FC236}">
                    <a16:creationId xmlns:a16="http://schemas.microsoft.com/office/drawing/2014/main" id="{9488051B-BA8A-C960-5BE7-B36499247D03}"/>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06;p62">
                <a:extLst>
                  <a:ext uri="{FF2B5EF4-FFF2-40B4-BE49-F238E27FC236}">
                    <a16:creationId xmlns:a16="http://schemas.microsoft.com/office/drawing/2014/main" id="{2C1E7958-70A2-340C-2121-2BBD69A05D38}"/>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07;p62">
                <a:extLst>
                  <a:ext uri="{FF2B5EF4-FFF2-40B4-BE49-F238E27FC236}">
                    <a16:creationId xmlns:a16="http://schemas.microsoft.com/office/drawing/2014/main" id="{18EFDB92-35A7-A601-9F2A-9DBF05BE70BF}"/>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08;p62">
                <a:extLst>
                  <a:ext uri="{FF2B5EF4-FFF2-40B4-BE49-F238E27FC236}">
                    <a16:creationId xmlns:a16="http://schemas.microsoft.com/office/drawing/2014/main" id="{66602D57-2AC9-D42F-26E4-2047ADA1C8B0}"/>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09;p62">
                <a:extLst>
                  <a:ext uri="{FF2B5EF4-FFF2-40B4-BE49-F238E27FC236}">
                    <a16:creationId xmlns:a16="http://schemas.microsoft.com/office/drawing/2014/main" id="{4BF62E02-775B-21C9-491F-7E2A997C7FF9}"/>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10;p62">
                <a:extLst>
                  <a:ext uri="{FF2B5EF4-FFF2-40B4-BE49-F238E27FC236}">
                    <a16:creationId xmlns:a16="http://schemas.microsoft.com/office/drawing/2014/main" id="{5F8DCC6E-41CA-8BAE-4064-69810D97F12F}"/>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11;p62">
                <a:extLst>
                  <a:ext uri="{FF2B5EF4-FFF2-40B4-BE49-F238E27FC236}">
                    <a16:creationId xmlns:a16="http://schemas.microsoft.com/office/drawing/2014/main" id="{D749ED00-1064-4F71-D4F0-9F025E0EC350}"/>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12;p62">
                <a:extLst>
                  <a:ext uri="{FF2B5EF4-FFF2-40B4-BE49-F238E27FC236}">
                    <a16:creationId xmlns:a16="http://schemas.microsoft.com/office/drawing/2014/main" id="{668C8B4F-4ADB-43C0-F134-141DD7F3005E}"/>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13;p62">
                <a:extLst>
                  <a:ext uri="{FF2B5EF4-FFF2-40B4-BE49-F238E27FC236}">
                    <a16:creationId xmlns:a16="http://schemas.microsoft.com/office/drawing/2014/main" id="{3A8A7B71-0291-E971-5060-5074DEDDADBF}"/>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14;p62">
                <a:extLst>
                  <a:ext uri="{FF2B5EF4-FFF2-40B4-BE49-F238E27FC236}">
                    <a16:creationId xmlns:a16="http://schemas.microsoft.com/office/drawing/2014/main" id="{9A06A65E-9CCD-D2B3-1B30-FE43B615EEE2}"/>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15;p62">
                <a:extLst>
                  <a:ext uri="{FF2B5EF4-FFF2-40B4-BE49-F238E27FC236}">
                    <a16:creationId xmlns:a16="http://schemas.microsoft.com/office/drawing/2014/main" id="{1F75EA90-F60A-2141-9A7D-20A1105FA4FD}"/>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16;p62">
                <a:extLst>
                  <a:ext uri="{FF2B5EF4-FFF2-40B4-BE49-F238E27FC236}">
                    <a16:creationId xmlns:a16="http://schemas.microsoft.com/office/drawing/2014/main" id="{C6F23D4B-0BBA-0385-6423-35C942A16670}"/>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17;p62">
                <a:extLst>
                  <a:ext uri="{FF2B5EF4-FFF2-40B4-BE49-F238E27FC236}">
                    <a16:creationId xmlns:a16="http://schemas.microsoft.com/office/drawing/2014/main" id="{5DE3C59F-552B-93B7-B390-6EC7AE20C335}"/>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18;p62">
                <a:extLst>
                  <a:ext uri="{FF2B5EF4-FFF2-40B4-BE49-F238E27FC236}">
                    <a16:creationId xmlns:a16="http://schemas.microsoft.com/office/drawing/2014/main" id="{671DCB26-F709-0D21-2158-DF7E699C6098}"/>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1200;p62">
              <a:extLst>
                <a:ext uri="{FF2B5EF4-FFF2-40B4-BE49-F238E27FC236}">
                  <a16:creationId xmlns:a16="http://schemas.microsoft.com/office/drawing/2014/main" id="{A6AE6218-088F-730E-1AB1-37F4B6719FFA}"/>
                </a:ext>
              </a:extLst>
            </p:cNvPr>
            <p:cNvGrpSpPr/>
            <p:nvPr/>
          </p:nvGrpSpPr>
          <p:grpSpPr>
            <a:xfrm>
              <a:off x="5631692" y="1480386"/>
              <a:ext cx="1280500" cy="633456"/>
              <a:chOff x="5253650" y="2399000"/>
              <a:chExt cx="1366450" cy="675975"/>
            </a:xfrm>
          </p:grpSpPr>
          <p:sp>
            <p:nvSpPr>
              <p:cNvPr id="232" name="Google Shape;1201;p62">
                <a:extLst>
                  <a:ext uri="{FF2B5EF4-FFF2-40B4-BE49-F238E27FC236}">
                    <a16:creationId xmlns:a16="http://schemas.microsoft.com/office/drawing/2014/main" id="{2DCB3B19-79AA-832E-78A3-64047EE8C2C8}"/>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02;p62">
                <a:extLst>
                  <a:ext uri="{FF2B5EF4-FFF2-40B4-BE49-F238E27FC236}">
                    <a16:creationId xmlns:a16="http://schemas.microsoft.com/office/drawing/2014/main" id="{9582B193-2F93-A0A2-F266-01EA5C689E26}"/>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03;p62">
                <a:extLst>
                  <a:ext uri="{FF2B5EF4-FFF2-40B4-BE49-F238E27FC236}">
                    <a16:creationId xmlns:a16="http://schemas.microsoft.com/office/drawing/2014/main" id="{8F8AA4CF-24D7-7E23-E45E-F89DA49037E9}"/>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04;p62">
                <a:extLst>
                  <a:ext uri="{FF2B5EF4-FFF2-40B4-BE49-F238E27FC236}">
                    <a16:creationId xmlns:a16="http://schemas.microsoft.com/office/drawing/2014/main" id="{21E56FFB-E20D-8276-B2D9-ADD47DD8AD30}"/>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05;p62">
                <a:extLst>
                  <a:ext uri="{FF2B5EF4-FFF2-40B4-BE49-F238E27FC236}">
                    <a16:creationId xmlns:a16="http://schemas.microsoft.com/office/drawing/2014/main" id="{7A160B2C-AD3A-8F6B-ADD1-D359F89BE8C0}"/>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06;p62">
                <a:extLst>
                  <a:ext uri="{FF2B5EF4-FFF2-40B4-BE49-F238E27FC236}">
                    <a16:creationId xmlns:a16="http://schemas.microsoft.com/office/drawing/2014/main" id="{850D7F2F-E217-54E1-0A34-A2A7C0B560D2}"/>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07;p62">
                <a:extLst>
                  <a:ext uri="{FF2B5EF4-FFF2-40B4-BE49-F238E27FC236}">
                    <a16:creationId xmlns:a16="http://schemas.microsoft.com/office/drawing/2014/main" id="{7FFA557B-5C3F-8D4C-D03B-18824F8003EF}"/>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08;p62">
                <a:extLst>
                  <a:ext uri="{FF2B5EF4-FFF2-40B4-BE49-F238E27FC236}">
                    <a16:creationId xmlns:a16="http://schemas.microsoft.com/office/drawing/2014/main" id="{4E0E9F52-6417-625A-C9DE-31860DF0E5E7}"/>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09;p62">
                <a:extLst>
                  <a:ext uri="{FF2B5EF4-FFF2-40B4-BE49-F238E27FC236}">
                    <a16:creationId xmlns:a16="http://schemas.microsoft.com/office/drawing/2014/main" id="{1A067DA1-7CDC-E73D-BD1D-1A8EEA80F100}"/>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10;p62">
                <a:extLst>
                  <a:ext uri="{FF2B5EF4-FFF2-40B4-BE49-F238E27FC236}">
                    <a16:creationId xmlns:a16="http://schemas.microsoft.com/office/drawing/2014/main" id="{0BD438A5-76F7-0A18-6370-B6AA965B1EF5}"/>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11;p62">
                <a:extLst>
                  <a:ext uri="{FF2B5EF4-FFF2-40B4-BE49-F238E27FC236}">
                    <a16:creationId xmlns:a16="http://schemas.microsoft.com/office/drawing/2014/main" id="{B6F856E9-5BB3-1252-9A58-7082DFE17C4F}"/>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12;p62">
                <a:extLst>
                  <a:ext uri="{FF2B5EF4-FFF2-40B4-BE49-F238E27FC236}">
                    <a16:creationId xmlns:a16="http://schemas.microsoft.com/office/drawing/2014/main" id="{7663B5A3-E288-5524-D473-BA6A8B00E43C}"/>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13;p62">
                <a:extLst>
                  <a:ext uri="{FF2B5EF4-FFF2-40B4-BE49-F238E27FC236}">
                    <a16:creationId xmlns:a16="http://schemas.microsoft.com/office/drawing/2014/main" id="{14C82670-47F8-7457-99E9-882B17C697A2}"/>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214;p62">
                <a:extLst>
                  <a:ext uri="{FF2B5EF4-FFF2-40B4-BE49-F238E27FC236}">
                    <a16:creationId xmlns:a16="http://schemas.microsoft.com/office/drawing/2014/main" id="{24A7BF88-15A3-543D-523B-73DB7C4445FA}"/>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215;p62">
                <a:extLst>
                  <a:ext uri="{FF2B5EF4-FFF2-40B4-BE49-F238E27FC236}">
                    <a16:creationId xmlns:a16="http://schemas.microsoft.com/office/drawing/2014/main" id="{41DA902D-2487-46A4-1948-36DD0D1887C0}"/>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216;p62">
                <a:extLst>
                  <a:ext uri="{FF2B5EF4-FFF2-40B4-BE49-F238E27FC236}">
                    <a16:creationId xmlns:a16="http://schemas.microsoft.com/office/drawing/2014/main" id="{91AAACCF-9281-D4C1-3B43-1DBCDA015E61}"/>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217;p62">
                <a:extLst>
                  <a:ext uri="{FF2B5EF4-FFF2-40B4-BE49-F238E27FC236}">
                    <a16:creationId xmlns:a16="http://schemas.microsoft.com/office/drawing/2014/main" id="{354C617C-55E8-F67D-29FC-11C8DBB86ABF}"/>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218;p62">
                <a:extLst>
                  <a:ext uri="{FF2B5EF4-FFF2-40B4-BE49-F238E27FC236}">
                    <a16:creationId xmlns:a16="http://schemas.microsoft.com/office/drawing/2014/main" id="{F794B84B-954A-3AB8-CDE3-0767CBD4E14E}"/>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1200;p62">
              <a:extLst>
                <a:ext uri="{FF2B5EF4-FFF2-40B4-BE49-F238E27FC236}">
                  <a16:creationId xmlns:a16="http://schemas.microsoft.com/office/drawing/2014/main" id="{6B95AF9D-CFE3-B000-967D-69CB9BFAE85E}"/>
                </a:ext>
              </a:extLst>
            </p:cNvPr>
            <p:cNvGrpSpPr/>
            <p:nvPr/>
          </p:nvGrpSpPr>
          <p:grpSpPr>
            <a:xfrm>
              <a:off x="7026448" y="1480386"/>
              <a:ext cx="1280500" cy="633456"/>
              <a:chOff x="5253650" y="2399000"/>
              <a:chExt cx="1366450" cy="675975"/>
            </a:xfrm>
          </p:grpSpPr>
          <p:sp>
            <p:nvSpPr>
              <p:cNvPr id="251" name="Google Shape;1201;p62">
                <a:extLst>
                  <a:ext uri="{FF2B5EF4-FFF2-40B4-BE49-F238E27FC236}">
                    <a16:creationId xmlns:a16="http://schemas.microsoft.com/office/drawing/2014/main" id="{822AAD31-F746-5714-4AA4-B03187889683}"/>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202;p62">
                <a:extLst>
                  <a:ext uri="{FF2B5EF4-FFF2-40B4-BE49-F238E27FC236}">
                    <a16:creationId xmlns:a16="http://schemas.microsoft.com/office/drawing/2014/main" id="{31936343-24A8-AB2F-2976-669B9B6191DF}"/>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203;p62">
                <a:extLst>
                  <a:ext uri="{FF2B5EF4-FFF2-40B4-BE49-F238E27FC236}">
                    <a16:creationId xmlns:a16="http://schemas.microsoft.com/office/drawing/2014/main" id="{DCC27C91-7963-36D7-E085-14E11D8CAC95}"/>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204;p62">
                <a:extLst>
                  <a:ext uri="{FF2B5EF4-FFF2-40B4-BE49-F238E27FC236}">
                    <a16:creationId xmlns:a16="http://schemas.microsoft.com/office/drawing/2014/main" id="{01CA89D8-84CA-21AD-7484-EBE96BD79056}"/>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205;p62">
                <a:extLst>
                  <a:ext uri="{FF2B5EF4-FFF2-40B4-BE49-F238E27FC236}">
                    <a16:creationId xmlns:a16="http://schemas.microsoft.com/office/drawing/2014/main" id="{AB89BF8F-151A-BFA0-6F5C-A9BDF5CB57A8}"/>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206;p62">
                <a:extLst>
                  <a:ext uri="{FF2B5EF4-FFF2-40B4-BE49-F238E27FC236}">
                    <a16:creationId xmlns:a16="http://schemas.microsoft.com/office/drawing/2014/main" id="{C29521FF-8FAC-FBCE-6B05-37264E9DCD76}"/>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207;p62">
                <a:extLst>
                  <a:ext uri="{FF2B5EF4-FFF2-40B4-BE49-F238E27FC236}">
                    <a16:creationId xmlns:a16="http://schemas.microsoft.com/office/drawing/2014/main" id="{F5EE2E1E-FC50-247A-0908-501E4367EBD0}"/>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208;p62">
                <a:extLst>
                  <a:ext uri="{FF2B5EF4-FFF2-40B4-BE49-F238E27FC236}">
                    <a16:creationId xmlns:a16="http://schemas.microsoft.com/office/drawing/2014/main" id="{0D4F325A-5A2A-66D5-EDB5-6E56415C3A9D}"/>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209;p62">
                <a:extLst>
                  <a:ext uri="{FF2B5EF4-FFF2-40B4-BE49-F238E27FC236}">
                    <a16:creationId xmlns:a16="http://schemas.microsoft.com/office/drawing/2014/main" id="{D4C5C5A1-7CBB-9DB3-5DB4-D035DA255FBF}"/>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210;p62">
                <a:extLst>
                  <a:ext uri="{FF2B5EF4-FFF2-40B4-BE49-F238E27FC236}">
                    <a16:creationId xmlns:a16="http://schemas.microsoft.com/office/drawing/2014/main" id="{6788A832-E340-0A59-3147-BC062FD2FCE5}"/>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211;p62">
                <a:extLst>
                  <a:ext uri="{FF2B5EF4-FFF2-40B4-BE49-F238E27FC236}">
                    <a16:creationId xmlns:a16="http://schemas.microsoft.com/office/drawing/2014/main" id="{0A06438F-9598-2F15-B064-532C45202D8A}"/>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212;p62">
                <a:extLst>
                  <a:ext uri="{FF2B5EF4-FFF2-40B4-BE49-F238E27FC236}">
                    <a16:creationId xmlns:a16="http://schemas.microsoft.com/office/drawing/2014/main" id="{544F39D5-A3C6-3524-4044-01240D9CFAD2}"/>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213;p62">
                <a:extLst>
                  <a:ext uri="{FF2B5EF4-FFF2-40B4-BE49-F238E27FC236}">
                    <a16:creationId xmlns:a16="http://schemas.microsoft.com/office/drawing/2014/main" id="{84447D17-B1F9-E2F1-1016-76FF98981764}"/>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214;p62">
                <a:extLst>
                  <a:ext uri="{FF2B5EF4-FFF2-40B4-BE49-F238E27FC236}">
                    <a16:creationId xmlns:a16="http://schemas.microsoft.com/office/drawing/2014/main" id="{D48AE4C9-6A5C-92A3-B2B8-A84575F3E00E}"/>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215;p62">
                <a:extLst>
                  <a:ext uri="{FF2B5EF4-FFF2-40B4-BE49-F238E27FC236}">
                    <a16:creationId xmlns:a16="http://schemas.microsoft.com/office/drawing/2014/main" id="{C396F4DA-6407-B1D7-1125-FF955A230501}"/>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216;p62">
                <a:extLst>
                  <a:ext uri="{FF2B5EF4-FFF2-40B4-BE49-F238E27FC236}">
                    <a16:creationId xmlns:a16="http://schemas.microsoft.com/office/drawing/2014/main" id="{FC41025C-6DF4-20CE-4308-82060C27B340}"/>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217;p62">
                <a:extLst>
                  <a:ext uri="{FF2B5EF4-FFF2-40B4-BE49-F238E27FC236}">
                    <a16:creationId xmlns:a16="http://schemas.microsoft.com/office/drawing/2014/main" id="{125B4E82-5A16-EAB8-1338-91C23D6EB9DD}"/>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218;p62">
                <a:extLst>
                  <a:ext uri="{FF2B5EF4-FFF2-40B4-BE49-F238E27FC236}">
                    <a16:creationId xmlns:a16="http://schemas.microsoft.com/office/drawing/2014/main" id="{5A2CBDE0-BA03-D034-83F0-67EED46CDFD0}"/>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1200;p62">
              <a:extLst>
                <a:ext uri="{FF2B5EF4-FFF2-40B4-BE49-F238E27FC236}">
                  <a16:creationId xmlns:a16="http://schemas.microsoft.com/office/drawing/2014/main" id="{39AECDAC-79F5-D4E9-0407-B30C39EBC7A4}"/>
                </a:ext>
              </a:extLst>
            </p:cNvPr>
            <p:cNvGrpSpPr/>
            <p:nvPr/>
          </p:nvGrpSpPr>
          <p:grpSpPr>
            <a:xfrm>
              <a:off x="8404084" y="1480386"/>
              <a:ext cx="1280500" cy="633456"/>
              <a:chOff x="5253650" y="2399000"/>
              <a:chExt cx="1366450" cy="675975"/>
            </a:xfrm>
          </p:grpSpPr>
          <p:sp>
            <p:nvSpPr>
              <p:cNvPr id="270" name="Google Shape;1201;p62">
                <a:extLst>
                  <a:ext uri="{FF2B5EF4-FFF2-40B4-BE49-F238E27FC236}">
                    <a16:creationId xmlns:a16="http://schemas.microsoft.com/office/drawing/2014/main" id="{7E5B4400-D892-CA5E-42AD-49768F4AE50D}"/>
                  </a:ext>
                </a:extLst>
              </p:cNvPr>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202;p62">
                <a:extLst>
                  <a:ext uri="{FF2B5EF4-FFF2-40B4-BE49-F238E27FC236}">
                    <a16:creationId xmlns:a16="http://schemas.microsoft.com/office/drawing/2014/main" id="{EA332162-5D4F-BB34-E988-0602BAF08630}"/>
                  </a:ext>
                </a:extLst>
              </p:cNvPr>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03;p62">
                <a:extLst>
                  <a:ext uri="{FF2B5EF4-FFF2-40B4-BE49-F238E27FC236}">
                    <a16:creationId xmlns:a16="http://schemas.microsoft.com/office/drawing/2014/main" id="{944C6E8A-33F4-AF36-033E-36FA727BADF1}"/>
                  </a:ext>
                </a:extLst>
              </p:cNvPr>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04;p62">
                <a:extLst>
                  <a:ext uri="{FF2B5EF4-FFF2-40B4-BE49-F238E27FC236}">
                    <a16:creationId xmlns:a16="http://schemas.microsoft.com/office/drawing/2014/main" id="{54B6EB6F-D533-C0E6-4A7F-C49035214AD0}"/>
                  </a:ext>
                </a:extLst>
              </p:cNvPr>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05;p62">
                <a:extLst>
                  <a:ext uri="{FF2B5EF4-FFF2-40B4-BE49-F238E27FC236}">
                    <a16:creationId xmlns:a16="http://schemas.microsoft.com/office/drawing/2014/main" id="{D41EF265-A2DF-A989-4AED-2FCB4C1CF15B}"/>
                  </a:ext>
                </a:extLst>
              </p:cNvPr>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06;p62">
                <a:extLst>
                  <a:ext uri="{FF2B5EF4-FFF2-40B4-BE49-F238E27FC236}">
                    <a16:creationId xmlns:a16="http://schemas.microsoft.com/office/drawing/2014/main" id="{E3B297E5-5102-46DE-E642-AE7DB0E7A50A}"/>
                  </a:ext>
                </a:extLst>
              </p:cNvPr>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07;p62">
                <a:extLst>
                  <a:ext uri="{FF2B5EF4-FFF2-40B4-BE49-F238E27FC236}">
                    <a16:creationId xmlns:a16="http://schemas.microsoft.com/office/drawing/2014/main" id="{A7CE81F3-3EF0-A351-9F94-3BC7688A4A4E}"/>
                  </a:ext>
                </a:extLst>
              </p:cNvPr>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08;p62">
                <a:extLst>
                  <a:ext uri="{FF2B5EF4-FFF2-40B4-BE49-F238E27FC236}">
                    <a16:creationId xmlns:a16="http://schemas.microsoft.com/office/drawing/2014/main" id="{BE88AB23-8AEC-14C1-7AE7-FAEB83BA53F8}"/>
                  </a:ext>
                </a:extLst>
              </p:cNvPr>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09;p62">
                <a:extLst>
                  <a:ext uri="{FF2B5EF4-FFF2-40B4-BE49-F238E27FC236}">
                    <a16:creationId xmlns:a16="http://schemas.microsoft.com/office/drawing/2014/main" id="{4CE158CA-666B-7769-D6A8-89F0DE5E68AA}"/>
                  </a:ext>
                </a:extLst>
              </p:cNvPr>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10;p62">
                <a:extLst>
                  <a:ext uri="{FF2B5EF4-FFF2-40B4-BE49-F238E27FC236}">
                    <a16:creationId xmlns:a16="http://schemas.microsoft.com/office/drawing/2014/main" id="{5D6D6253-E20B-02A0-EA5D-64C0344BCD00}"/>
                  </a:ext>
                </a:extLst>
              </p:cNvPr>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11;p62">
                <a:extLst>
                  <a:ext uri="{FF2B5EF4-FFF2-40B4-BE49-F238E27FC236}">
                    <a16:creationId xmlns:a16="http://schemas.microsoft.com/office/drawing/2014/main" id="{392C9797-ADAB-541B-B9E2-88DD11325DB5}"/>
                  </a:ext>
                </a:extLst>
              </p:cNvPr>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12;p62">
                <a:extLst>
                  <a:ext uri="{FF2B5EF4-FFF2-40B4-BE49-F238E27FC236}">
                    <a16:creationId xmlns:a16="http://schemas.microsoft.com/office/drawing/2014/main" id="{BF2A5C7E-A290-D9CC-72B8-D9B850E403CE}"/>
                  </a:ext>
                </a:extLst>
              </p:cNvPr>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13;p62">
                <a:extLst>
                  <a:ext uri="{FF2B5EF4-FFF2-40B4-BE49-F238E27FC236}">
                    <a16:creationId xmlns:a16="http://schemas.microsoft.com/office/drawing/2014/main" id="{21648CD2-D904-BC5F-2A52-A80DCAC3D545}"/>
                  </a:ext>
                </a:extLst>
              </p:cNvPr>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14;p62">
                <a:extLst>
                  <a:ext uri="{FF2B5EF4-FFF2-40B4-BE49-F238E27FC236}">
                    <a16:creationId xmlns:a16="http://schemas.microsoft.com/office/drawing/2014/main" id="{E2CA9CB8-250A-B071-B990-FA6067C3B7C3}"/>
                  </a:ext>
                </a:extLst>
              </p:cNvPr>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15;p62">
                <a:extLst>
                  <a:ext uri="{FF2B5EF4-FFF2-40B4-BE49-F238E27FC236}">
                    <a16:creationId xmlns:a16="http://schemas.microsoft.com/office/drawing/2014/main" id="{03DA6306-08E6-DA16-1628-9152A804D334}"/>
                  </a:ext>
                </a:extLst>
              </p:cNvPr>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16;p62">
                <a:extLst>
                  <a:ext uri="{FF2B5EF4-FFF2-40B4-BE49-F238E27FC236}">
                    <a16:creationId xmlns:a16="http://schemas.microsoft.com/office/drawing/2014/main" id="{EB98BCEC-D5E4-D807-510D-49BAA2D53F1B}"/>
                  </a:ext>
                </a:extLst>
              </p:cNvPr>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217;p62">
                <a:extLst>
                  <a:ext uri="{FF2B5EF4-FFF2-40B4-BE49-F238E27FC236}">
                    <a16:creationId xmlns:a16="http://schemas.microsoft.com/office/drawing/2014/main" id="{3550D118-DEFD-CBA2-C706-949930A6CD8C}"/>
                  </a:ext>
                </a:extLst>
              </p:cNvPr>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218;p62">
                <a:extLst>
                  <a:ext uri="{FF2B5EF4-FFF2-40B4-BE49-F238E27FC236}">
                    <a16:creationId xmlns:a16="http://schemas.microsoft.com/office/drawing/2014/main" id="{C3C1AA75-98C3-0DAB-5AC3-3345B889CE13}"/>
                  </a:ext>
                </a:extLst>
              </p:cNvPr>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itle 1">
            <a:extLst>
              <a:ext uri="{FF2B5EF4-FFF2-40B4-BE49-F238E27FC236}">
                <a16:creationId xmlns:a16="http://schemas.microsoft.com/office/drawing/2014/main" id="{023D92F5-3B67-45DD-DA95-551092DAC36A}"/>
              </a:ext>
            </a:extLst>
          </p:cNvPr>
          <p:cNvSpPr>
            <a:spLocks noGrp="1"/>
          </p:cNvSpPr>
          <p:nvPr>
            <p:ph type="title"/>
          </p:nvPr>
        </p:nvSpPr>
        <p:spPr>
          <a:xfrm>
            <a:off x="1346796" y="330228"/>
            <a:ext cx="3551384" cy="572700"/>
          </a:xfrm>
        </p:spPr>
        <p:txBody>
          <a:bodyPr/>
          <a:lstStyle/>
          <a:p>
            <a:r>
              <a:rPr lang="en-IN" sz="3200" dirty="0"/>
              <a:t>Analysis Pipeline</a:t>
            </a:r>
          </a:p>
        </p:txBody>
      </p:sp>
      <p:cxnSp>
        <p:nvCxnSpPr>
          <p:cNvPr id="316" name="Straight Connector 315">
            <a:extLst>
              <a:ext uri="{FF2B5EF4-FFF2-40B4-BE49-F238E27FC236}">
                <a16:creationId xmlns:a16="http://schemas.microsoft.com/office/drawing/2014/main" id="{31CC4FD2-C7A2-C3D4-07BD-645E42466E22}"/>
              </a:ext>
            </a:extLst>
          </p:cNvPr>
          <p:cNvCxnSpPr>
            <a:cxnSpLocks/>
          </p:cNvCxnSpPr>
          <p:nvPr/>
        </p:nvCxnSpPr>
        <p:spPr>
          <a:xfrm>
            <a:off x="580668" y="1596336"/>
            <a:ext cx="6447" cy="965598"/>
          </a:xfrm>
          <a:prstGeom prst="line">
            <a:avLst/>
          </a:prstGeom>
          <a:ln w="190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7BE4EB0-1CD6-A97A-182B-845B427B60F4}"/>
              </a:ext>
            </a:extLst>
          </p:cNvPr>
          <p:cNvCxnSpPr>
            <a:cxnSpLocks/>
          </p:cNvCxnSpPr>
          <p:nvPr/>
        </p:nvCxnSpPr>
        <p:spPr>
          <a:xfrm>
            <a:off x="2441334" y="2559127"/>
            <a:ext cx="0" cy="1268726"/>
          </a:xfrm>
          <a:prstGeom prst="line">
            <a:avLst/>
          </a:prstGeom>
          <a:ln w="190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992D776-8F8C-2326-59C7-55C8216AAA66}"/>
              </a:ext>
            </a:extLst>
          </p:cNvPr>
          <p:cNvCxnSpPr>
            <a:cxnSpLocks/>
          </p:cNvCxnSpPr>
          <p:nvPr/>
        </p:nvCxnSpPr>
        <p:spPr>
          <a:xfrm>
            <a:off x="4450068" y="1606152"/>
            <a:ext cx="6447" cy="965598"/>
          </a:xfrm>
          <a:prstGeom prst="line">
            <a:avLst/>
          </a:prstGeom>
          <a:ln w="190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C5F22FC5-C67F-C56F-5B5B-B60040B3E917}"/>
              </a:ext>
            </a:extLst>
          </p:cNvPr>
          <p:cNvCxnSpPr>
            <a:cxnSpLocks/>
          </p:cNvCxnSpPr>
          <p:nvPr/>
        </p:nvCxnSpPr>
        <p:spPr>
          <a:xfrm>
            <a:off x="8565637" y="1554422"/>
            <a:ext cx="6447" cy="965598"/>
          </a:xfrm>
          <a:prstGeom prst="line">
            <a:avLst/>
          </a:prstGeom>
          <a:ln w="190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8744D553-C00B-A725-C1A4-E58F798247EC}"/>
              </a:ext>
            </a:extLst>
          </p:cNvPr>
          <p:cNvCxnSpPr>
            <a:cxnSpLocks/>
          </p:cNvCxnSpPr>
          <p:nvPr/>
        </p:nvCxnSpPr>
        <p:spPr>
          <a:xfrm>
            <a:off x="6695531" y="2550792"/>
            <a:ext cx="0" cy="1268726"/>
          </a:xfrm>
          <a:prstGeom prst="line">
            <a:avLst/>
          </a:prstGeom>
          <a:ln w="190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DC6CFEE-A7C7-07B6-378B-1157D5411574}"/>
              </a:ext>
            </a:extLst>
          </p:cNvPr>
          <p:cNvCxnSpPr>
            <a:cxnSpLocks/>
          </p:cNvCxnSpPr>
          <p:nvPr/>
        </p:nvCxnSpPr>
        <p:spPr>
          <a:xfrm>
            <a:off x="0" y="2571750"/>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294" name="Google Shape;1235;p62">
            <a:extLst>
              <a:ext uri="{FF2B5EF4-FFF2-40B4-BE49-F238E27FC236}">
                <a16:creationId xmlns:a16="http://schemas.microsoft.com/office/drawing/2014/main" id="{E5219267-578A-5D06-C376-6CFA2476C76A}"/>
              </a:ext>
            </a:extLst>
          </p:cNvPr>
          <p:cNvGrpSpPr/>
          <p:nvPr/>
        </p:nvGrpSpPr>
        <p:grpSpPr>
          <a:xfrm>
            <a:off x="471535" y="2349186"/>
            <a:ext cx="454132" cy="445127"/>
            <a:chOff x="7228300" y="3587100"/>
            <a:chExt cx="727725" cy="727425"/>
          </a:xfrm>
          <a:solidFill>
            <a:schemeClr val="tx2">
              <a:lumMod val="50000"/>
            </a:schemeClr>
          </a:solidFill>
        </p:grpSpPr>
        <p:sp>
          <p:nvSpPr>
            <p:cNvPr id="295" name="Google Shape;1236;p62">
              <a:extLst>
                <a:ext uri="{FF2B5EF4-FFF2-40B4-BE49-F238E27FC236}">
                  <a16:creationId xmlns:a16="http://schemas.microsoft.com/office/drawing/2014/main" id="{6D103D99-B468-D708-F04D-1FF2315C912A}"/>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237;p62">
              <a:extLst>
                <a:ext uri="{FF2B5EF4-FFF2-40B4-BE49-F238E27FC236}">
                  <a16:creationId xmlns:a16="http://schemas.microsoft.com/office/drawing/2014/main" id="{9258A713-BA9E-20E0-6244-D53F3C43794A}"/>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TextBox 297">
            <a:extLst>
              <a:ext uri="{FF2B5EF4-FFF2-40B4-BE49-F238E27FC236}">
                <a16:creationId xmlns:a16="http://schemas.microsoft.com/office/drawing/2014/main" id="{580D3417-BD6E-8680-E894-AC5B4A6AA304}"/>
              </a:ext>
            </a:extLst>
          </p:cNvPr>
          <p:cNvSpPr txBox="1"/>
          <p:nvPr/>
        </p:nvSpPr>
        <p:spPr>
          <a:xfrm>
            <a:off x="559338" y="1560622"/>
            <a:ext cx="1856023" cy="307777"/>
          </a:xfrm>
          <a:prstGeom prst="rect">
            <a:avLst/>
          </a:prstGeom>
          <a:noFill/>
        </p:spPr>
        <p:txBody>
          <a:bodyPr wrap="square" rtlCol="0">
            <a:spAutoFit/>
          </a:bodyPr>
          <a:lstStyle/>
          <a:p>
            <a:r>
              <a:rPr lang="en-IN" dirty="0">
                <a:latin typeface="Hanken Grotesk" panose="020B0604020202020204" charset="0"/>
              </a:rPr>
              <a:t>Data Pre-Processing</a:t>
            </a:r>
          </a:p>
        </p:txBody>
      </p:sp>
      <p:grpSp>
        <p:nvGrpSpPr>
          <p:cNvPr id="299" name="Google Shape;1235;p62">
            <a:extLst>
              <a:ext uri="{FF2B5EF4-FFF2-40B4-BE49-F238E27FC236}">
                <a16:creationId xmlns:a16="http://schemas.microsoft.com/office/drawing/2014/main" id="{72BAB780-6B8A-4B0C-87A2-23712230280D}"/>
              </a:ext>
            </a:extLst>
          </p:cNvPr>
          <p:cNvGrpSpPr/>
          <p:nvPr/>
        </p:nvGrpSpPr>
        <p:grpSpPr>
          <a:xfrm>
            <a:off x="2344933" y="2349186"/>
            <a:ext cx="454132" cy="445127"/>
            <a:chOff x="7228300" y="3587100"/>
            <a:chExt cx="727725" cy="727425"/>
          </a:xfrm>
          <a:solidFill>
            <a:schemeClr val="tx2">
              <a:lumMod val="50000"/>
            </a:schemeClr>
          </a:solidFill>
        </p:grpSpPr>
        <p:sp>
          <p:nvSpPr>
            <p:cNvPr id="300" name="Google Shape;1236;p62">
              <a:extLst>
                <a:ext uri="{FF2B5EF4-FFF2-40B4-BE49-F238E27FC236}">
                  <a16:creationId xmlns:a16="http://schemas.microsoft.com/office/drawing/2014/main" id="{B0373F22-F200-C04A-D534-2AA6BDB2FF70}"/>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237;p62">
              <a:extLst>
                <a:ext uri="{FF2B5EF4-FFF2-40B4-BE49-F238E27FC236}">
                  <a16:creationId xmlns:a16="http://schemas.microsoft.com/office/drawing/2014/main" id="{71C06193-F4C6-EB79-FE37-B65526B22E6F}"/>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TextBox 301">
            <a:extLst>
              <a:ext uri="{FF2B5EF4-FFF2-40B4-BE49-F238E27FC236}">
                <a16:creationId xmlns:a16="http://schemas.microsoft.com/office/drawing/2014/main" id="{EEB5569C-D9C6-DD62-4159-C7764F7E3A9F}"/>
              </a:ext>
            </a:extLst>
          </p:cNvPr>
          <p:cNvSpPr txBox="1"/>
          <p:nvPr/>
        </p:nvSpPr>
        <p:spPr>
          <a:xfrm>
            <a:off x="2415361" y="3304633"/>
            <a:ext cx="1856023" cy="523220"/>
          </a:xfrm>
          <a:prstGeom prst="rect">
            <a:avLst/>
          </a:prstGeom>
          <a:noFill/>
        </p:spPr>
        <p:txBody>
          <a:bodyPr wrap="square" rtlCol="0">
            <a:spAutoFit/>
          </a:bodyPr>
          <a:lstStyle/>
          <a:p>
            <a:r>
              <a:rPr lang="en-IN" dirty="0">
                <a:latin typeface="Hanken Grotesk" panose="020B0604020202020204" charset="0"/>
              </a:rPr>
              <a:t>Advanced Pre-Processing</a:t>
            </a:r>
          </a:p>
        </p:txBody>
      </p:sp>
      <p:sp>
        <p:nvSpPr>
          <p:cNvPr id="303" name="TextBox 302">
            <a:extLst>
              <a:ext uri="{FF2B5EF4-FFF2-40B4-BE49-F238E27FC236}">
                <a16:creationId xmlns:a16="http://schemas.microsoft.com/office/drawing/2014/main" id="{08AB222F-EBCB-54C6-583E-957D60E5B2B5}"/>
              </a:ext>
            </a:extLst>
          </p:cNvPr>
          <p:cNvSpPr txBox="1"/>
          <p:nvPr/>
        </p:nvSpPr>
        <p:spPr>
          <a:xfrm>
            <a:off x="4430609" y="1552539"/>
            <a:ext cx="1856023" cy="307777"/>
          </a:xfrm>
          <a:prstGeom prst="rect">
            <a:avLst/>
          </a:prstGeom>
          <a:noFill/>
        </p:spPr>
        <p:txBody>
          <a:bodyPr wrap="square" rtlCol="0">
            <a:spAutoFit/>
          </a:bodyPr>
          <a:lstStyle/>
          <a:p>
            <a:r>
              <a:rPr lang="en-IN" dirty="0">
                <a:latin typeface="Hanken Grotesk" panose="020B0604020202020204" charset="0"/>
              </a:rPr>
              <a:t>Retrievers</a:t>
            </a:r>
          </a:p>
        </p:txBody>
      </p:sp>
      <p:sp>
        <p:nvSpPr>
          <p:cNvPr id="304" name="TextBox 303">
            <a:extLst>
              <a:ext uri="{FF2B5EF4-FFF2-40B4-BE49-F238E27FC236}">
                <a16:creationId xmlns:a16="http://schemas.microsoft.com/office/drawing/2014/main" id="{B1239106-7A06-9A88-54EA-88E6164128D9}"/>
              </a:ext>
            </a:extLst>
          </p:cNvPr>
          <p:cNvSpPr txBox="1"/>
          <p:nvPr/>
        </p:nvSpPr>
        <p:spPr>
          <a:xfrm>
            <a:off x="4854063" y="3298616"/>
            <a:ext cx="1856023" cy="307777"/>
          </a:xfrm>
          <a:prstGeom prst="rect">
            <a:avLst/>
          </a:prstGeom>
          <a:noFill/>
        </p:spPr>
        <p:txBody>
          <a:bodyPr wrap="square" rtlCol="0">
            <a:spAutoFit/>
          </a:bodyPr>
          <a:lstStyle/>
          <a:p>
            <a:pPr algn="r"/>
            <a:r>
              <a:rPr lang="en-IN" dirty="0">
                <a:latin typeface="Hanken Grotesk" panose="020B0604020202020204" charset="0"/>
              </a:rPr>
              <a:t>Re-Ranking</a:t>
            </a:r>
          </a:p>
        </p:txBody>
      </p:sp>
      <p:sp>
        <p:nvSpPr>
          <p:cNvPr id="305" name="TextBox 304">
            <a:extLst>
              <a:ext uri="{FF2B5EF4-FFF2-40B4-BE49-F238E27FC236}">
                <a16:creationId xmlns:a16="http://schemas.microsoft.com/office/drawing/2014/main" id="{8A0EE7DE-8FC3-3432-49FE-07F55B6D163C}"/>
              </a:ext>
            </a:extLst>
          </p:cNvPr>
          <p:cNvSpPr txBox="1"/>
          <p:nvPr/>
        </p:nvSpPr>
        <p:spPr>
          <a:xfrm>
            <a:off x="6744972" y="1552539"/>
            <a:ext cx="1856023" cy="307777"/>
          </a:xfrm>
          <a:prstGeom prst="rect">
            <a:avLst/>
          </a:prstGeom>
          <a:noFill/>
        </p:spPr>
        <p:txBody>
          <a:bodyPr wrap="square" rtlCol="0">
            <a:spAutoFit/>
          </a:bodyPr>
          <a:lstStyle/>
          <a:p>
            <a:pPr algn="r"/>
            <a:r>
              <a:rPr lang="en-IN" dirty="0">
                <a:latin typeface="Hanken Grotesk" panose="020B0604020202020204" charset="0"/>
              </a:rPr>
              <a:t>Evaluation</a:t>
            </a:r>
          </a:p>
        </p:txBody>
      </p:sp>
      <p:grpSp>
        <p:nvGrpSpPr>
          <p:cNvPr id="306" name="Google Shape;1235;p62">
            <a:extLst>
              <a:ext uri="{FF2B5EF4-FFF2-40B4-BE49-F238E27FC236}">
                <a16:creationId xmlns:a16="http://schemas.microsoft.com/office/drawing/2014/main" id="{E5232E64-CA93-90F8-1FE1-892C0A3DFCB1}"/>
              </a:ext>
            </a:extLst>
          </p:cNvPr>
          <p:cNvGrpSpPr/>
          <p:nvPr/>
        </p:nvGrpSpPr>
        <p:grpSpPr>
          <a:xfrm>
            <a:off x="4343537" y="2328229"/>
            <a:ext cx="454132" cy="445127"/>
            <a:chOff x="7228300" y="3587100"/>
            <a:chExt cx="727725" cy="727425"/>
          </a:xfrm>
          <a:solidFill>
            <a:schemeClr val="tx2">
              <a:lumMod val="50000"/>
            </a:schemeClr>
          </a:solidFill>
        </p:grpSpPr>
        <p:sp>
          <p:nvSpPr>
            <p:cNvPr id="307" name="Google Shape;1236;p62">
              <a:extLst>
                <a:ext uri="{FF2B5EF4-FFF2-40B4-BE49-F238E27FC236}">
                  <a16:creationId xmlns:a16="http://schemas.microsoft.com/office/drawing/2014/main" id="{7BCFF81C-FAA1-DA2B-1AA6-B2D1FA7E4D8E}"/>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237;p62">
              <a:extLst>
                <a:ext uri="{FF2B5EF4-FFF2-40B4-BE49-F238E27FC236}">
                  <a16:creationId xmlns:a16="http://schemas.microsoft.com/office/drawing/2014/main" id="{82B0CFF6-1755-A8BF-9A20-F1C47352C33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1235;p62">
            <a:extLst>
              <a:ext uri="{FF2B5EF4-FFF2-40B4-BE49-F238E27FC236}">
                <a16:creationId xmlns:a16="http://schemas.microsoft.com/office/drawing/2014/main" id="{3858DC45-B9ED-68BD-65EF-CF4EAD8B11D5}"/>
              </a:ext>
            </a:extLst>
          </p:cNvPr>
          <p:cNvGrpSpPr/>
          <p:nvPr/>
        </p:nvGrpSpPr>
        <p:grpSpPr>
          <a:xfrm>
            <a:off x="6348204" y="2328229"/>
            <a:ext cx="454132" cy="445127"/>
            <a:chOff x="7228300" y="3587100"/>
            <a:chExt cx="727725" cy="727425"/>
          </a:xfrm>
          <a:solidFill>
            <a:schemeClr val="tx2">
              <a:lumMod val="50000"/>
            </a:schemeClr>
          </a:solidFill>
        </p:grpSpPr>
        <p:sp>
          <p:nvSpPr>
            <p:cNvPr id="310" name="Google Shape;1236;p62">
              <a:extLst>
                <a:ext uri="{FF2B5EF4-FFF2-40B4-BE49-F238E27FC236}">
                  <a16:creationId xmlns:a16="http://schemas.microsoft.com/office/drawing/2014/main" id="{3277B643-8EE4-52AD-DB0C-2236A4FD0FCF}"/>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237;p62">
              <a:extLst>
                <a:ext uri="{FF2B5EF4-FFF2-40B4-BE49-F238E27FC236}">
                  <a16:creationId xmlns:a16="http://schemas.microsoft.com/office/drawing/2014/main" id="{CCBAE9D4-BF14-83E9-3B28-F1E70126164E}"/>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1235;p62">
            <a:extLst>
              <a:ext uri="{FF2B5EF4-FFF2-40B4-BE49-F238E27FC236}">
                <a16:creationId xmlns:a16="http://schemas.microsoft.com/office/drawing/2014/main" id="{D099B797-1D86-B024-1906-E4752ED58F02}"/>
              </a:ext>
            </a:extLst>
          </p:cNvPr>
          <p:cNvGrpSpPr/>
          <p:nvPr/>
        </p:nvGrpSpPr>
        <p:grpSpPr>
          <a:xfrm>
            <a:off x="8221602" y="2328229"/>
            <a:ext cx="454132" cy="445127"/>
            <a:chOff x="7228300" y="3587100"/>
            <a:chExt cx="727725" cy="727425"/>
          </a:xfrm>
          <a:solidFill>
            <a:schemeClr val="tx2">
              <a:lumMod val="50000"/>
            </a:schemeClr>
          </a:solidFill>
        </p:grpSpPr>
        <p:sp>
          <p:nvSpPr>
            <p:cNvPr id="313" name="Google Shape;1236;p62">
              <a:extLst>
                <a:ext uri="{FF2B5EF4-FFF2-40B4-BE49-F238E27FC236}">
                  <a16:creationId xmlns:a16="http://schemas.microsoft.com/office/drawing/2014/main" id="{5DFC00F3-7915-2C00-65A0-104A4BF46CE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237;p62">
              <a:extLst>
                <a:ext uri="{FF2B5EF4-FFF2-40B4-BE49-F238E27FC236}">
                  <a16:creationId xmlns:a16="http://schemas.microsoft.com/office/drawing/2014/main" id="{94297BDB-D522-7DE8-EAA3-308FFE68D3F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Title 11">
            <a:extLst>
              <a:ext uri="{FF2B5EF4-FFF2-40B4-BE49-F238E27FC236}">
                <a16:creationId xmlns:a16="http://schemas.microsoft.com/office/drawing/2014/main" id="{3698A3C9-5B27-C342-D8FB-224892FE5A83}"/>
              </a:ext>
            </a:extLst>
          </p:cNvPr>
          <p:cNvSpPr txBox="1">
            <a:spLocks/>
          </p:cNvSpPr>
          <p:nvPr/>
        </p:nvSpPr>
        <p:spPr>
          <a:xfrm>
            <a:off x="231897" y="234400"/>
            <a:ext cx="824400" cy="705000"/>
          </a:xfrm>
          <a:prstGeom prst="rect">
            <a:avLst/>
          </a:prstGeom>
          <a:solidFill>
            <a:schemeClr val="tx1"/>
          </a:solidFill>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300" dirty="0">
                <a:solidFill>
                  <a:schemeClr val="accent6"/>
                </a:solidFill>
                <a:latin typeface="Figtree Black" panose="020B0604020202020204" charset="0"/>
              </a:rPr>
              <a:t>03</a:t>
            </a:r>
          </a:p>
        </p:txBody>
      </p:sp>
    </p:spTree>
    <p:extLst>
      <p:ext uri="{BB962C8B-B14F-4D97-AF65-F5344CB8AC3E}">
        <p14:creationId xmlns:p14="http://schemas.microsoft.com/office/powerpoint/2010/main" val="182420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1"/>
                </a:solidFill>
              </a:rPr>
              <a:t>Data Pre-processing</a:t>
            </a:r>
            <a:endParaRPr sz="2400" dirty="0">
              <a:solidFill>
                <a:schemeClr val="tx1"/>
              </a:solidFill>
            </a:endParaRPr>
          </a:p>
        </p:txBody>
      </p:sp>
      <p:grpSp>
        <p:nvGrpSpPr>
          <p:cNvPr id="327" name="Group 326">
            <a:extLst>
              <a:ext uri="{FF2B5EF4-FFF2-40B4-BE49-F238E27FC236}">
                <a16:creationId xmlns:a16="http://schemas.microsoft.com/office/drawing/2014/main" id="{38567DE3-7367-F775-EA50-9D0CA0217D7E}"/>
              </a:ext>
            </a:extLst>
          </p:cNvPr>
          <p:cNvGrpSpPr/>
          <p:nvPr/>
        </p:nvGrpSpPr>
        <p:grpSpPr>
          <a:xfrm>
            <a:off x="0" y="68326"/>
            <a:ext cx="9183098" cy="342369"/>
            <a:chOff x="0" y="68326"/>
            <a:chExt cx="9183098" cy="342369"/>
          </a:xfrm>
        </p:grpSpPr>
        <p:cxnSp>
          <p:nvCxnSpPr>
            <p:cNvPr id="4" name="Straight Connector 3">
              <a:extLst>
                <a:ext uri="{FF2B5EF4-FFF2-40B4-BE49-F238E27FC236}">
                  <a16:creationId xmlns:a16="http://schemas.microsoft.com/office/drawing/2014/main" id="{DE950986-5345-4081-7311-B48D946B74FD}"/>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5" name="Google Shape;1235;p62">
              <a:extLst>
                <a:ext uri="{FF2B5EF4-FFF2-40B4-BE49-F238E27FC236}">
                  <a16:creationId xmlns:a16="http://schemas.microsoft.com/office/drawing/2014/main" id="{A8D5D408-16C8-455D-3894-2D853141ABB4}"/>
                </a:ext>
              </a:extLst>
            </p:cNvPr>
            <p:cNvGrpSpPr/>
            <p:nvPr/>
          </p:nvGrpSpPr>
          <p:grpSpPr>
            <a:xfrm>
              <a:off x="1009096" y="72897"/>
              <a:ext cx="335141" cy="333343"/>
              <a:chOff x="7228300" y="3587100"/>
              <a:chExt cx="727725" cy="727425"/>
            </a:xfrm>
            <a:solidFill>
              <a:schemeClr val="tx2">
                <a:lumMod val="50000"/>
              </a:schemeClr>
            </a:solidFill>
          </p:grpSpPr>
          <p:sp>
            <p:nvSpPr>
              <p:cNvPr id="6" name="Google Shape;1236;p62">
                <a:extLst>
                  <a:ext uri="{FF2B5EF4-FFF2-40B4-BE49-F238E27FC236}">
                    <a16:creationId xmlns:a16="http://schemas.microsoft.com/office/drawing/2014/main" id="{2667FF28-F65D-640F-2378-49133B60096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237;p62">
                <a:extLst>
                  <a:ext uri="{FF2B5EF4-FFF2-40B4-BE49-F238E27FC236}">
                    <a16:creationId xmlns:a16="http://schemas.microsoft.com/office/drawing/2014/main" id="{C6F7714B-63EF-169F-8B6F-CA86171C75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5;p62">
              <a:extLst>
                <a:ext uri="{FF2B5EF4-FFF2-40B4-BE49-F238E27FC236}">
                  <a16:creationId xmlns:a16="http://schemas.microsoft.com/office/drawing/2014/main" id="{D529E9CC-1173-DA1B-7611-3A53872650DE}"/>
                </a:ext>
              </a:extLst>
            </p:cNvPr>
            <p:cNvGrpSpPr/>
            <p:nvPr/>
          </p:nvGrpSpPr>
          <p:grpSpPr>
            <a:xfrm>
              <a:off x="2677015" y="68327"/>
              <a:ext cx="335141" cy="333343"/>
              <a:chOff x="7228300" y="3587100"/>
              <a:chExt cx="727725" cy="727425"/>
            </a:xfrm>
            <a:solidFill>
              <a:schemeClr val="tx2">
                <a:lumMod val="50000"/>
              </a:schemeClr>
            </a:solidFill>
          </p:grpSpPr>
          <p:sp>
            <p:nvSpPr>
              <p:cNvPr id="9" name="Google Shape;1236;p62">
                <a:extLst>
                  <a:ext uri="{FF2B5EF4-FFF2-40B4-BE49-F238E27FC236}">
                    <a16:creationId xmlns:a16="http://schemas.microsoft.com/office/drawing/2014/main" id="{41FA8C2F-5383-A3C8-1495-5BD437A82AA5}"/>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7;p62">
                <a:extLst>
                  <a:ext uri="{FF2B5EF4-FFF2-40B4-BE49-F238E27FC236}">
                    <a16:creationId xmlns:a16="http://schemas.microsoft.com/office/drawing/2014/main" id="{310F52FC-BBEB-E4FD-19C5-95213CC6B12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35;p62">
              <a:extLst>
                <a:ext uri="{FF2B5EF4-FFF2-40B4-BE49-F238E27FC236}">
                  <a16:creationId xmlns:a16="http://schemas.microsoft.com/office/drawing/2014/main" id="{6C84A74C-0149-3645-BB93-85E526E69FBA}"/>
                </a:ext>
              </a:extLst>
            </p:cNvPr>
            <p:cNvGrpSpPr/>
            <p:nvPr/>
          </p:nvGrpSpPr>
          <p:grpSpPr>
            <a:xfrm>
              <a:off x="4344934" y="72896"/>
              <a:ext cx="335141" cy="333343"/>
              <a:chOff x="7228300" y="3587100"/>
              <a:chExt cx="727725" cy="727425"/>
            </a:xfrm>
            <a:solidFill>
              <a:schemeClr val="tx2">
                <a:lumMod val="50000"/>
              </a:schemeClr>
            </a:solidFill>
          </p:grpSpPr>
          <p:sp>
            <p:nvSpPr>
              <p:cNvPr id="19" name="Google Shape;1236;p62">
                <a:extLst>
                  <a:ext uri="{FF2B5EF4-FFF2-40B4-BE49-F238E27FC236}">
                    <a16:creationId xmlns:a16="http://schemas.microsoft.com/office/drawing/2014/main" id="{5AEA0B5F-F96A-D9F5-88FD-D3C222DA34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7;p62">
                <a:extLst>
                  <a:ext uri="{FF2B5EF4-FFF2-40B4-BE49-F238E27FC236}">
                    <a16:creationId xmlns:a16="http://schemas.microsoft.com/office/drawing/2014/main" id="{D1A026B1-65A5-7B23-079E-E749AB84D2A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35;p62">
              <a:extLst>
                <a:ext uri="{FF2B5EF4-FFF2-40B4-BE49-F238E27FC236}">
                  <a16:creationId xmlns:a16="http://schemas.microsoft.com/office/drawing/2014/main" id="{93165F35-2667-4FFD-FA96-A08D1CB2B2B8}"/>
                </a:ext>
              </a:extLst>
            </p:cNvPr>
            <p:cNvGrpSpPr/>
            <p:nvPr/>
          </p:nvGrpSpPr>
          <p:grpSpPr>
            <a:xfrm>
              <a:off x="6009452" y="68326"/>
              <a:ext cx="335141" cy="333343"/>
              <a:chOff x="7228300" y="3587100"/>
              <a:chExt cx="727725" cy="727425"/>
            </a:xfrm>
            <a:solidFill>
              <a:schemeClr val="tx2">
                <a:lumMod val="50000"/>
              </a:schemeClr>
            </a:solidFill>
          </p:grpSpPr>
          <p:sp>
            <p:nvSpPr>
              <p:cNvPr id="22" name="Google Shape;1236;p62">
                <a:extLst>
                  <a:ext uri="{FF2B5EF4-FFF2-40B4-BE49-F238E27FC236}">
                    <a16:creationId xmlns:a16="http://schemas.microsoft.com/office/drawing/2014/main" id="{C56C0FF9-DDB7-C73D-AA00-3835D1553AB3}"/>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7;p62">
                <a:extLst>
                  <a:ext uri="{FF2B5EF4-FFF2-40B4-BE49-F238E27FC236}">
                    <a16:creationId xmlns:a16="http://schemas.microsoft.com/office/drawing/2014/main" id="{86390301-2A5A-7003-A648-DB05E53BFB2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5;p62">
              <a:extLst>
                <a:ext uri="{FF2B5EF4-FFF2-40B4-BE49-F238E27FC236}">
                  <a16:creationId xmlns:a16="http://schemas.microsoft.com/office/drawing/2014/main" id="{0D150A32-3EDB-CA94-74A4-7AC8F0BBFE92}"/>
                </a:ext>
              </a:extLst>
            </p:cNvPr>
            <p:cNvGrpSpPr/>
            <p:nvPr/>
          </p:nvGrpSpPr>
          <p:grpSpPr>
            <a:xfrm>
              <a:off x="7594656" y="77352"/>
              <a:ext cx="335141" cy="333343"/>
              <a:chOff x="7228300" y="3587100"/>
              <a:chExt cx="727725" cy="727425"/>
            </a:xfrm>
            <a:solidFill>
              <a:schemeClr val="tx2">
                <a:lumMod val="50000"/>
              </a:schemeClr>
            </a:solidFill>
          </p:grpSpPr>
          <p:sp>
            <p:nvSpPr>
              <p:cNvPr id="25" name="Google Shape;1236;p62">
                <a:extLst>
                  <a:ext uri="{FF2B5EF4-FFF2-40B4-BE49-F238E27FC236}">
                    <a16:creationId xmlns:a16="http://schemas.microsoft.com/office/drawing/2014/main" id="{EF2DB7B5-65C2-BAB8-CBBB-8B5C59AE72B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7;p62">
                <a:extLst>
                  <a:ext uri="{FF2B5EF4-FFF2-40B4-BE49-F238E27FC236}">
                    <a16:creationId xmlns:a16="http://schemas.microsoft.com/office/drawing/2014/main" id="{50EEA8DC-0077-EE2F-BC42-D05F2AE4BE5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TextBox 29">
            <a:extLst>
              <a:ext uri="{FF2B5EF4-FFF2-40B4-BE49-F238E27FC236}">
                <a16:creationId xmlns:a16="http://schemas.microsoft.com/office/drawing/2014/main" id="{8C5431BB-F3F4-1B3C-20DB-1D9BCFA6A36F}"/>
              </a:ext>
            </a:extLst>
          </p:cNvPr>
          <p:cNvSpPr txBox="1"/>
          <p:nvPr/>
        </p:nvSpPr>
        <p:spPr>
          <a:xfrm>
            <a:off x="1000366" y="2904223"/>
            <a:ext cx="3236772" cy="1031051"/>
          </a:xfrm>
          <a:prstGeom prst="rect">
            <a:avLst/>
          </a:prstGeom>
          <a:noFill/>
        </p:spPr>
        <p:txBody>
          <a:bodyPr wrap="square">
            <a:spAutoFit/>
          </a:bodyPr>
          <a:lstStyle/>
          <a:p>
            <a:pPr>
              <a:spcAft>
                <a:spcPts val="600"/>
              </a:spcAft>
            </a:pPr>
            <a:r>
              <a:rPr lang="en-IN" dirty="0">
                <a:latin typeface="Hanken Grotesk" panose="020B0604020202020204" charset="0"/>
              </a:rPr>
              <a:t>Generating queries and ground truths based on those transcripts</a:t>
            </a:r>
          </a:p>
          <a:p>
            <a:pPr marL="285750" indent="-285750">
              <a:buFont typeface="Wingdings" panose="05000000000000000000" pitchFamily="2" charset="2"/>
              <a:buChar char="§"/>
            </a:pPr>
            <a:r>
              <a:rPr lang="en-IN" dirty="0">
                <a:latin typeface="Hanken Grotesk" panose="020B0604020202020204" charset="0"/>
              </a:rPr>
              <a:t>Tool Used – GPT3.5 (with human evaluation)</a:t>
            </a:r>
          </a:p>
        </p:txBody>
      </p:sp>
      <p:sp>
        <p:nvSpPr>
          <p:cNvPr id="32" name="TextBox 31">
            <a:extLst>
              <a:ext uri="{FF2B5EF4-FFF2-40B4-BE49-F238E27FC236}">
                <a16:creationId xmlns:a16="http://schemas.microsoft.com/office/drawing/2014/main" id="{0FB85AB3-31F2-76B5-35D1-E8A4B9F6E90C}"/>
              </a:ext>
            </a:extLst>
          </p:cNvPr>
          <p:cNvSpPr txBox="1"/>
          <p:nvPr/>
        </p:nvSpPr>
        <p:spPr>
          <a:xfrm>
            <a:off x="1000365" y="1594902"/>
            <a:ext cx="3435331" cy="523220"/>
          </a:xfrm>
          <a:prstGeom prst="rect">
            <a:avLst/>
          </a:prstGeom>
          <a:noFill/>
        </p:spPr>
        <p:txBody>
          <a:bodyPr wrap="square">
            <a:spAutoFit/>
          </a:bodyPr>
          <a:lstStyle/>
          <a:p>
            <a:r>
              <a:rPr lang="en-IN" dirty="0">
                <a:latin typeface="Hanken Grotesk" panose="020B0604020202020204" charset="0"/>
              </a:rPr>
              <a:t>Generating transcripts from CMI lecture videos</a:t>
            </a:r>
          </a:p>
        </p:txBody>
      </p:sp>
      <p:sp>
        <p:nvSpPr>
          <p:cNvPr id="34" name="TextBox 33">
            <a:extLst>
              <a:ext uri="{FF2B5EF4-FFF2-40B4-BE49-F238E27FC236}">
                <a16:creationId xmlns:a16="http://schemas.microsoft.com/office/drawing/2014/main" id="{3D98C544-66C9-9044-53E9-C71A47002EBC}"/>
              </a:ext>
            </a:extLst>
          </p:cNvPr>
          <p:cNvSpPr txBox="1"/>
          <p:nvPr/>
        </p:nvSpPr>
        <p:spPr>
          <a:xfrm>
            <a:off x="1099858" y="2101787"/>
            <a:ext cx="2471382" cy="307777"/>
          </a:xfrm>
          <a:prstGeom prst="rect">
            <a:avLst/>
          </a:prstGeom>
          <a:noFill/>
        </p:spPr>
        <p:txBody>
          <a:bodyPr wrap="square">
            <a:spAutoFit/>
          </a:bodyPr>
          <a:lstStyle/>
          <a:p>
            <a:pPr marL="285750" lvl="1" indent="-285750">
              <a:buFont typeface="Wingdings" panose="05000000000000000000" pitchFamily="2" charset="2"/>
              <a:buChar char="§"/>
            </a:pPr>
            <a:r>
              <a:rPr lang="en-IN" dirty="0">
                <a:latin typeface="Hanken Grotesk" panose="020B0604020202020204" charset="0"/>
              </a:rPr>
              <a:t>Tool used – Assembly AI</a:t>
            </a:r>
          </a:p>
        </p:txBody>
      </p:sp>
      <p:grpSp>
        <p:nvGrpSpPr>
          <p:cNvPr id="320" name="Group 319">
            <a:extLst>
              <a:ext uri="{FF2B5EF4-FFF2-40B4-BE49-F238E27FC236}">
                <a16:creationId xmlns:a16="http://schemas.microsoft.com/office/drawing/2014/main" id="{D3CA1E05-538B-0689-A823-40A0B59D6100}"/>
              </a:ext>
            </a:extLst>
          </p:cNvPr>
          <p:cNvGrpSpPr/>
          <p:nvPr/>
        </p:nvGrpSpPr>
        <p:grpSpPr>
          <a:xfrm>
            <a:off x="-720089" y="1764772"/>
            <a:ext cx="1587357" cy="180509"/>
            <a:chOff x="-149902" y="1822830"/>
            <a:chExt cx="1587357" cy="180509"/>
          </a:xfrm>
        </p:grpSpPr>
        <p:grpSp>
          <p:nvGrpSpPr>
            <p:cNvPr id="35" name="Google Shape;1068;p61">
              <a:extLst>
                <a:ext uri="{FF2B5EF4-FFF2-40B4-BE49-F238E27FC236}">
                  <a16:creationId xmlns:a16="http://schemas.microsoft.com/office/drawing/2014/main" id="{2A4A53C9-39AF-1D96-0FE8-27B94F93BC90}"/>
                </a:ext>
              </a:extLst>
            </p:cNvPr>
            <p:cNvGrpSpPr/>
            <p:nvPr/>
          </p:nvGrpSpPr>
          <p:grpSpPr>
            <a:xfrm>
              <a:off x="1221328" y="1822830"/>
              <a:ext cx="216127" cy="180509"/>
              <a:chOff x="1751813" y="2520150"/>
              <a:chExt cx="343700" cy="345000"/>
            </a:xfrm>
          </p:grpSpPr>
          <p:sp>
            <p:nvSpPr>
              <p:cNvPr id="36" name="Google Shape;1069;p61">
                <a:extLst>
                  <a:ext uri="{FF2B5EF4-FFF2-40B4-BE49-F238E27FC236}">
                    <a16:creationId xmlns:a16="http://schemas.microsoft.com/office/drawing/2014/main" id="{E6D8DB7B-F818-096F-A430-47E0FD151642}"/>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70;p61">
                <a:extLst>
                  <a:ext uri="{FF2B5EF4-FFF2-40B4-BE49-F238E27FC236}">
                    <a16:creationId xmlns:a16="http://schemas.microsoft.com/office/drawing/2014/main" id="{7D88A506-14EC-32EA-00B3-89374F0106F9}"/>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1;p61">
                <a:extLst>
                  <a:ext uri="{FF2B5EF4-FFF2-40B4-BE49-F238E27FC236}">
                    <a16:creationId xmlns:a16="http://schemas.microsoft.com/office/drawing/2014/main" id="{0945B389-B7F6-98B9-695F-8181A3BBA546}"/>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72;p61">
                <a:extLst>
                  <a:ext uri="{FF2B5EF4-FFF2-40B4-BE49-F238E27FC236}">
                    <a16:creationId xmlns:a16="http://schemas.microsoft.com/office/drawing/2014/main" id="{62F7E97D-7244-A5A1-48B6-B5962EF45497}"/>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73;p61">
                <a:extLst>
                  <a:ext uri="{FF2B5EF4-FFF2-40B4-BE49-F238E27FC236}">
                    <a16:creationId xmlns:a16="http://schemas.microsoft.com/office/drawing/2014/main" id="{011D46E1-940A-0792-F7D9-2AE0ED1A36BD}"/>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4;p61">
                <a:extLst>
                  <a:ext uri="{FF2B5EF4-FFF2-40B4-BE49-F238E27FC236}">
                    <a16:creationId xmlns:a16="http://schemas.microsoft.com/office/drawing/2014/main" id="{D5182275-7549-A12F-811E-9625BEC10512}"/>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5;p61">
                <a:extLst>
                  <a:ext uri="{FF2B5EF4-FFF2-40B4-BE49-F238E27FC236}">
                    <a16:creationId xmlns:a16="http://schemas.microsoft.com/office/drawing/2014/main" id="{00E89D46-041B-842A-1C34-7551EE625817}"/>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Straight Connector 51">
              <a:extLst>
                <a:ext uri="{FF2B5EF4-FFF2-40B4-BE49-F238E27FC236}">
                  <a16:creationId xmlns:a16="http://schemas.microsoft.com/office/drawing/2014/main" id="{72C0DE81-2440-0BCD-9E5D-9E71525367A0}"/>
                </a:ext>
              </a:extLst>
            </p:cNvPr>
            <p:cNvCxnSpPr>
              <a:cxnSpLocks/>
            </p:cNvCxnSpPr>
            <p:nvPr/>
          </p:nvCxnSpPr>
          <p:spPr>
            <a:xfrm>
              <a:off x="-149902" y="1921094"/>
              <a:ext cx="1366561"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21" name="Group 320">
            <a:extLst>
              <a:ext uri="{FF2B5EF4-FFF2-40B4-BE49-F238E27FC236}">
                <a16:creationId xmlns:a16="http://schemas.microsoft.com/office/drawing/2014/main" id="{69BFBB5D-DB09-ADE2-0443-E4F9663CAB40}"/>
              </a:ext>
            </a:extLst>
          </p:cNvPr>
          <p:cNvGrpSpPr/>
          <p:nvPr/>
        </p:nvGrpSpPr>
        <p:grpSpPr>
          <a:xfrm>
            <a:off x="-667623" y="3082102"/>
            <a:ext cx="1530222" cy="180509"/>
            <a:chOff x="-97436" y="3140160"/>
            <a:chExt cx="1530222" cy="180509"/>
          </a:xfrm>
        </p:grpSpPr>
        <p:grpSp>
          <p:nvGrpSpPr>
            <p:cNvPr id="43" name="Google Shape;1068;p61">
              <a:extLst>
                <a:ext uri="{FF2B5EF4-FFF2-40B4-BE49-F238E27FC236}">
                  <a16:creationId xmlns:a16="http://schemas.microsoft.com/office/drawing/2014/main" id="{4A56825E-64A6-ADE0-5824-74DFED7C0C15}"/>
                </a:ext>
              </a:extLst>
            </p:cNvPr>
            <p:cNvGrpSpPr/>
            <p:nvPr/>
          </p:nvGrpSpPr>
          <p:grpSpPr>
            <a:xfrm>
              <a:off x="1216659" y="3140160"/>
              <a:ext cx="216127" cy="180509"/>
              <a:chOff x="1751813" y="2520150"/>
              <a:chExt cx="343700" cy="345000"/>
            </a:xfrm>
          </p:grpSpPr>
          <p:sp>
            <p:nvSpPr>
              <p:cNvPr id="44" name="Google Shape;1069;p61">
                <a:extLst>
                  <a:ext uri="{FF2B5EF4-FFF2-40B4-BE49-F238E27FC236}">
                    <a16:creationId xmlns:a16="http://schemas.microsoft.com/office/drawing/2014/main" id="{4BB8F5EA-FBAA-0A1F-9EA8-1EA5A9D966F3}"/>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0;p61">
                <a:extLst>
                  <a:ext uri="{FF2B5EF4-FFF2-40B4-BE49-F238E27FC236}">
                    <a16:creationId xmlns:a16="http://schemas.microsoft.com/office/drawing/2014/main" id="{B50B614C-4C32-2D31-F55E-0C516E19BFC5}"/>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1;p61">
                <a:extLst>
                  <a:ext uri="{FF2B5EF4-FFF2-40B4-BE49-F238E27FC236}">
                    <a16:creationId xmlns:a16="http://schemas.microsoft.com/office/drawing/2014/main" id="{00AF1E26-8DED-F0B7-7678-52C39BDC100D}"/>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72;p61">
                <a:extLst>
                  <a:ext uri="{FF2B5EF4-FFF2-40B4-BE49-F238E27FC236}">
                    <a16:creationId xmlns:a16="http://schemas.microsoft.com/office/drawing/2014/main" id="{DCC8EF2F-3E78-7C73-42D8-119A8CCFB7A7}"/>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73;p61">
                <a:extLst>
                  <a:ext uri="{FF2B5EF4-FFF2-40B4-BE49-F238E27FC236}">
                    <a16:creationId xmlns:a16="http://schemas.microsoft.com/office/drawing/2014/main" id="{54CAA06C-E679-F717-65C2-4390A57EA136}"/>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4;p61">
                <a:extLst>
                  <a:ext uri="{FF2B5EF4-FFF2-40B4-BE49-F238E27FC236}">
                    <a16:creationId xmlns:a16="http://schemas.microsoft.com/office/drawing/2014/main" id="{5ED341CC-2EC9-7AE9-FA6D-F156F058720A}"/>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5;p61">
                <a:extLst>
                  <a:ext uri="{FF2B5EF4-FFF2-40B4-BE49-F238E27FC236}">
                    <a16:creationId xmlns:a16="http://schemas.microsoft.com/office/drawing/2014/main" id="{420D6EEC-04A2-0157-59FD-6E8918A746FB}"/>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 name="Straight Connector 54">
              <a:extLst>
                <a:ext uri="{FF2B5EF4-FFF2-40B4-BE49-F238E27FC236}">
                  <a16:creationId xmlns:a16="http://schemas.microsoft.com/office/drawing/2014/main" id="{8BCC2BAA-C0D9-3F75-3B51-9005FF9E737D}"/>
                </a:ext>
              </a:extLst>
            </p:cNvPr>
            <p:cNvCxnSpPr>
              <a:cxnSpLocks/>
            </p:cNvCxnSpPr>
            <p:nvPr/>
          </p:nvCxnSpPr>
          <p:spPr>
            <a:xfrm>
              <a:off x="-97436" y="3230218"/>
              <a:ext cx="1326280"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26" name="Group 325">
            <a:extLst>
              <a:ext uri="{FF2B5EF4-FFF2-40B4-BE49-F238E27FC236}">
                <a16:creationId xmlns:a16="http://schemas.microsoft.com/office/drawing/2014/main" id="{03AD027F-5585-3FEA-775E-4CEB9CDE015F}"/>
              </a:ext>
            </a:extLst>
          </p:cNvPr>
          <p:cNvGrpSpPr/>
          <p:nvPr/>
        </p:nvGrpSpPr>
        <p:grpSpPr>
          <a:xfrm>
            <a:off x="5213950" y="797689"/>
            <a:ext cx="3364346" cy="3690366"/>
            <a:chOff x="5066675" y="709247"/>
            <a:chExt cx="3364346" cy="3690366"/>
          </a:xfrm>
        </p:grpSpPr>
        <p:sp>
          <p:nvSpPr>
            <p:cNvPr id="58" name="Rectangle 57">
              <a:extLst>
                <a:ext uri="{FF2B5EF4-FFF2-40B4-BE49-F238E27FC236}">
                  <a16:creationId xmlns:a16="http://schemas.microsoft.com/office/drawing/2014/main" id="{0AC24267-842E-E27B-D7D2-C6C2550B198F}"/>
                </a:ext>
              </a:extLst>
            </p:cNvPr>
            <p:cNvSpPr/>
            <p:nvPr/>
          </p:nvSpPr>
          <p:spPr>
            <a:xfrm>
              <a:off x="5066675" y="709247"/>
              <a:ext cx="3364346" cy="3690366"/>
            </a:xfrm>
            <a:prstGeom prst="roundRect">
              <a:avLst/>
            </a:prstGeom>
            <a:solidFill>
              <a:srgbClr val="E8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3" name="TextBox 322">
              <a:extLst>
                <a:ext uri="{FF2B5EF4-FFF2-40B4-BE49-F238E27FC236}">
                  <a16:creationId xmlns:a16="http://schemas.microsoft.com/office/drawing/2014/main" id="{139A6B0B-289D-BD51-C1BA-1035FF3F69E7}"/>
                </a:ext>
              </a:extLst>
            </p:cNvPr>
            <p:cNvSpPr txBox="1"/>
            <p:nvPr/>
          </p:nvSpPr>
          <p:spPr>
            <a:xfrm>
              <a:off x="5254717" y="1416716"/>
              <a:ext cx="3176304" cy="1911871"/>
            </a:xfrm>
            <a:prstGeom prst="roundRect">
              <a:avLst/>
            </a:prstGeom>
            <a:noFill/>
          </p:spPr>
          <p:txBody>
            <a:bodyPr wrap="square">
              <a:spAutoFit/>
            </a:bodyPr>
            <a:lstStyle/>
            <a:p>
              <a:pPr marL="342900" indent="-342900">
                <a:lnSpc>
                  <a:spcPct val="150000"/>
                </a:lnSpc>
                <a:buFont typeface="Wingdings" panose="05000000000000000000" pitchFamily="2" charset="2"/>
                <a:buChar char="§"/>
              </a:pPr>
              <a:r>
                <a:rPr lang="en-IN" sz="1200" dirty="0">
                  <a:latin typeface="Hanken Grotesk" panose="020B0604020202020204" charset="0"/>
                </a:rPr>
                <a:t>Dataset used: Resume data</a:t>
              </a:r>
            </a:p>
            <a:p>
              <a:pPr marL="342900" indent="-342900">
                <a:lnSpc>
                  <a:spcPct val="150000"/>
                </a:lnSpc>
                <a:buFont typeface="Wingdings" panose="05000000000000000000" pitchFamily="2" charset="2"/>
                <a:buChar char="§"/>
              </a:pPr>
              <a:r>
                <a:rPr lang="en-IN" sz="1200" dirty="0">
                  <a:latin typeface="Hanken Grotesk" panose="020B0604020202020204" charset="0"/>
                </a:rPr>
                <a:t>Extracting texts from pdfs with multiple columns</a:t>
              </a:r>
            </a:p>
            <a:p>
              <a:pPr marL="342900" indent="-342900">
                <a:lnSpc>
                  <a:spcPct val="150000"/>
                </a:lnSpc>
                <a:buFont typeface="Wingdings" panose="05000000000000000000" pitchFamily="2" charset="2"/>
                <a:buChar char="§"/>
              </a:pPr>
              <a:r>
                <a:rPr lang="en-IN" sz="1200" dirty="0">
                  <a:latin typeface="Hanken Grotesk" panose="020B0604020202020204" charset="0"/>
                </a:rPr>
                <a:t>Tool used: </a:t>
              </a:r>
              <a:r>
                <a:rPr lang="en-IN" sz="1200" dirty="0" err="1">
                  <a:latin typeface="Hanken Grotesk" panose="020B0604020202020204" charset="0"/>
                </a:rPr>
                <a:t>PyMuPDF</a:t>
              </a:r>
              <a:endParaRPr lang="en-IN" sz="1200" dirty="0">
                <a:latin typeface="Hanken Grotesk" panose="020B0604020202020204" charset="0"/>
              </a:endParaRPr>
            </a:p>
            <a:p>
              <a:pPr marL="342900" indent="-342900">
                <a:lnSpc>
                  <a:spcPct val="150000"/>
                </a:lnSpc>
                <a:buFont typeface="Wingdings" panose="05000000000000000000" pitchFamily="2" charset="2"/>
                <a:buChar char="§"/>
              </a:pPr>
              <a:r>
                <a:rPr lang="en-IN" sz="1200" dirty="0">
                  <a:latin typeface="Hanken Grotesk" panose="020B0604020202020204" charset="0"/>
                </a:rPr>
                <a:t>Technique used: Bounding box with added heuristics</a:t>
              </a:r>
            </a:p>
          </p:txBody>
        </p:sp>
        <p:sp>
          <p:nvSpPr>
            <p:cNvPr id="324" name="TextBox 323">
              <a:extLst>
                <a:ext uri="{FF2B5EF4-FFF2-40B4-BE49-F238E27FC236}">
                  <a16:creationId xmlns:a16="http://schemas.microsoft.com/office/drawing/2014/main" id="{100ED40F-0192-3053-700A-AA11A2ACEFC0}"/>
                </a:ext>
              </a:extLst>
            </p:cNvPr>
            <p:cNvSpPr txBox="1"/>
            <p:nvPr/>
          </p:nvSpPr>
          <p:spPr>
            <a:xfrm>
              <a:off x="5689604" y="1025859"/>
              <a:ext cx="2118488" cy="340519"/>
            </a:xfrm>
            <a:prstGeom prst="roundRect">
              <a:avLst/>
            </a:prstGeom>
            <a:noFill/>
          </p:spPr>
          <p:txBody>
            <a:bodyPr wrap="square" rtlCol="0">
              <a:spAutoFit/>
            </a:bodyPr>
            <a:lstStyle/>
            <a:p>
              <a:pPr algn="ctr"/>
              <a:r>
                <a:rPr lang="en-IN" b="1" dirty="0">
                  <a:latin typeface="Hanken Grotesk" panose="020B0604020202020204" charset="0"/>
                </a:rPr>
                <a:t>Some trials and errors</a:t>
              </a:r>
            </a:p>
          </p:txBody>
        </p:sp>
        <p:sp>
          <p:nvSpPr>
            <p:cNvPr id="325" name="TextBox 324">
              <a:extLst>
                <a:ext uri="{FF2B5EF4-FFF2-40B4-BE49-F238E27FC236}">
                  <a16:creationId xmlns:a16="http://schemas.microsoft.com/office/drawing/2014/main" id="{699A6158-E78D-A1BE-1D0B-099AE77D225E}"/>
                </a:ext>
              </a:extLst>
            </p:cNvPr>
            <p:cNvSpPr txBox="1"/>
            <p:nvPr/>
          </p:nvSpPr>
          <p:spPr>
            <a:xfrm>
              <a:off x="5506314" y="3492514"/>
              <a:ext cx="2485068" cy="715089"/>
            </a:xfrm>
            <a:prstGeom prst="roundRect">
              <a:avLst/>
            </a:prstGeom>
            <a:noFill/>
            <a:ln>
              <a:solidFill>
                <a:schemeClr val="tx1"/>
              </a:solidFill>
            </a:ln>
          </p:spPr>
          <p:txBody>
            <a:bodyPr wrap="square" rtlCol="0">
              <a:spAutoFit/>
            </a:bodyPr>
            <a:lstStyle/>
            <a:p>
              <a:r>
                <a:rPr lang="en-IN" sz="1200" dirty="0">
                  <a:solidFill>
                    <a:schemeClr val="tx1"/>
                  </a:solidFill>
                  <a:latin typeface="Hanken Grotesk" panose="020B0604020202020204" charset="0"/>
                </a:rPr>
                <a:t>Dataset </a:t>
              </a:r>
              <a:r>
                <a:rPr lang="en-IN" sz="1200" b="1" dirty="0">
                  <a:solidFill>
                    <a:schemeClr val="tx1"/>
                  </a:solidFill>
                  <a:latin typeface="Hanken Grotesk" panose="020B0604020202020204" charset="0"/>
                </a:rPr>
                <a:t>discarded</a:t>
              </a:r>
              <a:r>
                <a:rPr lang="en-IN" sz="1200" dirty="0">
                  <a:solidFill>
                    <a:schemeClr val="tx1"/>
                  </a:solidFill>
                  <a:latin typeface="Hanken Grotesk" panose="020B0604020202020204" charset="0"/>
                </a:rPr>
                <a:t> because:</a:t>
              </a:r>
            </a:p>
            <a:p>
              <a:pPr marL="285750" indent="-285750">
                <a:buFont typeface="Wingdings" panose="05000000000000000000" pitchFamily="2" charset="2"/>
                <a:buChar char="§"/>
              </a:pPr>
              <a:r>
                <a:rPr lang="en-IN" sz="1200" dirty="0">
                  <a:solidFill>
                    <a:schemeClr val="tx1"/>
                  </a:solidFill>
                  <a:latin typeface="Hanken Grotesk" panose="020B0604020202020204" charset="0"/>
                </a:rPr>
                <a:t>Homogeneous nature </a:t>
              </a:r>
            </a:p>
            <a:p>
              <a:pPr marL="285750" indent="-285750">
                <a:buFont typeface="Wingdings" panose="05000000000000000000" pitchFamily="2" charset="2"/>
                <a:buChar char="§"/>
              </a:pPr>
              <a:r>
                <a:rPr lang="en-IN" sz="1200" dirty="0">
                  <a:solidFill>
                    <a:schemeClr val="tx1"/>
                  </a:solidFill>
                  <a:latin typeface="Hanken Grotesk" panose="020B0604020202020204" charset="0"/>
                </a:rPr>
                <a:t>Unfit for ranking documents</a:t>
              </a:r>
            </a:p>
          </p:txBody>
        </p:sp>
      </p:grpSp>
    </p:spTree>
    <p:extLst>
      <p:ext uri="{BB962C8B-B14F-4D97-AF65-F5344CB8AC3E}">
        <p14:creationId xmlns:p14="http://schemas.microsoft.com/office/powerpoint/2010/main" val="196430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pSp>
        <p:nvGrpSpPr>
          <p:cNvPr id="326" name="Group 325">
            <a:extLst>
              <a:ext uri="{FF2B5EF4-FFF2-40B4-BE49-F238E27FC236}">
                <a16:creationId xmlns:a16="http://schemas.microsoft.com/office/drawing/2014/main" id="{03AD027F-5585-3FEA-775E-4CEB9CDE015F}"/>
              </a:ext>
            </a:extLst>
          </p:cNvPr>
          <p:cNvGrpSpPr/>
          <p:nvPr/>
        </p:nvGrpSpPr>
        <p:grpSpPr>
          <a:xfrm>
            <a:off x="5682262" y="843617"/>
            <a:ext cx="2938695" cy="3690366"/>
            <a:chOff x="5066675" y="709247"/>
            <a:chExt cx="3364346" cy="3690366"/>
          </a:xfrm>
        </p:grpSpPr>
        <p:sp>
          <p:nvSpPr>
            <p:cNvPr id="58" name="Rectangle 57">
              <a:extLst>
                <a:ext uri="{FF2B5EF4-FFF2-40B4-BE49-F238E27FC236}">
                  <a16:creationId xmlns:a16="http://schemas.microsoft.com/office/drawing/2014/main" id="{0AC24267-842E-E27B-D7D2-C6C2550B198F}"/>
                </a:ext>
              </a:extLst>
            </p:cNvPr>
            <p:cNvSpPr/>
            <p:nvPr/>
          </p:nvSpPr>
          <p:spPr>
            <a:xfrm>
              <a:off x="5066675" y="709247"/>
              <a:ext cx="3364346" cy="3690366"/>
            </a:xfrm>
            <a:prstGeom prst="roundRect">
              <a:avLst/>
            </a:prstGeom>
            <a:solidFill>
              <a:srgbClr val="E8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TextBox 323">
              <a:extLst>
                <a:ext uri="{FF2B5EF4-FFF2-40B4-BE49-F238E27FC236}">
                  <a16:creationId xmlns:a16="http://schemas.microsoft.com/office/drawing/2014/main" id="{100ED40F-0192-3053-700A-AA11A2ACEFC0}"/>
                </a:ext>
              </a:extLst>
            </p:cNvPr>
            <p:cNvSpPr txBox="1"/>
            <p:nvPr/>
          </p:nvSpPr>
          <p:spPr>
            <a:xfrm>
              <a:off x="5378139" y="923811"/>
              <a:ext cx="2741417" cy="340519"/>
            </a:xfrm>
            <a:prstGeom prst="roundRect">
              <a:avLst/>
            </a:prstGeom>
            <a:noFill/>
          </p:spPr>
          <p:txBody>
            <a:bodyPr wrap="square" rtlCol="0">
              <a:spAutoFit/>
            </a:bodyPr>
            <a:lstStyle/>
            <a:p>
              <a:pPr algn="ctr"/>
              <a:r>
                <a:rPr lang="en-IN" b="1" dirty="0">
                  <a:latin typeface="Hanken Grotesk" panose="020B0604020202020204" charset="0"/>
                </a:rPr>
                <a:t>Some other trials</a:t>
              </a:r>
            </a:p>
          </p:txBody>
        </p:sp>
      </p:grpSp>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Advanced Pre-processing</a:t>
            </a:r>
            <a:endParaRPr sz="2400" dirty="0">
              <a:solidFill>
                <a:schemeClr val="tx1"/>
              </a:solidFill>
            </a:endParaRPr>
          </a:p>
        </p:txBody>
      </p:sp>
      <p:grpSp>
        <p:nvGrpSpPr>
          <p:cNvPr id="2" name="Group 1">
            <a:extLst>
              <a:ext uri="{FF2B5EF4-FFF2-40B4-BE49-F238E27FC236}">
                <a16:creationId xmlns:a16="http://schemas.microsoft.com/office/drawing/2014/main" id="{A5FAAD6F-C81A-D546-2A5B-C3B7810D8D3E}"/>
              </a:ext>
            </a:extLst>
          </p:cNvPr>
          <p:cNvGrpSpPr/>
          <p:nvPr/>
        </p:nvGrpSpPr>
        <p:grpSpPr>
          <a:xfrm>
            <a:off x="0" y="68326"/>
            <a:ext cx="9183098" cy="342369"/>
            <a:chOff x="0" y="68326"/>
            <a:chExt cx="9183098" cy="342369"/>
          </a:xfrm>
        </p:grpSpPr>
        <p:cxnSp>
          <p:nvCxnSpPr>
            <p:cNvPr id="4" name="Straight Connector 3">
              <a:extLst>
                <a:ext uri="{FF2B5EF4-FFF2-40B4-BE49-F238E27FC236}">
                  <a16:creationId xmlns:a16="http://schemas.microsoft.com/office/drawing/2014/main" id="{DE950986-5345-4081-7311-B48D946B74FD}"/>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5" name="Google Shape;1235;p62">
              <a:extLst>
                <a:ext uri="{FF2B5EF4-FFF2-40B4-BE49-F238E27FC236}">
                  <a16:creationId xmlns:a16="http://schemas.microsoft.com/office/drawing/2014/main" id="{A8D5D408-16C8-455D-3894-2D853141ABB4}"/>
                </a:ext>
              </a:extLst>
            </p:cNvPr>
            <p:cNvGrpSpPr/>
            <p:nvPr/>
          </p:nvGrpSpPr>
          <p:grpSpPr>
            <a:xfrm>
              <a:off x="1009096" y="72897"/>
              <a:ext cx="335141" cy="333343"/>
              <a:chOff x="7228300" y="3587100"/>
              <a:chExt cx="727725" cy="727425"/>
            </a:xfrm>
            <a:solidFill>
              <a:schemeClr val="tx2">
                <a:lumMod val="50000"/>
              </a:schemeClr>
            </a:solidFill>
          </p:grpSpPr>
          <p:sp>
            <p:nvSpPr>
              <p:cNvPr id="6" name="Google Shape;1236;p62">
                <a:extLst>
                  <a:ext uri="{FF2B5EF4-FFF2-40B4-BE49-F238E27FC236}">
                    <a16:creationId xmlns:a16="http://schemas.microsoft.com/office/drawing/2014/main" id="{2667FF28-F65D-640F-2378-49133B60096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p62">
                <a:extLst>
                  <a:ext uri="{FF2B5EF4-FFF2-40B4-BE49-F238E27FC236}">
                    <a16:creationId xmlns:a16="http://schemas.microsoft.com/office/drawing/2014/main" id="{C6F7714B-63EF-169F-8B6F-CA86171C75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5;p62">
              <a:extLst>
                <a:ext uri="{FF2B5EF4-FFF2-40B4-BE49-F238E27FC236}">
                  <a16:creationId xmlns:a16="http://schemas.microsoft.com/office/drawing/2014/main" id="{D529E9CC-1173-DA1B-7611-3A53872650DE}"/>
                </a:ext>
              </a:extLst>
            </p:cNvPr>
            <p:cNvGrpSpPr/>
            <p:nvPr/>
          </p:nvGrpSpPr>
          <p:grpSpPr>
            <a:xfrm>
              <a:off x="2677015" y="68327"/>
              <a:ext cx="335141" cy="333343"/>
              <a:chOff x="7228300" y="3587100"/>
              <a:chExt cx="727725" cy="727425"/>
            </a:xfrm>
            <a:solidFill>
              <a:schemeClr val="tx2">
                <a:lumMod val="50000"/>
              </a:schemeClr>
            </a:solidFill>
          </p:grpSpPr>
          <p:sp>
            <p:nvSpPr>
              <p:cNvPr id="9" name="Google Shape;1236;p62">
                <a:extLst>
                  <a:ext uri="{FF2B5EF4-FFF2-40B4-BE49-F238E27FC236}">
                    <a16:creationId xmlns:a16="http://schemas.microsoft.com/office/drawing/2014/main" id="{41FA8C2F-5383-A3C8-1495-5BD437A82AA5}"/>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7;p62">
                <a:extLst>
                  <a:ext uri="{FF2B5EF4-FFF2-40B4-BE49-F238E27FC236}">
                    <a16:creationId xmlns:a16="http://schemas.microsoft.com/office/drawing/2014/main" id="{310F52FC-BBEB-E4FD-19C5-95213CC6B12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35;p62">
              <a:extLst>
                <a:ext uri="{FF2B5EF4-FFF2-40B4-BE49-F238E27FC236}">
                  <a16:creationId xmlns:a16="http://schemas.microsoft.com/office/drawing/2014/main" id="{6C84A74C-0149-3645-BB93-85E526E69FBA}"/>
                </a:ext>
              </a:extLst>
            </p:cNvPr>
            <p:cNvGrpSpPr/>
            <p:nvPr/>
          </p:nvGrpSpPr>
          <p:grpSpPr>
            <a:xfrm>
              <a:off x="4344934" y="72896"/>
              <a:ext cx="335141" cy="333343"/>
              <a:chOff x="7228300" y="3587100"/>
              <a:chExt cx="727725" cy="727425"/>
            </a:xfrm>
            <a:solidFill>
              <a:schemeClr val="tx2">
                <a:lumMod val="50000"/>
              </a:schemeClr>
            </a:solidFill>
          </p:grpSpPr>
          <p:sp>
            <p:nvSpPr>
              <p:cNvPr id="19" name="Google Shape;1236;p62">
                <a:extLst>
                  <a:ext uri="{FF2B5EF4-FFF2-40B4-BE49-F238E27FC236}">
                    <a16:creationId xmlns:a16="http://schemas.microsoft.com/office/drawing/2014/main" id="{5AEA0B5F-F96A-D9F5-88FD-D3C222DA34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7;p62">
                <a:extLst>
                  <a:ext uri="{FF2B5EF4-FFF2-40B4-BE49-F238E27FC236}">
                    <a16:creationId xmlns:a16="http://schemas.microsoft.com/office/drawing/2014/main" id="{D1A026B1-65A5-7B23-079E-E749AB84D2A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35;p62">
              <a:extLst>
                <a:ext uri="{FF2B5EF4-FFF2-40B4-BE49-F238E27FC236}">
                  <a16:creationId xmlns:a16="http://schemas.microsoft.com/office/drawing/2014/main" id="{93165F35-2667-4FFD-FA96-A08D1CB2B2B8}"/>
                </a:ext>
              </a:extLst>
            </p:cNvPr>
            <p:cNvGrpSpPr/>
            <p:nvPr/>
          </p:nvGrpSpPr>
          <p:grpSpPr>
            <a:xfrm>
              <a:off x="6009452" y="68326"/>
              <a:ext cx="335141" cy="333343"/>
              <a:chOff x="7228300" y="3587100"/>
              <a:chExt cx="727725" cy="727425"/>
            </a:xfrm>
            <a:solidFill>
              <a:schemeClr val="tx2">
                <a:lumMod val="50000"/>
              </a:schemeClr>
            </a:solidFill>
          </p:grpSpPr>
          <p:sp>
            <p:nvSpPr>
              <p:cNvPr id="22" name="Google Shape;1236;p62">
                <a:extLst>
                  <a:ext uri="{FF2B5EF4-FFF2-40B4-BE49-F238E27FC236}">
                    <a16:creationId xmlns:a16="http://schemas.microsoft.com/office/drawing/2014/main" id="{C56C0FF9-DDB7-C73D-AA00-3835D1553AB3}"/>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7;p62">
                <a:extLst>
                  <a:ext uri="{FF2B5EF4-FFF2-40B4-BE49-F238E27FC236}">
                    <a16:creationId xmlns:a16="http://schemas.microsoft.com/office/drawing/2014/main" id="{86390301-2A5A-7003-A648-DB05E53BFB2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5;p62">
              <a:extLst>
                <a:ext uri="{FF2B5EF4-FFF2-40B4-BE49-F238E27FC236}">
                  <a16:creationId xmlns:a16="http://schemas.microsoft.com/office/drawing/2014/main" id="{0D150A32-3EDB-CA94-74A4-7AC8F0BBFE92}"/>
                </a:ext>
              </a:extLst>
            </p:cNvPr>
            <p:cNvGrpSpPr/>
            <p:nvPr/>
          </p:nvGrpSpPr>
          <p:grpSpPr>
            <a:xfrm>
              <a:off x="7594656" y="77352"/>
              <a:ext cx="335141" cy="333343"/>
              <a:chOff x="7228300" y="3587100"/>
              <a:chExt cx="727725" cy="727425"/>
            </a:xfrm>
            <a:solidFill>
              <a:schemeClr val="tx2">
                <a:lumMod val="50000"/>
              </a:schemeClr>
            </a:solidFill>
          </p:grpSpPr>
          <p:sp>
            <p:nvSpPr>
              <p:cNvPr id="25" name="Google Shape;1236;p62">
                <a:extLst>
                  <a:ext uri="{FF2B5EF4-FFF2-40B4-BE49-F238E27FC236}">
                    <a16:creationId xmlns:a16="http://schemas.microsoft.com/office/drawing/2014/main" id="{EF2DB7B5-65C2-BAB8-CBBB-8B5C59AE72B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7;p62">
                <a:extLst>
                  <a:ext uri="{FF2B5EF4-FFF2-40B4-BE49-F238E27FC236}">
                    <a16:creationId xmlns:a16="http://schemas.microsoft.com/office/drawing/2014/main" id="{50EEA8DC-0077-EE2F-BC42-D05F2AE4BE5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FC553B33-33DF-D895-0459-8AAB11252E35}"/>
              </a:ext>
            </a:extLst>
          </p:cNvPr>
          <p:cNvGrpSpPr/>
          <p:nvPr/>
        </p:nvGrpSpPr>
        <p:grpSpPr>
          <a:xfrm>
            <a:off x="-718179" y="1463422"/>
            <a:ext cx="1587357" cy="180509"/>
            <a:chOff x="-149902" y="1822830"/>
            <a:chExt cx="1587357" cy="180509"/>
          </a:xfrm>
        </p:grpSpPr>
        <p:grpSp>
          <p:nvGrpSpPr>
            <p:cNvPr id="10" name="Google Shape;1068;p61">
              <a:extLst>
                <a:ext uri="{FF2B5EF4-FFF2-40B4-BE49-F238E27FC236}">
                  <a16:creationId xmlns:a16="http://schemas.microsoft.com/office/drawing/2014/main" id="{746A9854-557F-D11F-8C06-274898B94F98}"/>
                </a:ext>
              </a:extLst>
            </p:cNvPr>
            <p:cNvGrpSpPr/>
            <p:nvPr/>
          </p:nvGrpSpPr>
          <p:grpSpPr>
            <a:xfrm>
              <a:off x="1221328" y="1822830"/>
              <a:ext cx="216127" cy="180509"/>
              <a:chOff x="1751813" y="2520150"/>
              <a:chExt cx="343700" cy="345000"/>
            </a:xfrm>
          </p:grpSpPr>
          <p:sp>
            <p:nvSpPr>
              <p:cNvPr id="12" name="Google Shape;1069;p61">
                <a:extLst>
                  <a:ext uri="{FF2B5EF4-FFF2-40B4-BE49-F238E27FC236}">
                    <a16:creationId xmlns:a16="http://schemas.microsoft.com/office/drawing/2014/main" id="{164F0A44-9407-6862-92E1-4A792A044A46}"/>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0;p61">
                <a:extLst>
                  <a:ext uri="{FF2B5EF4-FFF2-40B4-BE49-F238E27FC236}">
                    <a16:creationId xmlns:a16="http://schemas.microsoft.com/office/drawing/2014/main" id="{07F134BF-E750-D63A-0687-6EA04057E2A0}"/>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1;p61">
                <a:extLst>
                  <a:ext uri="{FF2B5EF4-FFF2-40B4-BE49-F238E27FC236}">
                    <a16:creationId xmlns:a16="http://schemas.microsoft.com/office/drawing/2014/main" id="{E755F05D-99BC-05C3-C346-291618F5FDBB}"/>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2;p61">
                <a:extLst>
                  <a:ext uri="{FF2B5EF4-FFF2-40B4-BE49-F238E27FC236}">
                    <a16:creationId xmlns:a16="http://schemas.microsoft.com/office/drawing/2014/main" id="{7159B224-6D91-5FEA-4322-C00C0B468223}"/>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3;p61">
                <a:extLst>
                  <a:ext uri="{FF2B5EF4-FFF2-40B4-BE49-F238E27FC236}">
                    <a16:creationId xmlns:a16="http://schemas.microsoft.com/office/drawing/2014/main" id="{1E91BEC8-496B-D1B3-473D-CCCAD83B7BDC}"/>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4;p61">
                <a:extLst>
                  <a:ext uri="{FF2B5EF4-FFF2-40B4-BE49-F238E27FC236}">
                    <a16:creationId xmlns:a16="http://schemas.microsoft.com/office/drawing/2014/main" id="{2DE8F76D-0492-42C8-614B-951416C062CF}"/>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5;p61">
                <a:extLst>
                  <a:ext uri="{FF2B5EF4-FFF2-40B4-BE49-F238E27FC236}">
                    <a16:creationId xmlns:a16="http://schemas.microsoft.com/office/drawing/2014/main" id="{01F945B1-1A43-A0F3-6BAE-3BC11BBA6DA4}"/>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203AFFA5-5BDD-DB8C-D90F-B5A5C51BDB22}"/>
                </a:ext>
              </a:extLst>
            </p:cNvPr>
            <p:cNvCxnSpPr>
              <a:cxnSpLocks/>
            </p:cNvCxnSpPr>
            <p:nvPr/>
          </p:nvCxnSpPr>
          <p:spPr>
            <a:xfrm>
              <a:off x="-149902" y="1921094"/>
              <a:ext cx="1366561"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CE02D049-D7DC-59A3-4F64-DA3533AE7C06}"/>
              </a:ext>
            </a:extLst>
          </p:cNvPr>
          <p:cNvGrpSpPr/>
          <p:nvPr/>
        </p:nvGrpSpPr>
        <p:grpSpPr>
          <a:xfrm>
            <a:off x="-665713" y="2979788"/>
            <a:ext cx="1530222" cy="180509"/>
            <a:chOff x="-97436" y="3140160"/>
            <a:chExt cx="1530222" cy="180509"/>
          </a:xfrm>
        </p:grpSpPr>
        <p:grpSp>
          <p:nvGrpSpPr>
            <p:cNvPr id="31" name="Google Shape;1068;p61">
              <a:extLst>
                <a:ext uri="{FF2B5EF4-FFF2-40B4-BE49-F238E27FC236}">
                  <a16:creationId xmlns:a16="http://schemas.microsoft.com/office/drawing/2014/main" id="{D4ED984E-1E34-1122-A121-436A6AFF2EAA}"/>
                </a:ext>
              </a:extLst>
            </p:cNvPr>
            <p:cNvGrpSpPr/>
            <p:nvPr/>
          </p:nvGrpSpPr>
          <p:grpSpPr>
            <a:xfrm>
              <a:off x="1216659" y="3140160"/>
              <a:ext cx="216127" cy="180509"/>
              <a:chOff x="1751813" y="2520150"/>
              <a:chExt cx="343700" cy="345000"/>
            </a:xfrm>
          </p:grpSpPr>
          <p:sp>
            <p:nvSpPr>
              <p:cNvPr id="51" name="Google Shape;1069;p61">
                <a:extLst>
                  <a:ext uri="{FF2B5EF4-FFF2-40B4-BE49-F238E27FC236}">
                    <a16:creationId xmlns:a16="http://schemas.microsoft.com/office/drawing/2014/main" id="{2A70156F-FE3E-A597-4EDB-9110EC805282}"/>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0;p61">
                <a:extLst>
                  <a:ext uri="{FF2B5EF4-FFF2-40B4-BE49-F238E27FC236}">
                    <a16:creationId xmlns:a16="http://schemas.microsoft.com/office/drawing/2014/main" id="{F46FC90E-FA0C-E9F3-AD34-7C25D340DE5C}"/>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1;p61">
                <a:extLst>
                  <a:ext uri="{FF2B5EF4-FFF2-40B4-BE49-F238E27FC236}">
                    <a16:creationId xmlns:a16="http://schemas.microsoft.com/office/drawing/2014/main" id="{02BCF0F3-FBD2-0185-1573-3AF286F68603}"/>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2;p61">
                <a:extLst>
                  <a:ext uri="{FF2B5EF4-FFF2-40B4-BE49-F238E27FC236}">
                    <a16:creationId xmlns:a16="http://schemas.microsoft.com/office/drawing/2014/main" id="{02FC0174-349F-A167-1953-D2F7343A2614}"/>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3;p61">
                <a:extLst>
                  <a:ext uri="{FF2B5EF4-FFF2-40B4-BE49-F238E27FC236}">
                    <a16:creationId xmlns:a16="http://schemas.microsoft.com/office/drawing/2014/main" id="{515B548C-09C6-14FF-8511-6498A403559D}"/>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4;p61">
                <a:extLst>
                  <a:ext uri="{FF2B5EF4-FFF2-40B4-BE49-F238E27FC236}">
                    <a16:creationId xmlns:a16="http://schemas.microsoft.com/office/drawing/2014/main" id="{6072757E-6939-F1A6-B2B9-E537C1CC3FC9}"/>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5;p61">
                <a:extLst>
                  <a:ext uri="{FF2B5EF4-FFF2-40B4-BE49-F238E27FC236}">
                    <a16:creationId xmlns:a16="http://schemas.microsoft.com/office/drawing/2014/main" id="{F47B1C9D-46F0-04DA-C912-045C3481E683}"/>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Straight Connector 32">
              <a:extLst>
                <a:ext uri="{FF2B5EF4-FFF2-40B4-BE49-F238E27FC236}">
                  <a16:creationId xmlns:a16="http://schemas.microsoft.com/office/drawing/2014/main" id="{3A777A87-1A0D-78E6-5951-AD3407606AC9}"/>
                </a:ext>
              </a:extLst>
            </p:cNvPr>
            <p:cNvCxnSpPr>
              <a:cxnSpLocks/>
            </p:cNvCxnSpPr>
            <p:nvPr/>
          </p:nvCxnSpPr>
          <p:spPr>
            <a:xfrm>
              <a:off x="-97436" y="3230218"/>
              <a:ext cx="13262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61" name="TextBox 60">
            <a:extLst>
              <a:ext uri="{FF2B5EF4-FFF2-40B4-BE49-F238E27FC236}">
                <a16:creationId xmlns:a16="http://schemas.microsoft.com/office/drawing/2014/main" id="{C0F16F08-CB7F-3508-6AC1-8418F1F4C7F5}"/>
              </a:ext>
            </a:extLst>
          </p:cNvPr>
          <p:cNvSpPr txBox="1"/>
          <p:nvPr/>
        </p:nvSpPr>
        <p:spPr>
          <a:xfrm>
            <a:off x="984754" y="1363856"/>
            <a:ext cx="1695395" cy="307777"/>
          </a:xfrm>
          <a:prstGeom prst="rect">
            <a:avLst/>
          </a:prstGeom>
          <a:noFill/>
        </p:spPr>
        <p:txBody>
          <a:bodyPr wrap="square" rtlCol="0">
            <a:spAutoFit/>
          </a:bodyPr>
          <a:lstStyle/>
          <a:p>
            <a:r>
              <a:rPr lang="en-IN" b="1" dirty="0"/>
              <a:t>Text Embeddings</a:t>
            </a:r>
          </a:p>
        </p:txBody>
      </p:sp>
      <p:sp>
        <p:nvSpPr>
          <p:cNvPr id="62" name="TextBox 61">
            <a:extLst>
              <a:ext uri="{FF2B5EF4-FFF2-40B4-BE49-F238E27FC236}">
                <a16:creationId xmlns:a16="http://schemas.microsoft.com/office/drawing/2014/main" id="{B509EC20-7412-9593-F45D-4AE2D389AD65}"/>
              </a:ext>
            </a:extLst>
          </p:cNvPr>
          <p:cNvSpPr txBox="1"/>
          <p:nvPr/>
        </p:nvSpPr>
        <p:spPr>
          <a:xfrm>
            <a:off x="2757173" y="1332339"/>
            <a:ext cx="1916867" cy="365403"/>
          </a:xfrm>
          <a:prstGeom prst="roundRect">
            <a:avLst>
              <a:gd name="adj" fmla="val 41881"/>
            </a:avLst>
          </a:prstGeom>
          <a:solidFill>
            <a:schemeClr val="accent1">
              <a:lumMod val="20000"/>
              <a:lumOff val="80000"/>
            </a:schemeClr>
          </a:solidFill>
          <a:ln>
            <a:noFill/>
          </a:ln>
        </p:spPr>
        <p:txBody>
          <a:bodyPr wrap="square" anchor="ctr">
            <a:spAutoFit/>
          </a:bodyPr>
          <a:lstStyle/>
          <a:p>
            <a:pPr algn="ctr"/>
            <a:r>
              <a:rPr lang="en-IN" sz="1200" dirty="0">
                <a:solidFill>
                  <a:srgbClr val="CC3300"/>
                </a:solidFill>
                <a:latin typeface="Consolas" panose="020B0609020204030204" pitchFamily="49" charset="0"/>
              </a:rPr>
              <a:t>BAAI/bge-large-</a:t>
            </a:r>
            <a:r>
              <a:rPr lang="en-IN" sz="1200" dirty="0" err="1">
                <a:solidFill>
                  <a:srgbClr val="CC3300"/>
                </a:solidFill>
                <a:latin typeface="Consolas" panose="020B0609020204030204" pitchFamily="49" charset="0"/>
              </a:rPr>
              <a:t>en</a:t>
            </a:r>
            <a:endParaRPr lang="en-IN" sz="1200" dirty="0">
              <a:solidFill>
                <a:srgbClr val="CC3300"/>
              </a:solidFill>
              <a:latin typeface="Consolas" panose="020B0609020204030204" pitchFamily="49" charset="0"/>
            </a:endParaRPr>
          </a:p>
        </p:txBody>
      </p:sp>
      <p:sp>
        <p:nvSpPr>
          <p:cNvPr id="63" name="TextBox 62">
            <a:extLst>
              <a:ext uri="{FF2B5EF4-FFF2-40B4-BE49-F238E27FC236}">
                <a16:creationId xmlns:a16="http://schemas.microsoft.com/office/drawing/2014/main" id="{F32BE225-7C85-C26F-88FD-519BDB99795A}"/>
              </a:ext>
            </a:extLst>
          </p:cNvPr>
          <p:cNvSpPr txBox="1"/>
          <p:nvPr/>
        </p:nvSpPr>
        <p:spPr>
          <a:xfrm>
            <a:off x="984754" y="1836805"/>
            <a:ext cx="4643209" cy="830997"/>
          </a:xfrm>
          <a:prstGeom prst="rect">
            <a:avLst/>
          </a:prstGeom>
          <a:noFill/>
        </p:spPr>
        <p:txBody>
          <a:bodyPr wrap="square" rtlCol="0">
            <a:spAutoFit/>
          </a:bodyPr>
          <a:lstStyle/>
          <a:p>
            <a:pPr marL="285750" indent="-285750">
              <a:buFont typeface="Wingdings" panose="05000000000000000000" pitchFamily="2" charset="2"/>
              <a:buChar char="§"/>
            </a:pPr>
            <a:r>
              <a:rPr lang="en-US" sz="1200" dirty="0">
                <a:latin typeface="Hanken Grotesk" panose="020B0604020202020204" charset="0"/>
              </a:rPr>
              <a:t>create semantic embeddings for textual data </a:t>
            </a:r>
          </a:p>
          <a:p>
            <a:endParaRPr lang="en-US" sz="1200" dirty="0">
              <a:latin typeface="Hanken Grotesk" panose="020B0604020202020204" charset="0"/>
            </a:endParaRPr>
          </a:p>
          <a:p>
            <a:pPr marL="285750" indent="-285750">
              <a:buFont typeface="Wingdings" panose="05000000000000000000" pitchFamily="2" charset="2"/>
              <a:buChar char="§"/>
            </a:pPr>
            <a:r>
              <a:rPr lang="en-US" sz="1200" dirty="0">
                <a:latin typeface="Hanken Grotesk" panose="020B0604020202020204" charset="0"/>
              </a:rPr>
              <a:t>designed to capture the meanings of sentences or text in English</a:t>
            </a:r>
            <a:endParaRPr lang="en-IN" sz="1200" dirty="0">
              <a:latin typeface="Hanken Grotesk" panose="020B0604020202020204" charset="0"/>
            </a:endParaRPr>
          </a:p>
        </p:txBody>
      </p:sp>
      <p:sp>
        <p:nvSpPr>
          <p:cNvPr id="322" name="TextBox 321">
            <a:extLst>
              <a:ext uri="{FF2B5EF4-FFF2-40B4-BE49-F238E27FC236}">
                <a16:creationId xmlns:a16="http://schemas.microsoft.com/office/drawing/2014/main" id="{57A6365A-CD88-CAA3-F873-AFC63C7F9AB9}"/>
              </a:ext>
            </a:extLst>
          </p:cNvPr>
          <p:cNvSpPr txBox="1"/>
          <p:nvPr/>
        </p:nvSpPr>
        <p:spPr>
          <a:xfrm>
            <a:off x="996392" y="2918859"/>
            <a:ext cx="1695395" cy="307777"/>
          </a:xfrm>
          <a:prstGeom prst="rect">
            <a:avLst/>
          </a:prstGeom>
          <a:noFill/>
        </p:spPr>
        <p:txBody>
          <a:bodyPr wrap="square" rtlCol="0">
            <a:spAutoFit/>
          </a:bodyPr>
          <a:lstStyle/>
          <a:p>
            <a:r>
              <a:rPr lang="en-IN" b="1" dirty="0"/>
              <a:t>Text Splitting</a:t>
            </a:r>
          </a:p>
        </p:txBody>
      </p:sp>
      <p:sp>
        <p:nvSpPr>
          <p:cNvPr id="327" name="TextBox 326">
            <a:extLst>
              <a:ext uri="{FF2B5EF4-FFF2-40B4-BE49-F238E27FC236}">
                <a16:creationId xmlns:a16="http://schemas.microsoft.com/office/drawing/2014/main" id="{74F10C36-EB26-51D8-DEDE-21C6F52A5FC0}"/>
              </a:ext>
            </a:extLst>
          </p:cNvPr>
          <p:cNvSpPr txBox="1"/>
          <p:nvPr/>
        </p:nvSpPr>
        <p:spPr>
          <a:xfrm>
            <a:off x="2382181" y="2886564"/>
            <a:ext cx="2827135" cy="365403"/>
          </a:xfrm>
          <a:prstGeom prst="roundRect">
            <a:avLst>
              <a:gd name="adj" fmla="val 41881"/>
            </a:avLst>
          </a:prstGeom>
          <a:solidFill>
            <a:schemeClr val="accent1">
              <a:lumMod val="20000"/>
              <a:lumOff val="80000"/>
            </a:schemeClr>
          </a:solidFill>
          <a:ln>
            <a:noFill/>
          </a:ln>
        </p:spPr>
        <p:txBody>
          <a:bodyPr wrap="square" anchor="ctr">
            <a:spAutoFit/>
          </a:bodyPr>
          <a:lstStyle/>
          <a:p>
            <a:pPr algn="ctr"/>
            <a:r>
              <a:rPr lang="en-IN" sz="1200" b="0" dirty="0">
                <a:solidFill>
                  <a:srgbClr val="CC3300"/>
                </a:solidFill>
                <a:effectLst/>
                <a:latin typeface="Consolas" panose="020B0609020204030204" pitchFamily="49" charset="0"/>
              </a:rPr>
              <a:t>RecursiveCharacterTextSplitter</a:t>
            </a:r>
          </a:p>
        </p:txBody>
      </p:sp>
      <p:sp>
        <p:nvSpPr>
          <p:cNvPr id="328" name="TextBox 327">
            <a:extLst>
              <a:ext uri="{FF2B5EF4-FFF2-40B4-BE49-F238E27FC236}">
                <a16:creationId xmlns:a16="http://schemas.microsoft.com/office/drawing/2014/main" id="{F3C76DD9-FBD0-D432-05C3-DC621B9BEDE2}"/>
              </a:ext>
            </a:extLst>
          </p:cNvPr>
          <p:cNvSpPr txBox="1"/>
          <p:nvPr/>
        </p:nvSpPr>
        <p:spPr>
          <a:xfrm>
            <a:off x="996392" y="3391808"/>
            <a:ext cx="4643209" cy="830997"/>
          </a:xfrm>
          <a:prstGeom prst="rect">
            <a:avLst/>
          </a:prstGeom>
          <a:noFill/>
        </p:spPr>
        <p:txBody>
          <a:bodyPr wrap="square" rtlCol="0">
            <a:spAutoFit/>
          </a:bodyPr>
          <a:lstStyle/>
          <a:p>
            <a:pPr marL="285750" indent="-285750">
              <a:buFont typeface="Wingdings" panose="05000000000000000000" pitchFamily="2" charset="2"/>
              <a:buChar char="§"/>
            </a:pPr>
            <a:r>
              <a:rPr lang="en-US" sz="1200" dirty="0">
                <a:latin typeface="Hanken Grotesk" panose="020B0604020202020204" charset="0"/>
              </a:rPr>
              <a:t>splits a text into smaller chunks recursively based on a specified length or other criteria</a:t>
            </a:r>
          </a:p>
          <a:p>
            <a:pPr marL="285750" indent="-285750">
              <a:buFont typeface="Wingdings" panose="05000000000000000000" pitchFamily="2" charset="2"/>
              <a:buChar char="§"/>
            </a:pPr>
            <a:endParaRPr lang="en-US" sz="1200" dirty="0">
              <a:latin typeface="Hanken Grotesk" panose="020B0604020202020204" charset="0"/>
            </a:endParaRPr>
          </a:p>
          <a:p>
            <a:pPr marL="285750" indent="-285750">
              <a:buFont typeface="Wingdings" panose="05000000000000000000" pitchFamily="2" charset="2"/>
              <a:buChar char="§"/>
            </a:pPr>
            <a:r>
              <a:rPr lang="en-US" sz="1200" dirty="0">
                <a:latin typeface="Hanken Grotesk" panose="020B0604020202020204" charset="0"/>
              </a:rPr>
              <a:t>useful for handling large text files or documents</a:t>
            </a:r>
            <a:endParaRPr lang="en-IN" sz="1200" dirty="0">
              <a:latin typeface="Hanken Grotesk" panose="020B0604020202020204" charset="0"/>
            </a:endParaRPr>
          </a:p>
        </p:txBody>
      </p:sp>
      <p:sp>
        <p:nvSpPr>
          <p:cNvPr id="30" name="TextBox 29">
            <a:extLst>
              <a:ext uri="{FF2B5EF4-FFF2-40B4-BE49-F238E27FC236}">
                <a16:creationId xmlns:a16="http://schemas.microsoft.com/office/drawing/2014/main" id="{51039B4A-D120-D29F-6D96-EB4701AED4DA}"/>
              </a:ext>
            </a:extLst>
          </p:cNvPr>
          <p:cNvSpPr txBox="1"/>
          <p:nvPr/>
        </p:nvSpPr>
        <p:spPr>
          <a:xfrm>
            <a:off x="5781421" y="1612312"/>
            <a:ext cx="2740375" cy="335935"/>
          </a:xfrm>
          <a:prstGeom prst="roundRect">
            <a:avLst>
              <a:gd name="adj" fmla="val 30330"/>
            </a:avLst>
          </a:prstGeom>
          <a:solidFill>
            <a:schemeClr val="accent2"/>
          </a:solidFill>
        </p:spPr>
        <p:txBody>
          <a:bodyPr wrap="square" rtlCol="0">
            <a:spAutoFit/>
          </a:bodyPr>
          <a:lstStyle/>
          <a:p>
            <a:pPr algn="ctr"/>
            <a:r>
              <a:rPr lang="en-IN" sz="1200" b="1" dirty="0" err="1">
                <a:solidFill>
                  <a:srgbClr val="CC3300"/>
                </a:solidFill>
                <a:latin typeface="Consolas" panose="020B0609020204030204" pitchFamily="49" charset="0"/>
              </a:rPr>
              <a:t>SentenceTransformerEmbeddings</a:t>
            </a:r>
            <a:endParaRPr lang="en-IN" sz="1200" b="1" dirty="0">
              <a:solidFill>
                <a:srgbClr val="CC3300"/>
              </a:solidFill>
              <a:latin typeface="Consolas" panose="020B0609020204030204" pitchFamily="49" charset="0"/>
            </a:endParaRPr>
          </a:p>
        </p:txBody>
      </p:sp>
      <p:sp>
        <p:nvSpPr>
          <p:cNvPr id="34" name="TextBox 33">
            <a:extLst>
              <a:ext uri="{FF2B5EF4-FFF2-40B4-BE49-F238E27FC236}">
                <a16:creationId xmlns:a16="http://schemas.microsoft.com/office/drawing/2014/main" id="{ABF91177-813C-6F73-965E-AF244764BEF4}"/>
              </a:ext>
            </a:extLst>
          </p:cNvPr>
          <p:cNvSpPr txBox="1"/>
          <p:nvPr/>
        </p:nvSpPr>
        <p:spPr>
          <a:xfrm>
            <a:off x="5903068" y="3391808"/>
            <a:ext cx="2497079" cy="461665"/>
          </a:xfrm>
          <a:prstGeom prst="rect">
            <a:avLst/>
          </a:prstGeom>
          <a:noFill/>
        </p:spPr>
        <p:txBody>
          <a:bodyPr wrap="square">
            <a:spAutoFit/>
          </a:bodyPr>
          <a:lstStyle/>
          <a:p>
            <a:pPr marL="171450" indent="-171450">
              <a:buFont typeface="Wingdings" panose="05000000000000000000" pitchFamily="2" charset="2"/>
              <a:buChar char="§"/>
            </a:pPr>
            <a:r>
              <a:rPr lang="en-US" sz="1200" dirty="0">
                <a:latin typeface="Hanken Grotesk" panose="020B0604020202020204" charset="0"/>
              </a:rPr>
              <a:t>Splits Text based on semantic Similarity </a:t>
            </a:r>
            <a:endParaRPr lang="en-IN" sz="1200" dirty="0">
              <a:latin typeface="Hanken Grotesk" panose="020B0604020202020204" charset="0"/>
            </a:endParaRPr>
          </a:p>
        </p:txBody>
      </p:sp>
      <p:sp>
        <p:nvSpPr>
          <p:cNvPr id="36" name="TextBox 35">
            <a:extLst>
              <a:ext uri="{FF2B5EF4-FFF2-40B4-BE49-F238E27FC236}">
                <a16:creationId xmlns:a16="http://schemas.microsoft.com/office/drawing/2014/main" id="{4953B48D-67BC-98A2-22B2-4846C3BA729C}"/>
              </a:ext>
            </a:extLst>
          </p:cNvPr>
          <p:cNvSpPr txBox="1"/>
          <p:nvPr/>
        </p:nvSpPr>
        <p:spPr>
          <a:xfrm>
            <a:off x="5981376" y="2911871"/>
            <a:ext cx="2340464" cy="306467"/>
          </a:xfrm>
          <a:prstGeom prst="roundRect">
            <a:avLst>
              <a:gd name="adj" fmla="val 33243"/>
            </a:avLst>
          </a:prstGeom>
          <a:solidFill>
            <a:schemeClr val="accent2"/>
          </a:solidFill>
        </p:spPr>
        <p:txBody>
          <a:bodyPr wrap="square">
            <a:spAutoFit/>
          </a:bodyPr>
          <a:lstStyle/>
          <a:p>
            <a:pPr algn="ctr"/>
            <a:r>
              <a:rPr lang="en-US" sz="1200" b="1" dirty="0">
                <a:solidFill>
                  <a:srgbClr val="CC3300"/>
                </a:solidFill>
                <a:latin typeface="Consolas" panose="020B0609020204030204" pitchFamily="49" charset="0"/>
              </a:rPr>
              <a:t>Semantic Based </a:t>
            </a:r>
            <a:r>
              <a:rPr lang="en-US" sz="1200" b="1" dirty="0" err="1">
                <a:solidFill>
                  <a:srgbClr val="CC3300"/>
                </a:solidFill>
                <a:latin typeface="Consolas" panose="020B0609020204030204" pitchFamily="49" charset="0"/>
              </a:rPr>
              <a:t>Chunker</a:t>
            </a:r>
            <a:endParaRPr lang="en-IN" sz="1200" dirty="0">
              <a:solidFill>
                <a:srgbClr val="CC3300"/>
              </a:solidFill>
              <a:latin typeface="Consolas" panose="020B0609020204030204" pitchFamily="49" charset="0"/>
            </a:endParaRPr>
          </a:p>
        </p:txBody>
      </p:sp>
      <p:sp>
        <p:nvSpPr>
          <p:cNvPr id="38" name="TextBox 37">
            <a:extLst>
              <a:ext uri="{FF2B5EF4-FFF2-40B4-BE49-F238E27FC236}">
                <a16:creationId xmlns:a16="http://schemas.microsoft.com/office/drawing/2014/main" id="{411151D5-8D80-E7FD-F175-823920074454}"/>
              </a:ext>
            </a:extLst>
          </p:cNvPr>
          <p:cNvSpPr txBox="1"/>
          <p:nvPr/>
        </p:nvSpPr>
        <p:spPr>
          <a:xfrm>
            <a:off x="6008433" y="2044303"/>
            <a:ext cx="2340465" cy="461665"/>
          </a:xfrm>
          <a:prstGeom prst="rect">
            <a:avLst/>
          </a:prstGeom>
          <a:noFill/>
        </p:spPr>
        <p:txBody>
          <a:bodyPr wrap="square">
            <a:spAutoFit/>
          </a:bodyPr>
          <a:lstStyle/>
          <a:p>
            <a:pPr marL="171450" indent="-171450">
              <a:buFont typeface="Wingdings" panose="05000000000000000000" pitchFamily="2" charset="2"/>
              <a:buChar char="§"/>
            </a:pPr>
            <a:r>
              <a:rPr lang="en-US" sz="1200" dirty="0">
                <a:latin typeface="Hanken Grotesk" panose="020B0604020202020204" charset="0"/>
              </a:rPr>
              <a:t>State-of-the-art sentence, text and image embeddings</a:t>
            </a:r>
            <a:endParaRPr lang="en-IN" sz="1200" dirty="0">
              <a:latin typeface="Hanken Grotesk" panose="020B0604020202020204" charset="0"/>
            </a:endParaRPr>
          </a:p>
        </p:txBody>
      </p:sp>
    </p:spTree>
    <p:extLst>
      <p:ext uri="{BB962C8B-B14F-4D97-AF65-F5344CB8AC3E}">
        <p14:creationId xmlns:p14="http://schemas.microsoft.com/office/powerpoint/2010/main" val="233865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pSp>
        <p:nvGrpSpPr>
          <p:cNvPr id="335" name="Group 334">
            <a:extLst>
              <a:ext uri="{FF2B5EF4-FFF2-40B4-BE49-F238E27FC236}">
                <a16:creationId xmlns:a16="http://schemas.microsoft.com/office/drawing/2014/main" id="{B5E17A3C-B472-9FA6-E59F-19EC07EC3B83}"/>
              </a:ext>
            </a:extLst>
          </p:cNvPr>
          <p:cNvGrpSpPr/>
          <p:nvPr/>
        </p:nvGrpSpPr>
        <p:grpSpPr>
          <a:xfrm>
            <a:off x="5682262" y="843617"/>
            <a:ext cx="2938695" cy="3690366"/>
            <a:chOff x="5682262" y="843617"/>
            <a:chExt cx="2938695" cy="3690366"/>
          </a:xfrm>
        </p:grpSpPr>
        <p:grpSp>
          <p:nvGrpSpPr>
            <p:cNvPr id="326" name="Group 325">
              <a:extLst>
                <a:ext uri="{FF2B5EF4-FFF2-40B4-BE49-F238E27FC236}">
                  <a16:creationId xmlns:a16="http://schemas.microsoft.com/office/drawing/2014/main" id="{03AD027F-5585-3FEA-775E-4CEB9CDE015F}"/>
                </a:ext>
              </a:extLst>
            </p:cNvPr>
            <p:cNvGrpSpPr/>
            <p:nvPr/>
          </p:nvGrpSpPr>
          <p:grpSpPr>
            <a:xfrm>
              <a:off x="5682262" y="843617"/>
              <a:ext cx="2938695" cy="3690366"/>
              <a:chOff x="5066675" y="709247"/>
              <a:chExt cx="3364346" cy="3690366"/>
            </a:xfrm>
          </p:grpSpPr>
          <p:sp>
            <p:nvSpPr>
              <p:cNvPr id="58" name="Rectangle 57">
                <a:extLst>
                  <a:ext uri="{FF2B5EF4-FFF2-40B4-BE49-F238E27FC236}">
                    <a16:creationId xmlns:a16="http://schemas.microsoft.com/office/drawing/2014/main" id="{0AC24267-842E-E27B-D7D2-C6C2550B198F}"/>
                  </a:ext>
                </a:extLst>
              </p:cNvPr>
              <p:cNvSpPr/>
              <p:nvPr/>
            </p:nvSpPr>
            <p:spPr>
              <a:xfrm>
                <a:off x="5066675" y="709247"/>
                <a:ext cx="3364346" cy="3690366"/>
              </a:xfrm>
              <a:prstGeom prst="roundRect">
                <a:avLst/>
              </a:prstGeom>
              <a:solidFill>
                <a:srgbClr val="E8E7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TextBox 323">
                <a:extLst>
                  <a:ext uri="{FF2B5EF4-FFF2-40B4-BE49-F238E27FC236}">
                    <a16:creationId xmlns:a16="http://schemas.microsoft.com/office/drawing/2014/main" id="{100ED40F-0192-3053-700A-AA11A2ACEFC0}"/>
                  </a:ext>
                </a:extLst>
              </p:cNvPr>
              <p:cNvSpPr txBox="1"/>
              <p:nvPr/>
            </p:nvSpPr>
            <p:spPr>
              <a:xfrm>
                <a:off x="5378139" y="923811"/>
                <a:ext cx="2741417" cy="340519"/>
              </a:xfrm>
              <a:prstGeom prst="roundRect">
                <a:avLst/>
              </a:prstGeom>
              <a:noFill/>
            </p:spPr>
            <p:txBody>
              <a:bodyPr wrap="square" rtlCol="0">
                <a:spAutoFit/>
              </a:bodyPr>
              <a:lstStyle/>
              <a:p>
                <a:pPr algn="ctr"/>
                <a:r>
                  <a:rPr lang="en-IN" b="1" dirty="0">
                    <a:latin typeface="Hanken Grotesk" panose="020B0604020202020204" charset="0"/>
                  </a:rPr>
                  <a:t>Building Vector Database</a:t>
                </a:r>
              </a:p>
            </p:txBody>
          </p:sp>
        </p:grpSp>
        <p:sp>
          <p:nvSpPr>
            <p:cNvPr id="329" name="TextBox 328">
              <a:extLst>
                <a:ext uri="{FF2B5EF4-FFF2-40B4-BE49-F238E27FC236}">
                  <a16:creationId xmlns:a16="http://schemas.microsoft.com/office/drawing/2014/main" id="{47227526-ACB2-87D2-F7B4-D73A683FC760}"/>
                </a:ext>
              </a:extLst>
            </p:cNvPr>
            <p:cNvSpPr txBox="1"/>
            <p:nvPr/>
          </p:nvSpPr>
          <p:spPr>
            <a:xfrm>
              <a:off x="6559161" y="2107283"/>
              <a:ext cx="1218567" cy="443329"/>
            </a:xfrm>
            <a:prstGeom prst="roundRect">
              <a:avLst>
                <a:gd name="adj" fmla="val 40679"/>
              </a:avLst>
            </a:prstGeom>
            <a:solidFill>
              <a:schemeClr val="tx1">
                <a:lumMod val="60000"/>
                <a:lumOff val="40000"/>
              </a:schemeClr>
            </a:solidFill>
          </p:spPr>
          <p:txBody>
            <a:bodyPr wrap="square" rtlCol="0" anchor="ctr">
              <a:spAutoFit/>
            </a:bodyPr>
            <a:lstStyle/>
            <a:p>
              <a:pPr algn="ctr"/>
              <a:r>
                <a:rPr lang="en-IN" sz="1600" b="1" dirty="0">
                  <a:solidFill>
                    <a:srgbClr val="FFC000"/>
                  </a:solidFill>
                  <a:latin typeface="Consolas" panose="020B0609020204030204" pitchFamily="49" charset="0"/>
                </a:rPr>
                <a:t>ChromaDB</a:t>
              </a:r>
            </a:p>
          </p:txBody>
        </p:sp>
        <p:sp>
          <p:nvSpPr>
            <p:cNvPr id="334" name="TextBox 333">
              <a:extLst>
                <a:ext uri="{FF2B5EF4-FFF2-40B4-BE49-F238E27FC236}">
                  <a16:creationId xmlns:a16="http://schemas.microsoft.com/office/drawing/2014/main" id="{1B39AEB5-A671-E991-31A7-0616498447B1}"/>
                </a:ext>
              </a:extLst>
            </p:cNvPr>
            <p:cNvSpPr txBox="1"/>
            <p:nvPr/>
          </p:nvSpPr>
          <p:spPr>
            <a:xfrm>
              <a:off x="5843717" y="3166285"/>
              <a:ext cx="2615783" cy="1023878"/>
            </a:xfrm>
            <a:prstGeom prst="roundRect">
              <a:avLst>
                <a:gd name="adj" fmla="val 32971"/>
              </a:avLst>
            </a:prstGeom>
            <a:noFill/>
            <a:ln>
              <a:solidFill>
                <a:schemeClr val="tx1"/>
              </a:solidFill>
            </a:ln>
          </p:spPr>
          <p:txBody>
            <a:bodyPr wrap="square" rtlCol="0" anchor="ctr">
              <a:spAutoFit/>
            </a:bodyPr>
            <a:lstStyle/>
            <a:p>
              <a:pPr algn="ctr"/>
              <a:r>
                <a:rPr lang="en-IN" sz="1200" dirty="0">
                  <a:latin typeface="Hanken Grotesk" panose="020B0604020202020204" charset="0"/>
                </a:rPr>
                <a:t>Chunked texts were passed to ChromaDB to create a vector database using </a:t>
              </a:r>
              <a:r>
                <a:rPr lang="en-IN" sz="1200" dirty="0" err="1">
                  <a:latin typeface="Hanken Grotesk" panose="020B0604020202020204" charset="0"/>
                </a:rPr>
                <a:t>HuggingFace</a:t>
              </a:r>
              <a:r>
                <a:rPr lang="en-IN" sz="1200" dirty="0">
                  <a:latin typeface="Hanken Grotesk" panose="020B0604020202020204" charset="0"/>
                </a:rPr>
                <a:t> BGE Embeddings.</a:t>
              </a:r>
            </a:p>
          </p:txBody>
        </p:sp>
      </p:grpSp>
      <p:sp>
        <p:nvSpPr>
          <p:cNvPr id="336" name="Google Shape;336;p37"/>
          <p:cNvSpPr txBox="1">
            <a:spLocks noGrp="1"/>
          </p:cNvSpPr>
          <p:nvPr>
            <p:ph type="title"/>
          </p:nvPr>
        </p:nvSpPr>
        <p:spPr>
          <a:xfrm>
            <a:off x="565704" y="511339"/>
            <a:ext cx="77085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Advanced Pre-processing</a:t>
            </a:r>
            <a:endParaRPr sz="2400" dirty="0">
              <a:solidFill>
                <a:schemeClr val="tx1"/>
              </a:solidFill>
            </a:endParaRPr>
          </a:p>
        </p:txBody>
      </p:sp>
      <p:grpSp>
        <p:nvGrpSpPr>
          <p:cNvPr id="2" name="Group 1">
            <a:extLst>
              <a:ext uri="{FF2B5EF4-FFF2-40B4-BE49-F238E27FC236}">
                <a16:creationId xmlns:a16="http://schemas.microsoft.com/office/drawing/2014/main" id="{A5FAAD6F-C81A-D546-2A5B-C3B7810D8D3E}"/>
              </a:ext>
            </a:extLst>
          </p:cNvPr>
          <p:cNvGrpSpPr/>
          <p:nvPr/>
        </p:nvGrpSpPr>
        <p:grpSpPr>
          <a:xfrm>
            <a:off x="0" y="68326"/>
            <a:ext cx="9183098" cy="342369"/>
            <a:chOff x="0" y="68326"/>
            <a:chExt cx="9183098" cy="342369"/>
          </a:xfrm>
        </p:grpSpPr>
        <p:cxnSp>
          <p:nvCxnSpPr>
            <p:cNvPr id="4" name="Straight Connector 3">
              <a:extLst>
                <a:ext uri="{FF2B5EF4-FFF2-40B4-BE49-F238E27FC236}">
                  <a16:creationId xmlns:a16="http://schemas.microsoft.com/office/drawing/2014/main" id="{DE950986-5345-4081-7311-B48D946B74FD}"/>
                </a:ext>
              </a:extLst>
            </p:cNvPr>
            <p:cNvCxnSpPr>
              <a:cxnSpLocks/>
            </p:cNvCxnSpPr>
            <p:nvPr/>
          </p:nvCxnSpPr>
          <p:spPr>
            <a:xfrm>
              <a:off x="0" y="234998"/>
              <a:ext cx="9183098" cy="0"/>
            </a:xfrm>
            <a:prstGeom prst="line">
              <a:avLst/>
            </a:prstGeom>
            <a:ln w="12700">
              <a:solidFill>
                <a:srgbClr val="6666FF"/>
              </a:solidFill>
            </a:ln>
          </p:spPr>
          <p:style>
            <a:lnRef idx="1">
              <a:schemeClr val="accent1"/>
            </a:lnRef>
            <a:fillRef idx="0">
              <a:schemeClr val="accent1"/>
            </a:fillRef>
            <a:effectRef idx="0">
              <a:schemeClr val="accent1"/>
            </a:effectRef>
            <a:fontRef idx="minor">
              <a:schemeClr val="tx1"/>
            </a:fontRef>
          </p:style>
        </p:cxnSp>
        <p:grpSp>
          <p:nvGrpSpPr>
            <p:cNvPr id="5" name="Google Shape;1235;p62">
              <a:extLst>
                <a:ext uri="{FF2B5EF4-FFF2-40B4-BE49-F238E27FC236}">
                  <a16:creationId xmlns:a16="http://schemas.microsoft.com/office/drawing/2014/main" id="{A8D5D408-16C8-455D-3894-2D853141ABB4}"/>
                </a:ext>
              </a:extLst>
            </p:cNvPr>
            <p:cNvGrpSpPr/>
            <p:nvPr/>
          </p:nvGrpSpPr>
          <p:grpSpPr>
            <a:xfrm>
              <a:off x="1009096" y="72897"/>
              <a:ext cx="335141" cy="333343"/>
              <a:chOff x="7228300" y="3587100"/>
              <a:chExt cx="727725" cy="727425"/>
            </a:xfrm>
            <a:solidFill>
              <a:schemeClr val="tx2">
                <a:lumMod val="50000"/>
              </a:schemeClr>
            </a:solidFill>
          </p:grpSpPr>
          <p:sp>
            <p:nvSpPr>
              <p:cNvPr id="6" name="Google Shape;1236;p62">
                <a:extLst>
                  <a:ext uri="{FF2B5EF4-FFF2-40B4-BE49-F238E27FC236}">
                    <a16:creationId xmlns:a16="http://schemas.microsoft.com/office/drawing/2014/main" id="{2667FF28-F65D-640F-2378-49133B60096C}"/>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7;p62">
                <a:extLst>
                  <a:ext uri="{FF2B5EF4-FFF2-40B4-BE49-F238E27FC236}">
                    <a16:creationId xmlns:a16="http://schemas.microsoft.com/office/drawing/2014/main" id="{C6F7714B-63EF-169F-8B6F-CA86171C7544}"/>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35;p62">
              <a:extLst>
                <a:ext uri="{FF2B5EF4-FFF2-40B4-BE49-F238E27FC236}">
                  <a16:creationId xmlns:a16="http://schemas.microsoft.com/office/drawing/2014/main" id="{D529E9CC-1173-DA1B-7611-3A53872650DE}"/>
                </a:ext>
              </a:extLst>
            </p:cNvPr>
            <p:cNvGrpSpPr/>
            <p:nvPr/>
          </p:nvGrpSpPr>
          <p:grpSpPr>
            <a:xfrm>
              <a:off x="2677015" y="68327"/>
              <a:ext cx="335141" cy="333343"/>
              <a:chOff x="7228300" y="3587100"/>
              <a:chExt cx="727725" cy="727425"/>
            </a:xfrm>
            <a:solidFill>
              <a:schemeClr val="tx2">
                <a:lumMod val="50000"/>
              </a:schemeClr>
            </a:solidFill>
          </p:grpSpPr>
          <p:sp>
            <p:nvSpPr>
              <p:cNvPr id="9" name="Google Shape;1236;p62">
                <a:extLst>
                  <a:ext uri="{FF2B5EF4-FFF2-40B4-BE49-F238E27FC236}">
                    <a16:creationId xmlns:a16="http://schemas.microsoft.com/office/drawing/2014/main" id="{41FA8C2F-5383-A3C8-1495-5BD437A82AA5}"/>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7;p62">
                <a:extLst>
                  <a:ext uri="{FF2B5EF4-FFF2-40B4-BE49-F238E27FC236}">
                    <a16:creationId xmlns:a16="http://schemas.microsoft.com/office/drawing/2014/main" id="{310F52FC-BBEB-E4FD-19C5-95213CC6B12B}"/>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rgbClr val="66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35;p62">
              <a:extLst>
                <a:ext uri="{FF2B5EF4-FFF2-40B4-BE49-F238E27FC236}">
                  <a16:creationId xmlns:a16="http://schemas.microsoft.com/office/drawing/2014/main" id="{6C84A74C-0149-3645-BB93-85E526E69FBA}"/>
                </a:ext>
              </a:extLst>
            </p:cNvPr>
            <p:cNvGrpSpPr/>
            <p:nvPr/>
          </p:nvGrpSpPr>
          <p:grpSpPr>
            <a:xfrm>
              <a:off x="4344934" y="72896"/>
              <a:ext cx="335141" cy="333343"/>
              <a:chOff x="7228300" y="3587100"/>
              <a:chExt cx="727725" cy="727425"/>
            </a:xfrm>
            <a:solidFill>
              <a:schemeClr val="tx2">
                <a:lumMod val="50000"/>
              </a:schemeClr>
            </a:solidFill>
          </p:grpSpPr>
          <p:sp>
            <p:nvSpPr>
              <p:cNvPr id="19" name="Google Shape;1236;p62">
                <a:extLst>
                  <a:ext uri="{FF2B5EF4-FFF2-40B4-BE49-F238E27FC236}">
                    <a16:creationId xmlns:a16="http://schemas.microsoft.com/office/drawing/2014/main" id="{5AEA0B5F-F96A-D9F5-88FD-D3C222DA3484}"/>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7;p62">
                <a:extLst>
                  <a:ext uri="{FF2B5EF4-FFF2-40B4-BE49-F238E27FC236}">
                    <a16:creationId xmlns:a16="http://schemas.microsoft.com/office/drawing/2014/main" id="{D1A026B1-65A5-7B23-079E-E749AB84D2A2}"/>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35;p62">
              <a:extLst>
                <a:ext uri="{FF2B5EF4-FFF2-40B4-BE49-F238E27FC236}">
                  <a16:creationId xmlns:a16="http://schemas.microsoft.com/office/drawing/2014/main" id="{93165F35-2667-4FFD-FA96-A08D1CB2B2B8}"/>
                </a:ext>
              </a:extLst>
            </p:cNvPr>
            <p:cNvGrpSpPr/>
            <p:nvPr/>
          </p:nvGrpSpPr>
          <p:grpSpPr>
            <a:xfrm>
              <a:off x="6009452" y="68326"/>
              <a:ext cx="335141" cy="333343"/>
              <a:chOff x="7228300" y="3587100"/>
              <a:chExt cx="727725" cy="727425"/>
            </a:xfrm>
            <a:solidFill>
              <a:schemeClr val="tx2">
                <a:lumMod val="50000"/>
              </a:schemeClr>
            </a:solidFill>
          </p:grpSpPr>
          <p:sp>
            <p:nvSpPr>
              <p:cNvPr id="22" name="Google Shape;1236;p62">
                <a:extLst>
                  <a:ext uri="{FF2B5EF4-FFF2-40B4-BE49-F238E27FC236}">
                    <a16:creationId xmlns:a16="http://schemas.microsoft.com/office/drawing/2014/main" id="{C56C0FF9-DDB7-C73D-AA00-3835D1553AB3}"/>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7;p62">
                <a:extLst>
                  <a:ext uri="{FF2B5EF4-FFF2-40B4-BE49-F238E27FC236}">
                    <a16:creationId xmlns:a16="http://schemas.microsoft.com/office/drawing/2014/main" id="{86390301-2A5A-7003-A648-DB05E53BFB28}"/>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5;p62">
              <a:extLst>
                <a:ext uri="{FF2B5EF4-FFF2-40B4-BE49-F238E27FC236}">
                  <a16:creationId xmlns:a16="http://schemas.microsoft.com/office/drawing/2014/main" id="{0D150A32-3EDB-CA94-74A4-7AC8F0BBFE92}"/>
                </a:ext>
              </a:extLst>
            </p:cNvPr>
            <p:cNvGrpSpPr/>
            <p:nvPr/>
          </p:nvGrpSpPr>
          <p:grpSpPr>
            <a:xfrm>
              <a:off x="7594656" y="77352"/>
              <a:ext cx="335141" cy="333343"/>
              <a:chOff x="7228300" y="3587100"/>
              <a:chExt cx="727725" cy="727425"/>
            </a:xfrm>
            <a:solidFill>
              <a:schemeClr val="tx2">
                <a:lumMod val="50000"/>
              </a:schemeClr>
            </a:solidFill>
          </p:grpSpPr>
          <p:sp>
            <p:nvSpPr>
              <p:cNvPr id="25" name="Google Shape;1236;p62">
                <a:extLst>
                  <a:ext uri="{FF2B5EF4-FFF2-40B4-BE49-F238E27FC236}">
                    <a16:creationId xmlns:a16="http://schemas.microsoft.com/office/drawing/2014/main" id="{EF2DB7B5-65C2-BAB8-CBBB-8B5C59AE72BD}"/>
                  </a:ext>
                </a:extLst>
              </p:cNvPr>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7;p62">
                <a:extLst>
                  <a:ext uri="{FF2B5EF4-FFF2-40B4-BE49-F238E27FC236}">
                    <a16:creationId xmlns:a16="http://schemas.microsoft.com/office/drawing/2014/main" id="{50EEA8DC-0077-EE2F-BC42-D05F2AE4BE5C}"/>
                  </a:ext>
                </a:extLst>
              </p:cNvPr>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FC553B33-33DF-D895-0459-8AAB11252E35}"/>
              </a:ext>
            </a:extLst>
          </p:cNvPr>
          <p:cNvGrpSpPr/>
          <p:nvPr/>
        </p:nvGrpSpPr>
        <p:grpSpPr>
          <a:xfrm>
            <a:off x="-718179" y="1463422"/>
            <a:ext cx="1587357" cy="180509"/>
            <a:chOff x="-149902" y="1822830"/>
            <a:chExt cx="1587357" cy="180509"/>
          </a:xfrm>
        </p:grpSpPr>
        <p:grpSp>
          <p:nvGrpSpPr>
            <p:cNvPr id="10" name="Google Shape;1068;p61">
              <a:extLst>
                <a:ext uri="{FF2B5EF4-FFF2-40B4-BE49-F238E27FC236}">
                  <a16:creationId xmlns:a16="http://schemas.microsoft.com/office/drawing/2014/main" id="{746A9854-557F-D11F-8C06-274898B94F98}"/>
                </a:ext>
              </a:extLst>
            </p:cNvPr>
            <p:cNvGrpSpPr/>
            <p:nvPr/>
          </p:nvGrpSpPr>
          <p:grpSpPr>
            <a:xfrm>
              <a:off x="1221328" y="1822830"/>
              <a:ext cx="216127" cy="180509"/>
              <a:chOff x="1751813" y="2520150"/>
              <a:chExt cx="343700" cy="345000"/>
            </a:xfrm>
          </p:grpSpPr>
          <p:sp>
            <p:nvSpPr>
              <p:cNvPr id="12" name="Google Shape;1069;p61">
                <a:extLst>
                  <a:ext uri="{FF2B5EF4-FFF2-40B4-BE49-F238E27FC236}">
                    <a16:creationId xmlns:a16="http://schemas.microsoft.com/office/drawing/2014/main" id="{164F0A44-9407-6862-92E1-4A792A044A46}"/>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0;p61">
                <a:extLst>
                  <a:ext uri="{FF2B5EF4-FFF2-40B4-BE49-F238E27FC236}">
                    <a16:creationId xmlns:a16="http://schemas.microsoft.com/office/drawing/2014/main" id="{07F134BF-E750-D63A-0687-6EA04057E2A0}"/>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1;p61">
                <a:extLst>
                  <a:ext uri="{FF2B5EF4-FFF2-40B4-BE49-F238E27FC236}">
                    <a16:creationId xmlns:a16="http://schemas.microsoft.com/office/drawing/2014/main" id="{E755F05D-99BC-05C3-C346-291618F5FDBB}"/>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2;p61">
                <a:extLst>
                  <a:ext uri="{FF2B5EF4-FFF2-40B4-BE49-F238E27FC236}">
                    <a16:creationId xmlns:a16="http://schemas.microsoft.com/office/drawing/2014/main" id="{7159B224-6D91-5FEA-4322-C00C0B468223}"/>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3;p61">
                <a:extLst>
                  <a:ext uri="{FF2B5EF4-FFF2-40B4-BE49-F238E27FC236}">
                    <a16:creationId xmlns:a16="http://schemas.microsoft.com/office/drawing/2014/main" id="{1E91BEC8-496B-D1B3-473D-CCCAD83B7BDC}"/>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4;p61">
                <a:extLst>
                  <a:ext uri="{FF2B5EF4-FFF2-40B4-BE49-F238E27FC236}">
                    <a16:creationId xmlns:a16="http://schemas.microsoft.com/office/drawing/2014/main" id="{2DE8F76D-0492-42C8-614B-951416C062CF}"/>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5;p61">
                <a:extLst>
                  <a:ext uri="{FF2B5EF4-FFF2-40B4-BE49-F238E27FC236}">
                    <a16:creationId xmlns:a16="http://schemas.microsoft.com/office/drawing/2014/main" id="{01F945B1-1A43-A0F3-6BAE-3BC11BBA6DA4}"/>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 name="Straight Connector 10">
              <a:extLst>
                <a:ext uri="{FF2B5EF4-FFF2-40B4-BE49-F238E27FC236}">
                  <a16:creationId xmlns:a16="http://schemas.microsoft.com/office/drawing/2014/main" id="{203AFFA5-5BDD-DB8C-D90F-B5A5C51BDB22}"/>
                </a:ext>
              </a:extLst>
            </p:cNvPr>
            <p:cNvCxnSpPr>
              <a:cxnSpLocks/>
            </p:cNvCxnSpPr>
            <p:nvPr/>
          </p:nvCxnSpPr>
          <p:spPr>
            <a:xfrm>
              <a:off x="-149902" y="1921094"/>
              <a:ext cx="1366561" cy="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CE02D049-D7DC-59A3-4F64-DA3533AE7C06}"/>
              </a:ext>
            </a:extLst>
          </p:cNvPr>
          <p:cNvGrpSpPr/>
          <p:nvPr/>
        </p:nvGrpSpPr>
        <p:grpSpPr>
          <a:xfrm>
            <a:off x="-665713" y="2979788"/>
            <a:ext cx="1530222" cy="180509"/>
            <a:chOff x="-97436" y="3140160"/>
            <a:chExt cx="1530222" cy="180509"/>
          </a:xfrm>
        </p:grpSpPr>
        <p:grpSp>
          <p:nvGrpSpPr>
            <p:cNvPr id="31" name="Google Shape;1068;p61">
              <a:extLst>
                <a:ext uri="{FF2B5EF4-FFF2-40B4-BE49-F238E27FC236}">
                  <a16:creationId xmlns:a16="http://schemas.microsoft.com/office/drawing/2014/main" id="{D4ED984E-1E34-1122-A121-436A6AFF2EAA}"/>
                </a:ext>
              </a:extLst>
            </p:cNvPr>
            <p:cNvGrpSpPr/>
            <p:nvPr/>
          </p:nvGrpSpPr>
          <p:grpSpPr>
            <a:xfrm>
              <a:off x="1216659" y="3140160"/>
              <a:ext cx="216127" cy="180509"/>
              <a:chOff x="1751813" y="2520150"/>
              <a:chExt cx="343700" cy="345000"/>
            </a:xfrm>
          </p:grpSpPr>
          <p:sp>
            <p:nvSpPr>
              <p:cNvPr id="51" name="Google Shape;1069;p61">
                <a:extLst>
                  <a:ext uri="{FF2B5EF4-FFF2-40B4-BE49-F238E27FC236}">
                    <a16:creationId xmlns:a16="http://schemas.microsoft.com/office/drawing/2014/main" id="{2A70156F-FE3E-A597-4EDB-9110EC805282}"/>
                  </a:ext>
                </a:extLst>
              </p:cNvPr>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0;p61">
                <a:extLst>
                  <a:ext uri="{FF2B5EF4-FFF2-40B4-BE49-F238E27FC236}">
                    <a16:creationId xmlns:a16="http://schemas.microsoft.com/office/drawing/2014/main" id="{F46FC90E-FA0C-E9F3-AD34-7C25D340DE5C}"/>
                  </a:ext>
                </a:extLst>
              </p:cNvPr>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1;p61">
                <a:extLst>
                  <a:ext uri="{FF2B5EF4-FFF2-40B4-BE49-F238E27FC236}">
                    <a16:creationId xmlns:a16="http://schemas.microsoft.com/office/drawing/2014/main" id="{02BCF0F3-FBD2-0185-1573-3AF286F68603}"/>
                  </a:ext>
                </a:extLst>
              </p:cNvPr>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2;p61">
                <a:extLst>
                  <a:ext uri="{FF2B5EF4-FFF2-40B4-BE49-F238E27FC236}">
                    <a16:creationId xmlns:a16="http://schemas.microsoft.com/office/drawing/2014/main" id="{02FC0174-349F-A167-1953-D2F7343A2614}"/>
                  </a:ext>
                </a:extLst>
              </p:cNvPr>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3;p61">
                <a:extLst>
                  <a:ext uri="{FF2B5EF4-FFF2-40B4-BE49-F238E27FC236}">
                    <a16:creationId xmlns:a16="http://schemas.microsoft.com/office/drawing/2014/main" id="{515B548C-09C6-14FF-8511-6498A403559D}"/>
                  </a:ext>
                </a:extLst>
              </p:cNvPr>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74;p61">
                <a:extLst>
                  <a:ext uri="{FF2B5EF4-FFF2-40B4-BE49-F238E27FC236}">
                    <a16:creationId xmlns:a16="http://schemas.microsoft.com/office/drawing/2014/main" id="{6072757E-6939-F1A6-B2B9-E537C1CC3FC9}"/>
                  </a:ext>
                </a:extLst>
              </p:cNvPr>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75;p61">
                <a:extLst>
                  <a:ext uri="{FF2B5EF4-FFF2-40B4-BE49-F238E27FC236}">
                    <a16:creationId xmlns:a16="http://schemas.microsoft.com/office/drawing/2014/main" id="{F47B1C9D-46F0-04DA-C912-045C3481E683}"/>
                  </a:ext>
                </a:extLst>
              </p:cNvPr>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Straight Connector 32">
              <a:extLst>
                <a:ext uri="{FF2B5EF4-FFF2-40B4-BE49-F238E27FC236}">
                  <a16:creationId xmlns:a16="http://schemas.microsoft.com/office/drawing/2014/main" id="{3A777A87-1A0D-78E6-5951-AD3407606AC9}"/>
                </a:ext>
              </a:extLst>
            </p:cNvPr>
            <p:cNvCxnSpPr>
              <a:cxnSpLocks/>
            </p:cNvCxnSpPr>
            <p:nvPr/>
          </p:nvCxnSpPr>
          <p:spPr>
            <a:xfrm>
              <a:off x="-97436" y="3230218"/>
              <a:ext cx="132628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61" name="TextBox 60">
            <a:extLst>
              <a:ext uri="{FF2B5EF4-FFF2-40B4-BE49-F238E27FC236}">
                <a16:creationId xmlns:a16="http://schemas.microsoft.com/office/drawing/2014/main" id="{C0F16F08-CB7F-3508-6AC1-8418F1F4C7F5}"/>
              </a:ext>
            </a:extLst>
          </p:cNvPr>
          <p:cNvSpPr txBox="1"/>
          <p:nvPr/>
        </p:nvSpPr>
        <p:spPr>
          <a:xfrm>
            <a:off x="984754" y="1363856"/>
            <a:ext cx="1695395" cy="307777"/>
          </a:xfrm>
          <a:prstGeom prst="rect">
            <a:avLst/>
          </a:prstGeom>
          <a:noFill/>
        </p:spPr>
        <p:txBody>
          <a:bodyPr wrap="square" rtlCol="0">
            <a:spAutoFit/>
          </a:bodyPr>
          <a:lstStyle/>
          <a:p>
            <a:r>
              <a:rPr lang="en-IN" b="1" dirty="0"/>
              <a:t>Text Embeddings</a:t>
            </a:r>
          </a:p>
        </p:txBody>
      </p:sp>
      <p:sp>
        <p:nvSpPr>
          <p:cNvPr id="62" name="TextBox 61">
            <a:extLst>
              <a:ext uri="{FF2B5EF4-FFF2-40B4-BE49-F238E27FC236}">
                <a16:creationId xmlns:a16="http://schemas.microsoft.com/office/drawing/2014/main" id="{B509EC20-7412-9593-F45D-4AE2D389AD65}"/>
              </a:ext>
            </a:extLst>
          </p:cNvPr>
          <p:cNvSpPr txBox="1"/>
          <p:nvPr/>
        </p:nvSpPr>
        <p:spPr>
          <a:xfrm>
            <a:off x="2757173" y="1332339"/>
            <a:ext cx="1916867" cy="365403"/>
          </a:xfrm>
          <a:prstGeom prst="roundRect">
            <a:avLst>
              <a:gd name="adj" fmla="val 41881"/>
            </a:avLst>
          </a:prstGeom>
          <a:solidFill>
            <a:schemeClr val="accent1">
              <a:lumMod val="20000"/>
              <a:lumOff val="80000"/>
            </a:schemeClr>
          </a:solidFill>
          <a:ln>
            <a:noFill/>
          </a:ln>
        </p:spPr>
        <p:txBody>
          <a:bodyPr wrap="square" anchor="ctr">
            <a:spAutoFit/>
          </a:bodyPr>
          <a:lstStyle/>
          <a:p>
            <a:pPr algn="ctr"/>
            <a:r>
              <a:rPr lang="en-IN" sz="1200" dirty="0">
                <a:solidFill>
                  <a:srgbClr val="CC3300"/>
                </a:solidFill>
                <a:latin typeface="Consolas" panose="020B0609020204030204" pitchFamily="49" charset="0"/>
              </a:rPr>
              <a:t>BAAI/bge-large-</a:t>
            </a:r>
            <a:r>
              <a:rPr lang="en-IN" sz="1200" dirty="0" err="1">
                <a:solidFill>
                  <a:srgbClr val="CC3300"/>
                </a:solidFill>
                <a:latin typeface="Consolas" panose="020B0609020204030204" pitchFamily="49" charset="0"/>
              </a:rPr>
              <a:t>en</a:t>
            </a:r>
            <a:endParaRPr lang="en-IN" sz="1200" dirty="0">
              <a:solidFill>
                <a:srgbClr val="CC3300"/>
              </a:solidFill>
              <a:latin typeface="Consolas" panose="020B0609020204030204" pitchFamily="49" charset="0"/>
            </a:endParaRPr>
          </a:p>
        </p:txBody>
      </p:sp>
      <p:sp>
        <p:nvSpPr>
          <p:cNvPr id="63" name="TextBox 62">
            <a:extLst>
              <a:ext uri="{FF2B5EF4-FFF2-40B4-BE49-F238E27FC236}">
                <a16:creationId xmlns:a16="http://schemas.microsoft.com/office/drawing/2014/main" id="{F32BE225-7C85-C26F-88FD-519BDB99795A}"/>
              </a:ext>
            </a:extLst>
          </p:cNvPr>
          <p:cNvSpPr txBox="1"/>
          <p:nvPr/>
        </p:nvSpPr>
        <p:spPr>
          <a:xfrm>
            <a:off x="984754" y="1836805"/>
            <a:ext cx="4643209" cy="830997"/>
          </a:xfrm>
          <a:prstGeom prst="rect">
            <a:avLst/>
          </a:prstGeom>
          <a:noFill/>
        </p:spPr>
        <p:txBody>
          <a:bodyPr wrap="square" rtlCol="0">
            <a:spAutoFit/>
          </a:bodyPr>
          <a:lstStyle/>
          <a:p>
            <a:pPr marL="285750" indent="-285750">
              <a:buFont typeface="Wingdings" panose="05000000000000000000" pitchFamily="2" charset="2"/>
              <a:buChar char="§"/>
            </a:pPr>
            <a:r>
              <a:rPr lang="en-US" sz="1200" dirty="0">
                <a:latin typeface="Hanken Grotesk" panose="020B0604020202020204" charset="0"/>
              </a:rPr>
              <a:t>create semantic embeddings for textual data </a:t>
            </a:r>
          </a:p>
          <a:p>
            <a:endParaRPr lang="en-US" sz="1200" dirty="0">
              <a:latin typeface="Hanken Grotesk" panose="020B0604020202020204" charset="0"/>
            </a:endParaRPr>
          </a:p>
          <a:p>
            <a:pPr marL="285750" indent="-285750">
              <a:buFont typeface="Wingdings" panose="05000000000000000000" pitchFamily="2" charset="2"/>
              <a:buChar char="§"/>
            </a:pPr>
            <a:r>
              <a:rPr lang="en-US" sz="1200" dirty="0">
                <a:latin typeface="Hanken Grotesk" panose="020B0604020202020204" charset="0"/>
              </a:rPr>
              <a:t>designed to capture the meanings of sentences or text in English</a:t>
            </a:r>
            <a:endParaRPr lang="en-IN" sz="1200" dirty="0">
              <a:latin typeface="Hanken Grotesk" panose="020B0604020202020204" charset="0"/>
            </a:endParaRPr>
          </a:p>
        </p:txBody>
      </p:sp>
      <p:sp>
        <p:nvSpPr>
          <p:cNvPr id="322" name="TextBox 321">
            <a:extLst>
              <a:ext uri="{FF2B5EF4-FFF2-40B4-BE49-F238E27FC236}">
                <a16:creationId xmlns:a16="http://schemas.microsoft.com/office/drawing/2014/main" id="{57A6365A-CD88-CAA3-F873-AFC63C7F9AB9}"/>
              </a:ext>
            </a:extLst>
          </p:cNvPr>
          <p:cNvSpPr txBox="1"/>
          <p:nvPr/>
        </p:nvSpPr>
        <p:spPr>
          <a:xfrm>
            <a:off x="996392" y="2918859"/>
            <a:ext cx="1695395" cy="307777"/>
          </a:xfrm>
          <a:prstGeom prst="rect">
            <a:avLst/>
          </a:prstGeom>
          <a:noFill/>
        </p:spPr>
        <p:txBody>
          <a:bodyPr wrap="square" rtlCol="0">
            <a:spAutoFit/>
          </a:bodyPr>
          <a:lstStyle/>
          <a:p>
            <a:r>
              <a:rPr lang="en-IN" b="1" dirty="0"/>
              <a:t>Text Splitting</a:t>
            </a:r>
          </a:p>
        </p:txBody>
      </p:sp>
      <p:sp>
        <p:nvSpPr>
          <p:cNvPr id="327" name="TextBox 326">
            <a:extLst>
              <a:ext uri="{FF2B5EF4-FFF2-40B4-BE49-F238E27FC236}">
                <a16:creationId xmlns:a16="http://schemas.microsoft.com/office/drawing/2014/main" id="{74F10C36-EB26-51D8-DEDE-21C6F52A5FC0}"/>
              </a:ext>
            </a:extLst>
          </p:cNvPr>
          <p:cNvSpPr txBox="1"/>
          <p:nvPr/>
        </p:nvSpPr>
        <p:spPr>
          <a:xfrm>
            <a:off x="2382181" y="2886564"/>
            <a:ext cx="2827135" cy="365403"/>
          </a:xfrm>
          <a:prstGeom prst="roundRect">
            <a:avLst>
              <a:gd name="adj" fmla="val 41881"/>
            </a:avLst>
          </a:prstGeom>
          <a:solidFill>
            <a:schemeClr val="accent1">
              <a:lumMod val="20000"/>
              <a:lumOff val="80000"/>
            </a:schemeClr>
          </a:solidFill>
          <a:ln>
            <a:noFill/>
          </a:ln>
        </p:spPr>
        <p:txBody>
          <a:bodyPr wrap="square" anchor="ctr">
            <a:spAutoFit/>
          </a:bodyPr>
          <a:lstStyle/>
          <a:p>
            <a:pPr algn="ctr"/>
            <a:r>
              <a:rPr lang="en-IN" sz="1200" b="0" dirty="0">
                <a:solidFill>
                  <a:srgbClr val="CC3300"/>
                </a:solidFill>
                <a:effectLst/>
                <a:latin typeface="Consolas" panose="020B0609020204030204" pitchFamily="49" charset="0"/>
              </a:rPr>
              <a:t>RecursiveCharacterTextSplitter</a:t>
            </a:r>
          </a:p>
        </p:txBody>
      </p:sp>
      <p:sp>
        <p:nvSpPr>
          <p:cNvPr id="328" name="TextBox 327">
            <a:extLst>
              <a:ext uri="{FF2B5EF4-FFF2-40B4-BE49-F238E27FC236}">
                <a16:creationId xmlns:a16="http://schemas.microsoft.com/office/drawing/2014/main" id="{F3C76DD9-FBD0-D432-05C3-DC621B9BEDE2}"/>
              </a:ext>
            </a:extLst>
          </p:cNvPr>
          <p:cNvSpPr txBox="1"/>
          <p:nvPr/>
        </p:nvSpPr>
        <p:spPr>
          <a:xfrm>
            <a:off x="996392" y="3391808"/>
            <a:ext cx="4643209" cy="830997"/>
          </a:xfrm>
          <a:prstGeom prst="rect">
            <a:avLst/>
          </a:prstGeom>
          <a:noFill/>
        </p:spPr>
        <p:txBody>
          <a:bodyPr wrap="square" rtlCol="0">
            <a:spAutoFit/>
          </a:bodyPr>
          <a:lstStyle/>
          <a:p>
            <a:pPr marL="285750" indent="-285750">
              <a:buFont typeface="Wingdings" panose="05000000000000000000" pitchFamily="2" charset="2"/>
              <a:buChar char="§"/>
            </a:pPr>
            <a:r>
              <a:rPr lang="en-US" sz="1200" dirty="0">
                <a:latin typeface="Hanken Grotesk" panose="020B0604020202020204" charset="0"/>
              </a:rPr>
              <a:t>splits a text into smaller chunks recursively based on a specified length or other criteria</a:t>
            </a:r>
          </a:p>
          <a:p>
            <a:pPr marL="285750" indent="-285750">
              <a:buFont typeface="Wingdings" panose="05000000000000000000" pitchFamily="2" charset="2"/>
              <a:buChar char="§"/>
            </a:pPr>
            <a:endParaRPr lang="en-US" sz="1200" dirty="0">
              <a:latin typeface="Hanken Grotesk" panose="020B0604020202020204" charset="0"/>
            </a:endParaRPr>
          </a:p>
          <a:p>
            <a:pPr marL="285750" indent="-285750">
              <a:buFont typeface="Wingdings" panose="05000000000000000000" pitchFamily="2" charset="2"/>
              <a:buChar char="§"/>
            </a:pPr>
            <a:r>
              <a:rPr lang="en-US" sz="1200" dirty="0">
                <a:latin typeface="Hanken Grotesk" panose="020B0604020202020204" charset="0"/>
              </a:rPr>
              <a:t>useful for handling large text files or documents</a:t>
            </a:r>
            <a:endParaRPr lang="en-IN" sz="1200" dirty="0">
              <a:latin typeface="Hanken Grotesk" panose="020B0604020202020204" charset="0"/>
            </a:endParaRPr>
          </a:p>
        </p:txBody>
      </p:sp>
      <p:cxnSp>
        <p:nvCxnSpPr>
          <p:cNvPr id="331" name="Straight Arrow Connector 330">
            <a:extLst>
              <a:ext uri="{FF2B5EF4-FFF2-40B4-BE49-F238E27FC236}">
                <a16:creationId xmlns:a16="http://schemas.microsoft.com/office/drawing/2014/main" id="{91E0541B-DE9F-676D-4823-27245CC2C7DF}"/>
              </a:ext>
            </a:extLst>
          </p:cNvPr>
          <p:cNvCxnSpPr/>
          <p:nvPr/>
        </p:nvCxnSpPr>
        <p:spPr>
          <a:xfrm>
            <a:off x="4751064" y="1538499"/>
            <a:ext cx="1656413" cy="604240"/>
          </a:xfrm>
          <a:prstGeom prst="straightConnector1">
            <a:avLst/>
          </a:prstGeom>
          <a:ln>
            <a:solidFill>
              <a:schemeClr val="accent2">
                <a:lumMod val="75000"/>
              </a:schemeClr>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ECFAB70C-AAE4-AFD3-CDE4-F0062CF5553A}"/>
              </a:ext>
            </a:extLst>
          </p:cNvPr>
          <p:cNvCxnSpPr/>
          <p:nvPr/>
        </p:nvCxnSpPr>
        <p:spPr>
          <a:xfrm flipV="1">
            <a:off x="5313130" y="2597199"/>
            <a:ext cx="1094282" cy="497515"/>
          </a:xfrm>
          <a:prstGeom prst="straightConnector1">
            <a:avLst/>
          </a:prstGeom>
          <a:ln>
            <a:solidFill>
              <a:schemeClr val="accent2">
                <a:lumMod val="75000"/>
              </a:schemeClr>
            </a:solidFill>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433935"/>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84D22DD-2174-4A20-89BB-99F0BD83E959}">
  <we:reference id="wa104381909" version="3.14.0.0" store="en-US" storeType="OMEX"/>
  <we:alternateReferences>
    <we:reference id="wa104381909" version="3.14.0.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1376</TotalTime>
  <Words>2543</Words>
  <Application>Microsoft Office PowerPoint</Application>
  <PresentationFormat>On-screen Show (16:9)</PresentationFormat>
  <Paragraphs>323</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Figtree Black</vt:lpstr>
      <vt:lpstr>Wingdings</vt:lpstr>
      <vt:lpstr>Consolas</vt:lpstr>
      <vt:lpstr>Lato</vt:lpstr>
      <vt:lpstr>Hanken Grotesk</vt:lpstr>
      <vt:lpstr>Arial</vt:lpstr>
      <vt:lpstr>Elegant Black &amp; White Thesis Defense by Slidesgo</vt:lpstr>
      <vt:lpstr>Information Retrieval Using LLMs</vt:lpstr>
      <vt:lpstr>Table of Contents</vt:lpstr>
      <vt:lpstr>Project Overview</vt:lpstr>
      <vt:lpstr>Our focus is on Information Retrieval</vt:lpstr>
      <vt:lpstr>Background</vt:lpstr>
      <vt:lpstr>Analysis Pipeline</vt:lpstr>
      <vt:lpstr>Data Pre-processing</vt:lpstr>
      <vt:lpstr>Advanced Pre-processing</vt:lpstr>
      <vt:lpstr>Advanced Pre-processing</vt:lpstr>
      <vt:lpstr>Experimenting with Retrievers</vt:lpstr>
      <vt:lpstr>Experimenting with Retrievers</vt:lpstr>
      <vt:lpstr>Experimenting with Retrievers</vt:lpstr>
      <vt:lpstr>Experimenting with Retrievers</vt:lpstr>
      <vt:lpstr>Re-ranking</vt:lpstr>
      <vt:lpstr>Evaluation</vt:lpstr>
      <vt:lpstr>Evaluation</vt:lpstr>
      <vt:lpstr>Inferences</vt:lpstr>
      <vt:lpstr>Results</vt:lpstr>
      <vt:lpstr>Results</vt:lpstr>
      <vt:lpstr>Results</vt:lpstr>
      <vt:lpstr>Results</vt:lpstr>
      <vt:lpstr>Results</vt:lpstr>
      <vt:lpstr>Conclusion</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Using LLMs</dc:title>
  <cp:lastModifiedBy>Shubhangi Sanyal</cp:lastModifiedBy>
  <cp:revision>16</cp:revision>
  <dcterms:modified xsi:type="dcterms:W3CDTF">2024-04-22T15:52:06Z</dcterms:modified>
</cp:coreProperties>
</file>