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3" r:id="rId9"/>
    <p:sldId id="274" r:id="rId10"/>
    <p:sldId id="275" r:id="rId11"/>
    <p:sldId id="276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edium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81">
          <p15:clr>
            <a:srgbClr val="747775"/>
          </p15:clr>
        </p15:guide>
        <p15:guide id="2" pos="5760">
          <p15:clr>
            <a:srgbClr val="747775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410B47-1E66-488D-86DC-FE7678D95922}">
  <a:tblStyle styleId="{15410B47-1E66-488D-86DC-FE7678D959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pos="581"/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fbb1348b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fbb1348b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fbb1348b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6fbb1348b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0cf6c5b6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0cf6c5b60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CNN- </a:t>
            </a:r>
            <a:r>
              <a:rPr lang="en-GB"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rPr>
              <a:t>Design &amp; Purpose</a:t>
            </a:r>
            <a:endParaRPr sz="800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rPr>
              <a:t>- Layered structure with Conv1D, Batch Normalization, Max Pooling, Dropout, and Dense layers.</a:t>
            </a:r>
            <a:endParaRPr sz="800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rPr>
              <a:t>- Suited for image classification, feature extraction from one-dimensional data.</a:t>
            </a:r>
            <a:endParaRPr sz="800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512 filters in conv 1d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fbb1348b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fbb1348b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fbb1348b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fbb1348b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f9ae707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f9ae707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bb1348b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bb1348b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Speech Emotion Recognition (SER) has a variety of applications across different industries and fields. Some key uses of SER include: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**Customer Service and Call Centers**: SER can help improve customer interactions by identifying customer emotions in real-time and providing feedback to agents to adjust their responses.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**Healthcare**: In therapy sessions or mental health assessments, SER can provide insights into a patient's emotional state, aiding in diagnosis and treatment.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**Human-Computer Interaction**: SER can enhance user experiences by allowing devices to respond to the user's emotional state, providing more personalized and empathetic interactions.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**Entertainment and Gaming**: In video games and interactive media, SER can be used to create adaptive storylines and character responses based on the player's emotions.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**Market Research**: SER can gauge emotional reactions to products or advertisements, offering insights into consumer preferences and potential improvements.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6. **Security and Surveillance**: SER can be used to detect stress or anxiety in individuals, potentially serving as an early warning system in security scenarios.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7. **Language Learning**: SER can help language learners by providing feedback on their pronunciation and emotional expression, aiding in more natural and effective communication.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Overall, SER adds a layer of emotional intelligence to technology and human interactions, enabling more nuanced and effective communication.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bb1348b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fbb1348b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Here we use a total of 4 datasets namely: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Ravdess (Ryerson Audio-Visual Database of Emotional Speech and Song)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CREMA-D (Crowd Sourced Emotional Multimodal Actors Dataset)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SAVEE (Surrey Audio-Visual Expressed Emotion)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TESS (Toronto Emotional Speech Set)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then concat these to create a massive dataset of over 12,000 audio files conveying multiple emotions. We use an open-source library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audio and music analysis called 'Librosa'. We use it to extract the Audio Data (which essentially is a 1D array representing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amplitude of the audio signal at that time) and Sample Rate (an integer which represents the number of samples of the audio signal per second,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typically measured in Hertz(Hz)). We apply some data augmentation techniques such as: adding noise, and altering the pitch. Then we extract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features from the audio such as zero-crossing-rate (ZCR) which measures the rate at which the audio signal changes it's sign and mfcc (mel-frequency cepstral coefficients) which reperesent the short term power of the audio signal. We finally, append evverything to the feature matrix and for the target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variable, we simply append the corresponding emotion. Clubbing these together and saving them as a .csv file, makes the next task much easier, to simply load and fit the model.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bb1348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bb1348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cf6c5b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0cf6c5b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We concat these 4 datasets to create a massive dataset of over 12,000 audio files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We also use Librosa to handle all the audio files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We extract the Audio Data and the sample rate from each audio file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Applied certain data augmentation techniques like adding noise to the audio and altering the pitch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We then feature engineer ZCR, MFCC out of the Audio Data and sample rate to improve the model further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Finally clubbing these values for original and augmented data together for the feature matrix and the target variable is the corresponding emotion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-GB" sz="1200">
                <a:solidFill>
                  <a:schemeClr val="dk1"/>
                </a:solidFill>
              </a:rPr>
              <a:t>Finally clubbing these together and saving as a .csv to fit the models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fbb1348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fbb1348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CNN- </a:t>
            </a:r>
            <a:r>
              <a:rPr lang="en-GB"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rPr>
              <a:t>Design &amp; Purpose</a:t>
            </a:r>
            <a:endParaRPr sz="800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rPr>
              <a:t>- Layered structure with Conv1D, Batch Normalization, Max Pooling, Dropout, and Dense layers.</a:t>
            </a:r>
            <a:endParaRPr sz="800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rPr>
              <a:t>- Suited for image classification, feature extraction from one-dimensional data.</a:t>
            </a:r>
            <a:endParaRPr sz="800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512 filters in conv 1d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0cf6c5b6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d0cf6c5b6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model evaluation results showcase varying levels of accuracy across different architectures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Neural Network (CNN) achieved the highest accuracy of 97%, indicating its effectiveness in capturing spatial features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Long Short-Term Memory (CLSTM) model followed with an accuracy of 82%, demonstrating its ability to capture both spatial and temporal dependencies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(NN) model and Transformer model attained accuracies of 80% and 75% respectively, highlighting their performance in processing sequential data and capturing contextual information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fbb1348b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fbb1348b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20272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slide" Target="slide14.xml"/><Relationship Id="rId4" Type="http://schemas.openxmlformats.org/officeDocument/2006/relationships/slide" Target="slide1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99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Speech Emotion Recognition</a:t>
            </a:r>
            <a:endParaRPr sz="4800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Applied Machine Learning</a:t>
            </a:r>
            <a:endParaRPr sz="2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30th April, 2024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-45300" y="2460913"/>
            <a:ext cx="9234600" cy="2100"/>
          </a:xfrm>
          <a:prstGeom prst="straightConnector1">
            <a:avLst/>
          </a:prstGeom>
          <a:noFill/>
          <a:ln w="28575" cap="flat" cmpd="sng">
            <a:solidFill>
              <a:srgbClr val="F9007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0" y="4554600"/>
            <a:ext cx="91440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Saikat Bera | Sayantan Mondal | Shreyan Chakraborty | Shubhangi Sanyal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87" name="Google Shape;487;p32"/>
          <p:cNvGraphicFramePr/>
          <p:nvPr>
            <p:extLst>
              <p:ext uri="{D42A27DB-BD31-4B8C-83A1-F6EECF244321}">
                <p14:modId xmlns:p14="http://schemas.microsoft.com/office/powerpoint/2010/main" val="3988070533"/>
              </p:ext>
            </p:extLst>
          </p:nvPr>
        </p:nvGraphicFramePr>
        <p:xfrm>
          <a:off x="311688" y="1194050"/>
          <a:ext cx="8520600" cy="2401440"/>
        </p:xfrm>
        <a:graphic>
          <a:graphicData uri="http://schemas.openxmlformats.org/drawingml/2006/table">
            <a:tbl>
              <a:tblPr>
                <a:noFill/>
                <a:tableStyleId>{15410B47-1E66-488D-86DC-FE7678D95922}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lt2"/>
                          </a:solidFill>
                        </a:rPr>
                        <a:t>Responsibilities</a:t>
                      </a:r>
                      <a:endParaRPr sz="1800"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2"/>
                          </a:solidFill>
                        </a:rPr>
                        <a:t>Saikat Bera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2"/>
                          </a:solidFill>
                        </a:rPr>
                        <a:t>Sayantan Mondal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2"/>
                          </a:solidFill>
                        </a:rPr>
                        <a:t>Shreyan Chakraborty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2"/>
                          </a:solidFill>
                        </a:rPr>
                        <a:t>Shubhangi Sanyal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Deployment &amp; Data Pre-processing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Training &amp; Validating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CLSTM and CNN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Training &amp; Validating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Transformer and NN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Data Pre-processing &amp; Deployment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lt2"/>
                          </a:solidFill>
                        </a:rPr>
                        <a:t>Secondary Responsibility: Git, presentation, version control</a:t>
                      </a:r>
                      <a:endParaRPr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Google Shape;488;p32"/>
          <p:cNvSpPr/>
          <p:nvPr/>
        </p:nvSpPr>
        <p:spPr>
          <a:xfrm>
            <a:off x="0" y="0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"/>
          <p:cNvSpPr txBox="1">
            <a:spLocks noGrp="1"/>
          </p:cNvSpPr>
          <p:nvPr>
            <p:ph type="title"/>
          </p:nvPr>
        </p:nvSpPr>
        <p:spPr>
          <a:xfrm>
            <a:off x="311700" y="14636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72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3"/>
          <p:cNvSpPr/>
          <p:nvPr/>
        </p:nvSpPr>
        <p:spPr>
          <a:xfrm>
            <a:off x="0" y="0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4D10B-346E-8C2C-309A-B2261B5800BB}"/>
              </a:ext>
            </a:extLst>
          </p:cNvPr>
          <p:cNvSpPr txBox="1"/>
          <p:nvPr/>
        </p:nvSpPr>
        <p:spPr>
          <a:xfrm>
            <a:off x="2681207" y="3239146"/>
            <a:ext cx="378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Proxima Nova" panose="020B0604020202020204" charset="0"/>
              </a:rPr>
              <a:t>No questions please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Proxima Nova" panose="020B0604020202020204" charset="0"/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tx2">
                  <a:lumMod val="75000"/>
                </a:schemeClr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1195425" y="47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Model-(SOTA)</a:t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6040234" y="1384950"/>
            <a:ext cx="2693062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❏"/>
            </a:pPr>
            <a:r>
              <a:rPr lang="en-GB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Layered structure with Conv1D, Batch Normalization, Max Pooling, Dropout, and Dense layers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❏"/>
            </a:pPr>
            <a:r>
              <a:rPr lang="en-GB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Less training time due to faster convergence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❏"/>
            </a:pPr>
            <a:r>
              <a:rPr lang="en-GB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Requires significant computational resources for large filter numbers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97" name="Google Shape;297;p23"/>
          <p:cNvGrpSpPr/>
          <p:nvPr/>
        </p:nvGrpSpPr>
        <p:grpSpPr>
          <a:xfrm>
            <a:off x="522482" y="940125"/>
            <a:ext cx="5431550" cy="3775050"/>
            <a:chOff x="1274150" y="781950"/>
            <a:chExt cx="5431550" cy="3775050"/>
          </a:xfrm>
        </p:grpSpPr>
        <p:pic>
          <p:nvPicPr>
            <p:cNvPr id="298" name="Google Shape;29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4150" y="857850"/>
              <a:ext cx="1535600" cy="365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6625" y="857850"/>
              <a:ext cx="1535600" cy="3655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3"/>
            <p:cNvPicPr preferRelativeResize="0"/>
            <p:nvPr/>
          </p:nvPicPr>
          <p:blipFill rotWithShape="1">
            <a:blip r:embed="rId4">
              <a:alphaModFix/>
            </a:blip>
            <a:srcRect l="12444" r="12089"/>
            <a:stretch/>
          </p:blipFill>
          <p:spPr>
            <a:xfrm>
              <a:off x="5497200" y="813925"/>
              <a:ext cx="1208500" cy="37430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1" name="Google Shape;301;p23"/>
            <p:cNvCxnSpPr>
              <a:stCxn id="298" idx="2"/>
              <a:endCxn id="299" idx="0"/>
            </p:cNvCxnSpPr>
            <p:nvPr/>
          </p:nvCxnSpPr>
          <p:spPr>
            <a:xfrm rot="-5400000">
              <a:off x="1245600" y="1654201"/>
              <a:ext cx="3655200" cy="2062500"/>
            </a:xfrm>
            <a:prstGeom prst="bentConnector5">
              <a:avLst>
                <a:gd name="adj1" fmla="val -6515"/>
                <a:gd name="adj2" fmla="val 49999"/>
                <a:gd name="adj3" fmla="val 106515"/>
              </a:avLst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23"/>
            <p:cNvCxnSpPr>
              <a:stCxn id="299" idx="2"/>
              <a:endCxn id="300" idx="0"/>
            </p:cNvCxnSpPr>
            <p:nvPr/>
          </p:nvCxnSpPr>
          <p:spPr>
            <a:xfrm rot="-5400000">
              <a:off x="3253475" y="1665001"/>
              <a:ext cx="3699000" cy="1997100"/>
            </a:xfrm>
            <a:prstGeom prst="bentConnector5">
              <a:avLst>
                <a:gd name="adj1" fmla="val -6438"/>
                <a:gd name="adj2" fmla="val 54093"/>
                <a:gd name="adj3" fmla="val 106441"/>
              </a:avLst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3" name="Google Shape;303;p23"/>
            <p:cNvSpPr/>
            <p:nvPr/>
          </p:nvSpPr>
          <p:spPr>
            <a:xfrm rot="10800000">
              <a:off x="4066625" y="813925"/>
              <a:ext cx="75600" cy="75900"/>
            </a:xfrm>
            <a:prstGeom prst="triangle">
              <a:avLst>
                <a:gd name="adj" fmla="val 50000"/>
              </a:avLst>
            </a:prstGeom>
            <a:solidFill>
              <a:srgbClr val="F90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 rot="10800000">
              <a:off x="6060875" y="781950"/>
              <a:ext cx="75600" cy="75900"/>
            </a:xfrm>
            <a:prstGeom prst="triangle">
              <a:avLst>
                <a:gd name="adj" fmla="val 50000"/>
              </a:avLst>
            </a:prstGeom>
            <a:solidFill>
              <a:srgbClr val="F90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>
            <a:spLocks noGrp="1"/>
          </p:cNvSpPr>
          <p:nvPr>
            <p:ph type="title"/>
          </p:nvPr>
        </p:nvSpPr>
        <p:spPr>
          <a:xfrm>
            <a:off x="1195425" y="47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CLSTM Model</a:t>
            </a: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667309" y="731769"/>
            <a:ext cx="4671634" cy="3966426"/>
            <a:chOff x="1195425" y="677525"/>
            <a:chExt cx="4671634" cy="3966426"/>
          </a:xfrm>
        </p:grpSpPr>
        <p:pic>
          <p:nvPicPr>
            <p:cNvPr id="320" name="Google Shape;320;p24"/>
            <p:cNvPicPr preferRelativeResize="0"/>
            <p:nvPr/>
          </p:nvPicPr>
          <p:blipFill rotWithShape="1">
            <a:blip r:embed="rId3">
              <a:alphaModFix/>
            </a:blip>
            <a:srcRect l="14505" r="11222"/>
            <a:stretch/>
          </p:blipFill>
          <p:spPr>
            <a:xfrm>
              <a:off x="1195425" y="752025"/>
              <a:ext cx="1280400" cy="389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4"/>
            <p:cNvPicPr preferRelativeResize="0"/>
            <p:nvPr/>
          </p:nvPicPr>
          <p:blipFill rotWithShape="1">
            <a:blip r:embed="rId4">
              <a:alphaModFix/>
            </a:blip>
            <a:srcRect l="20040" t="1777" r="15188"/>
            <a:stretch/>
          </p:blipFill>
          <p:spPr>
            <a:xfrm>
              <a:off x="3041900" y="789713"/>
              <a:ext cx="1280400" cy="3816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4"/>
            <p:cNvPicPr preferRelativeResize="0"/>
            <p:nvPr/>
          </p:nvPicPr>
          <p:blipFill rotWithShape="1">
            <a:blip r:embed="rId5">
              <a:alphaModFix/>
            </a:blip>
            <a:srcRect t="1419"/>
            <a:stretch/>
          </p:blipFill>
          <p:spPr>
            <a:xfrm>
              <a:off x="4735075" y="752025"/>
              <a:ext cx="1131984" cy="3891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3" name="Google Shape;323;p24"/>
            <p:cNvCxnSpPr>
              <a:stCxn id="320" idx="2"/>
              <a:endCxn id="321" idx="0"/>
            </p:cNvCxnSpPr>
            <p:nvPr/>
          </p:nvCxnSpPr>
          <p:spPr>
            <a:xfrm rot="-5400000">
              <a:off x="831825" y="1793651"/>
              <a:ext cx="3854100" cy="1846500"/>
            </a:xfrm>
            <a:prstGeom prst="bentConnector5">
              <a:avLst>
                <a:gd name="adj1" fmla="val -6178"/>
                <a:gd name="adj2" fmla="val 49999"/>
                <a:gd name="adj3" fmla="val 106182"/>
              </a:avLst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4"/>
            <p:cNvCxnSpPr>
              <a:stCxn id="321" idx="2"/>
              <a:endCxn id="322" idx="0"/>
            </p:cNvCxnSpPr>
            <p:nvPr/>
          </p:nvCxnSpPr>
          <p:spPr>
            <a:xfrm rot="-5400000">
              <a:off x="2564600" y="1869662"/>
              <a:ext cx="3854100" cy="1619100"/>
            </a:xfrm>
            <a:prstGeom prst="bentConnector5">
              <a:avLst>
                <a:gd name="adj1" fmla="val -6178"/>
                <a:gd name="adj2" fmla="val 52288"/>
                <a:gd name="adj3" fmla="val 106182"/>
              </a:avLst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24"/>
            <p:cNvSpPr/>
            <p:nvPr/>
          </p:nvSpPr>
          <p:spPr>
            <a:xfrm rot="10800000">
              <a:off x="3624050" y="727600"/>
              <a:ext cx="116100" cy="107700"/>
            </a:xfrm>
            <a:prstGeom prst="triangle">
              <a:avLst>
                <a:gd name="adj" fmla="val 50000"/>
              </a:avLst>
            </a:prstGeom>
            <a:solidFill>
              <a:srgbClr val="F90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10800000">
              <a:off x="5243013" y="677525"/>
              <a:ext cx="116100" cy="107700"/>
            </a:xfrm>
            <a:prstGeom prst="triangle">
              <a:avLst>
                <a:gd name="adj" fmla="val 50000"/>
              </a:avLst>
            </a:prstGeom>
            <a:solidFill>
              <a:srgbClr val="F90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4"/>
          <p:cNvSpPr txBox="1"/>
          <p:nvPr/>
        </p:nvSpPr>
        <p:spPr>
          <a:xfrm>
            <a:off x="5751718" y="1484013"/>
            <a:ext cx="2678700" cy="2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❏"/>
            </a:pPr>
            <a:r>
              <a:rPr lang="en-GB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Combines CNN layers with LSTM units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❏"/>
            </a:pPr>
            <a:r>
              <a:rPr lang="en-GB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Captures spatial features and temporal sequences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❏"/>
            </a:pPr>
            <a:r>
              <a:rPr lang="en-GB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slower to train due to LSTM complexity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505750" y="115875"/>
            <a:ext cx="30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Transformer Model</a:t>
            </a:r>
            <a:endParaRPr dirty="0"/>
          </a:p>
        </p:txBody>
      </p:sp>
      <p:sp>
        <p:nvSpPr>
          <p:cNvPr id="333" name="Google Shape;333;p25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51" y="721187"/>
            <a:ext cx="1512754" cy="42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>
            <a:spLocks noGrp="1"/>
          </p:cNvSpPr>
          <p:nvPr>
            <p:ph type="title"/>
          </p:nvPr>
        </p:nvSpPr>
        <p:spPr>
          <a:xfrm>
            <a:off x="5264575" y="47025"/>
            <a:ext cx="34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Neural Network Model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5C1594-7721-331C-C1DE-B389BCC209D9}"/>
              </a:ext>
            </a:extLst>
          </p:cNvPr>
          <p:cNvGrpSpPr/>
          <p:nvPr/>
        </p:nvGrpSpPr>
        <p:grpSpPr>
          <a:xfrm>
            <a:off x="5264575" y="876775"/>
            <a:ext cx="3025100" cy="3778713"/>
            <a:chOff x="5264575" y="876775"/>
            <a:chExt cx="3025100" cy="3778713"/>
          </a:xfrm>
        </p:grpSpPr>
        <p:pic>
          <p:nvPicPr>
            <p:cNvPr id="343" name="Google Shape;34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64575" y="896622"/>
              <a:ext cx="1280400" cy="37588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16975" y="930575"/>
              <a:ext cx="1072700" cy="3690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6" name="Google Shape;346;p25"/>
            <p:cNvCxnSpPr>
              <a:stCxn id="343" idx="2"/>
              <a:endCxn id="344" idx="0"/>
            </p:cNvCxnSpPr>
            <p:nvPr/>
          </p:nvCxnSpPr>
          <p:spPr>
            <a:xfrm rot="-5400000">
              <a:off x="4966675" y="1868788"/>
              <a:ext cx="3724800" cy="1848600"/>
            </a:xfrm>
            <a:prstGeom prst="bentConnector5">
              <a:avLst>
                <a:gd name="adj1" fmla="val -6393"/>
                <a:gd name="adj2" fmla="val 52808"/>
                <a:gd name="adj3" fmla="val 106396"/>
              </a:avLst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Google Shape;347;p25"/>
            <p:cNvSpPr/>
            <p:nvPr/>
          </p:nvSpPr>
          <p:spPr>
            <a:xfrm rot="10800000">
              <a:off x="7714025" y="876775"/>
              <a:ext cx="78600" cy="67200"/>
            </a:xfrm>
            <a:prstGeom prst="triangle">
              <a:avLst>
                <a:gd name="adj" fmla="val 50000"/>
              </a:avLst>
            </a:prstGeom>
            <a:solidFill>
              <a:srgbClr val="F90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5"/>
          <p:cNvSpPr txBox="1"/>
          <p:nvPr/>
        </p:nvSpPr>
        <p:spPr>
          <a:xfrm>
            <a:off x="2812942" y="3288581"/>
            <a:ext cx="2233074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and shallow  structure with basic Conv1D and Dense layers</a:t>
            </a:r>
            <a:endParaRPr sz="11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Simple structure with basic Conv1D and Dense layers</a:t>
            </a:r>
            <a:endParaRPr sz="11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9" name="Google Shape;349;p25"/>
          <p:cNvCxnSpPr>
            <a:cxnSpLocks/>
          </p:cNvCxnSpPr>
          <p:nvPr/>
        </p:nvCxnSpPr>
        <p:spPr>
          <a:xfrm>
            <a:off x="3021409" y="3043953"/>
            <a:ext cx="1618170" cy="0"/>
          </a:xfrm>
          <a:prstGeom prst="straightConnector1">
            <a:avLst/>
          </a:prstGeom>
          <a:noFill/>
          <a:ln w="19050" cap="flat" cmpd="sng">
            <a:solidFill>
              <a:srgbClr val="ADADA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25"/>
          <p:cNvSpPr txBox="1"/>
          <p:nvPr/>
        </p:nvSpPr>
        <p:spPr>
          <a:xfrm>
            <a:off x="2812943" y="1193231"/>
            <a:ext cx="2233074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self-attention mechanisms with multiple encoder layers</a:t>
            </a:r>
            <a:endParaRPr sz="11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11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Computationally intensive, requires more data and training time</a:t>
            </a:r>
            <a:endParaRPr sz="11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1" name="Google Shape;351;p25"/>
          <p:cNvCxnSpPr/>
          <p:nvPr/>
        </p:nvCxnSpPr>
        <p:spPr>
          <a:xfrm rot="10800000">
            <a:off x="3046692" y="1016533"/>
            <a:ext cx="1650600" cy="0"/>
          </a:xfrm>
          <a:prstGeom prst="straightConnector1">
            <a:avLst/>
          </a:prstGeom>
          <a:noFill/>
          <a:ln w="19050" cap="flat" cmpd="sng">
            <a:solidFill>
              <a:srgbClr val="ADADA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45" grpId="0"/>
      <p:bldP spid="348" grpId="0"/>
      <p:bldP spid="3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128925" y="445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208100" y="1152475"/>
            <a:ext cx="7624200" cy="10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 Semibold"/>
                <a:ea typeface="Proxima Nova Semibold"/>
                <a:cs typeface="Proxima Nova Semibold"/>
                <a:sym typeface="Proxima Nova Semibold"/>
              </a:rPr>
              <a:t>End-to-End Speech Emotion Classifier</a:t>
            </a:r>
            <a:endParaRPr sz="12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-GB" sz="1400"/>
              <a:t>Using various datasets to classify speech audio into 7 different categories of emotions by employing certain deep learning models</a:t>
            </a:r>
            <a:endParaRPr sz="1400"/>
          </a:p>
        </p:txBody>
      </p:sp>
      <p:sp>
        <p:nvSpPr>
          <p:cNvPr id="64" name="Google Shape;64;p14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-358800" y="494875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011250" y="2258325"/>
            <a:ext cx="1880700" cy="1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Neutral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Happy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Sad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Angry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268050" y="2258325"/>
            <a:ext cx="13326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Fear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Disgust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Surprise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208100" y="3952275"/>
            <a:ext cx="5753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Our best model has been put in action through deployment.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208050" y="445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Relevance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208100" y="1152475"/>
            <a:ext cx="7624200" cy="14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Analysis of spoken language to detect human emotions and affective states.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Relies on changes in vocal properties such as tone, pitch, and inflection to capture emotional nuances. 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 sz="1400">
                <a:latin typeface="Proxima Nova"/>
                <a:ea typeface="Proxima Nova"/>
                <a:cs typeface="Proxima Nova"/>
                <a:sym typeface="Proxima Nova"/>
              </a:rPr>
              <a:t>Similar to how animals like dogs and horses can interpret human emotions by observing vocal cues.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-358800" y="1270850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208100" y="2609725"/>
            <a:ext cx="3051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Use cases involve: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208100" y="3180300"/>
            <a:ext cx="3342900" cy="1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Service and Call Centers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Healthcare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Human-Computer Interaction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Entertainment and Gaming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837500" y="3165425"/>
            <a:ext cx="29193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Market Research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and Surveillance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❏"/>
            </a:pPr>
            <a:r>
              <a:rPr lang="en-GB" sz="13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 Learning</a:t>
            </a:r>
            <a:endParaRPr sz="13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 flipH="1">
            <a:off x="5124344" y="1702550"/>
            <a:ext cx="3000" cy="344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3125194" y="1702550"/>
            <a:ext cx="9000" cy="344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7081627" y="1702550"/>
            <a:ext cx="8100" cy="344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/>
          <p:nvPr/>
        </p:nvCxnSpPr>
        <p:spPr>
          <a:xfrm rot="10800000">
            <a:off x="1263702" y="1702416"/>
            <a:ext cx="5100" cy="3433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08050" y="445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Knowing the data 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-358800" y="1991275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83425" y="1304150"/>
            <a:ext cx="12132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RAVDESS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256875" y="1304150"/>
            <a:ext cx="12132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280925" y="1304150"/>
            <a:ext cx="12132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SAVEE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262650" y="1304150"/>
            <a:ext cx="12132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CREMA-D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1180000" y="1521350"/>
            <a:ext cx="172500" cy="181200"/>
          </a:xfrm>
          <a:prstGeom prst="donut">
            <a:avLst>
              <a:gd name="adj" fmla="val 25000"/>
            </a:avLst>
          </a:prstGeom>
          <a:solidFill>
            <a:srgbClr val="F9007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039600" y="1521350"/>
            <a:ext cx="172500" cy="181200"/>
          </a:xfrm>
          <a:prstGeom prst="donut">
            <a:avLst>
              <a:gd name="adj" fmla="val 25000"/>
            </a:avLst>
          </a:prstGeom>
          <a:solidFill>
            <a:srgbClr val="F9007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015000" y="1521350"/>
            <a:ext cx="172500" cy="181200"/>
          </a:xfrm>
          <a:prstGeom prst="donut">
            <a:avLst>
              <a:gd name="adj" fmla="val 25000"/>
            </a:avLst>
          </a:prstGeom>
          <a:solidFill>
            <a:srgbClr val="F9007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6999425" y="1521350"/>
            <a:ext cx="172500" cy="181200"/>
          </a:xfrm>
          <a:prstGeom prst="donut">
            <a:avLst>
              <a:gd name="adj" fmla="val 25000"/>
            </a:avLst>
          </a:prstGeom>
          <a:solidFill>
            <a:srgbClr val="F9007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263700" y="1851125"/>
            <a:ext cx="1659300" cy="2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Contains 1440 audio files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Features professional actors expressing various emotions at two intensity levels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Neutral North American accent.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187500" y="1754800"/>
            <a:ext cx="1755300" cy="30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Comprises 7,442 original audio clips from 91 diverse actors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Features 12 sentences expressed with six emotions at four intensity levels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Data with reduced risk of overfitting.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136325" y="1851125"/>
            <a:ext cx="1755300" cy="30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Features audio recordings from four male speakers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Six discrete emotion categories along with a neutral category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Data with a male-only representation.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081625" y="1794625"/>
            <a:ext cx="18219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Comprises audio recordings from two female actresses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Seven emotions across 200 target words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❏"/>
            </a:pPr>
            <a:r>
              <a:rPr lang="en-GB" sz="1300">
                <a:solidFill>
                  <a:schemeClr val="lt2"/>
                </a:solidFill>
              </a:rPr>
              <a:t>Resource with representation of female speakers.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208050" y="445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Pre-processing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58800" y="2730150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>
            <a:off x="1502350" y="2776375"/>
            <a:ext cx="7253700" cy="13800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139" name="Google Shape;139;p17"/>
          <p:cNvGrpSpPr/>
          <p:nvPr/>
        </p:nvGrpSpPr>
        <p:grpSpPr>
          <a:xfrm>
            <a:off x="1420763" y="1555721"/>
            <a:ext cx="196200" cy="1306800"/>
            <a:chOff x="1420763" y="1555721"/>
            <a:chExt cx="196200" cy="1306800"/>
          </a:xfrm>
        </p:grpSpPr>
        <p:sp>
          <p:nvSpPr>
            <p:cNvPr id="140" name="Google Shape;140;p17"/>
            <p:cNvSpPr/>
            <p:nvPr/>
          </p:nvSpPr>
          <p:spPr>
            <a:xfrm>
              <a:off x="1420763" y="2666621"/>
              <a:ext cx="196200" cy="195900"/>
            </a:xfrm>
            <a:prstGeom prst="ellipse">
              <a:avLst/>
            </a:prstGeom>
            <a:solidFill>
              <a:srgbClr val="202729"/>
            </a:solidFill>
            <a:ln w="28575" cap="flat" cmpd="sng">
              <a:solidFill>
                <a:srgbClr val="F900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>
              <a:stCxn id="140" idx="0"/>
            </p:cNvCxnSpPr>
            <p:nvPr/>
          </p:nvCxnSpPr>
          <p:spPr>
            <a:xfrm rot="10800000">
              <a:off x="1518863" y="155572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42" name="Google Shape;142;p17"/>
          <p:cNvSpPr/>
          <p:nvPr/>
        </p:nvSpPr>
        <p:spPr>
          <a:xfrm>
            <a:off x="4728125" y="2666621"/>
            <a:ext cx="196200" cy="195900"/>
          </a:xfrm>
          <a:prstGeom prst="ellipse">
            <a:avLst/>
          </a:prstGeom>
          <a:solidFill>
            <a:srgbClr val="202729"/>
          </a:solidFill>
          <a:ln w="28575" cap="flat" cmpd="sng">
            <a:solidFill>
              <a:srgbClr val="F900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7"/>
          <p:cNvCxnSpPr>
            <a:stCxn id="142" idx="0"/>
          </p:cNvCxnSpPr>
          <p:nvPr/>
        </p:nvCxnSpPr>
        <p:spPr>
          <a:xfrm rot="10800000">
            <a:off x="4826225" y="1555721"/>
            <a:ext cx="0" cy="1110900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144" name="Google Shape;144;p17"/>
          <p:cNvGrpSpPr/>
          <p:nvPr/>
        </p:nvGrpSpPr>
        <p:grpSpPr>
          <a:xfrm>
            <a:off x="2492775" y="2645471"/>
            <a:ext cx="196200" cy="1306800"/>
            <a:chOff x="2492775" y="2645471"/>
            <a:chExt cx="196200" cy="1306800"/>
          </a:xfrm>
        </p:grpSpPr>
        <p:sp>
          <p:nvSpPr>
            <p:cNvPr id="145" name="Google Shape;145;p17"/>
            <p:cNvSpPr/>
            <p:nvPr/>
          </p:nvSpPr>
          <p:spPr>
            <a:xfrm rot="10800000">
              <a:off x="2492775" y="2645471"/>
              <a:ext cx="196200" cy="195900"/>
            </a:xfrm>
            <a:prstGeom prst="ellipse">
              <a:avLst/>
            </a:prstGeom>
            <a:solidFill>
              <a:srgbClr val="202729"/>
            </a:solidFill>
            <a:ln w="28575" cap="flat" cmpd="sng">
              <a:solidFill>
                <a:srgbClr val="F900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6" name="Google Shape;146;p17"/>
            <p:cNvCxnSpPr>
              <a:stCxn id="145" idx="0"/>
            </p:cNvCxnSpPr>
            <p:nvPr/>
          </p:nvCxnSpPr>
          <p:spPr>
            <a:xfrm>
              <a:off x="2590875" y="28413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rgbClr val="F9007A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47" name="Google Shape;147;p17"/>
          <p:cNvSpPr/>
          <p:nvPr/>
        </p:nvSpPr>
        <p:spPr>
          <a:xfrm rot="10800000">
            <a:off x="5797225" y="2645471"/>
            <a:ext cx="196200" cy="195900"/>
          </a:xfrm>
          <a:prstGeom prst="ellipse">
            <a:avLst/>
          </a:prstGeom>
          <a:solidFill>
            <a:srgbClr val="202729"/>
          </a:solidFill>
          <a:ln w="28575" cap="flat" cmpd="sng">
            <a:solidFill>
              <a:srgbClr val="F900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17"/>
          <p:cNvCxnSpPr>
            <a:stCxn id="147" idx="0"/>
          </p:cNvCxnSpPr>
          <p:nvPr/>
        </p:nvCxnSpPr>
        <p:spPr>
          <a:xfrm>
            <a:off x="5895325" y="2841371"/>
            <a:ext cx="0" cy="1110900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49" name="Google Shape;149;p17"/>
          <p:cNvSpPr txBox="1"/>
          <p:nvPr/>
        </p:nvSpPr>
        <p:spPr>
          <a:xfrm>
            <a:off x="1662575" y="1343675"/>
            <a:ext cx="2649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For RAVDESS, CREMA-D, TESS, and SAVEE dataset, we created a Data Frame containing the file paths and their corresponding emotions.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924325" y="1303200"/>
            <a:ext cx="2649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Data visualization and exploration to get the count plot of emotions and sample </a:t>
            </a:r>
            <a:r>
              <a:rPr lang="en-GB" dirty="0" err="1">
                <a:solidFill>
                  <a:schemeClr val="lt2"/>
                </a:solidFill>
              </a:rPr>
              <a:t>mel</a:t>
            </a:r>
            <a:r>
              <a:rPr lang="en-GB" dirty="0">
                <a:solidFill>
                  <a:schemeClr val="lt2"/>
                </a:solidFill>
              </a:rPr>
              <a:t>-spectrograms.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2688975" y="2899913"/>
            <a:ext cx="24756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The individual Data Frames were concatenated into a single Data Frame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993425" y="2959475"/>
            <a:ext cx="242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Audio data augmentation techniques like adding noise, stretching, shifting, and pitch alteration was done.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1977000" y="2952388"/>
            <a:ext cx="8754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Librosa</a:t>
            </a:r>
            <a:endParaRPr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2734179" y="3596613"/>
            <a:ext cx="12804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Augmentation</a:t>
            </a:r>
            <a:endParaRPr sz="12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208050" y="445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Extraction: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0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358800" y="2730150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1407575" y="1423088"/>
            <a:ext cx="1280400" cy="141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tx2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Combined 4 datasets</a:t>
            </a: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tx2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12000 audio files</a:t>
            </a: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407575" y="3398088"/>
            <a:ext cx="1280400" cy="141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dirty="0">
                <a:solidFill>
                  <a:schemeClr val="tx2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extract the Audio Data and the sample rate from each audio file</a:t>
            </a: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4278700" y="3397988"/>
            <a:ext cx="1280400" cy="132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tx2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adding noise </a:t>
            </a: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 dirty="0">
                <a:solidFill>
                  <a:schemeClr val="tx2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altering the pitch</a:t>
            </a:r>
            <a:endParaRPr sz="13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7149825" y="1346888"/>
            <a:ext cx="1280400" cy="1414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ZCR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MFCC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16" name="Google Shape;216;p20"/>
          <p:cNvGrpSpPr/>
          <p:nvPr/>
        </p:nvGrpSpPr>
        <p:grpSpPr>
          <a:xfrm>
            <a:off x="6947325" y="3419013"/>
            <a:ext cx="1685400" cy="1326300"/>
            <a:chOff x="7204675" y="3604800"/>
            <a:chExt cx="1685400" cy="1326300"/>
          </a:xfrm>
        </p:grpSpPr>
        <p:sp>
          <p:nvSpPr>
            <p:cNvPr id="217" name="Google Shape;217;p20"/>
            <p:cNvSpPr/>
            <p:nvPr/>
          </p:nvSpPr>
          <p:spPr>
            <a:xfrm>
              <a:off x="7204675" y="3604800"/>
              <a:ext cx="1685400" cy="132630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rgbClr val="F900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7204675" y="4014300"/>
              <a:ext cx="1685400" cy="81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Feature Matrix</a:t>
              </a:r>
              <a:endParaRPr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Labelled Emotion</a:t>
              </a:r>
              <a:endParaRPr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cxnSp>
        <p:nvCxnSpPr>
          <p:cNvPr id="219" name="Google Shape;219;p20"/>
          <p:cNvCxnSpPr>
            <a:stCxn id="212" idx="2"/>
            <a:endCxn id="213" idx="0"/>
          </p:cNvCxnSpPr>
          <p:nvPr/>
        </p:nvCxnSpPr>
        <p:spPr>
          <a:xfrm>
            <a:off x="2047775" y="2837888"/>
            <a:ext cx="0" cy="560100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0"/>
          <p:cNvCxnSpPr>
            <a:stCxn id="213" idx="3"/>
          </p:cNvCxnSpPr>
          <p:nvPr/>
        </p:nvCxnSpPr>
        <p:spPr>
          <a:xfrm>
            <a:off x="2687975" y="4105488"/>
            <a:ext cx="1372800" cy="3900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0"/>
          <p:cNvCxnSpPr>
            <a:cxnSpLocks/>
          </p:cNvCxnSpPr>
          <p:nvPr/>
        </p:nvCxnSpPr>
        <p:spPr>
          <a:xfrm flipV="1">
            <a:off x="4918900" y="2634738"/>
            <a:ext cx="0" cy="597312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0"/>
          <p:cNvSpPr/>
          <p:nvPr/>
        </p:nvSpPr>
        <p:spPr>
          <a:xfrm>
            <a:off x="4278724" y="1463224"/>
            <a:ext cx="1280345" cy="104553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ADAD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tx2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Parallelize the feature extraction process for all audio files</a:t>
            </a:r>
            <a:endParaRPr sz="1200" dirty="0">
              <a:solidFill>
                <a:schemeClr val="tx2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5" name="Google Shape;225;p20"/>
          <p:cNvCxnSpPr>
            <a:cxnSpLocks/>
            <a:stCxn id="223" idx="3"/>
          </p:cNvCxnSpPr>
          <p:nvPr/>
        </p:nvCxnSpPr>
        <p:spPr>
          <a:xfrm flipV="1">
            <a:off x="5559069" y="1978197"/>
            <a:ext cx="1446165" cy="7797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7790025" y="2810300"/>
            <a:ext cx="0" cy="560100"/>
          </a:xfrm>
          <a:prstGeom prst="straightConnector1">
            <a:avLst/>
          </a:prstGeom>
          <a:noFill/>
          <a:ln w="19050" cap="flat" cmpd="sng">
            <a:solidFill>
              <a:srgbClr val="F9007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0"/>
          <p:cNvSpPr txBox="1"/>
          <p:nvPr/>
        </p:nvSpPr>
        <p:spPr>
          <a:xfrm>
            <a:off x="5821376" y="1702538"/>
            <a:ext cx="921549" cy="517697"/>
          </a:xfrm>
          <a:prstGeom prst="rect">
            <a:avLst/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endParaRPr sz="1100"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1195425" y="35787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Various Models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-358800" y="3553875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1195425" y="1207378"/>
            <a:ext cx="6525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experimented with various models and architectures</a:t>
            </a:r>
            <a:endParaRPr sz="1800" dirty="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1195425" y="3553875"/>
            <a:ext cx="167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CNN - (SOTA)</a:t>
            </a:r>
            <a:endParaRPr sz="1800" dirty="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1526741-E37C-78B1-A805-3918B12BCE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1002123"/>
                  </p:ext>
                </p:extLst>
              </p:nvPr>
            </p:nvGraphicFramePr>
            <p:xfrm>
              <a:off x="1195425" y="2282381"/>
              <a:ext cx="1931867" cy="1086675"/>
            </p:xfrm>
            <a:graphic>
              <a:graphicData uri="http://schemas.microsoft.com/office/powerpoint/2016/slidezoom">
                <pslz:sldZm>
                  <pslz:sldZmObj sldId="266" cId="0">
                    <pslz:zmPr id="{24255391-C49A-492C-9043-2955BB8CF49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1867" cy="1086675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526741-E37C-78B1-A805-3918B12BCE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425" y="2282381"/>
                <a:ext cx="1931867" cy="108667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F4B73AF-766A-C266-E63B-B974AC52AE88}"/>
              </a:ext>
            </a:extLst>
          </p:cNvPr>
          <p:cNvGrpSpPr/>
          <p:nvPr/>
        </p:nvGrpSpPr>
        <p:grpSpPr>
          <a:xfrm>
            <a:off x="3831212" y="2282381"/>
            <a:ext cx="1931867" cy="1860405"/>
            <a:chOff x="3606066" y="2259141"/>
            <a:chExt cx="1931867" cy="1860405"/>
          </a:xfrm>
        </p:grpSpPr>
        <p:sp>
          <p:nvSpPr>
            <p:cNvPr id="279" name="Google Shape;279;p22"/>
            <p:cNvSpPr txBox="1"/>
            <p:nvPr/>
          </p:nvSpPr>
          <p:spPr>
            <a:xfrm>
              <a:off x="3798300" y="3546846"/>
              <a:ext cx="154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CLSTM</a:t>
              </a:r>
              <a:endParaRPr sz="1800" dirty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202B93D9-4907-8B2C-C392-5E113A50E6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4331193"/>
                    </p:ext>
                  </p:extLst>
                </p:nvPr>
              </p:nvGraphicFramePr>
              <p:xfrm>
                <a:off x="3606066" y="2259141"/>
                <a:ext cx="1931867" cy="1086675"/>
              </p:xfrm>
              <a:graphic>
                <a:graphicData uri="http://schemas.microsoft.com/office/powerpoint/2016/slidezoom">
                  <pslz:sldZm>
                    <pslz:sldZmObj sldId="267" cId="0">
                      <pslz:zmPr id="{3113A7FC-E733-4E02-8D7A-82D2FECF7A4A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931867" cy="1086675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202B93D9-4907-8B2C-C392-5E113A50E68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1212" y="2282381"/>
                  <a:ext cx="1931867" cy="1086675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150631-24E9-83FA-4E29-D1F5A9A0E02E}"/>
              </a:ext>
            </a:extLst>
          </p:cNvPr>
          <p:cNvGrpSpPr/>
          <p:nvPr/>
        </p:nvGrpSpPr>
        <p:grpSpPr>
          <a:xfrm>
            <a:off x="6079043" y="2266381"/>
            <a:ext cx="2814625" cy="1828756"/>
            <a:chOff x="5686194" y="2255030"/>
            <a:chExt cx="2814625" cy="1828756"/>
          </a:xfrm>
        </p:grpSpPr>
        <p:sp>
          <p:nvSpPr>
            <p:cNvPr id="280" name="Google Shape;280;p22"/>
            <p:cNvSpPr txBox="1"/>
            <p:nvPr/>
          </p:nvSpPr>
          <p:spPr>
            <a:xfrm>
              <a:off x="5686194" y="3511086"/>
              <a:ext cx="2814625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lt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Simple NN &amp; </a:t>
              </a:r>
            </a:p>
            <a:p>
              <a:pPr algn="ctr"/>
              <a:r>
                <a:rPr lang="en-GB" sz="1800" dirty="0">
                  <a:solidFill>
                    <a:schemeClr val="lt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B2C961E3-4DF7-714B-5E13-D67D378D0D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0448806"/>
                    </p:ext>
                  </p:extLst>
                </p:nvPr>
              </p:nvGraphicFramePr>
              <p:xfrm>
                <a:off x="6182981" y="2255030"/>
                <a:ext cx="1931867" cy="1086675"/>
              </p:xfrm>
              <a:graphic>
                <a:graphicData uri="http://schemas.microsoft.com/office/powerpoint/2016/slidezoom">
                  <pslz:sldZm>
                    <pslz:sldZmObj sldId="268" cId="0">
                      <pslz:zmPr id="{6C25D74E-3CAB-45BA-8C2A-F8392BE07A06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931867" cy="1086675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3" name="Slide Zoom 12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2C961E3-4DF7-714B-5E13-D67D378D0D2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5830" y="2266381"/>
                  <a:ext cx="1931867" cy="1086675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/>
          <p:nvPr/>
        </p:nvSpPr>
        <p:spPr>
          <a:xfrm>
            <a:off x="5507075" y="1246800"/>
            <a:ext cx="3438900" cy="3468600"/>
          </a:xfrm>
          <a:prstGeom prst="wedgeRoundRectCallout">
            <a:avLst>
              <a:gd name="adj1" fmla="val -63197"/>
              <a:gd name="adj2" fmla="val -39374"/>
              <a:gd name="adj3" fmla="val 16667"/>
            </a:avLst>
          </a:prstGeom>
          <a:noFill/>
          <a:ln w="19050" cap="flat" cmpd="sng">
            <a:solidFill>
              <a:srgbClr val="ADAD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08050" y="2177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Testing Results</a:t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-358800" y="3553875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61" name="Google Shape;461;p30"/>
          <p:cNvGraphicFramePr/>
          <p:nvPr/>
        </p:nvGraphicFramePr>
        <p:xfrm>
          <a:off x="1169525" y="1017725"/>
          <a:ext cx="4089625" cy="2072625"/>
        </p:xfrm>
        <a:graphic>
          <a:graphicData uri="http://schemas.openxmlformats.org/drawingml/2006/table">
            <a:tbl>
              <a:tblPr>
                <a:noFill/>
                <a:tableStyleId>{15410B47-1E66-488D-86DC-FE7678D95922}</a:tableStyleId>
              </a:tblPr>
              <a:tblGrid>
                <a:gridCol w="18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CNN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97%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CLSTM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Transformer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62" name="Google Shape;462;p30"/>
          <p:cNvPicPr preferRelativeResize="0"/>
          <p:nvPr/>
        </p:nvPicPr>
        <p:blipFill rotWithShape="1">
          <a:blip r:embed="rId3">
            <a:alphaModFix/>
          </a:blip>
          <a:srcRect t="4479" r="51057"/>
          <a:stretch/>
        </p:blipFill>
        <p:spPr>
          <a:xfrm>
            <a:off x="1208050" y="3317654"/>
            <a:ext cx="2385226" cy="15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 txBox="1"/>
          <p:nvPr/>
        </p:nvSpPr>
        <p:spPr>
          <a:xfrm rot="-5400000">
            <a:off x="2180113" y="3089525"/>
            <a:ext cx="3334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Training and Testing </a:t>
            </a:r>
            <a:endParaRPr sz="1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</a:rPr>
              <a:t>loss of CNN model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5507050" y="1581150"/>
            <a:ext cx="33252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roxima Nova"/>
              <a:buChar char="●"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Neural Network (CNN)</a:t>
            </a:r>
            <a:r>
              <a:rPr lang="en-GB"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-  Effective in capturing spatial features</a:t>
            </a: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roxima Nova"/>
              <a:buChar char="●"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Long Short-Term Memory (CLSTM)</a:t>
            </a:r>
            <a:r>
              <a:rPr lang="en-GB"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-  Captured both spatial and temporal dependencies</a:t>
            </a: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roxima Nova"/>
              <a:buChar char="●"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 (NN)</a:t>
            </a: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-  Performed well comparatively, even though being the smallest model</a:t>
            </a: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roxima Nova"/>
              <a:buChar char="●"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-  Even though having more number of parameters than NN model, it did not have sufficient amount of data to perform well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/>
          <p:nvPr/>
        </p:nvSpPr>
        <p:spPr>
          <a:xfrm>
            <a:off x="5383625" y="1166875"/>
            <a:ext cx="3448800" cy="327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title"/>
          </p:nvPr>
        </p:nvSpPr>
        <p:spPr>
          <a:xfrm>
            <a:off x="1208050" y="445025"/>
            <a:ext cx="76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0" y="5035575"/>
            <a:ext cx="9144000" cy="1077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0" y="0"/>
            <a:ext cx="921600" cy="5143500"/>
          </a:xfrm>
          <a:prstGeom prst="rect">
            <a:avLst/>
          </a:prstGeom>
          <a:solidFill>
            <a:srgbClr val="F900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-358800" y="4137700"/>
            <a:ext cx="1280400" cy="501900"/>
          </a:xfrm>
          <a:prstGeom prst="roundRect">
            <a:avLst>
              <a:gd name="adj" fmla="val 50000"/>
            </a:avLst>
          </a:prstGeom>
          <a:solidFill>
            <a:srgbClr val="2027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0" y="5321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Overview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31"/>
          <p:cNvSpPr txBox="1"/>
          <p:nvPr/>
        </p:nvSpPr>
        <p:spPr>
          <a:xfrm>
            <a:off x="0" y="1304138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Relevance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0" y="200992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Datasets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0" y="278190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31"/>
          <p:cNvSpPr txBox="1"/>
          <p:nvPr/>
        </p:nvSpPr>
        <p:spPr>
          <a:xfrm>
            <a:off x="0" y="35538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Train &amp; Test</a:t>
            </a:r>
            <a:endParaRPr sz="9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p31"/>
          <p:cNvSpPr txBox="1"/>
          <p:nvPr/>
        </p:nvSpPr>
        <p:spPr>
          <a:xfrm>
            <a:off x="0" y="4189450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9007A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</a:t>
            </a:r>
            <a:endParaRPr sz="900">
              <a:solidFill>
                <a:srgbClr val="F900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31"/>
          <p:cNvSpPr txBox="1"/>
          <p:nvPr/>
        </p:nvSpPr>
        <p:spPr>
          <a:xfrm>
            <a:off x="1197513" y="1126525"/>
            <a:ext cx="3998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Saving files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Best model architecture and configuration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Best model weights and parameters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Standard scaler object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One-hot encoder object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matching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Using requirements.txt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scripts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Proxima Nova"/>
              <a:buChar char="○"/>
            </a:pPr>
            <a:r>
              <a:rPr lang="en-GB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Pre-processing and prediction functions</a:t>
            </a:r>
            <a:endParaRPr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Proxima Nova"/>
              <a:buChar char="○"/>
            </a:pPr>
            <a:r>
              <a:rPr lang="en-GB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Streamlit front end coding</a:t>
            </a:r>
            <a:endParaRPr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31"/>
          <p:cNvSpPr txBox="1"/>
          <p:nvPr/>
        </p:nvSpPr>
        <p:spPr>
          <a:xfrm>
            <a:off x="5472125" y="1292125"/>
            <a:ext cx="32718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Some challenges faced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Experimenting with pre-processing parameters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neural nets and fine-tuning the parameters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Matching all versions and Python environment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○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Ran into dependency issues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1514</Words>
  <Application>Microsoft Office PowerPoint</Application>
  <PresentationFormat>On-screen Show (16:9)</PresentationFormat>
  <Paragraphs>262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Proxima Nova Semibold</vt:lpstr>
      <vt:lpstr>Roboto Medium</vt:lpstr>
      <vt:lpstr>Proxima Nova</vt:lpstr>
      <vt:lpstr>Arial</vt:lpstr>
      <vt:lpstr>Roboto</vt:lpstr>
      <vt:lpstr>Simple Dark</vt:lpstr>
      <vt:lpstr>Speech Emotion Recognition</vt:lpstr>
      <vt:lpstr>Project Overview</vt:lpstr>
      <vt:lpstr>Project Relevance</vt:lpstr>
      <vt:lpstr>Knowing the data </vt:lpstr>
      <vt:lpstr>Data Pre-processing</vt:lpstr>
      <vt:lpstr>Feature Extraction:  </vt:lpstr>
      <vt:lpstr>Training Various Models</vt:lpstr>
      <vt:lpstr>Model Testing Results</vt:lpstr>
      <vt:lpstr>Deployment</vt:lpstr>
      <vt:lpstr>PowerPoint Presentation</vt:lpstr>
      <vt:lpstr>Thank You</vt:lpstr>
      <vt:lpstr>CNN Model-(SOTA)</vt:lpstr>
      <vt:lpstr>CLSTM Model</vt:lpstr>
      <vt:lpstr>Transformer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cp:lastModifiedBy>Shubhangi Sanyal</cp:lastModifiedBy>
  <cp:revision>7</cp:revision>
  <dcterms:modified xsi:type="dcterms:W3CDTF">2024-04-30T08:12:07Z</dcterms:modified>
</cp:coreProperties>
</file>