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59733-79DE-48EA-B7DF-1AD3557CF4A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2C78DB-B706-4A06-B44B-FF69E6763F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 dirty="0"/>
            <a:t>Data Preprocessing</a:t>
          </a:r>
          <a:endParaRPr lang="en-US" dirty="0"/>
        </a:p>
      </dgm:t>
    </dgm:pt>
    <dgm:pt modelId="{7BBDE8C5-16EB-4531-AA42-6DDFDC1F27D5}" type="parTrans" cxnId="{E8BDF690-70F8-4789-9DC6-4ECFAC9EE7F8}">
      <dgm:prSet/>
      <dgm:spPr/>
      <dgm:t>
        <a:bodyPr/>
        <a:lstStyle/>
        <a:p>
          <a:endParaRPr lang="en-US"/>
        </a:p>
      </dgm:t>
    </dgm:pt>
    <dgm:pt modelId="{1E4C3BBE-E53E-48B5-AD67-3867FDAD1CE2}" type="sibTrans" cxnId="{E8BDF690-70F8-4789-9DC6-4ECFAC9EE7F8}">
      <dgm:prSet/>
      <dgm:spPr/>
      <dgm:t>
        <a:bodyPr/>
        <a:lstStyle/>
        <a:p>
          <a:endParaRPr lang="en-US"/>
        </a:p>
      </dgm:t>
    </dgm:pt>
    <dgm:pt modelId="{F98B0CF7-075B-450E-948B-ADA87B5095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Checked For Null Values, used correlation, heat map, pair plot to find important features for analysis.</a:t>
          </a:r>
        </a:p>
      </dgm:t>
    </dgm:pt>
    <dgm:pt modelId="{5D3F3038-0E62-42C7-B6E8-0BD4A36FD07C}" type="parTrans" cxnId="{3D1306E9-C304-4CDD-8190-623826DDD576}">
      <dgm:prSet/>
      <dgm:spPr/>
      <dgm:t>
        <a:bodyPr/>
        <a:lstStyle/>
        <a:p>
          <a:endParaRPr lang="en-US"/>
        </a:p>
      </dgm:t>
    </dgm:pt>
    <dgm:pt modelId="{CACE9B65-1C62-41BF-8006-021A2BAFFA2B}" type="sibTrans" cxnId="{3D1306E9-C304-4CDD-8190-623826DDD576}">
      <dgm:prSet/>
      <dgm:spPr/>
      <dgm:t>
        <a:bodyPr/>
        <a:lstStyle/>
        <a:p>
          <a:endParaRPr lang="en-US"/>
        </a:p>
      </dgm:t>
    </dgm:pt>
    <dgm:pt modelId="{F413F6AA-3339-404A-B789-2C28586D17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Mapped Wine Quality Response to bad and good[(3,4,5):Bad],[(6,7,8):Good] and then converted it into binary 1:Good, 0:Bad</a:t>
          </a:r>
          <a:r>
            <a:rPr lang="en-US" sz="1700" dirty="0"/>
            <a:t>.</a:t>
          </a:r>
        </a:p>
      </dgm:t>
    </dgm:pt>
    <dgm:pt modelId="{2F3F4C29-9793-4FCF-9708-9D12507F78D1}" type="parTrans" cxnId="{6A64DC90-6488-4725-BFC8-F0A899020915}">
      <dgm:prSet/>
      <dgm:spPr/>
      <dgm:t>
        <a:bodyPr/>
        <a:lstStyle/>
        <a:p>
          <a:endParaRPr lang="en-US"/>
        </a:p>
      </dgm:t>
    </dgm:pt>
    <dgm:pt modelId="{A5638037-B76D-45EA-8250-355391DD2929}" type="sibTrans" cxnId="{6A64DC90-6488-4725-BFC8-F0A899020915}">
      <dgm:prSet/>
      <dgm:spPr/>
      <dgm:t>
        <a:bodyPr/>
        <a:lstStyle/>
        <a:p>
          <a:endParaRPr lang="en-US"/>
        </a:p>
      </dgm:t>
    </dgm:pt>
    <dgm:pt modelId="{13D1E1A7-E978-4E9B-80E7-DE41659531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 dirty="0"/>
            <a:t>Model Used</a:t>
          </a:r>
          <a:endParaRPr lang="en-US" dirty="0"/>
        </a:p>
      </dgm:t>
    </dgm:pt>
    <dgm:pt modelId="{5533E5D7-3083-49C0-92D3-38AB72404B4B}" type="parTrans" cxnId="{E04791B8-19E1-4658-80E1-1692F038B9AE}">
      <dgm:prSet/>
      <dgm:spPr/>
      <dgm:t>
        <a:bodyPr/>
        <a:lstStyle/>
        <a:p>
          <a:endParaRPr lang="en-US"/>
        </a:p>
      </dgm:t>
    </dgm:pt>
    <dgm:pt modelId="{D7DC11E2-8CBE-479A-B55C-1711C77EF053}" type="sibTrans" cxnId="{E04791B8-19E1-4658-80E1-1692F038B9AE}">
      <dgm:prSet/>
      <dgm:spPr/>
      <dgm:t>
        <a:bodyPr/>
        <a:lstStyle/>
        <a:p>
          <a:endParaRPr lang="en-US"/>
        </a:p>
      </dgm:t>
    </dgm:pt>
    <dgm:pt modelId="{8C6A5EEF-34AC-4CDC-9C6B-D7653053E4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Decision Tree</a:t>
          </a:r>
        </a:p>
      </dgm:t>
    </dgm:pt>
    <dgm:pt modelId="{1AB8FE44-42F1-429A-9D2F-96FA2092AFF4}" type="parTrans" cxnId="{418A3253-2A1E-4A1B-99EB-EE065E9BE124}">
      <dgm:prSet/>
      <dgm:spPr/>
      <dgm:t>
        <a:bodyPr/>
        <a:lstStyle/>
        <a:p>
          <a:endParaRPr lang="en-US"/>
        </a:p>
      </dgm:t>
    </dgm:pt>
    <dgm:pt modelId="{AE4540AD-C9F9-4991-9EDC-9D524249A71A}" type="sibTrans" cxnId="{418A3253-2A1E-4A1B-99EB-EE065E9BE124}">
      <dgm:prSet/>
      <dgm:spPr/>
      <dgm:t>
        <a:bodyPr/>
        <a:lstStyle/>
        <a:p>
          <a:endParaRPr lang="en-US"/>
        </a:p>
      </dgm:t>
    </dgm:pt>
    <dgm:pt modelId="{F09DC157-341B-4B77-99C3-C41D7DFC00EA}" type="pres">
      <dgm:prSet presAssocID="{25959733-79DE-48EA-B7DF-1AD3557CF4AA}" presName="root" presStyleCnt="0">
        <dgm:presLayoutVars>
          <dgm:dir/>
          <dgm:resizeHandles val="exact"/>
        </dgm:presLayoutVars>
      </dgm:prSet>
      <dgm:spPr/>
    </dgm:pt>
    <dgm:pt modelId="{2A2DE3F3-9C67-478B-BBBF-379BF4E9D040}" type="pres">
      <dgm:prSet presAssocID="{032C78DB-B706-4A06-B44B-FF69E6763FBF}" presName="compNode" presStyleCnt="0"/>
      <dgm:spPr/>
    </dgm:pt>
    <dgm:pt modelId="{235D4F25-45E8-41A8-8D5B-631F759975D6}" type="pres">
      <dgm:prSet presAssocID="{032C78DB-B706-4A06-B44B-FF69E6763F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F3B57861-2D35-47E4-BE36-520D396FF8E7}" type="pres">
      <dgm:prSet presAssocID="{032C78DB-B706-4A06-B44B-FF69E6763FBF}" presName="iconSpace" presStyleCnt="0"/>
      <dgm:spPr/>
    </dgm:pt>
    <dgm:pt modelId="{47BBA8C1-7BDF-4E04-B15F-0FC951A2DDB1}" type="pres">
      <dgm:prSet presAssocID="{032C78DB-B706-4A06-B44B-FF69E6763FBF}" presName="parTx" presStyleLbl="revTx" presStyleIdx="0" presStyleCnt="4">
        <dgm:presLayoutVars>
          <dgm:chMax val="0"/>
          <dgm:chPref val="0"/>
        </dgm:presLayoutVars>
      </dgm:prSet>
      <dgm:spPr/>
    </dgm:pt>
    <dgm:pt modelId="{33E45E4F-7883-4B9C-A001-F8DE6A1A069E}" type="pres">
      <dgm:prSet presAssocID="{032C78DB-B706-4A06-B44B-FF69E6763FBF}" presName="txSpace" presStyleCnt="0"/>
      <dgm:spPr/>
    </dgm:pt>
    <dgm:pt modelId="{98756462-FB15-4A7F-917B-2D5E356D9755}" type="pres">
      <dgm:prSet presAssocID="{032C78DB-B706-4A06-B44B-FF69E6763FBF}" presName="desTx" presStyleLbl="revTx" presStyleIdx="1" presStyleCnt="4">
        <dgm:presLayoutVars/>
      </dgm:prSet>
      <dgm:spPr/>
    </dgm:pt>
    <dgm:pt modelId="{9C627A23-04FF-4754-BE2F-0C5626379FA9}" type="pres">
      <dgm:prSet presAssocID="{1E4C3BBE-E53E-48B5-AD67-3867FDAD1CE2}" presName="sibTrans" presStyleCnt="0"/>
      <dgm:spPr/>
    </dgm:pt>
    <dgm:pt modelId="{A463ED61-1561-47CE-B57A-DF9BD6E45121}" type="pres">
      <dgm:prSet presAssocID="{13D1E1A7-E978-4E9B-80E7-DE41659531AE}" presName="compNode" presStyleCnt="0"/>
      <dgm:spPr/>
    </dgm:pt>
    <dgm:pt modelId="{01CB71AB-B54B-40FB-A489-9B488CAF0245}" type="pres">
      <dgm:prSet presAssocID="{13D1E1A7-E978-4E9B-80E7-DE41659531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0792C4D-8DFA-470F-8646-820C7EE86094}" type="pres">
      <dgm:prSet presAssocID="{13D1E1A7-E978-4E9B-80E7-DE41659531AE}" presName="iconSpace" presStyleCnt="0"/>
      <dgm:spPr/>
    </dgm:pt>
    <dgm:pt modelId="{42BF990A-0146-4578-91C9-A41EBA40A070}" type="pres">
      <dgm:prSet presAssocID="{13D1E1A7-E978-4E9B-80E7-DE41659531AE}" presName="parTx" presStyleLbl="revTx" presStyleIdx="2" presStyleCnt="4">
        <dgm:presLayoutVars>
          <dgm:chMax val="0"/>
          <dgm:chPref val="0"/>
        </dgm:presLayoutVars>
      </dgm:prSet>
      <dgm:spPr/>
    </dgm:pt>
    <dgm:pt modelId="{6D0884E2-EE4E-44F2-A9F9-D5A411B3391F}" type="pres">
      <dgm:prSet presAssocID="{13D1E1A7-E978-4E9B-80E7-DE41659531AE}" presName="txSpace" presStyleCnt="0"/>
      <dgm:spPr/>
    </dgm:pt>
    <dgm:pt modelId="{5AFCB30D-58C2-4620-80CB-5E1559C5B39F}" type="pres">
      <dgm:prSet presAssocID="{13D1E1A7-E978-4E9B-80E7-DE41659531AE}" presName="desTx" presStyleLbl="revTx" presStyleIdx="3" presStyleCnt="4">
        <dgm:presLayoutVars/>
      </dgm:prSet>
      <dgm:spPr/>
    </dgm:pt>
  </dgm:ptLst>
  <dgm:cxnLst>
    <dgm:cxn modelId="{861CB42E-2015-46F7-B428-40F62BBD97CC}" type="presOf" srcId="{8C6A5EEF-34AC-4CDC-9C6B-D7653053E4A9}" destId="{5AFCB30D-58C2-4620-80CB-5E1559C5B39F}" srcOrd="0" destOrd="0" presId="urn:microsoft.com/office/officeart/2018/2/layout/IconLabelDescriptionList"/>
    <dgm:cxn modelId="{A22B3273-FB37-4163-B7D6-804FFD77B6D6}" type="presOf" srcId="{13D1E1A7-E978-4E9B-80E7-DE41659531AE}" destId="{42BF990A-0146-4578-91C9-A41EBA40A070}" srcOrd="0" destOrd="0" presId="urn:microsoft.com/office/officeart/2018/2/layout/IconLabelDescriptionList"/>
    <dgm:cxn modelId="{418A3253-2A1E-4A1B-99EB-EE065E9BE124}" srcId="{13D1E1A7-E978-4E9B-80E7-DE41659531AE}" destId="{8C6A5EEF-34AC-4CDC-9C6B-D7653053E4A9}" srcOrd="0" destOrd="0" parTransId="{1AB8FE44-42F1-429A-9D2F-96FA2092AFF4}" sibTransId="{AE4540AD-C9F9-4991-9EDC-9D524249A71A}"/>
    <dgm:cxn modelId="{6A64DC90-6488-4725-BFC8-F0A899020915}" srcId="{032C78DB-B706-4A06-B44B-FF69E6763FBF}" destId="{F413F6AA-3339-404A-B789-2C28586D17CC}" srcOrd="1" destOrd="0" parTransId="{2F3F4C29-9793-4FCF-9708-9D12507F78D1}" sibTransId="{A5638037-B76D-45EA-8250-355391DD2929}"/>
    <dgm:cxn modelId="{E8BDF690-70F8-4789-9DC6-4ECFAC9EE7F8}" srcId="{25959733-79DE-48EA-B7DF-1AD3557CF4AA}" destId="{032C78DB-B706-4A06-B44B-FF69E6763FBF}" srcOrd="0" destOrd="0" parTransId="{7BBDE8C5-16EB-4531-AA42-6DDFDC1F27D5}" sibTransId="{1E4C3BBE-E53E-48B5-AD67-3867FDAD1CE2}"/>
    <dgm:cxn modelId="{94C3A99F-F82F-4506-9A83-B9262635228E}" type="presOf" srcId="{032C78DB-B706-4A06-B44B-FF69E6763FBF}" destId="{47BBA8C1-7BDF-4E04-B15F-0FC951A2DDB1}" srcOrd="0" destOrd="0" presId="urn:microsoft.com/office/officeart/2018/2/layout/IconLabelDescriptionList"/>
    <dgm:cxn modelId="{4B3E84AF-20C3-40EC-AAB2-8013591C5949}" type="presOf" srcId="{F98B0CF7-075B-450E-948B-ADA87B50959F}" destId="{98756462-FB15-4A7F-917B-2D5E356D9755}" srcOrd="0" destOrd="0" presId="urn:microsoft.com/office/officeart/2018/2/layout/IconLabelDescriptionList"/>
    <dgm:cxn modelId="{E04791B8-19E1-4658-80E1-1692F038B9AE}" srcId="{25959733-79DE-48EA-B7DF-1AD3557CF4AA}" destId="{13D1E1A7-E978-4E9B-80E7-DE41659531AE}" srcOrd="1" destOrd="0" parTransId="{5533E5D7-3083-49C0-92D3-38AB72404B4B}" sibTransId="{D7DC11E2-8CBE-479A-B55C-1711C77EF053}"/>
    <dgm:cxn modelId="{A914B2C3-E13F-4C6C-AA2E-EFA622AF8A64}" type="presOf" srcId="{F413F6AA-3339-404A-B789-2C28586D17CC}" destId="{98756462-FB15-4A7F-917B-2D5E356D9755}" srcOrd="0" destOrd="1" presId="urn:microsoft.com/office/officeart/2018/2/layout/IconLabelDescriptionList"/>
    <dgm:cxn modelId="{3D1306E9-C304-4CDD-8190-623826DDD576}" srcId="{032C78DB-B706-4A06-B44B-FF69E6763FBF}" destId="{F98B0CF7-075B-450E-948B-ADA87B50959F}" srcOrd="0" destOrd="0" parTransId="{5D3F3038-0E62-42C7-B6E8-0BD4A36FD07C}" sibTransId="{CACE9B65-1C62-41BF-8006-021A2BAFFA2B}"/>
    <dgm:cxn modelId="{DB33F8F9-AD6C-4662-A51B-C66B21426AA4}" type="presOf" srcId="{25959733-79DE-48EA-B7DF-1AD3557CF4AA}" destId="{F09DC157-341B-4B77-99C3-C41D7DFC00EA}" srcOrd="0" destOrd="0" presId="urn:microsoft.com/office/officeart/2018/2/layout/IconLabelDescriptionList"/>
    <dgm:cxn modelId="{485924AD-B8B7-4E86-9F09-0C0601ADE873}" type="presParOf" srcId="{F09DC157-341B-4B77-99C3-C41D7DFC00EA}" destId="{2A2DE3F3-9C67-478B-BBBF-379BF4E9D040}" srcOrd="0" destOrd="0" presId="urn:microsoft.com/office/officeart/2018/2/layout/IconLabelDescriptionList"/>
    <dgm:cxn modelId="{7A6322BA-45F4-4423-9E45-B3A80BDA849B}" type="presParOf" srcId="{2A2DE3F3-9C67-478B-BBBF-379BF4E9D040}" destId="{235D4F25-45E8-41A8-8D5B-631F759975D6}" srcOrd="0" destOrd="0" presId="urn:microsoft.com/office/officeart/2018/2/layout/IconLabelDescriptionList"/>
    <dgm:cxn modelId="{D7957422-AFE7-4782-B53D-D1EB7E6E2277}" type="presParOf" srcId="{2A2DE3F3-9C67-478B-BBBF-379BF4E9D040}" destId="{F3B57861-2D35-47E4-BE36-520D396FF8E7}" srcOrd="1" destOrd="0" presId="urn:microsoft.com/office/officeart/2018/2/layout/IconLabelDescriptionList"/>
    <dgm:cxn modelId="{4642799D-67F7-4E00-B66E-2D7CA098D5A1}" type="presParOf" srcId="{2A2DE3F3-9C67-478B-BBBF-379BF4E9D040}" destId="{47BBA8C1-7BDF-4E04-B15F-0FC951A2DDB1}" srcOrd="2" destOrd="0" presId="urn:microsoft.com/office/officeart/2018/2/layout/IconLabelDescriptionList"/>
    <dgm:cxn modelId="{3D623D76-9778-4218-B388-9689D50D0C3A}" type="presParOf" srcId="{2A2DE3F3-9C67-478B-BBBF-379BF4E9D040}" destId="{33E45E4F-7883-4B9C-A001-F8DE6A1A069E}" srcOrd="3" destOrd="0" presId="urn:microsoft.com/office/officeart/2018/2/layout/IconLabelDescriptionList"/>
    <dgm:cxn modelId="{F27FD783-BCA4-47BD-A732-96E3FC2F95D2}" type="presParOf" srcId="{2A2DE3F3-9C67-478B-BBBF-379BF4E9D040}" destId="{98756462-FB15-4A7F-917B-2D5E356D9755}" srcOrd="4" destOrd="0" presId="urn:microsoft.com/office/officeart/2018/2/layout/IconLabelDescriptionList"/>
    <dgm:cxn modelId="{69B960CD-EC33-4A07-AAB8-EC7648812229}" type="presParOf" srcId="{F09DC157-341B-4B77-99C3-C41D7DFC00EA}" destId="{9C627A23-04FF-4754-BE2F-0C5626379FA9}" srcOrd="1" destOrd="0" presId="urn:microsoft.com/office/officeart/2018/2/layout/IconLabelDescriptionList"/>
    <dgm:cxn modelId="{B39D9C60-088F-4A89-B7E2-88FE08CFB00B}" type="presParOf" srcId="{F09DC157-341B-4B77-99C3-C41D7DFC00EA}" destId="{A463ED61-1561-47CE-B57A-DF9BD6E45121}" srcOrd="2" destOrd="0" presId="urn:microsoft.com/office/officeart/2018/2/layout/IconLabelDescriptionList"/>
    <dgm:cxn modelId="{AB0047C1-11E5-49A0-8211-A5B7D948906D}" type="presParOf" srcId="{A463ED61-1561-47CE-B57A-DF9BD6E45121}" destId="{01CB71AB-B54B-40FB-A489-9B488CAF0245}" srcOrd="0" destOrd="0" presId="urn:microsoft.com/office/officeart/2018/2/layout/IconLabelDescriptionList"/>
    <dgm:cxn modelId="{7C755439-4EB6-4D30-9980-ACEC85D5020C}" type="presParOf" srcId="{A463ED61-1561-47CE-B57A-DF9BD6E45121}" destId="{70792C4D-8DFA-470F-8646-820C7EE86094}" srcOrd="1" destOrd="0" presId="urn:microsoft.com/office/officeart/2018/2/layout/IconLabelDescriptionList"/>
    <dgm:cxn modelId="{02407CAB-1C0D-4B58-996B-CBC229C6B9B9}" type="presParOf" srcId="{A463ED61-1561-47CE-B57A-DF9BD6E45121}" destId="{42BF990A-0146-4578-91C9-A41EBA40A070}" srcOrd="2" destOrd="0" presId="urn:microsoft.com/office/officeart/2018/2/layout/IconLabelDescriptionList"/>
    <dgm:cxn modelId="{FC25C63F-86BF-4F1B-8838-C0792B99638E}" type="presParOf" srcId="{A463ED61-1561-47CE-B57A-DF9BD6E45121}" destId="{6D0884E2-EE4E-44F2-A9F9-D5A411B3391F}" srcOrd="3" destOrd="0" presId="urn:microsoft.com/office/officeart/2018/2/layout/IconLabelDescriptionList"/>
    <dgm:cxn modelId="{B04EE756-C4B4-4F1E-A9D6-34747594E012}" type="presParOf" srcId="{A463ED61-1561-47CE-B57A-DF9BD6E45121}" destId="{5AFCB30D-58C2-4620-80CB-5E1559C5B3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D4F25-45E8-41A8-8D5B-631F759975D6}">
      <dsp:nvSpPr>
        <dsp:cNvPr id="0" name=""/>
        <dsp:cNvSpPr/>
      </dsp:nvSpPr>
      <dsp:spPr>
        <a:xfrm>
          <a:off x="3127" y="400394"/>
          <a:ext cx="923425" cy="923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BA8C1-7BDF-4E04-B15F-0FC951A2DDB1}">
      <dsp:nvSpPr>
        <dsp:cNvPr id="0" name=""/>
        <dsp:cNvSpPr/>
      </dsp:nvSpPr>
      <dsp:spPr>
        <a:xfrm>
          <a:off x="3127" y="1492616"/>
          <a:ext cx="2638358" cy="39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u="sng" kern="1200" dirty="0"/>
            <a:t>Data Preprocessing</a:t>
          </a:r>
          <a:endParaRPr lang="en-US" sz="2500" kern="1200" dirty="0"/>
        </a:p>
      </dsp:txBody>
      <dsp:txXfrm>
        <a:off x="3127" y="1492616"/>
        <a:ext cx="2638358" cy="395753"/>
      </dsp:txXfrm>
    </dsp:sp>
    <dsp:sp modelId="{98756462-FB15-4A7F-917B-2D5E356D9755}">
      <dsp:nvSpPr>
        <dsp:cNvPr id="0" name=""/>
        <dsp:cNvSpPr/>
      </dsp:nvSpPr>
      <dsp:spPr>
        <a:xfrm>
          <a:off x="3127" y="1966879"/>
          <a:ext cx="2638358" cy="235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Checked For Null Values, used correlation, heat map, pair plot to find important features for analysis.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Mapped Wine Quality Response to bad and good[(3,4,5):Bad],[(6,7,8):Good] and then converted it into binary 1:Good, 0:Bad</a:t>
          </a:r>
          <a:r>
            <a:rPr lang="en-US" sz="1700" kern="1200" dirty="0"/>
            <a:t>.</a:t>
          </a:r>
        </a:p>
      </dsp:txBody>
      <dsp:txXfrm>
        <a:off x="3127" y="1966879"/>
        <a:ext cx="2638358" cy="2359001"/>
      </dsp:txXfrm>
    </dsp:sp>
    <dsp:sp modelId="{01CB71AB-B54B-40FB-A489-9B488CAF0245}">
      <dsp:nvSpPr>
        <dsp:cNvPr id="0" name=""/>
        <dsp:cNvSpPr/>
      </dsp:nvSpPr>
      <dsp:spPr>
        <a:xfrm>
          <a:off x="3103198" y="400394"/>
          <a:ext cx="923425" cy="923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990A-0146-4578-91C9-A41EBA40A070}">
      <dsp:nvSpPr>
        <dsp:cNvPr id="0" name=""/>
        <dsp:cNvSpPr/>
      </dsp:nvSpPr>
      <dsp:spPr>
        <a:xfrm>
          <a:off x="3103198" y="1492616"/>
          <a:ext cx="2638358" cy="39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u="sng" kern="1200" dirty="0"/>
            <a:t>Model Used</a:t>
          </a:r>
          <a:endParaRPr lang="en-US" sz="2500" kern="1200" dirty="0"/>
        </a:p>
      </dsp:txBody>
      <dsp:txXfrm>
        <a:off x="3103198" y="1492616"/>
        <a:ext cx="2638358" cy="395753"/>
      </dsp:txXfrm>
    </dsp:sp>
    <dsp:sp modelId="{5AFCB30D-58C2-4620-80CB-5E1559C5B39F}">
      <dsp:nvSpPr>
        <dsp:cNvPr id="0" name=""/>
        <dsp:cNvSpPr/>
      </dsp:nvSpPr>
      <dsp:spPr>
        <a:xfrm>
          <a:off x="3103198" y="1966879"/>
          <a:ext cx="2638358" cy="235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Decision Tree</a:t>
          </a:r>
        </a:p>
      </dsp:txBody>
      <dsp:txXfrm>
        <a:off x="3103198" y="1966879"/>
        <a:ext cx="2638358" cy="2359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0F01-0934-4350-AF28-4C327CA3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D20D6-883B-4003-97F1-37AA106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5EF2-0D0C-481A-B6D0-3AA6BB23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46A0-66F3-4E1F-B2A3-A3DA2EBC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6246-CC1B-4CC7-8271-58733B21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E748-38D5-4969-B621-CA6DFA33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6E68-FAF0-45F0-AA38-C1882E27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522F-4026-4A80-9840-59065C35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BB56-2327-4650-8463-E9C5FA68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DAD3-8996-4F89-815A-83A57346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8317C-EFEA-4123-923F-85268FFF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56CDF-1FFD-466D-8003-F26BEB01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0130-1AB1-4D70-8DEC-E1B23C6A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3E7A-631C-4E26-8DF9-4BBA7067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22BD-AA5C-4EDD-BBF3-50869731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F67F-6058-42F8-9D1C-B876ACE6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CA7A-642F-4E09-AEF5-542ABE62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43EC-C764-480B-9BD5-269C712B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ABE0-88B8-4178-BC07-6788ADAC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9B1D-D9A5-4749-9CD5-1F5E8F65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25-17B8-49CD-BB3B-28A4DC8B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6EBB-559A-491F-ADD3-3AC5A0F1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1CBE-50D8-4800-8725-F552D422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CCB9-91F2-4C73-ACE8-548934B9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088A-74CF-43B6-8188-0B9F45A2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1286-F0DC-476D-A239-54CD6B07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8B86-C04B-4425-9D5D-965FE433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F21E1-6897-4388-9D09-8E58BF5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14C0A-1DFB-4195-9A43-17729618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0F63-5FB5-4E38-8F6E-FB2FAB56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E2603-DD1E-4614-83A1-50A3A6A9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CB64-EB59-4DC8-B2CE-D9D1D67C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6C41-3CDC-4D3E-B430-146533C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71EC1-650C-450F-9231-741E9901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9CC60-CF99-4407-9BE5-D7A864F45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2ACA5-4962-4511-81BD-46A56251F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085DF-7825-4381-BEB9-89508F2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177E1-DE7E-475F-A0B4-43E15283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7E9EB-9DBA-4277-9B2A-77D88A1F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439-EC4E-413F-8F61-C61B6A1F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81574-A8BD-4D55-BFBF-85A79E1E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9059-981F-4A12-8E4E-B5100AE2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EF2DB-CADF-4566-8EDD-3E83A35E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D559D-03A2-490F-BD3D-F6A0ABF7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0E5FF-9C46-4DBF-AD10-6F2BCA35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0DDF-C03A-45EE-BF6E-E190177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F637-1393-46D3-91C5-F3F93D96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DC7B-BB7C-4370-A142-B3B8B9AC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17C33-2B26-4F7F-A83A-5118494D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0C45-E3F7-47F3-B58D-1BC8BFAF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678B-8F0A-4691-B0A2-99588BBF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B6AC-089C-48CC-8EF5-C5CEB89B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3384-7787-4B29-A1B3-FD8D2C22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4F293-A517-43AA-9429-822DF8A7C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E16F1-DF30-4F10-BAD9-1B8BEBAE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CEA6-86CC-4019-9F57-A77D7833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C030-2676-45D6-8473-8A01D1F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E946C-FF5A-4F3A-8DFE-8911669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1E768-CAAF-4674-8EC7-61E9C2AC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4FB8-8272-4FA1-998E-BD1DF14F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04EF-7025-49BF-BCE7-6D215562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C4EE-BF5B-4F5C-A2F7-D71D5BD472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5E6A-7EAA-4C33-B9C3-4D6DE7F8C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0988-64BC-4A11-B0B5-7FF9E99BF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edicting Red Wine Quality- Using Machine Learning Model | by Nivyasree  Avula | Analytics Vidhya | Medium">
            <a:extLst>
              <a:ext uri="{FF2B5EF4-FFF2-40B4-BE49-F238E27FC236}">
                <a16:creationId xmlns:a16="http://schemas.microsoft.com/office/drawing/2014/main" id="{0CA9D33A-CEAC-4A5A-A606-DA41825ED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1F01-200C-4B3C-9E50-D7730BFF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565849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  <a:cs typeface="Aharoni" panose="020B0604020202020204" pitchFamily="2" charset="-79"/>
              </a:rPr>
              <a:t>Wine </a:t>
            </a:r>
            <a:r>
              <a:rPr lang="en-US" sz="4800" b="1" dirty="0">
                <a:latin typeface="Algerian" panose="04020705040A02060702" pitchFamily="82" charset="0"/>
                <a:cs typeface="Aharoni" panose="020B0604020202020204" pitchFamily="2" charset="-79"/>
              </a:rPr>
              <a:t>Quality</a:t>
            </a:r>
            <a:r>
              <a:rPr lang="en-US" sz="4800" dirty="0">
                <a:latin typeface="Algerian" panose="04020705040A02060702" pitchFamily="82" charset="0"/>
                <a:cs typeface="Aharoni" panose="020B0604020202020204" pitchFamily="2" charset="-79"/>
              </a:rPr>
              <a:t>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C89B-A9AD-41D4-8F89-9417F7B9E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latin typeface="Agency FB" panose="020B0503020202020204" pitchFamily="34" charset="0"/>
              </a:rPr>
              <a:t>By- Shubhangi Waghmare</a:t>
            </a:r>
          </a:p>
          <a:p>
            <a:pPr algn="l"/>
            <a:r>
              <a:rPr lang="en-US" sz="2000" b="1">
                <a:latin typeface="Agency FB" panose="020B0503020202020204" pitchFamily="34" charset="0"/>
              </a:rPr>
              <a:t>Learnbay ML Capstone Project 1</a:t>
            </a:r>
          </a:p>
        </p:txBody>
      </p:sp>
      <p:sp>
        <p:nvSpPr>
          <p:cNvPr id="1031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53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5 Winning Solutions and Approaches from AmExpert 2019 - Feature  Engineering Special!">
            <a:extLst>
              <a:ext uri="{FF2B5EF4-FFF2-40B4-BE49-F238E27FC236}">
                <a16:creationId xmlns:a16="http://schemas.microsoft.com/office/drawing/2014/main" id="{9B3D40EF-F769-4B15-8EB9-401646B21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177F0-483C-4818-8C50-18B6E3F4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104" y="638023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highlight>
                  <a:srgbClr val="C0C0C0"/>
                </a:highlight>
                <a:latin typeface="Arabic Typesetting" panose="020B0604020202020204" pitchFamily="66" charset="-78"/>
                <a:cs typeface="Arabic Typesetting" panose="020B0604020202020204" pitchFamily="66" charset="-78"/>
              </a:rPr>
              <a:t>Solution Process-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extBox 3">
            <a:extLst>
              <a:ext uri="{FF2B5EF4-FFF2-40B4-BE49-F238E27FC236}">
                <a16:creationId xmlns:a16="http://schemas.microsoft.com/office/drawing/2014/main" id="{61D0776C-5C80-445C-A0B9-01A303EC0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167661"/>
              </p:ext>
            </p:extLst>
          </p:nvPr>
        </p:nvGraphicFramePr>
        <p:xfrm>
          <a:off x="4922454" y="996354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077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FEAC-8B39-48AF-A64E-0F4B53901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546" y="510786"/>
            <a:ext cx="9267038" cy="733206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Aharoni" panose="02010803020104030203" pitchFamily="2" charset="-79"/>
                <a:cs typeface="Aharoni" panose="02010803020104030203" pitchFamily="2" charset="-79"/>
              </a:rPr>
              <a:t>Performance Report Of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D0D105-77B1-42A7-A421-03648234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70362"/>
              </p:ext>
            </p:extLst>
          </p:nvPr>
        </p:nvGraphicFramePr>
        <p:xfrm>
          <a:off x="1575574" y="1711352"/>
          <a:ext cx="9040851" cy="2659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4447">
                  <a:extLst>
                    <a:ext uri="{9D8B030D-6E8A-4147-A177-3AD203B41FA5}">
                      <a16:colId xmlns:a16="http://schemas.microsoft.com/office/drawing/2014/main" val="3452267012"/>
                    </a:ext>
                  </a:extLst>
                </a:gridCol>
                <a:gridCol w="1874101">
                  <a:extLst>
                    <a:ext uri="{9D8B030D-6E8A-4147-A177-3AD203B41FA5}">
                      <a16:colId xmlns:a16="http://schemas.microsoft.com/office/drawing/2014/main" val="45943777"/>
                    </a:ext>
                  </a:extLst>
                </a:gridCol>
                <a:gridCol w="1874101">
                  <a:extLst>
                    <a:ext uri="{9D8B030D-6E8A-4147-A177-3AD203B41FA5}">
                      <a16:colId xmlns:a16="http://schemas.microsoft.com/office/drawing/2014/main" val="3789644233"/>
                    </a:ext>
                  </a:extLst>
                </a:gridCol>
                <a:gridCol w="1874101">
                  <a:extLst>
                    <a:ext uri="{9D8B030D-6E8A-4147-A177-3AD203B41FA5}">
                      <a16:colId xmlns:a16="http://schemas.microsoft.com/office/drawing/2014/main" val="3813470248"/>
                    </a:ext>
                  </a:extLst>
                </a:gridCol>
                <a:gridCol w="1874101">
                  <a:extLst>
                    <a:ext uri="{9D8B030D-6E8A-4147-A177-3AD203B41FA5}">
                      <a16:colId xmlns:a16="http://schemas.microsoft.com/office/drawing/2014/main" val="3616522092"/>
                    </a:ext>
                  </a:extLst>
                </a:gridCol>
              </a:tblGrid>
              <a:tr h="44321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32373"/>
                  </a:ext>
                </a:extLst>
              </a:tr>
              <a:tr h="443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28621"/>
                  </a:ext>
                </a:extLst>
              </a:tr>
              <a:tr h="443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196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9600"/>
                  </a:ext>
                </a:extLst>
              </a:tr>
              <a:tr h="443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37129"/>
                  </a:ext>
                </a:extLst>
              </a:tr>
              <a:tr h="443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Macro Avg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03681"/>
                  </a:ext>
                </a:extLst>
              </a:tr>
              <a:tr h="443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Weighted Avg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552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0EC5F7-5A0A-4DA5-9AF6-0355B31FE774}"/>
              </a:ext>
            </a:extLst>
          </p:cNvPr>
          <p:cNvSpPr txBox="1"/>
          <p:nvPr/>
        </p:nvSpPr>
        <p:spPr>
          <a:xfrm>
            <a:off x="1219957" y="4972789"/>
            <a:ext cx="10125512" cy="1231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Created DT Model have Training accuracy-0.77 &amp;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Testing accuracy-0.71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1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Overview Clipart Conclusion - Swot Analysis Swot Clipart, Cliparts &amp;  Cartoons - Jing.fm">
            <a:extLst>
              <a:ext uri="{FF2B5EF4-FFF2-40B4-BE49-F238E27FC236}">
                <a16:creationId xmlns:a16="http://schemas.microsoft.com/office/drawing/2014/main" id="{8723B04F-AE9F-4D54-BBA2-F182C542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61" y="480916"/>
            <a:ext cx="6368720" cy="37514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983B3C-29F2-473A-AA32-D8F52169A0F7}"/>
              </a:ext>
            </a:extLst>
          </p:cNvPr>
          <p:cNvSpPr txBox="1"/>
          <p:nvPr/>
        </p:nvSpPr>
        <p:spPr>
          <a:xfrm>
            <a:off x="800075" y="847071"/>
            <a:ext cx="5187821" cy="273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Error Rate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=1-accuracy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               =1-0.7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= 0.3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Confusion Matrix</a:t>
            </a:r>
            <a:r>
              <a:rPr lang="en-US" sz="2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[[137 67] 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[53 143]]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800" b="1" u="sng" dirty="0">
                <a:solidFill>
                  <a:srgbClr val="C00000"/>
                </a:solidFill>
                <a:latin typeface="Californian FB" panose="0207040306080B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AF97D-A760-4964-9D2A-176AB884F4AF}"/>
              </a:ext>
            </a:extLst>
          </p:cNvPr>
          <p:cNvSpPr txBox="1"/>
          <p:nvPr/>
        </p:nvSpPr>
        <p:spPr>
          <a:xfrm>
            <a:off x="440044" y="4598509"/>
            <a:ext cx="11095703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As per Performance Report and Error Rate Decision Tree Wine Prediction Model gives</a:t>
            </a:r>
            <a:r>
              <a:rPr lang="en-US" sz="2800" b="1" u="sng" dirty="0">
                <a:solidFill>
                  <a:schemeClr val="tx2">
                    <a:lumMod val="50000"/>
                  </a:schemeClr>
                </a:solidFill>
              </a:rPr>
              <a:t> 0.7 accurate predictions with error rate of 0.3</a:t>
            </a:r>
          </a:p>
        </p:txBody>
      </p:sp>
    </p:spTree>
    <p:extLst>
      <p:ext uri="{BB962C8B-B14F-4D97-AF65-F5344CB8AC3E}">
        <p14:creationId xmlns:p14="http://schemas.microsoft.com/office/powerpoint/2010/main" val="1932400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158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Agency FB</vt:lpstr>
      <vt:lpstr>Aharoni</vt:lpstr>
      <vt:lpstr>Algerian</vt:lpstr>
      <vt:lpstr>Arabic Typesetting</vt:lpstr>
      <vt:lpstr>Arial</vt:lpstr>
      <vt:lpstr>Baskerville Old Face</vt:lpstr>
      <vt:lpstr>Calibri</vt:lpstr>
      <vt:lpstr>Calibri Light</vt:lpstr>
      <vt:lpstr>Californian FB</vt:lpstr>
      <vt:lpstr>Courier New</vt:lpstr>
      <vt:lpstr>Wingdings</vt:lpstr>
      <vt:lpstr>Office Theme</vt:lpstr>
      <vt:lpstr>Wine Quality Prediction</vt:lpstr>
      <vt:lpstr>Solution Process-</vt:lpstr>
      <vt:lpstr>Performance Report Of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Waghmare, Shubhangi</dc:creator>
  <cp:lastModifiedBy>Waghmare, Shubhangi</cp:lastModifiedBy>
  <cp:revision>17</cp:revision>
  <dcterms:created xsi:type="dcterms:W3CDTF">2021-03-22T13:12:47Z</dcterms:created>
  <dcterms:modified xsi:type="dcterms:W3CDTF">2021-03-22T15:26:44Z</dcterms:modified>
</cp:coreProperties>
</file>