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59733-79DE-48EA-B7DF-1AD3557CF4A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2C78DB-B706-4A06-B44B-FF69E6763FB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u="sng" dirty="0"/>
            <a:t>Data Preprocessing</a:t>
          </a:r>
          <a:endParaRPr lang="en-US" dirty="0"/>
        </a:p>
      </dgm:t>
    </dgm:pt>
    <dgm:pt modelId="{7BBDE8C5-16EB-4531-AA42-6DDFDC1F27D5}" type="parTrans" cxnId="{E8BDF690-70F8-4789-9DC6-4ECFAC9EE7F8}">
      <dgm:prSet/>
      <dgm:spPr/>
      <dgm:t>
        <a:bodyPr/>
        <a:lstStyle/>
        <a:p>
          <a:endParaRPr lang="en-US"/>
        </a:p>
      </dgm:t>
    </dgm:pt>
    <dgm:pt modelId="{1E4C3BBE-E53E-48B5-AD67-3867FDAD1CE2}" type="sibTrans" cxnId="{E8BDF690-70F8-4789-9DC6-4ECFAC9EE7F8}">
      <dgm:prSet/>
      <dgm:spPr/>
      <dgm:t>
        <a:bodyPr/>
        <a:lstStyle/>
        <a:p>
          <a:endParaRPr lang="en-US"/>
        </a:p>
      </dgm:t>
    </dgm:pt>
    <dgm:pt modelId="{F98B0CF7-075B-450E-948B-ADA87B5095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1. Importing Required Python Libraries </a:t>
          </a:r>
        </a:p>
        <a:p>
          <a:pPr>
            <a:lnSpc>
              <a:spcPct val="100000"/>
            </a:lnSpc>
          </a:pPr>
          <a:r>
            <a:rPr lang="en-US" sz="1600" dirty="0"/>
            <a:t>2.Importing Data using Pandas.</a:t>
          </a:r>
        </a:p>
        <a:p>
          <a:pPr>
            <a:lnSpc>
              <a:spcPct val="100000"/>
            </a:lnSpc>
          </a:pPr>
          <a:r>
            <a:rPr lang="en-US" sz="1600" dirty="0"/>
            <a:t>3. Reading and Describing Data</a:t>
          </a:r>
        </a:p>
        <a:p>
          <a:pPr>
            <a:lnSpc>
              <a:spcPct val="100000"/>
            </a:lnSpc>
          </a:pPr>
          <a:r>
            <a:rPr lang="en-US" sz="1600" dirty="0"/>
            <a:t>4.Statastical analysis </a:t>
          </a:r>
        </a:p>
        <a:p>
          <a:pPr>
            <a:lnSpc>
              <a:spcPct val="100000"/>
            </a:lnSpc>
          </a:pPr>
          <a:r>
            <a:rPr lang="en-US" sz="1600" dirty="0"/>
            <a:t>5. Checking for Missing Data</a:t>
          </a:r>
        </a:p>
        <a:p>
          <a:pPr>
            <a:lnSpc>
              <a:spcPct val="100000"/>
            </a:lnSpc>
          </a:pPr>
          <a:r>
            <a:rPr lang="en-US" sz="1600" dirty="0"/>
            <a:t>6.Exploratory Data analysis- Checking for outliers using box  plot, </a:t>
          </a:r>
          <a:r>
            <a:rPr lang="en-US" sz="1600" dirty="0" err="1"/>
            <a:t>distplots</a:t>
          </a:r>
          <a:endParaRPr lang="en-US" sz="1600" dirty="0"/>
        </a:p>
        <a:p>
          <a:pPr>
            <a:lnSpc>
              <a:spcPct val="100000"/>
            </a:lnSpc>
          </a:pPr>
          <a:r>
            <a:rPr lang="en-US" sz="1600" dirty="0"/>
            <a:t>7.Feature Engineering-Normalizing Data using Min-Max Scaler, Standardization.</a:t>
          </a:r>
        </a:p>
        <a:p>
          <a:pPr>
            <a:lnSpc>
              <a:spcPct val="100000"/>
            </a:lnSpc>
          </a:pPr>
          <a:r>
            <a:rPr lang="en-US" sz="1600" dirty="0"/>
            <a:t>8.Feature Selection using correlation heatmap analysis.</a:t>
          </a:r>
        </a:p>
        <a:p>
          <a:pPr>
            <a:lnSpc>
              <a:spcPct val="100000"/>
            </a:lnSpc>
          </a:pPr>
          <a:r>
            <a:rPr lang="en-US" sz="1600" dirty="0"/>
            <a:t>9.Train-Test </a:t>
          </a:r>
          <a:r>
            <a:rPr lang="en-US" sz="1600" dirty="0" err="1"/>
            <a:t>Spliting</a:t>
          </a:r>
          <a:endParaRPr lang="en-US" sz="1600" dirty="0"/>
        </a:p>
        <a:p>
          <a:pPr>
            <a:lnSpc>
              <a:spcPct val="100000"/>
            </a:lnSpc>
          </a:pPr>
          <a:endParaRPr lang="en-US" sz="1600" dirty="0"/>
        </a:p>
      </dgm:t>
    </dgm:pt>
    <dgm:pt modelId="{5D3F3038-0E62-42C7-B6E8-0BD4A36FD07C}" type="parTrans" cxnId="{3D1306E9-C304-4CDD-8190-623826DDD576}">
      <dgm:prSet/>
      <dgm:spPr/>
      <dgm:t>
        <a:bodyPr/>
        <a:lstStyle/>
        <a:p>
          <a:endParaRPr lang="en-US"/>
        </a:p>
      </dgm:t>
    </dgm:pt>
    <dgm:pt modelId="{CACE9B65-1C62-41BF-8006-021A2BAFFA2B}" type="sibTrans" cxnId="{3D1306E9-C304-4CDD-8190-623826DDD576}">
      <dgm:prSet/>
      <dgm:spPr/>
      <dgm:t>
        <a:bodyPr/>
        <a:lstStyle/>
        <a:p>
          <a:endParaRPr lang="en-US"/>
        </a:p>
      </dgm:t>
    </dgm:pt>
    <dgm:pt modelId="{13D1E1A7-E978-4E9B-80E7-DE41659531A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u="sng" dirty="0"/>
            <a:t>Model Used</a:t>
          </a:r>
          <a:endParaRPr lang="en-US" dirty="0"/>
        </a:p>
      </dgm:t>
    </dgm:pt>
    <dgm:pt modelId="{5533E5D7-3083-49C0-92D3-38AB72404B4B}" type="parTrans" cxnId="{E04791B8-19E1-4658-80E1-1692F038B9AE}">
      <dgm:prSet/>
      <dgm:spPr/>
      <dgm:t>
        <a:bodyPr/>
        <a:lstStyle/>
        <a:p>
          <a:endParaRPr lang="en-US"/>
        </a:p>
      </dgm:t>
    </dgm:pt>
    <dgm:pt modelId="{D7DC11E2-8CBE-479A-B55C-1711C77EF053}" type="sibTrans" cxnId="{E04791B8-19E1-4658-80E1-1692F038B9AE}">
      <dgm:prSet/>
      <dgm:spPr/>
      <dgm:t>
        <a:bodyPr/>
        <a:lstStyle/>
        <a:p>
          <a:endParaRPr lang="en-US"/>
        </a:p>
      </dgm:t>
    </dgm:pt>
    <dgm:pt modelId="{8C6A5EEF-34AC-4CDC-9C6B-D7653053E4A9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600" b="1" dirty="0"/>
            <a:t>XGB Regression Model used after evaluating below regression algorithms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600" b="1" dirty="0"/>
            <a:t>1. </a:t>
          </a:r>
          <a:r>
            <a:rPr lang="en-IN" sz="1600" b="1" dirty="0" err="1"/>
            <a:t>LinearRegression</a:t>
          </a:r>
          <a:endParaRPr lang="en-IN" sz="1600" b="1" dirty="0"/>
        </a:p>
        <a:p>
          <a:pPr>
            <a:lnSpc>
              <a:spcPct val="100000"/>
            </a:lnSpc>
            <a:buFont typeface="+mj-lt"/>
            <a:buAutoNum type="arabicPeriod"/>
          </a:pPr>
          <a:r>
            <a:rPr lang="en-IN" sz="1600" b="1" dirty="0"/>
            <a:t>2. </a:t>
          </a:r>
          <a:r>
            <a:rPr lang="en-IN" sz="1600" b="1" dirty="0" err="1"/>
            <a:t>DecisionTreeRegressor</a:t>
          </a:r>
          <a:endParaRPr lang="en-IN" sz="1600" b="1" dirty="0"/>
        </a:p>
        <a:p>
          <a:pPr>
            <a:lnSpc>
              <a:spcPct val="100000"/>
            </a:lnSpc>
            <a:buFont typeface="+mj-lt"/>
            <a:buAutoNum type="arabicPeriod"/>
          </a:pPr>
          <a:r>
            <a:rPr lang="en-IN" sz="1600" b="1" dirty="0"/>
            <a:t>3. </a:t>
          </a:r>
          <a:r>
            <a:rPr lang="en-IN" sz="1600" b="1" dirty="0" err="1"/>
            <a:t>RandomForestRegressor</a:t>
          </a:r>
          <a:endParaRPr lang="en-IN" sz="1600" b="1" dirty="0"/>
        </a:p>
        <a:p>
          <a:pPr>
            <a:lnSpc>
              <a:spcPct val="100000"/>
            </a:lnSpc>
            <a:buFont typeface="+mj-lt"/>
            <a:buAutoNum type="arabicPeriod"/>
          </a:pPr>
          <a:r>
            <a:rPr lang="en-IN" sz="1600" b="1" dirty="0"/>
            <a:t>4. </a:t>
          </a:r>
          <a:r>
            <a:rPr lang="en-IN" sz="1600" b="1" dirty="0" err="1"/>
            <a:t>ExtraTreesRegressor</a:t>
          </a:r>
          <a:endParaRPr lang="en-IN" sz="1600" b="1" dirty="0"/>
        </a:p>
        <a:p>
          <a:pPr>
            <a:lnSpc>
              <a:spcPct val="100000"/>
            </a:lnSpc>
            <a:buFont typeface="+mj-lt"/>
            <a:buAutoNum type="arabicPeriod"/>
          </a:pPr>
          <a:r>
            <a:rPr lang="en-IN" sz="1600" b="1" dirty="0"/>
            <a:t>5. </a:t>
          </a:r>
          <a:r>
            <a:rPr lang="en-IN" sz="1600" b="1" dirty="0" err="1"/>
            <a:t>XGBRegressor</a:t>
          </a:r>
          <a:endParaRPr lang="en-IN" sz="1600" b="1" dirty="0"/>
        </a:p>
        <a:p>
          <a:pPr>
            <a:lnSpc>
              <a:spcPct val="100000"/>
            </a:lnSpc>
            <a:buFont typeface="+mj-lt"/>
            <a:buAutoNum type="arabicPeriod"/>
          </a:pPr>
          <a:endParaRPr lang="en-IN" sz="1600" b="1" dirty="0"/>
        </a:p>
        <a:p>
          <a:pPr>
            <a:lnSpc>
              <a:spcPct val="100000"/>
            </a:lnSpc>
            <a:buFont typeface="+mj-lt"/>
            <a:buAutoNum type="arabicPeriod"/>
          </a:pPr>
          <a:endParaRPr lang="en-IN" sz="1600" b="1" dirty="0"/>
        </a:p>
        <a:p>
          <a:pPr>
            <a:lnSpc>
              <a:spcPct val="100000"/>
            </a:lnSpc>
            <a:buNone/>
          </a:pPr>
          <a:endParaRPr lang="en-IN" sz="1600" b="1" dirty="0"/>
        </a:p>
        <a:p>
          <a:pPr>
            <a:lnSpc>
              <a:spcPct val="100000"/>
            </a:lnSpc>
            <a:buNone/>
          </a:pPr>
          <a:endParaRPr lang="en-US" sz="1600" b="1" dirty="0"/>
        </a:p>
      </dgm:t>
    </dgm:pt>
    <dgm:pt modelId="{1AB8FE44-42F1-429A-9D2F-96FA2092AFF4}" type="parTrans" cxnId="{418A3253-2A1E-4A1B-99EB-EE065E9BE124}">
      <dgm:prSet/>
      <dgm:spPr/>
      <dgm:t>
        <a:bodyPr/>
        <a:lstStyle/>
        <a:p>
          <a:endParaRPr lang="en-US"/>
        </a:p>
      </dgm:t>
    </dgm:pt>
    <dgm:pt modelId="{AE4540AD-C9F9-4991-9EDC-9D524249A71A}" type="sibTrans" cxnId="{418A3253-2A1E-4A1B-99EB-EE065E9BE124}">
      <dgm:prSet/>
      <dgm:spPr/>
      <dgm:t>
        <a:bodyPr/>
        <a:lstStyle/>
        <a:p>
          <a:endParaRPr lang="en-US"/>
        </a:p>
      </dgm:t>
    </dgm:pt>
    <dgm:pt modelId="{F09DC157-341B-4B77-99C3-C41D7DFC00EA}" type="pres">
      <dgm:prSet presAssocID="{25959733-79DE-48EA-B7DF-1AD3557CF4AA}" presName="root" presStyleCnt="0">
        <dgm:presLayoutVars>
          <dgm:dir/>
          <dgm:resizeHandles val="exact"/>
        </dgm:presLayoutVars>
      </dgm:prSet>
      <dgm:spPr/>
    </dgm:pt>
    <dgm:pt modelId="{2A2DE3F3-9C67-478B-BBBF-379BF4E9D040}" type="pres">
      <dgm:prSet presAssocID="{032C78DB-B706-4A06-B44B-FF69E6763FBF}" presName="compNode" presStyleCnt="0"/>
      <dgm:spPr/>
    </dgm:pt>
    <dgm:pt modelId="{235D4F25-45E8-41A8-8D5B-631F759975D6}" type="pres">
      <dgm:prSet presAssocID="{032C78DB-B706-4A06-B44B-FF69E6763FB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F3B57861-2D35-47E4-BE36-520D396FF8E7}" type="pres">
      <dgm:prSet presAssocID="{032C78DB-B706-4A06-B44B-FF69E6763FBF}" presName="iconSpace" presStyleCnt="0"/>
      <dgm:spPr/>
    </dgm:pt>
    <dgm:pt modelId="{47BBA8C1-7BDF-4E04-B15F-0FC951A2DDB1}" type="pres">
      <dgm:prSet presAssocID="{032C78DB-B706-4A06-B44B-FF69E6763FBF}" presName="parTx" presStyleLbl="revTx" presStyleIdx="0" presStyleCnt="4">
        <dgm:presLayoutVars>
          <dgm:chMax val="0"/>
          <dgm:chPref val="0"/>
        </dgm:presLayoutVars>
      </dgm:prSet>
      <dgm:spPr/>
    </dgm:pt>
    <dgm:pt modelId="{33E45E4F-7883-4B9C-A001-F8DE6A1A069E}" type="pres">
      <dgm:prSet presAssocID="{032C78DB-B706-4A06-B44B-FF69E6763FBF}" presName="txSpace" presStyleCnt="0"/>
      <dgm:spPr/>
    </dgm:pt>
    <dgm:pt modelId="{98756462-FB15-4A7F-917B-2D5E356D9755}" type="pres">
      <dgm:prSet presAssocID="{032C78DB-B706-4A06-B44B-FF69E6763FBF}" presName="desTx" presStyleLbl="revTx" presStyleIdx="1" presStyleCnt="4">
        <dgm:presLayoutVars/>
      </dgm:prSet>
      <dgm:spPr/>
    </dgm:pt>
    <dgm:pt modelId="{9C627A23-04FF-4754-BE2F-0C5626379FA9}" type="pres">
      <dgm:prSet presAssocID="{1E4C3BBE-E53E-48B5-AD67-3867FDAD1CE2}" presName="sibTrans" presStyleCnt="0"/>
      <dgm:spPr/>
    </dgm:pt>
    <dgm:pt modelId="{A463ED61-1561-47CE-B57A-DF9BD6E45121}" type="pres">
      <dgm:prSet presAssocID="{13D1E1A7-E978-4E9B-80E7-DE41659531AE}" presName="compNode" presStyleCnt="0"/>
      <dgm:spPr/>
    </dgm:pt>
    <dgm:pt modelId="{01CB71AB-B54B-40FB-A489-9B488CAF0245}" type="pres">
      <dgm:prSet presAssocID="{13D1E1A7-E978-4E9B-80E7-DE41659531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7000" b="-7000"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70792C4D-8DFA-470F-8646-820C7EE86094}" type="pres">
      <dgm:prSet presAssocID="{13D1E1A7-E978-4E9B-80E7-DE41659531AE}" presName="iconSpace" presStyleCnt="0"/>
      <dgm:spPr/>
    </dgm:pt>
    <dgm:pt modelId="{42BF990A-0146-4578-91C9-A41EBA40A070}" type="pres">
      <dgm:prSet presAssocID="{13D1E1A7-E978-4E9B-80E7-DE41659531AE}" presName="parTx" presStyleLbl="revTx" presStyleIdx="2" presStyleCnt="4">
        <dgm:presLayoutVars>
          <dgm:chMax val="0"/>
          <dgm:chPref val="0"/>
        </dgm:presLayoutVars>
      </dgm:prSet>
      <dgm:spPr/>
    </dgm:pt>
    <dgm:pt modelId="{6D0884E2-EE4E-44F2-A9F9-D5A411B3391F}" type="pres">
      <dgm:prSet presAssocID="{13D1E1A7-E978-4E9B-80E7-DE41659531AE}" presName="txSpace" presStyleCnt="0"/>
      <dgm:spPr/>
    </dgm:pt>
    <dgm:pt modelId="{5AFCB30D-58C2-4620-80CB-5E1559C5B39F}" type="pres">
      <dgm:prSet presAssocID="{13D1E1A7-E978-4E9B-80E7-DE41659531AE}" presName="desTx" presStyleLbl="revTx" presStyleIdx="3" presStyleCnt="4">
        <dgm:presLayoutVars/>
      </dgm:prSet>
      <dgm:spPr/>
    </dgm:pt>
  </dgm:ptLst>
  <dgm:cxnLst>
    <dgm:cxn modelId="{861CB42E-2015-46F7-B428-40F62BBD97CC}" type="presOf" srcId="{8C6A5EEF-34AC-4CDC-9C6B-D7653053E4A9}" destId="{5AFCB30D-58C2-4620-80CB-5E1559C5B39F}" srcOrd="0" destOrd="0" presId="urn:microsoft.com/office/officeart/2018/2/layout/IconLabelDescriptionList"/>
    <dgm:cxn modelId="{A22B3273-FB37-4163-B7D6-804FFD77B6D6}" type="presOf" srcId="{13D1E1A7-E978-4E9B-80E7-DE41659531AE}" destId="{42BF990A-0146-4578-91C9-A41EBA40A070}" srcOrd="0" destOrd="0" presId="urn:microsoft.com/office/officeart/2018/2/layout/IconLabelDescriptionList"/>
    <dgm:cxn modelId="{418A3253-2A1E-4A1B-99EB-EE065E9BE124}" srcId="{13D1E1A7-E978-4E9B-80E7-DE41659531AE}" destId="{8C6A5EEF-34AC-4CDC-9C6B-D7653053E4A9}" srcOrd="0" destOrd="0" parTransId="{1AB8FE44-42F1-429A-9D2F-96FA2092AFF4}" sibTransId="{AE4540AD-C9F9-4991-9EDC-9D524249A71A}"/>
    <dgm:cxn modelId="{E8BDF690-70F8-4789-9DC6-4ECFAC9EE7F8}" srcId="{25959733-79DE-48EA-B7DF-1AD3557CF4AA}" destId="{032C78DB-B706-4A06-B44B-FF69E6763FBF}" srcOrd="0" destOrd="0" parTransId="{7BBDE8C5-16EB-4531-AA42-6DDFDC1F27D5}" sibTransId="{1E4C3BBE-E53E-48B5-AD67-3867FDAD1CE2}"/>
    <dgm:cxn modelId="{94C3A99F-F82F-4506-9A83-B9262635228E}" type="presOf" srcId="{032C78DB-B706-4A06-B44B-FF69E6763FBF}" destId="{47BBA8C1-7BDF-4E04-B15F-0FC951A2DDB1}" srcOrd="0" destOrd="0" presId="urn:microsoft.com/office/officeart/2018/2/layout/IconLabelDescriptionList"/>
    <dgm:cxn modelId="{4B3E84AF-20C3-40EC-AAB2-8013591C5949}" type="presOf" srcId="{F98B0CF7-075B-450E-948B-ADA87B50959F}" destId="{98756462-FB15-4A7F-917B-2D5E356D9755}" srcOrd="0" destOrd="0" presId="urn:microsoft.com/office/officeart/2018/2/layout/IconLabelDescriptionList"/>
    <dgm:cxn modelId="{E04791B8-19E1-4658-80E1-1692F038B9AE}" srcId="{25959733-79DE-48EA-B7DF-1AD3557CF4AA}" destId="{13D1E1A7-E978-4E9B-80E7-DE41659531AE}" srcOrd="1" destOrd="0" parTransId="{5533E5D7-3083-49C0-92D3-38AB72404B4B}" sibTransId="{D7DC11E2-8CBE-479A-B55C-1711C77EF053}"/>
    <dgm:cxn modelId="{3D1306E9-C304-4CDD-8190-623826DDD576}" srcId="{032C78DB-B706-4A06-B44B-FF69E6763FBF}" destId="{F98B0CF7-075B-450E-948B-ADA87B50959F}" srcOrd="0" destOrd="0" parTransId="{5D3F3038-0E62-42C7-B6E8-0BD4A36FD07C}" sibTransId="{CACE9B65-1C62-41BF-8006-021A2BAFFA2B}"/>
    <dgm:cxn modelId="{DB33F8F9-AD6C-4662-A51B-C66B21426AA4}" type="presOf" srcId="{25959733-79DE-48EA-B7DF-1AD3557CF4AA}" destId="{F09DC157-341B-4B77-99C3-C41D7DFC00EA}" srcOrd="0" destOrd="0" presId="urn:microsoft.com/office/officeart/2018/2/layout/IconLabelDescriptionList"/>
    <dgm:cxn modelId="{485924AD-B8B7-4E86-9F09-0C0601ADE873}" type="presParOf" srcId="{F09DC157-341B-4B77-99C3-C41D7DFC00EA}" destId="{2A2DE3F3-9C67-478B-BBBF-379BF4E9D040}" srcOrd="0" destOrd="0" presId="urn:microsoft.com/office/officeart/2018/2/layout/IconLabelDescriptionList"/>
    <dgm:cxn modelId="{7A6322BA-45F4-4423-9E45-B3A80BDA849B}" type="presParOf" srcId="{2A2DE3F3-9C67-478B-BBBF-379BF4E9D040}" destId="{235D4F25-45E8-41A8-8D5B-631F759975D6}" srcOrd="0" destOrd="0" presId="urn:microsoft.com/office/officeart/2018/2/layout/IconLabelDescriptionList"/>
    <dgm:cxn modelId="{D7957422-AFE7-4782-B53D-D1EB7E6E2277}" type="presParOf" srcId="{2A2DE3F3-9C67-478B-BBBF-379BF4E9D040}" destId="{F3B57861-2D35-47E4-BE36-520D396FF8E7}" srcOrd="1" destOrd="0" presId="urn:microsoft.com/office/officeart/2018/2/layout/IconLabelDescriptionList"/>
    <dgm:cxn modelId="{4642799D-67F7-4E00-B66E-2D7CA098D5A1}" type="presParOf" srcId="{2A2DE3F3-9C67-478B-BBBF-379BF4E9D040}" destId="{47BBA8C1-7BDF-4E04-B15F-0FC951A2DDB1}" srcOrd="2" destOrd="0" presId="urn:microsoft.com/office/officeart/2018/2/layout/IconLabelDescriptionList"/>
    <dgm:cxn modelId="{3D623D76-9778-4218-B388-9689D50D0C3A}" type="presParOf" srcId="{2A2DE3F3-9C67-478B-BBBF-379BF4E9D040}" destId="{33E45E4F-7883-4B9C-A001-F8DE6A1A069E}" srcOrd="3" destOrd="0" presId="urn:microsoft.com/office/officeart/2018/2/layout/IconLabelDescriptionList"/>
    <dgm:cxn modelId="{F27FD783-BCA4-47BD-A732-96E3FC2F95D2}" type="presParOf" srcId="{2A2DE3F3-9C67-478B-BBBF-379BF4E9D040}" destId="{98756462-FB15-4A7F-917B-2D5E356D9755}" srcOrd="4" destOrd="0" presId="urn:microsoft.com/office/officeart/2018/2/layout/IconLabelDescriptionList"/>
    <dgm:cxn modelId="{69B960CD-EC33-4A07-AAB8-EC7648812229}" type="presParOf" srcId="{F09DC157-341B-4B77-99C3-C41D7DFC00EA}" destId="{9C627A23-04FF-4754-BE2F-0C5626379FA9}" srcOrd="1" destOrd="0" presId="urn:microsoft.com/office/officeart/2018/2/layout/IconLabelDescriptionList"/>
    <dgm:cxn modelId="{B39D9C60-088F-4A89-B7E2-88FE08CFB00B}" type="presParOf" srcId="{F09DC157-341B-4B77-99C3-C41D7DFC00EA}" destId="{A463ED61-1561-47CE-B57A-DF9BD6E45121}" srcOrd="2" destOrd="0" presId="urn:microsoft.com/office/officeart/2018/2/layout/IconLabelDescriptionList"/>
    <dgm:cxn modelId="{AB0047C1-11E5-49A0-8211-A5B7D948906D}" type="presParOf" srcId="{A463ED61-1561-47CE-B57A-DF9BD6E45121}" destId="{01CB71AB-B54B-40FB-A489-9B488CAF0245}" srcOrd="0" destOrd="0" presId="urn:microsoft.com/office/officeart/2018/2/layout/IconLabelDescriptionList"/>
    <dgm:cxn modelId="{7C755439-4EB6-4D30-9980-ACEC85D5020C}" type="presParOf" srcId="{A463ED61-1561-47CE-B57A-DF9BD6E45121}" destId="{70792C4D-8DFA-470F-8646-820C7EE86094}" srcOrd="1" destOrd="0" presId="urn:microsoft.com/office/officeart/2018/2/layout/IconLabelDescriptionList"/>
    <dgm:cxn modelId="{02407CAB-1C0D-4B58-996B-CBC229C6B9B9}" type="presParOf" srcId="{A463ED61-1561-47CE-B57A-DF9BD6E45121}" destId="{42BF990A-0146-4578-91C9-A41EBA40A070}" srcOrd="2" destOrd="0" presId="urn:microsoft.com/office/officeart/2018/2/layout/IconLabelDescriptionList"/>
    <dgm:cxn modelId="{FC25C63F-86BF-4F1B-8838-C0792B99638E}" type="presParOf" srcId="{A463ED61-1561-47CE-B57A-DF9BD6E45121}" destId="{6D0884E2-EE4E-44F2-A9F9-D5A411B3391F}" srcOrd="3" destOrd="0" presId="urn:microsoft.com/office/officeart/2018/2/layout/IconLabelDescriptionList"/>
    <dgm:cxn modelId="{B04EE756-C4B4-4F1E-A9D6-34747594E012}" type="presParOf" srcId="{A463ED61-1561-47CE-B57A-DF9BD6E45121}" destId="{5AFCB30D-58C2-4620-80CB-5E1559C5B39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D4F25-45E8-41A8-8D5B-631F759975D6}">
      <dsp:nvSpPr>
        <dsp:cNvPr id="0" name=""/>
        <dsp:cNvSpPr/>
      </dsp:nvSpPr>
      <dsp:spPr>
        <a:xfrm>
          <a:off x="5929" y="0"/>
          <a:ext cx="922523" cy="6842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BA8C1-7BDF-4E04-B15F-0FC951A2DDB1}">
      <dsp:nvSpPr>
        <dsp:cNvPr id="0" name=""/>
        <dsp:cNvSpPr/>
      </dsp:nvSpPr>
      <dsp:spPr>
        <a:xfrm>
          <a:off x="5929" y="834868"/>
          <a:ext cx="2635781" cy="293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u="sng" kern="1200" dirty="0"/>
            <a:t>Data Preprocessing</a:t>
          </a:r>
          <a:endParaRPr lang="en-US" sz="1800" kern="1200" dirty="0"/>
        </a:p>
      </dsp:txBody>
      <dsp:txXfrm>
        <a:off x="5929" y="834868"/>
        <a:ext cx="2635781" cy="293259"/>
      </dsp:txXfrm>
    </dsp:sp>
    <dsp:sp modelId="{98756462-FB15-4A7F-917B-2D5E356D9755}">
      <dsp:nvSpPr>
        <dsp:cNvPr id="0" name=""/>
        <dsp:cNvSpPr/>
      </dsp:nvSpPr>
      <dsp:spPr>
        <a:xfrm>
          <a:off x="5929" y="1198172"/>
          <a:ext cx="2635781" cy="3528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Importing Required Python Libraries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2.Importing Data using Pandas.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3. Reading and Describing Data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4.Statastical analysis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5. Checking for Missing Data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6.Exploratory Data analysis- Checking for outliers using box  plot, </a:t>
          </a:r>
          <a:r>
            <a:rPr lang="en-US" sz="1600" kern="1200" dirty="0" err="1"/>
            <a:t>distplots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7.Feature Engineering-Normalizing Data using Min-Max Scaler, Standardization.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8.Feature Selection using correlation heatmap analysis.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9.Train-Test </a:t>
          </a:r>
          <a:r>
            <a:rPr lang="en-US" sz="1600" kern="1200" dirty="0" err="1"/>
            <a:t>Spliting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5929" y="1198172"/>
        <a:ext cx="2635781" cy="3528103"/>
      </dsp:txXfrm>
    </dsp:sp>
    <dsp:sp modelId="{01CB71AB-B54B-40FB-A489-9B488CAF0245}">
      <dsp:nvSpPr>
        <dsp:cNvPr id="0" name=""/>
        <dsp:cNvSpPr/>
      </dsp:nvSpPr>
      <dsp:spPr>
        <a:xfrm>
          <a:off x="3102973" y="0"/>
          <a:ext cx="922523" cy="6842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7000" b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F990A-0146-4578-91C9-A41EBA40A070}">
      <dsp:nvSpPr>
        <dsp:cNvPr id="0" name=""/>
        <dsp:cNvSpPr/>
      </dsp:nvSpPr>
      <dsp:spPr>
        <a:xfrm>
          <a:off x="3102973" y="834868"/>
          <a:ext cx="2635781" cy="293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u="sng" kern="1200" dirty="0"/>
            <a:t>Model Used</a:t>
          </a:r>
          <a:endParaRPr lang="en-US" sz="1800" kern="1200" dirty="0"/>
        </a:p>
      </dsp:txBody>
      <dsp:txXfrm>
        <a:off x="3102973" y="834868"/>
        <a:ext cx="2635781" cy="293259"/>
      </dsp:txXfrm>
    </dsp:sp>
    <dsp:sp modelId="{5AFCB30D-58C2-4620-80CB-5E1559C5B39F}">
      <dsp:nvSpPr>
        <dsp:cNvPr id="0" name=""/>
        <dsp:cNvSpPr/>
      </dsp:nvSpPr>
      <dsp:spPr>
        <a:xfrm>
          <a:off x="3102973" y="1198172"/>
          <a:ext cx="2635781" cy="3528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XGB Regression Model used after evaluating below regression algorithms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/>
            <a:t>1. </a:t>
          </a:r>
          <a:r>
            <a:rPr lang="en-IN" sz="1600" b="1" kern="1200" dirty="0" err="1"/>
            <a:t>LinearRegression</a:t>
          </a:r>
          <a:endParaRPr lang="en-IN" sz="1600" b="1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b="1" kern="1200" dirty="0"/>
            <a:t>2. </a:t>
          </a:r>
          <a:r>
            <a:rPr lang="en-IN" sz="1600" b="1" kern="1200" dirty="0" err="1"/>
            <a:t>DecisionTreeRegressor</a:t>
          </a:r>
          <a:endParaRPr lang="en-IN" sz="1600" b="1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b="1" kern="1200" dirty="0"/>
            <a:t>3. </a:t>
          </a:r>
          <a:r>
            <a:rPr lang="en-IN" sz="1600" b="1" kern="1200" dirty="0" err="1"/>
            <a:t>RandomForestRegressor</a:t>
          </a:r>
          <a:endParaRPr lang="en-IN" sz="1600" b="1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b="1" kern="1200" dirty="0"/>
            <a:t>4. </a:t>
          </a:r>
          <a:r>
            <a:rPr lang="en-IN" sz="1600" b="1" kern="1200" dirty="0" err="1"/>
            <a:t>ExtraTreesRegressor</a:t>
          </a:r>
          <a:endParaRPr lang="en-IN" sz="1600" b="1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600" b="1" kern="1200" dirty="0"/>
            <a:t>5. </a:t>
          </a:r>
          <a:r>
            <a:rPr lang="en-IN" sz="1600" b="1" kern="1200" dirty="0" err="1"/>
            <a:t>XGBRegressor</a:t>
          </a:r>
          <a:endParaRPr lang="en-IN" sz="1600" b="1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IN" sz="1600" b="1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IN" sz="1600" b="1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b="1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/>
        </a:p>
      </dsp:txBody>
      <dsp:txXfrm>
        <a:off x="3102973" y="1198172"/>
        <a:ext cx="2635781" cy="3528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0F01-0934-4350-AF28-4C327CA3F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D20D6-883B-4003-97F1-37AA106E2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F5EF2-0D0C-481A-B6D0-3AA6BB23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EE-BF5B-4F5C-A2F7-D71D5BD4728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B46A0-66F3-4E1F-B2A3-A3DA2EBC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6246-CC1B-4CC7-8271-58733B21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AE82-EFD3-4627-8ECD-84C4514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0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E748-38D5-4969-B621-CA6DFA33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36E68-FAF0-45F0-AA38-C1882E279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1522F-4026-4A80-9840-59065C35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EE-BF5B-4F5C-A2F7-D71D5BD4728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3BB56-2327-4650-8463-E9C5FA68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BDAD3-8996-4F89-815A-83A57346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AE82-EFD3-4627-8ECD-84C4514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8317C-EFEA-4123-923F-85268FFF5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56CDF-1FFD-466D-8003-F26BEB01C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A0130-1AB1-4D70-8DEC-E1B23C6A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EE-BF5B-4F5C-A2F7-D71D5BD4728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3E7A-631C-4E26-8DF9-4BBA7067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422BD-AA5C-4EDD-BBF3-50869731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AE82-EFD3-4627-8ECD-84C4514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5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F67F-6058-42F8-9D1C-B876ACE6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CA7A-642F-4E09-AEF5-542ABE62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43EC-C764-480B-9BD5-269C712B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EE-BF5B-4F5C-A2F7-D71D5BD4728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ABE0-88B8-4178-BC07-6788ADAC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9B1D-D9A5-4749-9CD5-1F5E8F65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AE82-EFD3-4627-8ECD-84C4514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9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8B25-17B8-49CD-BB3B-28A4DC8B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36EBB-559A-491F-ADD3-3AC5A0F1A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71CBE-50D8-4800-8725-F552D422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EE-BF5B-4F5C-A2F7-D71D5BD4728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7CCB9-91F2-4C73-ACE8-548934B9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0088A-74CF-43B6-8188-0B9F45A2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AE82-EFD3-4627-8ECD-84C4514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1286-F0DC-476D-A239-54CD6B07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E8B86-C04B-4425-9D5D-965FE4336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F21E1-6897-4388-9D09-8E58BF50D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14C0A-1DFB-4195-9A43-17729618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EE-BF5B-4F5C-A2F7-D71D5BD4728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30F63-5FB5-4E38-8F6E-FB2FAB56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E2603-DD1E-4614-83A1-50A3A6A9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AE82-EFD3-4627-8ECD-84C4514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6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CB64-EB59-4DC8-B2CE-D9D1D67C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A6C41-3CDC-4D3E-B430-146533C9A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71EC1-650C-450F-9231-741E99014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9CC60-CF99-4407-9BE5-D7A864F45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2ACA5-4962-4511-81BD-46A56251F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085DF-7825-4381-BEB9-89508F2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EE-BF5B-4F5C-A2F7-D71D5BD4728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177E1-DE7E-475F-A0B4-43E15283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7E9EB-9DBA-4277-9B2A-77D88A1F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AE82-EFD3-4627-8ECD-84C4514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5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D439-EC4E-413F-8F61-C61B6A1F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81574-A8BD-4D55-BFBF-85A79E1E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EE-BF5B-4F5C-A2F7-D71D5BD4728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79059-981F-4A12-8E4E-B5100AE2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EF2DB-CADF-4566-8EDD-3E83A35E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AE82-EFD3-4627-8ECD-84C4514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6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D559D-03A2-490F-BD3D-F6A0ABF7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EE-BF5B-4F5C-A2F7-D71D5BD4728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0E5FF-9C46-4DBF-AD10-6F2BCA35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20DDF-C03A-45EE-BF6E-E190177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AE82-EFD3-4627-8ECD-84C4514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3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F637-1393-46D3-91C5-F3F93D96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6DC7B-BB7C-4370-A142-B3B8B9AC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17C33-2B26-4F7F-A83A-5118494D0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0C45-E3F7-47F3-B58D-1BC8BFAF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EE-BF5B-4F5C-A2F7-D71D5BD4728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6678B-8F0A-4691-B0A2-99588BBF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1B6AC-089C-48CC-8EF5-C5CEB89B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AE82-EFD3-4627-8ECD-84C4514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3384-7787-4B29-A1B3-FD8D2C22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4F293-A517-43AA-9429-822DF8A7C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E16F1-DF30-4F10-BAD9-1B8BEBAE5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7CEA6-86CC-4019-9F57-A77D7833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4EE-BF5B-4F5C-A2F7-D71D5BD4728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EC030-2676-45D6-8473-8A01D1F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E946C-FF5A-4F3A-8DFE-8911669C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AE82-EFD3-4627-8ECD-84C4514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9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1E768-CAAF-4674-8EC7-61E9C2AC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14FB8-8272-4FA1-998E-BD1DF14F9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104EF-7025-49BF-BCE7-6D2155620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3C4EE-BF5B-4F5C-A2F7-D71D5BD4728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A5E6A-7EAA-4C33-B9C3-4D6DE7F8C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20988-64BC-4A11-B0B5-7FF9E99BF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0AE82-EFD3-4627-8ECD-84C4514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5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81F01-200C-4B3C-9E50-D7730BFFA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565849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Algerian" panose="04020705040A02060702" pitchFamily="82" charset="0"/>
                <a:cs typeface="Aharoni" panose="020B0604020202020204" pitchFamily="2" charset="-79"/>
              </a:rPr>
              <a:t>Boston house price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C89B-A9AD-41D4-8F89-9417F7B9E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Agency FB" panose="020B0503020202020204" pitchFamily="34" charset="0"/>
              </a:rPr>
              <a:t>By- Shubhangi Waghmare</a:t>
            </a:r>
          </a:p>
          <a:p>
            <a:pPr algn="l"/>
            <a:r>
              <a:rPr lang="en-US" sz="2000" b="1" dirty="0">
                <a:latin typeface="Agency FB" panose="020B0503020202020204" pitchFamily="34" charset="0"/>
              </a:rPr>
              <a:t>Case study ML Project for interview</a:t>
            </a:r>
          </a:p>
        </p:txBody>
      </p:sp>
      <p:sp>
        <p:nvSpPr>
          <p:cNvPr id="1031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Model Evaluation and Validation: Predicting Boston Housing Prices - Oleg  Leyzerov">
            <a:extLst>
              <a:ext uri="{FF2B5EF4-FFF2-40B4-BE49-F238E27FC236}">
                <a16:creationId xmlns:a16="http://schemas.microsoft.com/office/drawing/2014/main" id="{E8866C5A-257A-43CF-A1E1-A736A05EF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9" y="1108288"/>
            <a:ext cx="6188564" cy="464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537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5 Winning Solutions and Approaches from AmExpert 2019 - Feature  Engineering Special!">
            <a:extLst>
              <a:ext uri="{FF2B5EF4-FFF2-40B4-BE49-F238E27FC236}">
                <a16:creationId xmlns:a16="http://schemas.microsoft.com/office/drawing/2014/main" id="{9B3D40EF-F769-4B15-8EB9-401646B21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177F0-483C-4818-8C50-18B6E3F4D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104" y="638023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u="sng" dirty="0">
                <a:solidFill>
                  <a:schemeClr val="bg1"/>
                </a:solidFill>
                <a:highlight>
                  <a:srgbClr val="C0C0C0"/>
                </a:highlight>
                <a:latin typeface="Arabic Typesetting" panose="020B0604020202020204" pitchFamily="66" charset="-78"/>
                <a:cs typeface="Arabic Typesetting" panose="020B0604020202020204" pitchFamily="66" charset="-78"/>
              </a:rPr>
              <a:t>Solution Process-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extBox 3">
            <a:extLst>
              <a:ext uri="{FF2B5EF4-FFF2-40B4-BE49-F238E27FC236}">
                <a16:creationId xmlns:a16="http://schemas.microsoft.com/office/drawing/2014/main" id="{61D0776C-5C80-445C-A0B9-01A303EC0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892532"/>
              </p:ext>
            </p:extLst>
          </p:nvPr>
        </p:nvGraphicFramePr>
        <p:xfrm>
          <a:off x="4949087" y="401550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0775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FEAC-8B39-48AF-A64E-0F4B53901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545" y="510786"/>
            <a:ext cx="9908031" cy="785354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Aharoni" panose="02010803020104030203" pitchFamily="2" charset="-79"/>
                <a:cs typeface="Aharoni" panose="02010803020104030203" pitchFamily="2" charset="-79"/>
              </a:rPr>
              <a:t>Performance Report Of Model &amp; 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0EC5F7-5A0A-4DA5-9AF6-0355B31FE774}"/>
              </a:ext>
            </a:extLst>
          </p:cNvPr>
          <p:cNvSpPr txBox="1"/>
          <p:nvPr/>
        </p:nvSpPr>
        <p:spPr>
          <a:xfrm>
            <a:off x="559708" y="1741317"/>
            <a:ext cx="1095463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 Result=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MSE= 9.70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CV_Score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18.77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0512D7-C80C-4F0B-9995-5F6A46E2DAE2}"/>
              </a:ext>
            </a:extLst>
          </p:cNvPr>
          <p:cNvSpPr txBox="1"/>
          <p:nvPr/>
        </p:nvSpPr>
        <p:spPr>
          <a:xfrm>
            <a:off x="559708" y="3767199"/>
            <a:ext cx="11095703" cy="14465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from various model analysis and reports we can see that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Helvetica Neue"/>
              </a:rPr>
              <a:t>XGBRegressor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 Model giving us most generalized prediction along Mean Square Error equal to 9.70 and Cross Validation Score as 18.76</a:t>
            </a:r>
          </a:p>
        </p:txBody>
      </p:sp>
    </p:spTree>
    <p:extLst>
      <p:ext uri="{BB962C8B-B14F-4D97-AF65-F5344CB8AC3E}">
        <p14:creationId xmlns:p14="http://schemas.microsoft.com/office/powerpoint/2010/main" val="211161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158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Agency FB</vt:lpstr>
      <vt:lpstr>Aharoni</vt:lpstr>
      <vt:lpstr>Algerian</vt:lpstr>
      <vt:lpstr>Arabic Typesetting</vt:lpstr>
      <vt:lpstr>Arial</vt:lpstr>
      <vt:lpstr>Calibri</vt:lpstr>
      <vt:lpstr>Calibri Light</vt:lpstr>
      <vt:lpstr>Courier New</vt:lpstr>
      <vt:lpstr>Helvetica Neue</vt:lpstr>
      <vt:lpstr>Office Theme</vt:lpstr>
      <vt:lpstr>Boston house price Predictions</vt:lpstr>
      <vt:lpstr>Solution Process-</vt:lpstr>
      <vt:lpstr>Performance Report Of Model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Prediction</dc:title>
  <dc:creator>Waghmare, Shubhangi</dc:creator>
  <cp:lastModifiedBy>Shubhangi Waghmare</cp:lastModifiedBy>
  <cp:revision>22</cp:revision>
  <dcterms:created xsi:type="dcterms:W3CDTF">2021-03-22T13:12:47Z</dcterms:created>
  <dcterms:modified xsi:type="dcterms:W3CDTF">2021-04-06T17:54:53Z</dcterms:modified>
</cp:coreProperties>
</file>