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72" r:id="rId19"/>
    <p:sldId id="279" r:id="rId20"/>
    <p:sldId id="273" r:id="rId21"/>
    <p:sldId id="278"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384"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2019-11-19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2019-11-19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2019-11-19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2019-11-19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2019-11-19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2019-11-19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2019-11-19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2019-11-19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2019-11-19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2019-11-19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2019-11-19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2019-11-19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2019-11-19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2019-11-19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2019-11-19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2019-11-19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2019-11-19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043" y="1298714"/>
            <a:ext cx="11728174" cy="1100358"/>
          </a:xfrm>
        </p:spPr>
        <p:txBody>
          <a:bodyPr>
            <a:normAutofit fontScale="90000"/>
          </a:bodyPr>
          <a:lstStyle/>
          <a:p>
            <a:r>
              <a:rPr lang="en-US" sz="2400" dirty="0" smtClean="0">
                <a:solidFill>
                  <a:srgbClr val="C00000"/>
                </a:solidFill>
              </a:rPr>
              <a:t>Paper ID: 58, Paper Title: Health Care Management System Using Time Series Analysis</a:t>
            </a:r>
            <a:r>
              <a:rPr lang="en-US" sz="2000" dirty="0" smtClean="0">
                <a:solidFill>
                  <a:schemeClr val="accent1"/>
                </a:solidFill>
              </a:rPr>
              <a:t/>
            </a:r>
            <a:br>
              <a:rPr lang="en-US" sz="2000" dirty="0" smtClean="0">
                <a:solidFill>
                  <a:schemeClr val="accent1"/>
                </a:solidFill>
              </a:rPr>
            </a:br>
            <a:r>
              <a:rPr lang="en-US" sz="800" dirty="0" smtClean="0"/>
              <a:t/>
            </a:r>
            <a:br>
              <a:rPr lang="en-US" sz="800" dirty="0" smtClean="0"/>
            </a:br>
            <a:r>
              <a:rPr lang="en-US" sz="800" dirty="0" smtClean="0"/>
              <a:t/>
            </a:r>
            <a:br>
              <a:rPr lang="en-US" sz="800" dirty="0" smtClean="0"/>
            </a:br>
            <a:endParaRPr lang="en-US" sz="500" dirty="0">
              <a:solidFill>
                <a:srgbClr val="C00000"/>
              </a:solidFill>
            </a:endParaRPr>
          </a:p>
        </p:txBody>
      </p:sp>
      <p:sp>
        <p:nvSpPr>
          <p:cNvPr id="11" name="TextBox 10"/>
          <p:cNvSpPr txBox="1"/>
          <p:nvPr/>
        </p:nvSpPr>
        <p:spPr>
          <a:xfrm>
            <a:off x="7898297" y="3023204"/>
            <a:ext cx="4293704" cy="2862322"/>
          </a:xfrm>
          <a:prstGeom prst="rect">
            <a:avLst/>
          </a:prstGeom>
          <a:noFill/>
        </p:spPr>
        <p:txBody>
          <a:bodyPr wrap="square" rtlCol="0">
            <a:spAutoFit/>
          </a:bodyPr>
          <a:lstStyle/>
          <a:p>
            <a:r>
              <a:rPr lang="en-US" b="1" dirty="0" smtClean="0"/>
              <a:t>Presented by: </a:t>
            </a:r>
            <a:r>
              <a:rPr lang="en-US" b="1" dirty="0" err="1" smtClean="0"/>
              <a:t>Shubhangu</a:t>
            </a:r>
            <a:r>
              <a:rPr lang="en-US" b="1" dirty="0" smtClean="0"/>
              <a:t> </a:t>
            </a:r>
            <a:r>
              <a:rPr lang="en-US" b="1" dirty="0" err="1" smtClean="0"/>
              <a:t>Shukla</a:t>
            </a:r>
            <a:endParaRPr lang="en-US" b="1" dirty="0" smtClean="0"/>
          </a:p>
          <a:p>
            <a:endParaRPr lang="en-US" dirty="0" smtClean="0"/>
          </a:p>
          <a:p>
            <a:endParaRPr lang="en-US" b="1" dirty="0" smtClean="0"/>
          </a:p>
          <a:p>
            <a:r>
              <a:rPr lang="en-US" b="1" dirty="0" smtClean="0"/>
              <a:t>Full Affiliation: Student</a:t>
            </a:r>
          </a:p>
          <a:p>
            <a:endParaRPr lang="en-US" b="1" dirty="0" smtClean="0"/>
          </a:p>
          <a:p>
            <a:r>
              <a:rPr lang="en-US" b="1" dirty="0" smtClean="0"/>
              <a:t>Presentation Date: 21/11/2019</a:t>
            </a:r>
          </a:p>
          <a:p>
            <a:endParaRPr lang="en-US" b="1"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182879" y="0"/>
            <a:ext cx="12009119" cy="1285461"/>
          </a:xfrm>
          <a:prstGeom prst="rect">
            <a:avLst/>
          </a:prstGeom>
        </p:spPr>
      </p:pic>
      <p:pic>
        <p:nvPicPr>
          <p:cNvPr id="5" name="Picture 4"/>
          <p:cNvPicPr>
            <a:picLocks noChangeAspect="1"/>
          </p:cNvPicPr>
          <p:nvPr/>
        </p:nvPicPr>
        <p:blipFill>
          <a:blip r:embed="rId3"/>
          <a:stretch>
            <a:fillRect/>
          </a:stretch>
        </p:blipFill>
        <p:spPr>
          <a:xfrm>
            <a:off x="1828800" y="5115339"/>
            <a:ext cx="10363200" cy="1742661"/>
          </a:xfrm>
          <a:prstGeom prst="rect">
            <a:avLst/>
          </a:prstGeom>
        </p:spPr>
      </p:pic>
      <p:pic>
        <p:nvPicPr>
          <p:cNvPr id="14" name="Picture 13"/>
          <p:cNvPicPr>
            <a:picLocks noChangeAspect="1"/>
          </p:cNvPicPr>
          <p:nvPr/>
        </p:nvPicPr>
        <p:blipFill>
          <a:blip r:embed="rId4"/>
          <a:stretch>
            <a:fillRect/>
          </a:stretch>
        </p:blipFill>
        <p:spPr>
          <a:xfrm>
            <a:off x="742122" y="2611106"/>
            <a:ext cx="7106194" cy="2550525"/>
          </a:xfrm>
          <a:prstGeom prst="rect">
            <a:avLst/>
          </a:prstGeom>
        </p:spPr>
      </p:pic>
      <p:sp>
        <p:nvSpPr>
          <p:cNvPr id="9" name="Subtitle 8"/>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344630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168" y="505327"/>
            <a:ext cx="9868317" cy="745958"/>
          </a:xfrm>
        </p:spPr>
        <p:txBody>
          <a:bodyPr/>
          <a:lstStyle/>
          <a:p>
            <a:r>
              <a:rPr lang="en-US" dirty="0" smtClean="0"/>
              <a:t>Experimental Setup</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554496" y="1267326"/>
                <a:ext cx="10637504" cy="5590674"/>
              </a:xfrm>
            </p:spPr>
            <p:txBody>
              <a:bodyPr/>
              <a:lstStyle/>
              <a:p>
                <a:r>
                  <a:rPr lang="en-US" b="1" u="sng" dirty="0" smtClean="0"/>
                  <a:t>Welles Wilder Moving Average:</a:t>
                </a:r>
              </a:p>
              <a:p>
                <a:r>
                  <a:rPr lang="en-IN" dirty="0" smtClean="0"/>
                  <a:t>The new smoothing technique used in this paper is Welles Wilder Moving Average. The strength of WWMA is its ability to filter out noise, therefore, allowing trend analysis. This technique is developed by J. Welles Wilder and introduced in his 1978 book, New Concepts in Technical Trading Systems.</a:t>
                </a:r>
              </a:p>
              <a:p>
                <a:r>
                  <a:rPr lang="en-IN" dirty="0" smtClean="0"/>
                  <a:t>The Welles Wilder method of calculating moving averages is very similar to a Simple Moving Average. The formula of WWMA is as follows:</a:t>
                </a:r>
              </a:p>
              <a:p>
                <a:r>
                  <a:rPr lang="en-IN" b="1" dirty="0" smtClean="0"/>
                  <a:t>WWMA=  </a:t>
                </a:r>
                <a14:m>
                  <m:oMath xmlns:m="http://schemas.openxmlformats.org/officeDocument/2006/math">
                    <m:f>
                      <m:fPr>
                        <m:ctrlPr>
                          <a:rPr lang="en-IN" b="1" i="1" smtClean="0">
                            <a:latin typeface="Cambria Math" panose="02040503050406030204" pitchFamily="18" charset="0"/>
                          </a:rPr>
                        </m:ctrlPr>
                      </m:fPr>
                      <m:num>
                        <m:r>
                          <m:rPr>
                            <m:nor/>
                          </m:rPr>
                          <a:rPr lang="en-IN" b="1" dirty="0"/>
                          <m:t>( </m:t>
                        </m:r>
                        <m:r>
                          <m:rPr>
                            <m:nor/>
                          </m:rPr>
                          <a:rPr lang="en-IN" b="1" dirty="0"/>
                          <m:t>WWMA</m:t>
                        </m:r>
                        <m:r>
                          <m:rPr>
                            <m:nor/>
                          </m:rPr>
                          <a:rPr lang="en-IN" b="1" dirty="0"/>
                          <m:t>[−1] ∗(</m:t>
                        </m:r>
                        <m:r>
                          <m:rPr>
                            <m:nor/>
                          </m:rPr>
                          <a:rPr lang="en-IN" b="1" dirty="0"/>
                          <m:t>n</m:t>
                        </m:r>
                        <m:r>
                          <m:rPr>
                            <m:nor/>
                          </m:rPr>
                          <a:rPr lang="en-IN" b="1" dirty="0"/>
                          <m:t>−1) + </m:t>
                        </m:r>
                        <m:r>
                          <m:rPr>
                            <m:nor/>
                          </m:rPr>
                          <a:rPr lang="en-IN" b="1" dirty="0"/>
                          <m:t>Current</m:t>
                        </m:r>
                        <m:r>
                          <m:rPr>
                            <m:nor/>
                          </m:rPr>
                          <a:rPr lang="en-IN" b="1" dirty="0"/>
                          <m:t> </m:t>
                        </m:r>
                        <m:r>
                          <m:rPr>
                            <m:nor/>
                          </m:rPr>
                          <a:rPr lang="en-IN" b="1" dirty="0"/>
                          <m:t>Value</m:t>
                        </m:r>
                        <m:r>
                          <m:rPr>
                            <m:nor/>
                          </m:rPr>
                          <a:rPr lang="en-IN" b="1" dirty="0"/>
                          <m:t>)</m:t>
                        </m:r>
                      </m:num>
                      <m:den>
                        <m:r>
                          <m:rPr>
                            <m:nor/>
                          </m:rPr>
                          <a:rPr lang="en-IN" b="1" dirty="0"/>
                          <m:t>n</m:t>
                        </m:r>
                      </m:den>
                    </m:f>
                  </m:oMath>
                </a14:m>
                <a:endParaRPr lang="en-IN" b="1" dirty="0" smtClean="0"/>
              </a:p>
              <a:p>
                <a:r>
                  <a:rPr lang="en-US" b="1" dirty="0" smtClean="0"/>
                  <a:t>The standard value of n used is 14.</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54496" y="1267326"/>
                <a:ext cx="10637504" cy="5590674"/>
              </a:xfrm>
              <a:blipFill rotWithShape="0">
                <a:blip r:embed="rId2"/>
                <a:stretch>
                  <a:fillRect l="-401" t="-654" r="-917"/>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8642" y="649705"/>
            <a:ext cx="10423358" cy="6208295"/>
          </a:xfrm>
        </p:spPr>
        <p:txBody>
          <a:bodyPr/>
          <a:lstStyle/>
          <a:p>
            <a:r>
              <a:rPr lang="en-US" b="1" u="sng" dirty="0" smtClean="0"/>
              <a:t>Data Set-</a:t>
            </a:r>
            <a:r>
              <a:rPr lang="en-US" dirty="0" smtClean="0"/>
              <a:t> The data set used for health predictions are based upon five parameters namely body temperature, pulse rate, </a:t>
            </a:r>
            <a:r>
              <a:rPr lang="en-US" dirty="0" err="1" smtClean="0"/>
              <a:t>haemoglobin</a:t>
            </a:r>
            <a:r>
              <a:rPr lang="en-US" dirty="0" smtClean="0"/>
              <a:t> levels, systolic and diastolic pressure. The data set is recorded on a daily basis for a time period of 3 months dated 1st January 2019 to 31st March 2019.</a:t>
            </a:r>
          </a:p>
          <a:p>
            <a:endParaRPr lang="en-US" dirty="0" smtClean="0"/>
          </a:p>
          <a:p>
            <a:r>
              <a:rPr lang="en-US" b="1" u="sng" dirty="0" smtClean="0"/>
              <a:t>Retrieving Temperature Graph-</a:t>
            </a:r>
            <a:endParaRPr lang="en-US" b="1" u="sng" dirty="0"/>
          </a:p>
        </p:txBody>
      </p:sp>
      <p:pic>
        <p:nvPicPr>
          <p:cNvPr id="9" name="Picture 8" descr="TemperatureGraph (1).PNG"/>
          <p:cNvPicPr>
            <a:picLocks noChangeAspect="1"/>
          </p:cNvPicPr>
          <p:nvPr/>
        </p:nvPicPr>
        <p:blipFill>
          <a:blip r:embed="rId2"/>
          <a:stretch>
            <a:fillRect/>
          </a:stretch>
        </p:blipFill>
        <p:spPr>
          <a:xfrm>
            <a:off x="3633537" y="2826614"/>
            <a:ext cx="6682627" cy="34418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4970" y="653716"/>
            <a:ext cx="10457030" cy="6204284"/>
          </a:xfrm>
        </p:spPr>
        <p:txBody>
          <a:bodyPr/>
          <a:lstStyle/>
          <a:p>
            <a:r>
              <a:rPr lang="en-US" b="1" u="sng" dirty="0" smtClean="0"/>
              <a:t>Retrieving Pulse Rate-</a:t>
            </a:r>
          </a:p>
          <a:p>
            <a:endParaRPr lang="en-US" b="1" u="sng"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14080" y="1342805"/>
            <a:ext cx="6790008" cy="32773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7316" y="677778"/>
            <a:ext cx="10324683" cy="6180221"/>
          </a:xfrm>
        </p:spPr>
        <p:txBody>
          <a:bodyPr/>
          <a:lstStyle/>
          <a:p>
            <a:r>
              <a:rPr lang="en-US" b="1" u="sng" dirty="0" smtClean="0"/>
              <a:t>Retrieving </a:t>
            </a:r>
            <a:r>
              <a:rPr lang="en-US" b="1" u="sng" dirty="0" err="1" smtClean="0"/>
              <a:t>Haemoglobin</a:t>
            </a:r>
            <a:r>
              <a:rPr lang="en-US" b="1" u="sng" dirty="0" smtClean="0"/>
              <a:t>-</a:t>
            </a:r>
            <a:endParaRPr lang="en-US" b="1" u="sng" dirty="0"/>
          </a:p>
        </p:txBody>
      </p:sp>
      <p:pic>
        <p:nvPicPr>
          <p:cNvPr id="5" name="Picture 4" descr="HaemoglobinGraph (1).PNG"/>
          <p:cNvPicPr>
            <a:picLocks noChangeAspect="1"/>
          </p:cNvPicPr>
          <p:nvPr/>
        </p:nvPicPr>
        <p:blipFill>
          <a:blip r:embed="rId2"/>
          <a:stretch>
            <a:fillRect/>
          </a:stretch>
        </p:blipFill>
        <p:spPr>
          <a:xfrm>
            <a:off x="3489159" y="1640281"/>
            <a:ext cx="6340642" cy="31786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5442" y="629652"/>
            <a:ext cx="10276557" cy="6228347"/>
          </a:xfrm>
        </p:spPr>
        <p:txBody>
          <a:bodyPr/>
          <a:lstStyle/>
          <a:p>
            <a:r>
              <a:rPr lang="en-US" b="1" u="sng" dirty="0" smtClean="0"/>
              <a:t>Retrieving Systolic Pressure-</a:t>
            </a:r>
            <a:endParaRPr lang="en-US" b="1" u="sng" dirty="0"/>
          </a:p>
        </p:txBody>
      </p:sp>
      <p:pic>
        <p:nvPicPr>
          <p:cNvPr id="4" name="Picture 3" descr="SystolicGraph (1).PNG"/>
          <p:cNvPicPr>
            <a:picLocks noChangeAspect="1"/>
          </p:cNvPicPr>
          <p:nvPr/>
        </p:nvPicPr>
        <p:blipFill>
          <a:blip r:embed="rId2"/>
          <a:stretch>
            <a:fillRect/>
          </a:stretch>
        </p:blipFill>
        <p:spPr>
          <a:xfrm>
            <a:off x="3862137" y="1937083"/>
            <a:ext cx="5907506" cy="304399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4970" y="689810"/>
            <a:ext cx="10457030" cy="6168189"/>
          </a:xfrm>
        </p:spPr>
        <p:txBody>
          <a:bodyPr/>
          <a:lstStyle/>
          <a:p>
            <a:r>
              <a:rPr lang="en-US" b="1" u="sng" dirty="0" smtClean="0"/>
              <a:t>Retrieving Systolic Pressure-</a:t>
            </a:r>
            <a:endParaRPr lang="en-US" b="1" u="sng" dirty="0"/>
          </a:p>
        </p:txBody>
      </p:sp>
      <p:pic>
        <p:nvPicPr>
          <p:cNvPr id="4" name="Picture 3" descr="DystolicGraph (1).PNG"/>
          <p:cNvPicPr>
            <a:picLocks noChangeAspect="1"/>
          </p:cNvPicPr>
          <p:nvPr/>
        </p:nvPicPr>
        <p:blipFill>
          <a:blip r:embed="rId2"/>
          <a:stretch>
            <a:fillRect/>
          </a:stretch>
        </p:blipFill>
        <p:spPr>
          <a:xfrm>
            <a:off x="3344779" y="2189747"/>
            <a:ext cx="5811254" cy="297780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807158" y="653716"/>
                <a:ext cx="10384841" cy="6204284"/>
              </a:xfrm>
            </p:spPr>
            <p:txBody>
              <a:bodyPr>
                <a:normAutofit/>
              </a:bodyPr>
              <a:lstStyle/>
              <a:p>
                <a:pPr marL="0" indent="0">
                  <a:buNone/>
                </a:pPr>
                <a:r>
                  <a:rPr lang="en-IN" b="1" dirty="0" smtClean="0"/>
                  <a:t>1)   </a:t>
                </a:r>
                <a:r>
                  <a:rPr lang="en-IN" b="1" u="sng" dirty="0" smtClean="0"/>
                  <a:t>Forecasting </a:t>
                </a:r>
                <a:r>
                  <a:rPr lang="en-IN" b="1" u="sng" dirty="0"/>
                  <a:t>Error or Deviation-</a:t>
                </a:r>
              </a:p>
              <a:p>
                <a:pPr marL="0" indent="0">
                  <a:buNone/>
                </a:pPr>
                <a:r>
                  <a:rPr lang="en-IN" dirty="0" smtClean="0"/>
                  <a:t>	E= A</a:t>
                </a:r>
                <a:r>
                  <a:rPr lang="en-IN" baseline="-25000" dirty="0" smtClean="0"/>
                  <a:t>t   </a:t>
                </a:r>
                <a:r>
                  <a:rPr lang="en-IN" dirty="0" smtClean="0"/>
                  <a:t>- F</a:t>
                </a:r>
                <a:r>
                  <a:rPr lang="en-IN" baseline="-25000" dirty="0" smtClean="0"/>
                  <a:t>t </a:t>
                </a:r>
                <a:r>
                  <a:rPr lang="en-IN" dirty="0" smtClean="0"/>
                  <a:t>,</a:t>
                </a:r>
                <a:endParaRPr lang="en-IN" dirty="0"/>
              </a:p>
              <a:p>
                <a:pPr marL="0" indent="0">
                  <a:buNone/>
                </a:pPr>
                <a:r>
                  <a:rPr lang="en-IN" dirty="0"/>
                  <a:t> </a:t>
                </a:r>
                <a:r>
                  <a:rPr lang="en-IN" dirty="0" smtClean="0"/>
                  <a:t>	Where </a:t>
                </a:r>
                <a:r>
                  <a:rPr lang="en-IN" dirty="0"/>
                  <a:t>E</a:t>
                </a:r>
                <a:r>
                  <a:rPr lang="en-IN" baseline="-25000" dirty="0"/>
                  <a:t>t</a:t>
                </a:r>
                <a:r>
                  <a:rPr lang="en-IN" dirty="0"/>
                  <a:t> = Deviation or forecast error for period </a:t>
                </a:r>
                <a:r>
                  <a:rPr lang="en-IN" dirty="0" smtClean="0"/>
                  <a:t>’t’</a:t>
                </a:r>
                <a:endParaRPr lang="en-IN" dirty="0"/>
              </a:p>
              <a:p>
                <a:pPr marL="0" indent="0">
                  <a:buNone/>
                </a:pPr>
                <a:r>
                  <a:rPr lang="en-IN" dirty="0"/>
                  <a:t>	</a:t>
                </a:r>
                <a:r>
                  <a:rPr lang="en-IN" dirty="0" smtClean="0"/>
                  <a:t>A</a:t>
                </a:r>
                <a:r>
                  <a:rPr lang="en-IN" baseline="-25000" dirty="0" smtClean="0"/>
                  <a:t>t</a:t>
                </a:r>
                <a:r>
                  <a:rPr lang="en-IN" dirty="0" smtClean="0"/>
                  <a:t> </a:t>
                </a:r>
                <a:r>
                  <a:rPr lang="en-IN" dirty="0"/>
                  <a:t>= Actual value for period ’t’ </a:t>
                </a:r>
              </a:p>
              <a:p>
                <a:pPr marL="0" indent="0">
                  <a:buNone/>
                </a:pPr>
                <a:r>
                  <a:rPr lang="en-IN" dirty="0" smtClean="0"/>
                  <a:t>	F</a:t>
                </a:r>
                <a:r>
                  <a:rPr lang="en-IN" baseline="-25000" dirty="0" smtClean="0"/>
                  <a:t>t</a:t>
                </a:r>
                <a:r>
                  <a:rPr lang="en-IN" dirty="0" smtClean="0"/>
                  <a:t> </a:t>
                </a:r>
                <a:r>
                  <a:rPr lang="en-IN" dirty="0"/>
                  <a:t>= Forecast for period </a:t>
                </a:r>
                <a:r>
                  <a:rPr lang="en-IN" dirty="0" smtClean="0"/>
                  <a:t>’t’</a:t>
                </a:r>
              </a:p>
              <a:p>
                <a:pPr marL="0" indent="0">
                  <a:buNone/>
                </a:pPr>
                <a:r>
                  <a:rPr lang="en-IN" b="1" dirty="0" smtClean="0"/>
                  <a:t>2)    </a:t>
                </a:r>
                <a:r>
                  <a:rPr lang="en-IN" b="1" u="sng" dirty="0" smtClean="0"/>
                  <a:t>Running </a:t>
                </a:r>
                <a:r>
                  <a:rPr lang="en-IN" b="1" u="sng" dirty="0"/>
                  <a:t>Sum of Forecast Errors(RSFE)- </a:t>
                </a:r>
                <a:endParaRPr lang="en-IN" b="1" u="sng" dirty="0" smtClean="0"/>
              </a:p>
              <a:p>
                <a:pPr marL="0" indent="0">
                  <a:buNone/>
                </a:pPr>
                <a:r>
                  <a:rPr lang="en-IN" b="1" dirty="0"/>
                  <a:t>	</a:t>
                </a:r>
                <a:r>
                  <a:rPr lang="en-IN" dirty="0" smtClean="0"/>
                  <a:t>It </a:t>
                </a:r>
                <a:r>
                  <a:rPr lang="en-IN" dirty="0"/>
                  <a:t>is the sum of the forecast error for all </a:t>
                </a:r>
                <a:r>
                  <a:rPr lang="en-IN" dirty="0" smtClean="0"/>
                  <a:t>the periods</a:t>
                </a:r>
              </a:p>
              <a:p>
                <a:pPr marL="0" indent="0">
                  <a:buNone/>
                </a:pPr>
                <a:r>
                  <a:rPr lang="en-IN" baseline="30000" dirty="0"/>
                  <a:t> </a:t>
                </a:r>
                <a:r>
                  <a:rPr lang="en-IN" baseline="30000" dirty="0" smtClean="0"/>
                  <a:t>           </a:t>
                </a:r>
                <a:r>
                  <a:rPr lang="en-IN" dirty="0" smtClean="0"/>
                  <a:t> RSFE </a:t>
                </a:r>
                <a:r>
                  <a:rPr lang="en-IN" dirty="0"/>
                  <a:t>=</a:t>
                </a:r>
                <a:r>
                  <a:rPr lang="en-US" dirty="0"/>
                  <a:t>      </a:t>
                </a:r>
                <a14:m>
                  <m:oMath xmlns:m="http://schemas.openxmlformats.org/officeDocument/2006/math">
                    <m:nary>
                      <m:naryPr>
                        <m:chr m:val="∑"/>
                        <m:ctrlPr>
                          <a:rPr lang="el-GR"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𝐸</m:t>
                        </m:r>
                        <m:r>
                          <a:rPr lang="en-US" b="0" i="1" baseline="-25000" smtClean="0">
                            <a:latin typeface="Cambria Math" panose="02040503050406030204" pitchFamily="18" charset="0"/>
                          </a:rPr>
                          <m:t>𝑡</m:t>
                        </m:r>
                      </m:e>
                    </m:nary>
                  </m:oMath>
                </a14:m>
                <a:endParaRPr lang="en-US" baseline="-25000" dirty="0" smtClean="0"/>
              </a:p>
              <a:p>
                <a:pPr marL="0" indent="0">
                  <a:buNone/>
                </a:pPr>
                <a:r>
                  <a:rPr lang="en-IN" dirty="0" smtClean="0"/>
                  <a:t>	Where </a:t>
                </a:r>
                <a:r>
                  <a:rPr lang="en-IN" dirty="0"/>
                  <a:t>E</a:t>
                </a:r>
                <a:r>
                  <a:rPr lang="en-IN" baseline="-25000" dirty="0"/>
                  <a:t>t</a:t>
                </a:r>
                <a:r>
                  <a:rPr lang="en-IN" dirty="0"/>
                  <a:t> = Deviation or forecast error for period ’t’</a:t>
                </a:r>
              </a:p>
              <a:p>
                <a:endParaRPr lang="en-US" b="1"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807158" y="653716"/>
                <a:ext cx="10384841" cy="6204284"/>
              </a:xfrm>
              <a:blipFill rotWithShape="0">
                <a:blip r:embed="rId2"/>
                <a:stretch>
                  <a:fillRect l="-469" t="-491"/>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916112" y="622300"/>
                <a:ext cx="10275888" cy="6235700"/>
              </a:xfrm>
            </p:spPr>
            <p:txBody>
              <a:bodyPr/>
              <a:lstStyle/>
              <a:p>
                <a:pPr marL="0" indent="0">
                  <a:buNone/>
                </a:pPr>
                <a:r>
                  <a:rPr lang="en-IN" b="1" u="sng" dirty="0" smtClean="0"/>
                  <a:t>3) Mean Square Error(MSE)-</a:t>
                </a:r>
                <a:r>
                  <a:rPr lang="en-IN" dirty="0"/>
                  <a:t> </a:t>
                </a:r>
              </a:p>
              <a:p>
                <a:pPr marL="0" indent="0">
                  <a:buNone/>
                </a:pPr>
                <a:r>
                  <a:rPr lang="en-IN" dirty="0" smtClean="0"/>
                  <a:t>	It </a:t>
                </a:r>
                <a:r>
                  <a:rPr lang="en-IN" dirty="0"/>
                  <a:t>is similar to calculating the variance of the data</a:t>
                </a:r>
                <a:r>
                  <a:rPr lang="en-IN" dirty="0" smtClean="0"/>
                  <a:t>. </a:t>
                </a:r>
                <a:endParaRPr lang="en-IN" dirty="0"/>
              </a:p>
              <a:p>
                <a:pPr marL="0" indent="0">
                  <a:buNone/>
                </a:pPr>
                <a:r>
                  <a:rPr lang="en-IN" dirty="0"/>
                  <a:t>	</a:t>
                </a:r>
                <a:r>
                  <a:rPr lang="en-US" dirty="0" smtClean="0"/>
                  <a:t>MSE =</a:t>
                </a:r>
                <a:r>
                  <a:rPr lang="en-IN" dirty="0" smtClean="0"/>
                  <a:t> </a:t>
                </a:r>
                <a14:m>
                  <m:oMath xmlns:m="http://schemas.openxmlformats.org/officeDocument/2006/math">
                    <m:f>
                      <m:fPr>
                        <m:ctrlPr>
                          <a:rPr lang="en-US" i="1">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r>
                                  <a:rPr lang="en-US" i="1">
                                    <a:latin typeface="Cambria Math" panose="02040503050406030204" pitchFamily="18" charset="0"/>
                                  </a:rPr>
                                  <m:t>𝐴𝑡</m:t>
                                </m:r>
                                <m:r>
                                  <a:rPr lang="en-US" i="1">
                                    <a:latin typeface="Cambria Math" panose="02040503050406030204" pitchFamily="18" charset="0"/>
                                  </a:rPr>
                                  <m:t> −</m:t>
                                </m:r>
                                <m:r>
                                  <a:rPr lang="en-US" i="1">
                                    <a:latin typeface="Cambria Math" panose="02040503050406030204" pitchFamily="18" charset="0"/>
                                  </a:rPr>
                                  <m:t>𝐹𝑡</m:t>
                                </m:r>
                              </m:e>
                            </m:d>
                            <m:r>
                              <a:rPr lang="en-US" i="1" baseline="30000">
                                <a:latin typeface="Cambria Math" panose="02040503050406030204" pitchFamily="18" charset="0"/>
                              </a:rPr>
                              <m:t>2</m:t>
                            </m:r>
                          </m:e>
                        </m:nary>
                      </m:num>
                      <m:den>
                        <m:r>
                          <a:rPr lang="en-US" b="0" i="1" smtClean="0">
                            <a:latin typeface="Cambria Math" panose="02040503050406030204" pitchFamily="18" charset="0"/>
                          </a:rPr>
                          <m:t>𝑛</m:t>
                        </m:r>
                      </m:den>
                    </m:f>
                  </m:oMath>
                </a14:m>
                <a:r>
                  <a:rPr lang="en-IN" dirty="0" smtClean="0"/>
                  <a:t>                                    </a:t>
                </a:r>
                <a:endParaRPr lang="en-IN" dirty="0"/>
              </a:p>
              <a:p>
                <a:pPr marL="0" indent="0">
                  <a:buNone/>
                </a:pPr>
                <a:r>
                  <a:rPr lang="en-IN" dirty="0" smtClean="0"/>
                  <a:t>	Where </a:t>
                </a:r>
                <a:r>
                  <a:rPr lang="en-IN" dirty="0"/>
                  <a:t>A</a:t>
                </a:r>
                <a:r>
                  <a:rPr lang="en-IN" baseline="-25000" dirty="0"/>
                  <a:t>t</a:t>
                </a:r>
                <a:r>
                  <a:rPr lang="en-IN" dirty="0"/>
                  <a:t> = Actual value for time period ’t’ </a:t>
                </a:r>
              </a:p>
              <a:p>
                <a:pPr marL="0" indent="0">
                  <a:buNone/>
                </a:pPr>
                <a:r>
                  <a:rPr lang="en-IN" dirty="0" smtClean="0"/>
                  <a:t>	F</a:t>
                </a:r>
                <a:r>
                  <a:rPr lang="en-IN" baseline="-25000" dirty="0" smtClean="0"/>
                  <a:t>t</a:t>
                </a:r>
                <a:r>
                  <a:rPr lang="en-IN" dirty="0" smtClean="0"/>
                  <a:t> </a:t>
                </a:r>
                <a:r>
                  <a:rPr lang="en-IN" dirty="0"/>
                  <a:t>= Forecast value for time period ’t’ </a:t>
                </a:r>
              </a:p>
              <a:p>
                <a:pPr marL="0" indent="0">
                  <a:buNone/>
                </a:pPr>
                <a:r>
                  <a:rPr lang="en-IN" dirty="0" smtClean="0"/>
                  <a:t>	n </a:t>
                </a:r>
                <a:r>
                  <a:rPr lang="en-IN" dirty="0"/>
                  <a:t>= number of periods in the forecast</a:t>
                </a:r>
              </a:p>
              <a:p>
                <a:pPr marL="0" indent="0">
                  <a:buNone/>
                </a:pPr>
                <a:r>
                  <a:rPr lang="en-US" b="1" u="sng" dirty="0"/>
                  <a:t>4) Standard Deviation (</a:t>
                </a:r>
                <a:r>
                  <a:rPr lang="el-GR" b="1" u="sng" dirty="0"/>
                  <a:t>σ)- </a:t>
                </a:r>
                <a:endParaRPr lang="en-US" dirty="0"/>
              </a:p>
              <a:p>
                <a:pPr marL="0" indent="0">
                  <a:buNone/>
                </a:pPr>
                <a:r>
                  <a:rPr lang="en-US" dirty="0"/>
                  <a:t>                         </a:t>
                </a:r>
                <a:r>
                  <a:rPr lang="el-GR" dirty="0"/>
                  <a:t>σ</a:t>
                </a:r>
                <a:r>
                  <a:rPr lang="en-US" dirty="0"/>
                  <a:t>    =      </a:t>
                </a:r>
                <a:r>
                  <a:rPr lang="el-GR" dirty="0"/>
                  <a:t>√ </a:t>
                </a:r>
                <a:r>
                  <a:rPr lang="en-US" dirty="0"/>
                  <a:t>MSE </a:t>
                </a:r>
              </a:p>
              <a:p>
                <a:pPr marL="0" indent="0">
                  <a:buNone/>
                </a:pPr>
                <a:r>
                  <a:rPr lang="en-US" b="1" u="sng" dirty="0"/>
                  <a:t>5) Mean Absolute Deviation(MAD)- </a:t>
                </a:r>
              </a:p>
              <a:p>
                <a:pPr marL="0" indent="0">
                  <a:buNone/>
                </a:pPr>
                <a:r>
                  <a:rPr lang="en-US" dirty="0" smtClean="0"/>
                  <a:t>	MAD </a:t>
                </a:r>
                <a:r>
                  <a:rPr lang="en-US" dirty="0"/>
                  <a:t>= </a:t>
                </a:r>
                <a14:m>
                  <m:oMath xmlns:m="http://schemas.openxmlformats.org/officeDocument/2006/math">
                    <m:f>
                      <m:fPr>
                        <m:ctrlPr>
                          <a:rPr lang="en-US" i="1">
                            <a:latin typeface="Cambria Math" panose="02040503050406030204" pitchFamily="18" charset="0"/>
                          </a:rPr>
                        </m:ctrlPr>
                      </m:fPr>
                      <m:num>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m:rPr>
                                <m:nor/>
                              </m:rPr>
                              <a:rPr lang="en-US" dirty="0"/>
                              <m:t>|</m:t>
                            </m:r>
                            <m:r>
                              <m:rPr>
                                <m:nor/>
                              </m:rPr>
                              <a:rPr lang="en-US" dirty="0"/>
                              <m:t>At</m:t>
                            </m:r>
                            <m:r>
                              <m:rPr>
                                <m:nor/>
                              </m:rPr>
                              <a:rPr lang="en-US" dirty="0"/>
                              <m:t> − </m:t>
                            </m:r>
                            <m:r>
                              <m:rPr>
                                <m:nor/>
                              </m:rPr>
                              <a:rPr lang="en-US" dirty="0"/>
                              <m:t>Ft</m:t>
                            </m:r>
                            <m:r>
                              <m:rPr>
                                <m:nor/>
                              </m:rPr>
                              <a:rPr lang="en-US" dirty="0"/>
                              <m:t>|</m:t>
                            </m:r>
                          </m:e>
                        </m:nary>
                        <m:r>
                          <a:rPr lang="en-US" b="1">
                            <a:latin typeface="Cambria Math" panose="02040503050406030204" pitchFamily="18" charset="0"/>
                          </a:rPr>
                          <m:t> </m:t>
                        </m:r>
                      </m:num>
                      <m:den>
                        <m:r>
                          <a:rPr lang="en-US" b="0" i="1" smtClean="0">
                            <a:latin typeface="Cambria Math" panose="02040503050406030204" pitchFamily="18" charset="0"/>
                          </a:rPr>
                          <m:t>𝑛</m:t>
                        </m:r>
                      </m:den>
                    </m:f>
                  </m:oMath>
                </a14:m>
                <a:r>
                  <a:rPr lang="en-US" dirty="0" smtClean="0"/>
                  <a:t>                </a:t>
                </a:r>
              </a:p>
              <a:p>
                <a:pPr marL="0" indent="0">
                  <a:buNone/>
                </a:pPr>
                <a:r>
                  <a:rPr lang="en-US" dirty="0"/>
                  <a:t> </a:t>
                </a:r>
                <a:r>
                  <a:rPr lang="en-US" dirty="0" smtClean="0"/>
                  <a:t>                            </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16112" y="622300"/>
                <a:ext cx="10275888" cy="6235700"/>
              </a:xfrm>
              <a:blipFill rotWithShape="0">
                <a:blip r:embed="rId2"/>
                <a:stretch>
                  <a:fillRect l="-474" t="-489"/>
                </a:stretch>
              </a:blipFill>
            </p:spPr>
            <p:txBody>
              <a:bodyPr/>
              <a:lstStyle/>
              <a:p>
                <a:r>
                  <a:rPr lang="en-US">
                    <a:noFill/>
                  </a:rPr>
                  <a:t> </a:t>
                </a:r>
              </a:p>
            </p:txBody>
          </p:sp>
        </mc:Fallback>
      </mc:AlternateContent>
    </p:spTree>
    <p:extLst>
      <p:ext uri="{BB962C8B-B14F-4D97-AF65-F5344CB8AC3E}">
        <p14:creationId xmlns:p14="http://schemas.microsoft.com/office/powerpoint/2010/main" xmlns="" val="3107102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043" y="624110"/>
            <a:ext cx="5125452" cy="711395"/>
          </a:xfrm>
        </p:spPr>
        <p:txBody>
          <a:bodyPr/>
          <a:lstStyle/>
          <a:p>
            <a:r>
              <a:rPr lang="en-US" dirty="0" smtClean="0"/>
              <a:t>Results</a:t>
            </a:r>
            <a:endParaRPr lang="en-US" dirty="0"/>
          </a:p>
        </p:txBody>
      </p:sp>
      <p:sp>
        <p:nvSpPr>
          <p:cNvPr id="3" name="Content Placeholder 2"/>
          <p:cNvSpPr>
            <a:spLocks noGrp="1"/>
          </p:cNvSpPr>
          <p:nvPr>
            <p:ph idx="1"/>
          </p:nvPr>
        </p:nvSpPr>
        <p:spPr>
          <a:xfrm>
            <a:off x="1590590" y="1255294"/>
            <a:ext cx="10601409" cy="5602706"/>
          </a:xfrm>
        </p:spPr>
        <p:txBody>
          <a:bodyPr>
            <a:noAutofit/>
          </a:bodyPr>
          <a:lstStyle/>
          <a:p>
            <a:r>
              <a:rPr lang="en-US" dirty="0" smtClean="0"/>
              <a:t>When this approach is applied for the entire dataset for the parameter ”Temperature” we get following error results:</a:t>
            </a:r>
          </a:p>
          <a:p>
            <a:pPr>
              <a:buNone/>
            </a:pPr>
            <a:r>
              <a:rPr lang="en-US" dirty="0" smtClean="0"/>
              <a:t>	RSFE (WWMA) = 3.26</a:t>
            </a:r>
          </a:p>
          <a:p>
            <a:pPr>
              <a:buNone/>
            </a:pPr>
            <a:r>
              <a:rPr lang="en-US" dirty="0" smtClean="0"/>
              <a:t>	RSFE (SWMA) = -7.33565</a:t>
            </a:r>
          </a:p>
          <a:p>
            <a:pPr>
              <a:buNone/>
            </a:pPr>
            <a:r>
              <a:rPr lang="en-US" dirty="0" smtClean="0"/>
              <a:t>	RSFE (NAIVE) = -1.693</a:t>
            </a:r>
          </a:p>
          <a:p>
            <a:pPr>
              <a:buNone/>
            </a:pPr>
            <a:r>
              <a:rPr lang="en-US" dirty="0" smtClean="0"/>
              <a:t>	where RSFE is Running Sum of Forecast Errors.</a:t>
            </a:r>
          </a:p>
          <a:p>
            <a:pPr>
              <a:buNone/>
            </a:pPr>
            <a:r>
              <a:rPr lang="en-US" dirty="0" smtClean="0"/>
              <a:t>	MSE(WWMA) = 11.52681401</a:t>
            </a:r>
          </a:p>
          <a:p>
            <a:pPr>
              <a:buNone/>
            </a:pPr>
            <a:r>
              <a:rPr lang="en-US" dirty="0" smtClean="0"/>
              <a:t>	MSE(SWMA) = 20.9658</a:t>
            </a:r>
          </a:p>
          <a:p>
            <a:pPr>
              <a:buNone/>
            </a:pPr>
            <a:r>
              <a:rPr lang="en-US" dirty="0" smtClean="0"/>
              <a:t>	MSE(NAIVE) = 24.35754</a:t>
            </a:r>
          </a:p>
          <a:p>
            <a:pPr>
              <a:buNone/>
            </a:pPr>
            <a:r>
              <a:rPr lang="en-US" dirty="0" smtClean="0"/>
              <a:t>	where MSE is Mean Square Error.</a:t>
            </a:r>
          </a:p>
          <a:p>
            <a:pPr>
              <a:buNone/>
            </a:pPr>
            <a:r>
              <a:rPr lang="en-US" dirty="0" smtClean="0"/>
              <a:t>	</a:t>
            </a:r>
            <a:r>
              <a:rPr lang="el-GR" dirty="0" smtClean="0"/>
              <a:t>σ(</a:t>
            </a:r>
            <a:r>
              <a:rPr lang="en-US" dirty="0" smtClean="0"/>
              <a:t>WWMA) = 3.395116199</a:t>
            </a:r>
          </a:p>
          <a:p>
            <a:pPr>
              <a:buNone/>
            </a:pPr>
            <a:r>
              <a:rPr lang="en-US" dirty="0" smtClean="0"/>
              <a:t>	</a:t>
            </a:r>
            <a:r>
              <a:rPr lang="el-GR" dirty="0" smtClean="0"/>
              <a:t>σ(</a:t>
            </a:r>
            <a:r>
              <a:rPr lang="en-US" dirty="0" smtClean="0"/>
              <a:t>SWMA) = 4.578842</a:t>
            </a:r>
          </a:p>
          <a:p>
            <a:pPr>
              <a:buNone/>
            </a:pPr>
            <a:r>
              <a:rPr lang="en-US" dirty="0" smtClean="0"/>
              <a:t>	</a:t>
            </a:r>
            <a:r>
              <a:rPr lang="el-GR" dirty="0" smtClean="0"/>
              <a:t>σ(</a:t>
            </a:r>
            <a:r>
              <a:rPr lang="en-US" dirty="0" smtClean="0"/>
              <a:t>NAIVE) = 4.935336</a:t>
            </a:r>
          </a:p>
          <a:p>
            <a:pPr>
              <a:buNone/>
            </a:pPr>
            <a:r>
              <a:rPr lang="en-US" dirty="0" smtClean="0"/>
              <a:t>	Where </a:t>
            </a:r>
            <a:r>
              <a:rPr lang="el-GR" dirty="0" smtClean="0"/>
              <a:t>σ </a:t>
            </a:r>
            <a:r>
              <a:rPr lang="en-US" dirty="0" smtClean="0"/>
              <a:t>is the Standard Deviation.</a:t>
            </a:r>
          </a:p>
          <a:p>
            <a:pPr>
              <a:buNone/>
            </a:pPr>
            <a:r>
              <a:rPr lang="en-US" dirty="0" smtClean="0"/>
              <a:t>	</a:t>
            </a:r>
            <a:br>
              <a:rPr lang="en-US"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8812" y="647700"/>
            <a:ext cx="10263188" cy="6210300"/>
          </a:xfrm>
        </p:spPr>
        <p:txBody>
          <a:bodyPr/>
          <a:lstStyle/>
          <a:p>
            <a:pPr>
              <a:buNone/>
            </a:pPr>
            <a:r>
              <a:rPr lang="en-US" dirty="0" smtClean="0"/>
              <a:t>	MAD(WWMA</a:t>
            </a:r>
            <a:r>
              <a:rPr lang="en-US" dirty="0"/>
              <a:t>) = 2.895254524</a:t>
            </a:r>
          </a:p>
          <a:p>
            <a:pPr>
              <a:buNone/>
            </a:pPr>
            <a:r>
              <a:rPr lang="en-US" dirty="0"/>
              <a:t>     </a:t>
            </a:r>
            <a:r>
              <a:rPr lang="en-US" dirty="0" smtClean="0"/>
              <a:t>MAD(SWMA</a:t>
            </a:r>
            <a:r>
              <a:rPr lang="en-US" dirty="0"/>
              <a:t>) = 3.680538611</a:t>
            </a:r>
          </a:p>
          <a:p>
            <a:pPr>
              <a:buNone/>
            </a:pPr>
            <a:r>
              <a:rPr lang="en-US" dirty="0"/>
              <a:t>	MAD(NAIVE) = 3.86767</a:t>
            </a:r>
          </a:p>
          <a:p>
            <a:pPr>
              <a:buNone/>
            </a:pPr>
            <a:r>
              <a:rPr lang="en-US" dirty="0"/>
              <a:t>	where MAD is the Mean Absolute Deviation</a:t>
            </a:r>
          </a:p>
          <a:p>
            <a:endParaRPr lang="en-US" dirty="0"/>
          </a:p>
        </p:txBody>
      </p:sp>
    </p:spTree>
    <p:extLst>
      <p:ext uri="{BB962C8B-B14F-4D97-AF65-F5344CB8AC3E}">
        <p14:creationId xmlns:p14="http://schemas.microsoft.com/office/powerpoint/2010/main" xmlns="" val="2879142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a:t>
            </a:r>
            <a:r>
              <a:rPr lang="en-US" dirty="0" smtClean="0"/>
              <a:t>of Content </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Related Works</a:t>
            </a:r>
          </a:p>
          <a:p>
            <a:r>
              <a:rPr lang="en-US" dirty="0" smtClean="0"/>
              <a:t>Proposed Model/Work</a:t>
            </a:r>
          </a:p>
          <a:p>
            <a:r>
              <a:rPr lang="en-US" dirty="0" smtClean="0"/>
              <a:t>Methodology</a:t>
            </a:r>
          </a:p>
          <a:p>
            <a:r>
              <a:rPr lang="en-US" dirty="0" smtClean="0"/>
              <a:t>Experimental Setup</a:t>
            </a:r>
          </a:p>
          <a:p>
            <a:r>
              <a:rPr lang="en-US" dirty="0" smtClean="0"/>
              <a:t>Result Analysis</a:t>
            </a:r>
          </a:p>
          <a:p>
            <a:r>
              <a:rPr lang="en-US" dirty="0" smtClean="0"/>
              <a:t>Conclusion</a:t>
            </a:r>
          </a:p>
          <a:p>
            <a:r>
              <a:rPr lang="en-US" dirty="0" smtClean="0"/>
              <a:t>Future Scope</a:t>
            </a:r>
          </a:p>
          <a:p>
            <a:r>
              <a:rPr lang="en-US" dirty="0" smtClean="0"/>
              <a:t>References </a:t>
            </a:r>
          </a:p>
          <a:p>
            <a:endParaRPr lang="en-US" dirty="0" smtClean="0"/>
          </a:p>
          <a:p>
            <a:endParaRPr lang="en-US" dirty="0" smtClean="0"/>
          </a:p>
          <a:p>
            <a:pPr>
              <a:buNone/>
            </a:pPr>
            <a:endParaRPr lang="en-US" sz="2400" b="1" dirty="0" smtClean="0">
              <a:solidFill>
                <a:srgbClr val="C00000"/>
              </a:solidFill>
            </a:endParaRPr>
          </a:p>
        </p:txBody>
      </p:sp>
    </p:spTree>
    <p:extLst>
      <p:ext uri="{BB962C8B-B14F-4D97-AF65-F5344CB8AC3E}">
        <p14:creationId xmlns:p14="http://schemas.microsoft.com/office/powerpoint/2010/main" xmlns="" val="2258639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2589212" y="1479884"/>
            <a:ext cx="8915400" cy="4431338"/>
          </a:xfrm>
        </p:spPr>
        <p:txBody>
          <a:bodyPr>
            <a:normAutofit/>
          </a:bodyPr>
          <a:lstStyle/>
          <a:p>
            <a:r>
              <a:rPr lang="en-IN" dirty="0"/>
              <a:t>The main objective in this research was to </a:t>
            </a:r>
            <a:r>
              <a:rPr lang="en-IN" dirty="0" smtClean="0"/>
              <a:t>successfully forecast </a:t>
            </a:r>
            <a:r>
              <a:rPr lang="en-IN" dirty="0"/>
              <a:t>the various health parameters such as body </a:t>
            </a:r>
            <a:r>
              <a:rPr lang="en-IN" dirty="0" smtClean="0"/>
              <a:t>temperature</a:t>
            </a:r>
            <a:r>
              <a:rPr lang="en-IN" dirty="0"/>
              <a:t>, pulse rate, haemoglobin, systolic and diastolic </a:t>
            </a:r>
            <a:r>
              <a:rPr lang="en-IN" dirty="0" smtClean="0"/>
              <a:t>pressure of </a:t>
            </a:r>
            <a:r>
              <a:rPr lang="en-IN" dirty="0"/>
              <a:t>the host. There was a need to make a mark in the field </a:t>
            </a:r>
            <a:r>
              <a:rPr lang="en-IN" dirty="0" smtClean="0"/>
              <a:t>of health </a:t>
            </a:r>
            <a:r>
              <a:rPr lang="en-IN" dirty="0"/>
              <a:t>sector using data mining as a tool. With the rise of </a:t>
            </a:r>
            <a:r>
              <a:rPr lang="en-IN" dirty="0" smtClean="0"/>
              <a:t>data mining</a:t>
            </a:r>
            <a:r>
              <a:rPr lang="en-IN" dirty="0"/>
              <a:t>, an era of technology is moving towards a far </a:t>
            </a:r>
            <a:r>
              <a:rPr lang="en-IN" dirty="0" smtClean="0"/>
              <a:t>superior dimension</a:t>
            </a:r>
            <a:r>
              <a:rPr lang="en-IN" dirty="0"/>
              <a:t>. The paper can definitely make a way for </a:t>
            </a:r>
            <a:r>
              <a:rPr lang="en-IN" dirty="0" smtClean="0"/>
              <a:t>betterment in </a:t>
            </a:r>
            <a:r>
              <a:rPr lang="en-IN" dirty="0"/>
              <a:t>the field of health sciences. The research has been tested </a:t>
            </a:r>
            <a:r>
              <a:rPr lang="en-IN" dirty="0" smtClean="0"/>
              <a:t>and implemented </a:t>
            </a:r>
            <a:r>
              <a:rPr lang="en-IN" dirty="0"/>
              <a:t>for a multiple number of times. The paper can </a:t>
            </a:r>
            <a:r>
              <a:rPr lang="en-IN" dirty="0" smtClean="0"/>
              <a:t>be further </a:t>
            </a:r>
            <a:r>
              <a:rPr lang="en-IN" dirty="0"/>
              <a:t>extended with the help of superior software </a:t>
            </a:r>
            <a:r>
              <a:rPr lang="en-IN" dirty="0" smtClean="0"/>
              <a:t>modules and </a:t>
            </a:r>
            <a:r>
              <a:rPr lang="en-IN" dirty="0"/>
              <a:t>new integration. Full and large scale implementation </a:t>
            </a:r>
            <a:r>
              <a:rPr lang="en-IN" dirty="0" smtClean="0"/>
              <a:t>of the </a:t>
            </a:r>
            <a:r>
              <a:rPr lang="en-IN" dirty="0"/>
              <a:t>research can only help in realizing the full potential of </a:t>
            </a:r>
            <a:r>
              <a:rPr lang="en-IN" dirty="0" smtClean="0"/>
              <a:t>the work.</a:t>
            </a:r>
            <a:endParaRPr lang="en-IN" dirty="0"/>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a:xfrm>
            <a:off x="2044700" y="1219200"/>
            <a:ext cx="10147300" cy="5638800"/>
          </a:xfrm>
        </p:spPr>
        <p:txBody>
          <a:bodyPr/>
          <a:lstStyle/>
          <a:p>
            <a:pPr marL="0" indent="0">
              <a:buNone/>
            </a:pPr>
            <a:r>
              <a:rPr lang="en-IN" dirty="0"/>
              <a:t>The future scope of the research proposed is as follows:</a:t>
            </a:r>
          </a:p>
          <a:p>
            <a:pPr marL="0" indent="0">
              <a:buNone/>
            </a:pPr>
            <a:r>
              <a:rPr lang="en-IN" dirty="0"/>
              <a:t>1) The research can be considered as a platform for collecting the health record of patients which has been constrained to mainly body temperature, pulse rate, haemoglobin levels, systolic and diastolic pressure and can be further extended to various other health parameters like body weight, body mass index, pain, oxygen saturation, blood glucose level, blood platelets</a:t>
            </a:r>
          </a:p>
          <a:p>
            <a:pPr marL="0" indent="0">
              <a:buNone/>
            </a:pPr>
            <a:r>
              <a:rPr lang="en-IN" dirty="0"/>
              <a:t>count etc.</a:t>
            </a:r>
          </a:p>
          <a:p>
            <a:pPr marL="0" indent="0">
              <a:buNone/>
            </a:pPr>
            <a:r>
              <a:rPr lang="en-IN" dirty="0"/>
              <a:t>2) The research can be extended as an IOT project to develop an automated system which will help to monitor the host remotely. </a:t>
            </a:r>
          </a:p>
          <a:p>
            <a:pPr marL="0" indent="0">
              <a:buNone/>
            </a:pPr>
            <a:r>
              <a:rPr lang="en-IN" dirty="0"/>
              <a:t>3) The research can be used in disease prediction, disease classification and life expectancy prediction based upon classification techniques of data mining.</a:t>
            </a:r>
          </a:p>
          <a:p>
            <a:pPr marL="0" indent="0">
              <a:buNone/>
            </a:pPr>
            <a:r>
              <a:rPr lang="en-IN" dirty="0"/>
              <a:t>4) The research can be used in army services in an active situation.</a:t>
            </a:r>
          </a:p>
          <a:p>
            <a:pPr marL="0" indent="0">
              <a:buNone/>
            </a:pPr>
            <a:r>
              <a:rPr lang="en-IN" dirty="0"/>
              <a:t>5) It can provide a huge database for doctors to diagnose patients.</a:t>
            </a:r>
          </a:p>
          <a:p>
            <a:endParaRPr lang="en-US" dirty="0"/>
          </a:p>
          <a:p>
            <a:endParaRPr lang="en-US" dirty="0"/>
          </a:p>
        </p:txBody>
      </p:sp>
    </p:spTree>
    <p:extLst>
      <p:ext uri="{BB962C8B-B14F-4D97-AF65-F5344CB8AC3E}">
        <p14:creationId xmlns:p14="http://schemas.microsoft.com/office/powerpoint/2010/main" xmlns="" val="200441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2153653" y="1335505"/>
            <a:ext cx="10038347" cy="5522495"/>
          </a:xfrm>
        </p:spPr>
        <p:txBody>
          <a:bodyPr>
            <a:normAutofit fontScale="55000" lnSpcReduction="20000"/>
          </a:bodyPr>
          <a:lstStyle/>
          <a:p>
            <a:r>
              <a:rPr lang="en-US" sz="3100" dirty="0" smtClean="0"/>
              <a:t>A. </a:t>
            </a:r>
            <a:r>
              <a:rPr lang="en-US" sz="3100" dirty="0" err="1" smtClean="0"/>
              <a:t>Baheti</a:t>
            </a:r>
            <a:r>
              <a:rPr lang="en-US" sz="3100" dirty="0" smtClean="0"/>
              <a:t> and D. </a:t>
            </a:r>
            <a:r>
              <a:rPr lang="en-US" sz="3100" dirty="0" err="1" smtClean="0"/>
              <a:t>Toshniwal</a:t>
            </a:r>
            <a:r>
              <a:rPr lang="en-US" sz="3100" dirty="0" smtClean="0"/>
              <a:t>, ”Trend Analysis of Time Series Data Using Data Mining Techniques,” 2014 IEEE International Congress on Big Data, Anchorage, AK, 2014, pp. 430-437.</a:t>
            </a:r>
          </a:p>
          <a:p>
            <a:r>
              <a:rPr lang="en-US" sz="3100" dirty="0" smtClean="0"/>
              <a:t>Li </a:t>
            </a:r>
            <a:r>
              <a:rPr lang="en-US" sz="3100" dirty="0" err="1" smtClean="0"/>
              <a:t>Luo</a:t>
            </a:r>
            <a:r>
              <a:rPr lang="en-US" sz="3100" dirty="0" smtClean="0"/>
              <a:t> and </a:t>
            </a:r>
            <a:r>
              <a:rPr lang="en-US" sz="3100" dirty="0" err="1" smtClean="0"/>
              <a:t>Yabing</a:t>
            </a:r>
            <a:r>
              <a:rPr lang="en-US" sz="3100" dirty="0" smtClean="0"/>
              <a:t> </a:t>
            </a:r>
            <a:r>
              <a:rPr lang="en-US" sz="3100" dirty="0" err="1" smtClean="0"/>
              <a:t>Feng</a:t>
            </a:r>
            <a:r>
              <a:rPr lang="en-US" sz="3100" dirty="0" smtClean="0"/>
              <a:t>, ”Using time series analysis to forecast emergency patient arrivals in CT department,” 2015 12th International Conference on Service Systems and Service Management (ICSSSM), Guangzhou, 2015, pp. 1-5.</a:t>
            </a:r>
          </a:p>
          <a:p>
            <a:r>
              <a:rPr lang="en-US" sz="3100" dirty="0" smtClean="0"/>
              <a:t>L. B. Amor, I. </a:t>
            </a:r>
            <a:r>
              <a:rPr lang="en-US" sz="3100" dirty="0" err="1" smtClean="0"/>
              <a:t>Lahyani</a:t>
            </a:r>
            <a:r>
              <a:rPr lang="en-US" sz="3100" dirty="0" smtClean="0"/>
              <a:t> and M. </a:t>
            </a:r>
            <a:r>
              <a:rPr lang="en-US" sz="3100" dirty="0" err="1" smtClean="0"/>
              <a:t>Jmaiel</a:t>
            </a:r>
            <a:r>
              <a:rPr lang="en-US" sz="3100" dirty="0" smtClean="0"/>
              <a:t>, ”Recursive and Rolling Windows for Medical Time Series Forecasting: A Comparative Study,” 2016 IEEE Intl Conference on Computational Science and Engineering (CSE) and IEEE Intl Conference on Embedded and Ubiquitous Computing (EUC) and 15th Intl Symposium on Distributed Computing and Applications for Business Engineering (DCABES), Paris, 2016, pp. 106-113.</a:t>
            </a:r>
          </a:p>
          <a:p>
            <a:r>
              <a:rPr lang="en-US" sz="3100" dirty="0" smtClean="0"/>
              <a:t>S. Abdullah, N. </a:t>
            </a:r>
            <a:r>
              <a:rPr lang="en-US" sz="3100" dirty="0" err="1" smtClean="0"/>
              <a:t>Sapii</a:t>
            </a:r>
            <a:r>
              <a:rPr lang="en-US" sz="3100" dirty="0" smtClean="0"/>
              <a:t>, S. Dir and T. M. T. </a:t>
            </a:r>
            <a:r>
              <a:rPr lang="en-US" sz="3100" dirty="0" err="1" smtClean="0"/>
              <a:t>Jalal</a:t>
            </a:r>
            <a:r>
              <a:rPr lang="en-US" sz="3100" dirty="0" smtClean="0"/>
              <a:t>, ”Application of </a:t>
            </a:r>
            <a:r>
              <a:rPr lang="en-US" sz="3100" dirty="0" err="1" smtClean="0"/>
              <a:t>univariate</a:t>
            </a:r>
            <a:r>
              <a:rPr lang="en-US" sz="3100" dirty="0" smtClean="0"/>
              <a:t> forecasting models of tuberculosis cases in Kelantan,” 2012 International Conference on Statistics in Science, Business and Engineering (ICSSBE), </a:t>
            </a:r>
            <a:r>
              <a:rPr lang="en-US" sz="3100" dirty="0" err="1" smtClean="0"/>
              <a:t>Langkawi</a:t>
            </a:r>
            <a:r>
              <a:rPr lang="en-US" sz="3100" dirty="0" smtClean="0"/>
              <a:t>, 2012, pp. 1-7.</a:t>
            </a:r>
          </a:p>
          <a:p>
            <a:r>
              <a:rPr lang="en-US" sz="3100" dirty="0" smtClean="0"/>
              <a:t>A. </a:t>
            </a:r>
            <a:r>
              <a:rPr lang="en-US" sz="3100" dirty="0" err="1" smtClean="0"/>
              <a:t>Fakhrazari</a:t>
            </a:r>
            <a:r>
              <a:rPr lang="en-US" sz="3100" dirty="0" smtClean="0"/>
              <a:t> and H. </a:t>
            </a:r>
            <a:r>
              <a:rPr lang="en-US" sz="3100" dirty="0" err="1" smtClean="0"/>
              <a:t>Vakilzadian</a:t>
            </a:r>
            <a:r>
              <a:rPr lang="en-US" sz="3100" dirty="0" smtClean="0"/>
              <a:t>, ”A survey on time series data mining,” 2017 IEEE International Conference on Electro Information Technology (EIT), Lincoln, NE, 2017, pp. 476-481.</a:t>
            </a:r>
          </a:p>
          <a:p>
            <a:endParaRPr lang="en-US" sz="3100" dirty="0" smtClean="0"/>
          </a:p>
          <a:p>
            <a:endParaRPr lang="en-US" dirty="0" smtClean="0"/>
          </a:p>
          <a:p>
            <a:endParaRPr lang="en-US" dirty="0" smtClean="0"/>
          </a:p>
          <a:p>
            <a:pPr>
              <a:buNone/>
            </a:pPr>
            <a:r>
              <a:rPr lang="en-US" dirty="0" smtClean="0"/>
              <a:t/>
            </a:r>
            <a:br>
              <a:rPr lang="en-US" dirty="0" smtClean="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4798" y="2045368"/>
            <a:ext cx="8911687" cy="1780673"/>
          </a:xfrm>
        </p:spPr>
        <p:txBody>
          <a:bodyPr/>
          <a:lstStyle/>
          <a:p>
            <a:r>
              <a:rPr lang="en-US" dirty="0" smtClean="0"/>
              <a:t>                        </a:t>
            </a:r>
            <a:r>
              <a:rPr lang="en-US" sz="4500" dirty="0" smtClean="0"/>
              <a:t> Thank You</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137" y="539889"/>
            <a:ext cx="9781674" cy="1048279"/>
          </a:xfrm>
        </p:spPr>
        <p:txBody>
          <a:bodyPr/>
          <a:lstStyle/>
          <a:p>
            <a:r>
              <a:rPr lang="en-US" dirty="0" smtClean="0"/>
              <a:t>Introduction</a:t>
            </a:r>
            <a:endParaRPr lang="en-US" dirty="0"/>
          </a:p>
        </p:txBody>
      </p:sp>
      <p:sp>
        <p:nvSpPr>
          <p:cNvPr id="3" name="Content Placeholder 2"/>
          <p:cNvSpPr>
            <a:spLocks noGrp="1"/>
          </p:cNvSpPr>
          <p:nvPr>
            <p:ph idx="1"/>
          </p:nvPr>
        </p:nvSpPr>
        <p:spPr>
          <a:xfrm>
            <a:off x="206958" y="1279358"/>
            <a:ext cx="11985041" cy="5578642"/>
          </a:xfrm>
        </p:spPr>
        <p:txBody>
          <a:bodyPr/>
          <a:lstStyle/>
          <a:p>
            <a:r>
              <a:rPr lang="en-US" dirty="0" smtClean="0"/>
              <a:t>The paper proposes a technique for risk prediction with graph-based proofs so as to observe and monitor the progress of a developing situation in the field of health.</a:t>
            </a:r>
          </a:p>
          <a:p>
            <a:r>
              <a:rPr lang="en-US" dirty="0" smtClean="0"/>
              <a:t>Making an automated system which will help to predict various health parameters of a host remotely is our primary objective. Providing a way to predict the future body temperature, pulse rate, </a:t>
            </a:r>
            <a:r>
              <a:rPr lang="en-US" dirty="0" err="1" smtClean="0"/>
              <a:t>haemoglobin</a:t>
            </a:r>
            <a:r>
              <a:rPr lang="en-US" dirty="0" smtClean="0"/>
              <a:t>, systolic and diastolic pressure with the help of an existing data set record, in an optimized manner is our primary concern using which we can forecast the health of a patient.</a:t>
            </a:r>
          </a:p>
          <a:p>
            <a:r>
              <a:rPr lang="en-US" dirty="0" smtClean="0"/>
              <a:t>Using the collected data with the help of a built-in framework to detect future health hazards is our main objective. </a:t>
            </a:r>
          </a:p>
          <a:p>
            <a:r>
              <a:rPr lang="en-US" dirty="0" smtClean="0"/>
              <a:t>Forecasting the health condition is being done by using Time series algorithm to predict body temperature, pulse rate, </a:t>
            </a:r>
            <a:r>
              <a:rPr lang="en-US" dirty="0" err="1" smtClean="0"/>
              <a:t>haemoglobin</a:t>
            </a:r>
            <a:r>
              <a:rPr lang="en-US" dirty="0" smtClean="0"/>
              <a:t>, systolic and diastolic pressure of the host patient, in an efficient manner. The errors generated for the forecast values are compared using various error evaluation techniques.</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210" y="588015"/>
            <a:ext cx="8911687" cy="952028"/>
          </a:xfrm>
        </p:spPr>
        <p:txBody>
          <a:bodyPr/>
          <a:lstStyle/>
          <a:p>
            <a:r>
              <a:rPr lang="en-US" dirty="0" smtClean="0"/>
              <a:t>Related Works</a:t>
            </a:r>
            <a:endParaRPr lang="en-US" dirty="0"/>
          </a:p>
        </p:txBody>
      </p:sp>
      <p:sp>
        <p:nvSpPr>
          <p:cNvPr id="3" name="Content Placeholder 2"/>
          <p:cNvSpPr>
            <a:spLocks noGrp="1"/>
          </p:cNvSpPr>
          <p:nvPr>
            <p:ph idx="1"/>
          </p:nvPr>
        </p:nvSpPr>
        <p:spPr>
          <a:xfrm>
            <a:off x="228600" y="1263316"/>
            <a:ext cx="11963400" cy="5594684"/>
          </a:xfrm>
        </p:spPr>
        <p:txBody>
          <a:bodyPr>
            <a:noAutofit/>
          </a:bodyPr>
          <a:lstStyle/>
          <a:p>
            <a:r>
              <a:rPr lang="en-US" sz="1700" dirty="0" smtClean="0"/>
              <a:t>In the study of Using time series analysis to forecast emergency patient arrivals in CT department by Li </a:t>
            </a:r>
            <a:r>
              <a:rPr lang="en-US" sz="1700" dirty="0" err="1" smtClean="0"/>
              <a:t>Luo</a:t>
            </a:r>
            <a:r>
              <a:rPr lang="en-US" sz="1700" dirty="0" smtClean="0"/>
              <a:t> and </a:t>
            </a:r>
            <a:r>
              <a:rPr lang="en-US" sz="1700" dirty="0" err="1" smtClean="0"/>
              <a:t>Yabing</a:t>
            </a:r>
            <a:r>
              <a:rPr lang="en-US" sz="1700" dirty="0" smtClean="0"/>
              <a:t> </a:t>
            </a:r>
            <a:r>
              <a:rPr lang="en-US" sz="1700" dirty="0" err="1" smtClean="0"/>
              <a:t>Feng</a:t>
            </a:r>
            <a:r>
              <a:rPr lang="en-US" sz="1700" dirty="0" smtClean="0"/>
              <a:t> [2], the paper studies the occupational data of CT department which is based on the extensive data accumulated by CT department in West China Hospital of Sichuan University. Using two approaches, the data is being collected: on an hourly basis, and on a daily basis, and a forecast of the quantity in the immediate prospect which sets as a model is depicted in this paper. The design collected in this paper can be used for hospital managers to manage the allotment of patients and make acceptable allotment of medical resources efficiently because of the authenticity of the data and time series analysis of S.A.S. software is extensively implemented.</a:t>
            </a:r>
          </a:p>
          <a:p>
            <a:r>
              <a:rPr lang="en-US" sz="1700" dirty="0" smtClean="0"/>
              <a:t>In the study of Application of </a:t>
            </a:r>
            <a:r>
              <a:rPr lang="en-US" sz="1700" dirty="0" err="1" smtClean="0"/>
              <a:t>Uni-variate</a:t>
            </a:r>
            <a:r>
              <a:rPr lang="en-US" sz="1700" dirty="0" smtClean="0"/>
              <a:t> Forecast- </a:t>
            </a:r>
            <a:r>
              <a:rPr lang="en-US" sz="1700" dirty="0" err="1" smtClean="0"/>
              <a:t>ing</a:t>
            </a:r>
            <a:r>
              <a:rPr lang="en-US" sz="1700" dirty="0" smtClean="0"/>
              <a:t> Models of Tuberculosis Cases in Kelantan by </a:t>
            </a:r>
            <a:r>
              <a:rPr lang="en-US" sz="1700" dirty="0" err="1" smtClean="0"/>
              <a:t>Sarimah</a:t>
            </a:r>
            <a:r>
              <a:rPr lang="en-US" sz="1700" dirty="0" smtClean="0"/>
              <a:t> Abdullah, </a:t>
            </a:r>
            <a:r>
              <a:rPr lang="en-US" sz="1700" dirty="0" err="1" smtClean="0"/>
              <a:t>Napisah</a:t>
            </a:r>
            <a:r>
              <a:rPr lang="en-US" sz="1700" dirty="0" smtClean="0"/>
              <a:t> </a:t>
            </a:r>
            <a:r>
              <a:rPr lang="en-US" sz="1700" dirty="0" err="1" smtClean="0"/>
              <a:t>Sapii</a:t>
            </a:r>
            <a:r>
              <a:rPr lang="en-US" sz="1700" dirty="0" smtClean="0"/>
              <a:t>, </a:t>
            </a:r>
            <a:r>
              <a:rPr lang="en-US" sz="1700" dirty="0" err="1" smtClean="0"/>
              <a:t>Sharina</a:t>
            </a:r>
            <a:r>
              <a:rPr lang="en-US" sz="1700" dirty="0" smtClean="0"/>
              <a:t> Dir and </a:t>
            </a:r>
            <a:r>
              <a:rPr lang="en-US" sz="1700" dirty="0" err="1" smtClean="0"/>
              <a:t>Tg</a:t>
            </a:r>
            <a:r>
              <a:rPr lang="en-US" sz="1700" dirty="0" smtClean="0"/>
              <a:t> </a:t>
            </a:r>
            <a:r>
              <a:rPr lang="en-US" sz="1700" dirty="0" err="1" smtClean="0"/>
              <a:t>Mardhiah</a:t>
            </a:r>
            <a:r>
              <a:rPr lang="en-US" sz="1700" dirty="0" smtClean="0"/>
              <a:t> </a:t>
            </a:r>
            <a:r>
              <a:rPr lang="en-US" sz="1700" dirty="0" err="1" smtClean="0"/>
              <a:t>Tg</a:t>
            </a:r>
            <a:r>
              <a:rPr lang="en-US" sz="1700" dirty="0" smtClean="0"/>
              <a:t> </a:t>
            </a:r>
            <a:r>
              <a:rPr lang="en-US" sz="1700" dirty="0" err="1" smtClean="0"/>
              <a:t>Jalal</a:t>
            </a:r>
            <a:r>
              <a:rPr lang="en-US" sz="1700" dirty="0" smtClean="0"/>
              <a:t> [4] the best time series model of TB cases from 2003 to 2010 in Kelantan and to anticipate the  count of Tuberculosis incidents for the following 2 years, the analysis is devised to ascertain the pattern. An inspection using catalogued incidents  which was briefed to the Kelantan Department of  Health was conducted. All the examination and in- corporation in the series data as monthly data were catalogued for Tuberculosis cases from 2003 to 2010. In order to figure out the perfect  forecasting design for the data series </a:t>
            </a:r>
            <a:r>
              <a:rPr lang="en-US" sz="1700" dirty="0" err="1" smtClean="0"/>
              <a:t>uni-variate</a:t>
            </a:r>
            <a:r>
              <a:rPr lang="en-US" sz="1700" dirty="0" smtClean="0"/>
              <a:t> modeling (Naïve Technique, Average Forecast, Exponential Smooth- </a:t>
            </a:r>
            <a:r>
              <a:rPr lang="en-US" sz="1700" dirty="0" err="1" smtClean="0"/>
              <a:t>ing</a:t>
            </a:r>
            <a:r>
              <a:rPr lang="en-US" sz="1700" dirty="0" smtClean="0"/>
              <a:t> Method, and Box-Jenkins Technique) has been practiced to the data series. Conclusion: Growth in trend pattern was noted based on 72 monthly data series of Tuberculosis incidents; also an increase in progression pattern was documented. The best time series model was found to be Double Exponential Smoothing technique when compared to Single Exponential Smoothing, Holts Technique, ARRES, and Holt Winters Trend and Seasonality for both multiplicative and additive hypothesis.</a:t>
            </a:r>
          </a:p>
          <a:p>
            <a:pPr>
              <a:buNone/>
            </a:pPr>
            <a:r>
              <a:rPr lang="en-US" sz="1700" dirty="0" smtClean="0"/>
              <a:t/>
            </a:r>
            <a:br>
              <a:rPr lang="en-US" sz="1700" dirty="0" smtClean="0"/>
            </a:b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1553"/>
          </a:xfrm>
        </p:spPr>
        <p:txBody>
          <a:bodyPr/>
          <a:lstStyle/>
          <a:p>
            <a:r>
              <a:rPr lang="en-US" dirty="0" smtClean="0"/>
              <a:t>Proposed Work</a:t>
            </a:r>
            <a:endParaRPr lang="en-US" dirty="0"/>
          </a:p>
        </p:txBody>
      </p:sp>
      <p:sp>
        <p:nvSpPr>
          <p:cNvPr id="3" name="Content Placeholder 2"/>
          <p:cNvSpPr>
            <a:spLocks noGrp="1"/>
          </p:cNvSpPr>
          <p:nvPr>
            <p:ph idx="1"/>
          </p:nvPr>
        </p:nvSpPr>
        <p:spPr>
          <a:xfrm>
            <a:off x="950494" y="1263315"/>
            <a:ext cx="11241505" cy="5438273"/>
          </a:xfrm>
        </p:spPr>
        <p:txBody>
          <a:bodyPr>
            <a:normAutofit/>
          </a:bodyPr>
          <a:lstStyle/>
          <a:p>
            <a:r>
              <a:rPr lang="en-US" dirty="0" smtClean="0"/>
              <a:t> </a:t>
            </a:r>
            <a:r>
              <a:rPr lang="en-IN" dirty="0" smtClean="0"/>
              <a:t>A time series is a set of observations on the values that a variable takes at different times. </a:t>
            </a:r>
          </a:p>
          <a:p>
            <a:r>
              <a:rPr lang="en-IN" dirty="0" smtClean="0"/>
              <a:t>Such data may be collected at regular time intervals, such as monthly (e.g. CPI), weekly (e.g. Money supply), quarterly (e.g. GDP), or annually (e.g. Government Budget). </a:t>
            </a:r>
          </a:p>
          <a:p>
            <a:r>
              <a:rPr lang="en-IN" dirty="0" smtClean="0"/>
              <a:t>Time series are used in statistics, econometrics, mathematical finance, weather forecasting , earthquake prediction and many other applications.</a:t>
            </a:r>
          </a:p>
          <a:p>
            <a:r>
              <a:rPr lang="en-US" dirty="0" smtClean="0"/>
              <a:t>The anticipation of future values based on the beforehand observed values is the usage of time series analysis. Business prediction involves time series analysis. A lot of traders can be seen investing in the </a:t>
            </a:r>
            <a:r>
              <a:rPr lang="en-US" dirty="0" err="1" smtClean="0"/>
              <a:t>Sensex</a:t>
            </a:r>
            <a:r>
              <a:rPr lang="en-US" dirty="0" smtClean="0"/>
              <a:t> who are trying to predict the future of the market the forthcoming day. A number of retailers try to see the number of goods they are going to sell the next day. All of it can be achieved with time series analysis. </a:t>
            </a:r>
            <a:endParaRPr lang="en-IN" dirty="0" smtClean="0"/>
          </a:p>
          <a:p>
            <a:r>
              <a:rPr lang="en-US" dirty="0" smtClean="0"/>
              <a:t>Time series is not only limited to only retail and finance, but it is applicable everywhere. In this way, we can analyze when the market just went up or has a dip, which can help to analyze the past data, and predict future data. </a:t>
            </a:r>
          </a:p>
          <a:p>
            <a:r>
              <a:rPr lang="en-US" dirty="0" smtClean="0"/>
              <a:t>There are generally two types of time series analysis:</a:t>
            </a:r>
          </a:p>
          <a:p>
            <a:pPr>
              <a:buNone/>
            </a:pPr>
            <a:r>
              <a:rPr lang="en-US" dirty="0" smtClean="0"/>
              <a:t>      1) </a:t>
            </a:r>
            <a:r>
              <a:rPr lang="en-US" dirty="0" err="1" smtClean="0"/>
              <a:t>Uni-variate</a:t>
            </a:r>
            <a:r>
              <a:rPr lang="en-US" dirty="0" smtClean="0"/>
              <a:t> Time Series              2) Multi-</a:t>
            </a:r>
            <a:r>
              <a:rPr lang="en-US" dirty="0" err="1" smtClean="0"/>
              <a:t>variate</a:t>
            </a:r>
            <a:r>
              <a:rPr lang="en-US" dirty="0" smtClean="0"/>
              <a:t> Time Series     </a:t>
            </a:r>
          </a:p>
          <a:p>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4653" y="184484"/>
            <a:ext cx="10428957" cy="6505074"/>
          </a:xfrm>
        </p:spPr>
        <p:txBody>
          <a:bodyPr/>
          <a:lstStyle/>
          <a:p>
            <a:r>
              <a:rPr lang="en-IN" u="sng" dirty="0" err="1" smtClean="0"/>
              <a:t>Uni-Variate</a:t>
            </a:r>
            <a:r>
              <a:rPr lang="en-IN" u="sng" dirty="0" smtClean="0"/>
              <a:t> Time Series-</a:t>
            </a:r>
            <a:r>
              <a:rPr lang="en-IN" dirty="0" smtClean="0"/>
              <a:t> A </a:t>
            </a:r>
            <a:r>
              <a:rPr lang="en-IN" dirty="0" err="1" smtClean="0"/>
              <a:t>uni-variate</a:t>
            </a:r>
            <a:r>
              <a:rPr lang="en-IN" dirty="0" smtClean="0"/>
              <a:t> time series consists of single observations that are recorded over regular time intervals.</a:t>
            </a:r>
          </a:p>
          <a:p>
            <a:r>
              <a:rPr lang="en-IN" u="sng" dirty="0" smtClean="0"/>
              <a:t>Multi-</a:t>
            </a:r>
            <a:r>
              <a:rPr lang="en-IN" u="sng" dirty="0" err="1" smtClean="0"/>
              <a:t>Variate</a:t>
            </a:r>
            <a:r>
              <a:rPr lang="en-IN" u="sng" dirty="0" smtClean="0"/>
              <a:t> Time Series- </a:t>
            </a:r>
            <a:r>
              <a:rPr lang="en-IN" dirty="0" smtClean="0"/>
              <a:t> is a type of data is collected by observing many subjects (such as individuals, firms, countries, or regions) at the same point of time or during the same time period.</a:t>
            </a:r>
            <a:endParaRPr lang="en-IN" u="sng" dirty="0" smtClean="0"/>
          </a:p>
          <a:p>
            <a:r>
              <a:rPr lang="en-US" dirty="0" smtClean="0"/>
              <a:t>In this paper implementation for the time series algorithm is being used by ”</a:t>
            </a:r>
            <a:r>
              <a:rPr lang="en-US" dirty="0" err="1" smtClean="0"/>
              <a:t>Univariate</a:t>
            </a:r>
            <a:r>
              <a:rPr lang="en-US" dirty="0" smtClean="0"/>
              <a:t> Time Series”.</a:t>
            </a:r>
          </a:p>
          <a:p>
            <a:r>
              <a:rPr lang="en-US" dirty="0" smtClean="0"/>
              <a:t>Various patterns can be observed in the data set based on the interval of the recorded data set (hour, day, week, month, quarter, annual, etc) which forms the modeled component. </a:t>
            </a:r>
          </a:p>
          <a:p>
            <a:r>
              <a:rPr lang="en-IN" u="sng" dirty="0" smtClean="0"/>
              <a:t>Trend-</a:t>
            </a:r>
            <a:r>
              <a:rPr lang="en-IN" dirty="0" smtClean="0"/>
              <a:t> A trend is a long term relatively smooth pattern that usually persists for more than one year. A person may have a smooth pattern of health records which may be termed as trending.</a:t>
            </a:r>
          </a:p>
          <a:p>
            <a:r>
              <a:rPr lang="en-US" u="sng" dirty="0" smtClean="0"/>
              <a:t>Seasonal</a:t>
            </a:r>
            <a:r>
              <a:rPr lang="en-US" dirty="0" smtClean="0"/>
              <a:t>- </a:t>
            </a:r>
            <a:r>
              <a:rPr lang="en-IN" dirty="0" smtClean="0"/>
              <a:t>A pattern that appears in a regular interval wherein the frequency of occurrence is within a year or even shorter. A person may show symptoms of frequent illness for certain health parameters then it is termed as seasonal.</a:t>
            </a:r>
          </a:p>
          <a:p>
            <a:r>
              <a:rPr lang="en-US" u="sng" dirty="0" smtClean="0"/>
              <a:t>Cyclic</a:t>
            </a:r>
            <a:r>
              <a:rPr lang="en-US" dirty="0" smtClean="0"/>
              <a:t>- </a:t>
            </a:r>
            <a:r>
              <a:rPr lang="en-IN" dirty="0" smtClean="0"/>
              <a:t>The repeated pattern that appears in a time series analysis but beyond a frequency of one year. A person may show cyclic health disorders in a case of a severe health condition. </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0748" y="473242"/>
            <a:ext cx="10541251" cy="6384757"/>
          </a:xfrm>
        </p:spPr>
        <p:txBody>
          <a:bodyPr/>
          <a:lstStyle/>
          <a:p>
            <a:pPr>
              <a:buNone/>
            </a:pPr>
            <a:r>
              <a:rPr lang="en-US" b="1" dirty="0" smtClean="0"/>
              <a:t>Limitations of Time Series Analysis-</a:t>
            </a:r>
          </a:p>
          <a:p>
            <a:pPr marL="514350" indent="-514350">
              <a:buAutoNum type="arabicPeriod"/>
            </a:pPr>
            <a:r>
              <a:rPr lang="en-IN" dirty="0" smtClean="0"/>
              <a:t>Cases where values are constant, time series cannot be applied.</a:t>
            </a:r>
          </a:p>
          <a:p>
            <a:pPr marL="514350" indent="-514350">
              <a:buAutoNum type="arabicPeriod"/>
            </a:pPr>
            <a:r>
              <a:rPr lang="en-IN" dirty="0" smtClean="0"/>
              <a:t> Values in the form of functions e.g. sin x, </a:t>
            </a:r>
            <a:r>
              <a:rPr lang="en-IN" dirty="0" err="1" smtClean="0"/>
              <a:t>cos</a:t>
            </a:r>
            <a:r>
              <a:rPr lang="en-IN" dirty="0" smtClean="0"/>
              <a:t> x, where values can be predicted by simply substituting different values of x in the mathematical function. So, there is no point of applying time series analysis, where values can be calculated just by using a function.</a:t>
            </a:r>
            <a:endParaRPr lang="en-US" dirty="0" smtClean="0"/>
          </a:p>
          <a:p>
            <a:pPr>
              <a:buNone/>
            </a:pPr>
            <a:endParaRPr lang="en-US" b="1"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1553"/>
          </a:xfrm>
        </p:spPr>
        <p:txBody>
          <a:bodyPr/>
          <a:lstStyle/>
          <a:p>
            <a:r>
              <a:rPr lang="en-US" dirty="0" smtClean="0"/>
              <a:t>Methodology</a:t>
            </a:r>
            <a:endParaRPr lang="en-US" dirty="0"/>
          </a:p>
        </p:txBody>
      </p:sp>
      <p:sp>
        <p:nvSpPr>
          <p:cNvPr id="3" name="Content Placeholder 2"/>
          <p:cNvSpPr>
            <a:spLocks noGrp="1"/>
          </p:cNvSpPr>
          <p:nvPr>
            <p:ph idx="1"/>
          </p:nvPr>
        </p:nvSpPr>
        <p:spPr>
          <a:xfrm>
            <a:off x="1407695" y="1227221"/>
            <a:ext cx="10784305" cy="5474368"/>
          </a:xfrm>
        </p:spPr>
        <p:txBody>
          <a:bodyPr>
            <a:normAutofit lnSpcReduction="10000"/>
          </a:bodyPr>
          <a:lstStyle/>
          <a:p>
            <a:r>
              <a:rPr lang="en-US" dirty="0" smtClean="0"/>
              <a:t>Various approaches under time series forecasting to predict the future are as follows-</a:t>
            </a:r>
          </a:p>
          <a:p>
            <a:pPr>
              <a:buNone/>
            </a:pPr>
            <a:r>
              <a:rPr lang="en-US" b="1" dirty="0" smtClean="0"/>
              <a:t>1)  </a:t>
            </a:r>
            <a:r>
              <a:rPr lang="en-US" b="1" u="sng" dirty="0" smtClean="0"/>
              <a:t>Past Average or Naïve Method:-</a:t>
            </a:r>
          </a:p>
          <a:p>
            <a:pPr>
              <a:buNone/>
            </a:pPr>
            <a:r>
              <a:rPr lang="en-IN" dirty="0" smtClean="0"/>
              <a:t>      It refers to the past data arranged in chronological order as dependent variable and time as an independent variable. Past average is best for cyclic variation. In this method forecast for the next period is equal to the mean or average for the previous periods.</a:t>
            </a:r>
            <a:endParaRPr lang="en-US" dirty="0" smtClean="0"/>
          </a:p>
          <a:p>
            <a:pPr>
              <a:buNone/>
            </a:pPr>
            <a:r>
              <a:rPr lang="en-US" b="1" dirty="0" smtClean="0"/>
              <a:t>2) </a:t>
            </a:r>
            <a:r>
              <a:rPr lang="en-US" b="1" u="sng" dirty="0" smtClean="0"/>
              <a:t>Exponential Smoothing:-</a:t>
            </a:r>
          </a:p>
          <a:p>
            <a:r>
              <a:rPr lang="en-US" dirty="0" smtClean="0"/>
              <a:t>Exponential Smoothing is one of the more popular smoothing techniques due to its flexibility, ease in calculation, and good performance. </a:t>
            </a:r>
            <a:r>
              <a:rPr lang="en-IN" dirty="0" smtClean="0"/>
              <a:t>This method requires only the current data values and the forecasted data values for the current period. It is distinguished by the fact that it assigns weights to all the previous data and the pattern of weights assigned are of exponential form. Most recent data is given more </a:t>
            </a:r>
            <a:r>
              <a:rPr lang="en-IN" dirty="0" err="1" smtClean="0"/>
              <a:t>weightage</a:t>
            </a:r>
            <a:r>
              <a:rPr lang="en-IN" dirty="0" smtClean="0"/>
              <a:t> and the weights assigned to older periods decreases exponentially.</a:t>
            </a:r>
            <a:endParaRPr lang="en-US" dirty="0" smtClean="0"/>
          </a:p>
          <a:p>
            <a:r>
              <a:rPr lang="en-IN" b="1" dirty="0" smtClean="0"/>
              <a:t>S</a:t>
            </a:r>
            <a:r>
              <a:rPr lang="en-IN" b="1" baseline="-25000" dirty="0" smtClean="0"/>
              <a:t>0</a:t>
            </a:r>
            <a:r>
              <a:rPr lang="en-IN" b="1" dirty="0" smtClean="0"/>
              <a:t>= x</a:t>
            </a:r>
            <a:r>
              <a:rPr lang="en-IN" b="1" baseline="-25000" dirty="0" smtClean="0"/>
              <a:t>0</a:t>
            </a:r>
            <a:endParaRPr lang="en-IN" b="1" dirty="0" smtClean="0"/>
          </a:p>
          <a:p>
            <a:r>
              <a:rPr lang="en-IN" b="1" dirty="0" smtClean="0"/>
              <a:t>S</a:t>
            </a:r>
            <a:r>
              <a:rPr lang="en-IN" b="1" baseline="-25000" dirty="0" smtClean="0"/>
              <a:t>t</a:t>
            </a:r>
            <a:r>
              <a:rPr lang="en-IN" b="1" dirty="0" smtClean="0"/>
              <a:t> = αx</a:t>
            </a:r>
            <a:r>
              <a:rPr lang="en-IN" b="1" baseline="-25000" dirty="0" smtClean="0"/>
              <a:t>t-1</a:t>
            </a:r>
            <a:r>
              <a:rPr lang="en-IN" b="1" dirty="0" smtClean="0"/>
              <a:t> + (1-α)st-1, t &gt; 0</a:t>
            </a:r>
          </a:p>
          <a:p>
            <a:pPr>
              <a:buNone/>
            </a:pPr>
            <a:r>
              <a:rPr lang="en-IN" dirty="0" smtClean="0"/>
              <a:t>      where</a:t>
            </a:r>
          </a:p>
          <a:p>
            <a:pPr>
              <a:buNone/>
            </a:pPr>
            <a:r>
              <a:rPr lang="en-IN" dirty="0" smtClean="0"/>
              <a:t>      original observations are denoted by {</a:t>
            </a:r>
            <a:r>
              <a:rPr lang="en-IN" dirty="0" err="1" smtClean="0"/>
              <a:t>x</a:t>
            </a:r>
            <a:r>
              <a:rPr lang="en-IN" baseline="-25000" dirty="0" err="1" smtClean="0"/>
              <a:t>t</a:t>
            </a:r>
            <a:r>
              <a:rPr lang="en-IN" dirty="0" smtClean="0"/>
              <a:t>} starting at t = 0</a:t>
            </a:r>
          </a:p>
          <a:p>
            <a:pPr>
              <a:buNone/>
            </a:pPr>
            <a:r>
              <a:rPr lang="en-IN" dirty="0" smtClean="0"/>
              <a:t>      α is the smoothing factor which lies between 0 and 1.</a:t>
            </a:r>
          </a:p>
          <a:p>
            <a:pPr>
              <a:buNone/>
            </a:pPr>
            <a:endParaRPr lang="en-IN" dirty="0" smtClean="0"/>
          </a:p>
          <a:p>
            <a:endParaRPr lang="en-US" dirty="0" smtClean="0"/>
          </a:p>
          <a:p>
            <a:pPr>
              <a:buNone/>
            </a:pPr>
            <a:endParaRPr lang="en-US" b="1" u="sng" dirty="0" smtClean="0"/>
          </a:p>
          <a:p>
            <a:pPr>
              <a:buNone/>
            </a:pPr>
            <a:endParaRPr lang="en-US" b="1" u="sng"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4654" y="581526"/>
            <a:ext cx="10577346" cy="6276473"/>
          </a:xfrm>
        </p:spPr>
        <p:txBody>
          <a:bodyPr/>
          <a:lstStyle/>
          <a:p>
            <a:pPr>
              <a:buNone/>
            </a:pPr>
            <a:r>
              <a:rPr lang="en-US" b="1" u="sng" dirty="0" smtClean="0"/>
              <a:t>3) Moving Average Smoothing:-</a:t>
            </a:r>
          </a:p>
          <a:p>
            <a:r>
              <a:rPr lang="en-US" dirty="0" smtClean="0"/>
              <a:t>In Moving Average Smoothing, each observation is assigned an equal weight, and each observation is forecasted by using the average of the previous observation(s). </a:t>
            </a:r>
            <a:r>
              <a:rPr lang="en-IN" dirty="0" smtClean="0"/>
              <a:t>This smoothing technique predicts </a:t>
            </a:r>
            <a:r>
              <a:rPr lang="en-IN" dirty="0" err="1" smtClean="0"/>
              <a:t>X</a:t>
            </a:r>
            <a:r>
              <a:rPr lang="en-IN" baseline="-25000" dirty="0" err="1" smtClean="0"/>
              <a:t>t</a:t>
            </a:r>
            <a:r>
              <a:rPr lang="en-IN" dirty="0" smtClean="0"/>
              <a:t> + k as follows:</a:t>
            </a:r>
          </a:p>
          <a:p>
            <a:r>
              <a:rPr lang="en-IN" dirty="0" smtClean="0"/>
              <a:t> S</a:t>
            </a:r>
            <a:r>
              <a:rPr lang="en-IN" baseline="-25000" dirty="0" smtClean="0"/>
              <a:t>t</a:t>
            </a:r>
            <a:r>
              <a:rPr lang="en-IN" dirty="0" smtClean="0"/>
              <a:t>= W</a:t>
            </a:r>
            <a:r>
              <a:rPr lang="en-IN" baseline="-25000" dirty="0" smtClean="0"/>
              <a:t>t−1</a:t>
            </a:r>
            <a:r>
              <a:rPr lang="en-IN" dirty="0" smtClean="0"/>
              <a:t>*X</a:t>
            </a:r>
            <a:r>
              <a:rPr lang="en-IN" baseline="-25000" dirty="0" smtClean="0"/>
              <a:t>t−1</a:t>
            </a:r>
            <a:r>
              <a:rPr lang="en-IN" dirty="0" smtClean="0"/>
              <a:t> + W</a:t>
            </a:r>
            <a:r>
              <a:rPr lang="en-IN" baseline="-25000" dirty="0" smtClean="0"/>
              <a:t>t</a:t>
            </a:r>
            <a:r>
              <a:rPr lang="en-IN" dirty="0" smtClean="0"/>
              <a:t>−2*X</a:t>
            </a:r>
            <a:r>
              <a:rPr lang="en-IN" baseline="-25000" dirty="0" smtClean="0"/>
              <a:t>t−2</a:t>
            </a:r>
            <a:r>
              <a:rPr lang="en-IN" dirty="0" smtClean="0"/>
              <a:t> + W</a:t>
            </a:r>
            <a:r>
              <a:rPr lang="en-IN" baseline="-25000" dirty="0" smtClean="0"/>
              <a:t>t−3</a:t>
            </a:r>
            <a:r>
              <a:rPr lang="en-IN" dirty="0" smtClean="0"/>
              <a:t>*X</a:t>
            </a:r>
            <a:r>
              <a:rPr lang="en-IN" baseline="-25000" dirty="0" smtClean="0"/>
              <a:t>t−3</a:t>
            </a:r>
            <a:r>
              <a:rPr lang="en-IN" dirty="0" smtClean="0"/>
              <a:t> + .......+ W</a:t>
            </a:r>
            <a:r>
              <a:rPr lang="en-IN" baseline="-25000" dirty="0" smtClean="0"/>
              <a:t>t−n</a:t>
            </a:r>
            <a:r>
              <a:rPr lang="en-IN" dirty="0" smtClean="0"/>
              <a:t>*</a:t>
            </a:r>
            <a:r>
              <a:rPr lang="en-IN" dirty="0" err="1" smtClean="0"/>
              <a:t>X</a:t>
            </a:r>
            <a:r>
              <a:rPr lang="en-IN" baseline="-25000" dirty="0" err="1" smtClean="0"/>
              <a:t>t</a:t>
            </a:r>
            <a:r>
              <a:rPr lang="en-IN" baseline="-25000" dirty="0" smtClean="0"/>
              <a:t>−n</a:t>
            </a:r>
            <a:r>
              <a:rPr lang="en-IN" dirty="0" smtClean="0"/>
              <a:t> </a:t>
            </a:r>
          </a:p>
          <a:p>
            <a:r>
              <a:rPr lang="en-IN" dirty="0" smtClean="0"/>
              <a:t>where,</a:t>
            </a:r>
          </a:p>
          <a:p>
            <a:pPr>
              <a:buNone/>
            </a:pPr>
            <a:r>
              <a:rPr lang="en-IN" b="1" dirty="0" smtClean="0"/>
              <a:t>      W</a:t>
            </a:r>
            <a:r>
              <a:rPr lang="en-IN" b="1" baseline="-25000" dirty="0" smtClean="0"/>
              <a:t>t−1</a:t>
            </a:r>
            <a:r>
              <a:rPr lang="en-IN" b="1" dirty="0" smtClean="0"/>
              <a:t>, W</a:t>
            </a:r>
            <a:r>
              <a:rPr lang="en-IN" b="1" baseline="-25000" dirty="0" smtClean="0"/>
              <a:t>t−2</a:t>
            </a:r>
            <a:r>
              <a:rPr lang="en-IN" b="1" dirty="0" smtClean="0"/>
              <a:t>, W</a:t>
            </a:r>
            <a:r>
              <a:rPr lang="en-IN" b="1" baseline="-25000" dirty="0" smtClean="0"/>
              <a:t>t−3</a:t>
            </a:r>
            <a:r>
              <a:rPr lang="en-IN" b="1" dirty="0" smtClean="0"/>
              <a:t>,....W</a:t>
            </a:r>
            <a:r>
              <a:rPr lang="en-IN" b="1" baseline="-25000" dirty="0" smtClean="0"/>
              <a:t>t−n</a:t>
            </a:r>
            <a:r>
              <a:rPr lang="en-IN" dirty="0" smtClean="0"/>
              <a:t> </a:t>
            </a:r>
            <a:r>
              <a:rPr lang="en-IN" b="1" dirty="0" smtClean="0"/>
              <a:t>are the smoothing parameters such that W</a:t>
            </a:r>
            <a:r>
              <a:rPr lang="en-IN" b="1" baseline="-25000" dirty="0" smtClean="0"/>
              <a:t>t−1</a:t>
            </a:r>
            <a:r>
              <a:rPr lang="en-IN" b="1" dirty="0" smtClean="0"/>
              <a:t> + W</a:t>
            </a:r>
            <a:r>
              <a:rPr lang="en-IN" b="1" baseline="-25000" dirty="0" smtClean="0"/>
              <a:t>t−2</a:t>
            </a:r>
            <a:r>
              <a:rPr lang="en-IN" b="1" dirty="0" smtClean="0"/>
              <a:t> + W</a:t>
            </a:r>
            <a:r>
              <a:rPr lang="en-IN" b="1" baseline="-25000" dirty="0" smtClean="0"/>
              <a:t>t−3</a:t>
            </a:r>
            <a:r>
              <a:rPr lang="en-IN" b="1" dirty="0" smtClean="0"/>
              <a:t> + .... + W</a:t>
            </a:r>
            <a:r>
              <a:rPr lang="en-IN" b="1" baseline="-25000" dirty="0" smtClean="0"/>
              <a:t>t−n</a:t>
            </a:r>
            <a:r>
              <a:rPr lang="en-IN" b="1" dirty="0" smtClean="0"/>
              <a:t> = 1.</a:t>
            </a:r>
          </a:p>
          <a:p>
            <a:pPr>
              <a:buNone/>
            </a:pPr>
            <a:r>
              <a:rPr lang="en-IN" b="1" dirty="0" smtClean="0"/>
              <a:t>      </a:t>
            </a:r>
            <a:r>
              <a:rPr lang="en-IN" dirty="0" smtClean="0"/>
              <a:t>n = number of periods. </a:t>
            </a:r>
          </a:p>
          <a:p>
            <a:pPr>
              <a:buNone/>
            </a:pPr>
            <a:r>
              <a:rPr lang="en-IN" dirty="0" smtClean="0"/>
              <a:t>      X</a:t>
            </a:r>
            <a:r>
              <a:rPr lang="en-IN" baseline="-25000" dirty="0" smtClean="0"/>
              <a:t>t-1</a:t>
            </a:r>
            <a:r>
              <a:rPr lang="en-IN" dirty="0" smtClean="0"/>
              <a:t> = Actual values in period t-1. </a:t>
            </a:r>
          </a:p>
          <a:p>
            <a:r>
              <a:rPr lang="en-IN" dirty="0" smtClean="0"/>
              <a:t>The weights can be given random values to get the result but it will not give the correct the result. In order to forecast the correct result the following method is used: </a:t>
            </a:r>
          </a:p>
          <a:p>
            <a:r>
              <a:rPr lang="en-IN" dirty="0" smtClean="0"/>
              <a:t>Sum of digit method to calculate n-period: </a:t>
            </a:r>
          </a:p>
          <a:p>
            <a:pPr marL="457200" indent="-457200">
              <a:buAutoNum type="arabicParenR"/>
            </a:pPr>
            <a:r>
              <a:rPr lang="en-IN" dirty="0" smtClean="0"/>
              <a:t>Sum of n natural numbers = n(n+1)/2 = Σ n. </a:t>
            </a:r>
          </a:p>
          <a:p>
            <a:pPr marL="457200" indent="-457200">
              <a:buAutoNum type="arabicParenR"/>
            </a:pPr>
            <a:r>
              <a:rPr lang="en-IN" dirty="0" smtClean="0"/>
              <a:t>2) n/Σ n , (n−1)/Σ n , (n−2)/Σ n ,....... </a:t>
            </a:r>
          </a:p>
          <a:p>
            <a:pPr marL="457200" indent="-457200">
              <a:buAutoNum type="arabicParenR"/>
            </a:pPr>
            <a:r>
              <a:rPr lang="en-IN" dirty="0" smtClean="0"/>
              <a:t>For n=4  Σ n = 4(5)/2 =10 Hence W</a:t>
            </a:r>
            <a:r>
              <a:rPr lang="en-IN" baseline="-25000" dirty="0" smtClean="0"/>
              <a:t>1</a:t>
            </a:r>
            <a:r>
              <a:rPr lang="en-IN" dirty="0" smtClean="0"/>
              <a:t>= 4/10 W</a:t>
            </a:r>
            <a:r>
              <a:rPr lang="en-IN" baseline="-25000" dirty="0" smtClean="0"/>
              <a:t>2</a:t>
            </a:r>
            <a:r>
              <a:rPr lang="en-IN" dirty="0" smtClean="0"/>
              <a:t>= 3/10 W</a:t>
            </a:r>
            <a:r>
              <a:rPr lang="en-IN" baseline="-25000" dirty="0" smtClean="0"/>
              <a:t>3</a:t>
            </a:r>
            <a:r>
              <a:rPr lang="en-IN" dirty="0" smtClean="0"/>
              <a:t>= 2/10 W</a:t>
            </a:r>
            <a:r>
              <a:rPr lang="en-IN" baseline="-25000" dirty="0" smtClean="0"/>
              <a:t>4</a:t>
            </a:r>
            <a:r>
              <a:rPr lang="en-IN" dirty="0" smtClean="0"/>
              <a:t>= 1/10 . </a:t>
            </a:r>
            <a:endParaRPr lang="en-US" dirty="0" smtClean="0"/>
          </a:p>
          <a:p>
            <a:endParaRPr lang="en-US" dirty="0" smtClean="0"/>
          </a:p>
          <a:p>
            <a:pPr>
              <a:buNone/>
            </a:pPr>
            <a:endParaRPr lang="en-US" dirty="0" smtClean="0"/>
          </a:p>
          <a:p>
            <a:endParaRPr lang="en-US"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1968</TotalTime>
  <Words>2144</Words>
  <Application>Microsoft Office PowerPoint</Application>
  <PresentationFormat>Custom</PresentationFormat>
  <Paragraphs>126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Wisp</vt:lpstr>
      <vt:lpstr>Paper ID: 58, Paper Title: Health Care Management System Using Time Series Analysis   </vt:lpstr>
      <vt:lpstr>Table of Content </vt:lpstr>
      <vt:lpstr>Introduction</vt:lpstr>
      <vt:lpstr>Related Works</vt:lpstr>
      <vt:lpstr>Proposed Work</vt:lpstr>
      <vt:lpstr>Slide 6</vt:lpstr>
      <vt:lpstr>Slide 7</vt:lpstr>
      <vt:lpstr>Methodology</vt:lpstr>
      <vt:lpstr>Slide 9</vt:lpstr>
      <vt:lpstr>Experimental Setup</vt:lpstr>
      <vt:lpstr>Slide 11</vt:lpstr>
      <vt:lpstr>Slide 12</vt:lpstr>
      <vt:lpstr>Slide 13</vt:lpstr>
      <vt:lpstr>Slide 14</vt:lpstr>
      <vt:lpstr>Slide 15</vt:lpstr>
      <vt:lpstr>Slide 16</vt:lpstr>
      <vt:lpstr>Slide 17</vt:lpstr>
      <vt:lpstr>Results</vt:lpstr>
      <vt:lpstr>Slide 19</vt:lpstr>
      <vt:lpstr>Conclusion</vt:lpstr>
      <vt:lpstr>Future Scope</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Aamir</dc:creator>
  <cp:lastModifiedBy>Umesh Shukla</cp:lastModifiedBy>
  <cp:revision>184</cp:revision>
  <dcterms:created xsi:type="dcterms:W3CDTF">2017-10-10T09:51:10Z</dcterms:created>
  <dcterms:modified xsi:type="dcterms:W3CDTF">2019-11-19T11:45:27Z</dcterms:modified>
</cp:coreProperties>
</file>