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8"/>
  </p:notesMasterIdLst>
  <p:sldIdLst>
    <p:sldId id="307" r:id="rId2"/>
    <p:sldId id="308" r:id="rId3"/>
    <p:sldId id="306" r:id="rId4"/>
    <p:sldId id="311" r:id="rId5"/>
    <p:sldId id="312" r:id="rId6"/>
    <p:sldId id="31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7C3"/>
    <a:srgbClr val="4796BD"/>
    <a:srgbClr val="0E1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AA9EC4-2811-4362-9843-1F671327C33F}">
  <a:tblStyle styleId="{90AA9EC4-2811-4362-9843-1F671327C3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6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62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28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24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639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93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aleway"/>
              <a:buNone/>
              <a:defRPr sz="36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391BF07-1E87-C7A7-9D45-FC0C02D6362E}"/>
              </a:ext>
            </a:extLst>
          </p:cNvPr>
          <p:cNvSpPr/>
          <p:nvPr/>
        </p:nvSpPr>
        <p:spPr>
          <a:xfrm>
            <a:off x="-207817" y="-124691"/>
            <a:ext cx="3934690" cy="3588327"/>
          </a:xfrm>
          <a:prstGeom prst="ellipse">
            <a:avLst/>
          </a:prstGeom>
          <a:solidFill>
            <a:srgbClr val="4796BD"/>
          </a:solidFill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4EEE42-CD0B-567E-C1AF-0C168856F331}"/>
              </a:ext>
            </a:extLst>
          </p:cNvPr>
          <p:cNvSpPr/>
          <p:nvPr/>
        </p:nvSpPr>
        <p:spPr>
          <a:xfrm>
            <a:off x="5074920" y="1316540"/>
            <a:ext cx="4572000" cy="4572000"/>
          </a:xfrm>
          <a:prstGeom prst="ellipse">
            <a:avLst/>
          </a:prstGeom>
          <a:solidFill>
            <a:srgbClr val="2757C3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B415F8-2397-F46B-4062-2F446084F79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4">
                  <a:lumMod val="85000"/>
                  <a:alpha val="30000"/>
                </a:schemeClr>
              </a:gs>
              <a:gs pos="100000">
                <a:schemeClr val="accent4">
                  <a:lumMod val="85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Google Shape;195;p36">
            <a:extLst>
              <a:ext uri="{FF2B5EF4-FFF2-40B4-BE49-F238E27FC236}">
                <a16:creationId xmlns:a16="http://schemas.microsoft.com/office/drawing/2014/main" id="{D11095B4-57D0-7344-36FA-8FD420F0525A}"/>
              </a:ext>
            </a:extLst>
          </p:cNvPr>
          <p:cNvSpPr txBox="1">
            <a:spLocks/>
          </p:cNvSpPr>
          <p:nvPr/>
        </p:nvSpPr>
        <p:spPr>
          <a:xfrm>
            <a:off x="1500305" y="2907654"/>
            <a:ext cx="3422215" cy="9519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Raleway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56A923-04AE-5172-C17C-D76E31AC7A09}"/>
              </a:ext>
            </a:extLst>
          </p:cNvPr>
          <p:cNvSpPr/>
          <p:nvPr/>
        </p:nvSpPr>
        <p:spPr>
          <a:xfrm>
            <a:off x="792480" y="495300"/>
            <a:ext cx="7482840" cy="3962400"/>
          </a:xfrm>
          <a:prstGeom prst="roundRect">
            <a:avLst>
              <a:gd name="adj" fmla="val 4744"/>
            </a:avLst>
          </a:prstGeom>
          <a:solidFill>
            <a:schemeClr val="accent4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Google Shape;195;p36">
            <a:extLst>
              <a:ext uri="{FF2B5EF4-FFF2-40B4-BE49-F238E27FC236}">
                <a16:creationId xmlns:a16="http://schemas.microsoft.com/office/drawing/2014/main" id="{C3C06667-38EF-E3C2-880F-E2173C8757F6}"/>
              </a:ext>
            </a:extLst>
          </p:cNvPr>
          <p:cNvSpPr txBox="1">
            <a:spLocks/>
          </p:cNvSpPr>
          <p:nvPr/>
        </p:nvSpPr>
        <p:spPr>
          <a:xfrm>
            <a:off x="1933952" y="891286"/>
            <a:ext cx="5199895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b="1" dirty="0">
                <a:solidFill>
                  <a:schemeClr val="accent1"/>
                </a:solidFill>
                <a:latin typeface="Raleway"/>
                <a:sym typeface="Raleway"/>
              </a:rPr>
              <a:t>Inventory Management</a:t>
            </a:r>
          </a:p>
        </p:txBody>
      </p:sp>
      <p:sp>
        <p:nvSpPr>
          <p:cNvPr id="11" name="Google Shape;195;p36">
            <a:extLst>
              <a:ext uri="{FF2B5EF4-FFF2-40B4-BE49-F238E27FC236}">
                <a16:creationId xmlns:a16="http://schemas.microsoft.com/office/drawing/2014/main" id="{211C9967-EF7D-903D-BEBB-383926E571BD}"/>
              </a:ext>
            </a:extLst>
          </p:cNvPr>
          <p:cNvSpPr txBox="1">
            <a:spLocks/>
          </p:cNvSpPr>
          <p:nvPr/>
        </p:nvSpPr>
        <p:spPr>
          <a:xfrm>
            <a:off x="1576505" y="3298055"/>
            <a:ext cx="3422215" cy="9519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Tech Stack:</a:t>
            </a:r>
            <a:br>
              <a:rPr lang="en-US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</a:br>
            <a:r>
              <a:rPr lang="en-US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Backend : Python, Flask</a:t>
            </a:r>
            <a:br>
              <a:rPr lang="en-US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</a:br>
            <a:r>
              <a:rPr lang="en-US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Front End : HTML, CSS, Tailwind CSS, JavaScript</a:t>
            </a:r>
          </a:p>
          <a:p>
            <a:r>
              <a:rPr lang="en-US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Database : MySQL</a:t>
            </a:r>
            <a:endParaRPr lang="en-IN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Raleway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0819BA-1B6C-81AD-E523-F3E1D5008D96}"/>
              </a:ext>
            </a:extLst>
          </p:cNvPr>
          <p:cNvSpPr txBox="1"/>
          <p:nvPr/>
        </p:nvSpPr>
        <p:spPr>
          <a:xfrm>
            <a:off x="3054003" y="1516452"/>
            <a:ext cx="28133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Website For NucleusTeq Project</a:t>
            </a:r>
            <a:endParaRPr lang="en-IN" dirty="0"/>
          </a:p>
        </p:txBody>
      </p:sp>
      <p:sp>
        <p:nvSpPr>
          <p:cNvPr id="18" name="Google Shape;195;p36">
            <a:extLst>
              <a:ext uri="{FF2B5EF4-FFF2-40B4-BE49-F238E27FC236}">
                <a16:creationId xmlns:a16="http://schemas.microsoft.com/office/drawing/2014/main" id="{FC91C77A-32E4-057A-F546-FE059248AF7A}"/>
              </a:ext>
            </a:extLst>
          </p:cNvPr>
          <p:cNvSpPr txBox="1">
            <a:spLocks/>
          </p:cNvSpPr>
          <p:nvPr/>
        </p:nvSpPr>
        <p:spPr>
          <a:xfrm>
            <a:off x="5721785" y="3400903"/>
            <a:ext cx="2370655" cy="7330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Project by:</a:t>
            </a:r>
            <a:endParaRPr lang="en-US" sz="1600" dirty="0">
              <a:solidFill>
                <a:schemeClr val="dk2"/>
              </a:solidFill>
              <a:latin typeface="Open Sans"/>
              <a:ea typeface="Open Sans"/>
              <a:cs typeface="Open Sans"/>
              <a:sym typeface="Raleway"/>
            </a:endParaRPr>
          </a:p>
          <a:p>
            <a:r>
              <a:rPr lang="en-US" sz="16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Shubhankar Tiwary</a:t>
            </a:r>
          </a:p>
          <a:p>
            <a:r>
              <a:rPr lang="en-US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Batch 3</a:t>
            </a:r>
            <a:br>
              <a:rPr lang="en-US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</a:br>
            <a:r>
              <a:rPr lang="en-US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BIT Durg</a:t>
            </a:r>
            <a:endParaRPr lang="en-IN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4529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04EEE42-CD0B-567E-C1AF-0C168856F331}"/>
              </a:ext>
            </a:extLst>
          </p:cNvPr>
          <p:cNvSpPr/>
          <p:nvPr/>
        </p:nvSpPr>
        <p:spPr>
          <a:xfrm>
            <a:off x="5671560" y="781664"/>
            <a:ext cx="4572000" cy="4572000"/>
          </a:xfrm>
          <a:prstGeom prst="ellipse">
            <a:avLst/>
          </a:prstGeom>
          <a:solidFill>
            <a:srgbClr val="2757C3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91BF07-1E87-C7A7-9D45-FC0C02D6362E}"/>
              </a:ext>
            </a:extLst>
          </p:cNvPr>
          <p:cNvSpPr/>
          <p:nvPr/>
        </p:nvSpPr>
        <p:spPr>
          <a:xfrm>
            <a:off x="-947016" y="-1057203"/>
            <a:ext cx="3934690" cy="3588327"/>
          </a:xfrm>
          <a:prstGeom prst="ellipse">
            <a:avLst/>
          </a:prstGeom>
          <a:solidFill>
            <a:srgbClr val="4796BD"/>
          </a:solidFill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9737EF1-91C3-170F-9961-82C668C4C7F4}"/>
              </a:ext>
            </a:extLst>
          </p:cNvPr>
          <p:cNvSpPr/>
          <p:nvPr/>
        </p:nvSpPr>
        <p:spPr>
          <a:xfrm>
            <a:off x="1528331" y="1615971"/>
            <a:ext cx="2291756" cy="2842260"/>
          </a:xfrm>
          <a:prstGeom prst="roundRect">
            <a:avLst>
              <a:gd name="adj" fmla="val 4744"/>
            </a:avLst>
          </a:prstGeom>
          <a:solidFill>
            <a:schemeClr val="accent4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29BF86B-617B-4F26-A7B7-66D96669BA87}"/>
              </a:ext>
            </a:extLst>
          </p:cNvPr>
          <p:cNvSpPr/>
          <p:nvPr/>
        </p:nvSpPr>
        <p:spPr>
          <a:xfrm>
            <a:off x="4884001" y="1615971"/>
            <a:ext cx="3029874" cy="3268449"/>
          </a:xfrm>
          <a:prstGeom prst="roundRect">
            <a:avLst>
              <a:gd name="adj" fmla="val 4744"/>
            </a:avLst>
          </a:prstGeom>
          <a:solidFill>
            <a:schemeClr val="accent4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AE7DF41-742C-8F92-EAE3-21F0A1877E6F}"/>
              </a:ext>
            </a:extLst>
          </p:cNvPr>
          <p:cNvSpPr/>
          <p:nvPr/>
        </p:nvSpPr>
        <p:spPr>
          <a:xfrm>
            <a:off x="2158768" y="408036"/>
            <a:ext cx="4623032" cy="948855"/>
          </a:xfrm>
          <a:prstGeom prst="roundRect">
            <a:avLst>
              <a:gd name="adj" fmla="val 16790"/>
            </a:avLst>
          </a:prstGeom>
          <a:solidFill>
            <a:schemeClr val="accent4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Google Shape;195;p36">
            <a:extLst>
              <a:ext uri="{FF2B5EF4-FFF2-40B4-BE49-F238E27FC236}">
                <a16:creationId xmlns:a16="http://schemas.microsoft.com/office/drawing/2014/main" id="{44706E2E-2623-619A-B74C-AD9C5BADACA0}"/>
              </a:ext>
            </a:extLst>
          </p:cNvPr>
          <p:cNvSpPr txBox="1">
            <a:spLocks/>
          </p:cNvSpPr>
          <p:nvPr/>
        </p:nvSpPr>
        <p:spPr>
          <a:xfrm>
            <a:off x="2483356" y="584949"/>
            <a:ext cx="4177288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b="1" dirty="0">
                <a:solidFill>
                  <a:schemeClr val="accent1"/>
                </a:solidFill>
                <a:latin typeface="Raleway"/>
                <a:sym typeface="Raleway"/>
              </a:rPr>
              <a:t>Database Schema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B415F8-2397-F46B-4062-2F446084F79F}"/>
              </a:ext>
            </a:extLst>
          </p:cNvPr>
          <p:cNvSpPr/>
          <p:nvPr/>
        </p:nvSpPr>
        <p:spPr>
          <a:xfrm>
            <a:off x="-1" y="0"/>
            <a:ext cx="9143999" cy="51435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4">
                  <a:lumMod val="85000"/>
                  <a:alpha val="30000"/>
                </a:schemeClr>
              </a:gs>
              <a:gs pos="100000">
                <a:schemeClr val="accent4">
                  <a:lumMod val="85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Google Shape;195;p36">
            <a:extLst>
              <a:ext uri="{FF2B5EF4-FFF2-40B4-BE49-F238E27FC236}">
                <a16:creationId xmlns:a16="http://schemas.microsoft.com/office/drawing/2014/main" id="{D11095B4-57D0-7344-36FA-8FD420F0525A}"/>
              </a:ext>
            </a:extLst>
          </p:cNvPr>
          <p:cNvSpPr txBox="1">
            <a:spLocks/>
          </p:cNvSpPr>
          <p:nvPr/>
        </p:nvSpPr>
        <p:spPr>
          <a:xfrm>
            <a:off x="1500305" y="2907654"/>
            <a:ext cx="3422215" cy="9519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Raleway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56A923-04AE-5172-C17C-D76E31AC7A09}"/>
              </a:ext>
            </a:extLst>
          </p:cNvPr>
          <p:cNvSpPr/>
          <p:nvPr/>
        </p:nvSpPr>
        <p:spPr>
          <a:xfrm>
            <a:off x="457199" y="342054"/>
            <a:ext cx="8229600" cy="4572000"/>
          </a:xfrm>
          <a:prstGeom prst="roundRect">
            <a:avLst>
              <a:gd name="adj" fmla="val 4744"/>
            </a:avLst>
          </a:prstGeom>
          <a:solidFill>
            <a:schemeClr val="accent4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Google Shape;195;p36">
            <a:extLst>
              <a:ext uri="{FF2B5EF4-FFF2-40B4-BE49-F238E27FC236}">
                <a16:creationId xmlns:a16="http://schemas.microsoft.com/office/drawing/2014/main" id="{C3C06667-38EF-E3C2-880F-E2173C8757F6}"/>
              </a:ext>
            </a:extLst>
          </p:cNvPr>
          <p:cNvSpPr txBox="1">
            <a:spLocks/>
          </p:cNvSpPr>
          <p:nvPr/>
        </p:nvSpPr>
        <p:spPr>
          <a:xfrm>
            <a:off x="660665" y="519157"/>
            <a:ext cx="1287781" cy="3171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solidFill>
                  <a:schemeClr val="accent1"/>
                </a:solidFill>
                <a:latin typeface="Raleway"/>
                <a:sym typeface="Raleway"/>
              </a:rPr>
              <a:t>User 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35410E-3212-F7BE-5A72-FC97938171C4}"/>
              </a:ext>
            </a:extLst>
          </p:cNvPr>
          <p:cNvSpPr/>
          <p:nvPr/>
        </p:nvSpPr>
        <p:spPr>
          <a:xfrm>
            <a:off x="1177088" y="1532597"/>
            <a:ext cx="91440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Login</a:t>
            </a:r>
            <a:endParaRPr lang="en-IN" sz="12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1079D4-64B6-3AF1-4024-07E553CAB9DC}"/>
              </a:ext>
            </a:extLst>
          </p:cNvPr>
          <p:cNvSpPr/>
          <p:nvPr/>
        </p:nvSpPr>
        <p:spPr>
          <a:xfrm>
            <a:off x="1177088" y="2008581"/>
            <a:ext cx="91440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Register</a:t>
            </a:r>
            <a:endParaRPr lang="en-IN" sz="12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EB6217-F4BB-D563-865A-3B4616495AE9}"/>
              </a:ext>
            </a:extLst>
          </p:cNvPr>
          <p:cNvSpPr/>
          <p:nvPr/>
        </p:nvSpPr>
        <p:spPr>
          <a:xfrm>
            <a:off x="967538" y="1322643"/>
            <a:ext cx="1287780" cy="118902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C8B6AC-98E4-F2D3-A10D-41713922B8BF}"/>
              </a:ext>
            </a:extLst>
          </p:cNvPr>
          <p:cNvSpPr/>
          <p:nvPr/>
        </p:nvSpPr>
        <p:spPr>
          <a:xfrm>
            <a:off x="4404821" y="1177636"/>
            <a:ext cx="2130471" cy="3272444"/>
          </a:xfrm>
          <a:prstGeom prst="roundRect">
            <a:avLst>
              <a:gd name="adj" fmla="val 7935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FC20A2-DF91-6BCD-3C0E-C9F7D0827C65}"/>
              </a:ext>
            </a:extLst>
          </p:cNvPr>
          <p:cNvSpPr/>
          <p:nvPr/>
        </p:nvSpPr>
        <p:spPr>
          <a:xfrm>
            <a:off x="2624361" y="2384882"/>
            <a:ext cx="1463040" cy="1525808"/>
          </a:xfrm>
          <a:prstGeom prst="roundRect">
            <a:avLst>
              <a:gd name="adj" fmla="val 1041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D9CFE-A3AB-62D7-E54D-841B452B5ABF}"/>
              </a:ext>
            </a:extLst>
          </p:cNvPr>
          <p:cNvSpPr txBox="1"/>
          <p:nvPr/>
        </p:nvSpPr>
        <p:spPr>
          <a:xfrm>
            <a:off x="967538" y="1057266"/>
            <a:ext cx="1363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Landing Page</a:t>
            </a:r>
            <a:endParaRPr lang="en-I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67989-389C-E2A2-C0F2-A5CB9D000224}"/>
              </a:ext>
            </a:extLst>
          </p:cNvPr>
          <p:cNvSpPr txBox="1"/>
          <p:nvPr/>
        </p:nvSpPr>
        <p:spPr>
          <a:xfrm>
            <a:off x="4404821" y="918444"/>
            <a:ext cx="19651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Admin Dashboard</a:t>
            </a:r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9D0F3E-2A27-8705-AB35-59A708C50BF8}"/>
              </a:ext>
            </a:extLst>
          </p:cNvPr>
          <p:cNvSpPr txBox="1"/>
          <p:nvPr/>
        </p:nvSpPr>
        <p:spPr>
          <a:xfrm>
            <a:off x="2626175" y="1930828"/>
            <a:ext cx="15709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Employee Dashboard</a:t>
            </a:r>
            <a:endParaRPr lang="en-IN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3F72FE-406C-9D23-CF3F-576E2304535A}"/>
              </a:ext>
            </a:extLst>
          </p:cNvPr>
          <p:cNvSpPr txBox="1"/>
          <p:nvPr/>
        </p:nvSpPr>
        <p:spPr>
          <a:xfrm>
            <a:off x="923112" y="3599519"/>
            <a:ext cx="1363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Profile</a:t>
            </a:r>
            <a:endParaRPr lang="en-I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D4A872-51AE-9207-6A7D-5A7967B2CB3D}"/>
              </a:ext>
            </a:extLst>
          </p:cNvPr>
          <p:cNvSpPr txBox="1"/>
          <p:nvPr/>
        </p:nvSpPr>
        <p:spPr>
          <a:xfrm>
            <a:off x="6895682" y="893819"/>
            <a:ext cx="1363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Add New Items</a:t>
            </a:r>
            <a:endParaRPr lang="en-IN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AA1F49-F3E6-A967-DEAE-FB10BCAA2507}"/>
              </a:ext>
            </a:extLst>
          </p:cNvPr>
          <p:cNvSpPr txBox="1"/>
          <p:nvPr/>
        </p:nvSpPr>
        <p:spPr>
          <a:xfrm>
            <a:off x="6895682" y="3322939"/>
            <a:ext cx="1363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Add New User</a:t>
            </a:r>
            <a:endParaRPr lang="en-IN" sz="1200" b="1" dirty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416E4A-8B46-F448-2DC3-58D7A25791B1}"/>
              </a:ext>
            </a:extLst>
          </p:cNvPr>
          <p:cNvSpPr/>
          <p:nvPr/>
        </p:nvSpPr>
        <p:spPr>
          <a:xfrm>
            <a:off x="2844115" y="2519789"/>
            <a:ext cx="1097280" cy="7991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View Assigned Items</a:t>
            </a:r>
            <a:endParaRPr lang="en-IN" sz="12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34C041-0DB4-DA2C-C573-46682FBB3B1C}"/>
              </a:ext>
            </a:extLst>
          </p:cNvPr>
          <p:cNvSpPr/>
          <p:nvPr/>
        </p:nvSpPr>
        <p:spPr>
          <a:xfrm>
            <a:off x="4603199" y="1391346"/>
            <a:ext cx="1769925" cy="3657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All Items View</a:t>
            </a:r>
            <a:endParaRPr lang="en-IN" sz="12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A69D2D6-4CA0-F949-B3ED-F877833DE6D2}"/>
              </a:ext>
            </a:extLst>
          </p:cNvPr>
          <p:cNvSpPr/>
          <p:nvPr/>
        </p:nvSpPr>
        <p:spPr>
          <a:xfrm>
            <a:off x="4595579" y="2701904"/>
            <a:ext cx="1777545" cy="3657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All Employees View</a:t>
            </a:r>
            <a:endParaRPr lang="en-IN" sz="12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B3A496-D196-DA41-039D-A9612ACE5496}"/>
              </a:ext>
            </a:extLst>
          </p:cNvPr>
          <p:cNvSpPr txBox="1"/>
          <p:nvPr/>
        </p:nvSpPr>
        <p:spPr>
          <a:xfrm>
            <a:off x="4577457" y="3110520"/>
            <a:ext cx="1796011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Items Assigned to each Employee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Edit User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Delete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Modify Assigned Items</a:t>
            </a:r>
            <a:endParaRPr lang="en-IN" sz="1050" dirty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5ABBE-7EE2-C74B-2BDF-636B2A04E5D4}"/>
              </a:ext>
            </a:extLst>
          </p:cNvPr>
          <p:cNvSpPr txBox="1"/>
          <p:nvPr/>
        </p:nvSpPr>
        <p:spPr>
          <a:xfrm>
            <a:off x="4577457" y="1788608"/>
            <a:ext cx="1796011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Filter Inventory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Group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Edit Item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Delete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Assign/ Unassign Items</a:t>
            </a:r>
            <a:endParaRPr lang="en-IN" sz="1050" dirty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C4D57FF-FF4F-5F12-567F-21A360D3990E}"/>
              </a:ext>
            </a:extLst>
          </p:cNvPr>
          <p:cNvSpPr/>
          <p:nvPr/>
        </p:nvSpPr>
        <p:spPr>
          <a:xfrm>
            <a:off x="6895682" y="3592407"/>
            <a:ext cx="1424362" cy="8857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463A0E5-EC49-3785-1F5C-C17EEBCAD8A1}"/>
              </a:ext>
            </a:extLst>
          </p:cNvPr>
          <p:cNvSpPr/>
          <p:nvPr/>
        </p:nvSpPr>
        <p:spPr>
          <a:xfrm>
            <a:off x="6895682" y="1205573"/>
            <a:ext cx="1375165" cy="54684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B8F53B-F5BC-1C49-5FDA-C2D76C0EB45A}"/>
              </a:ext>
            </a:extLst>
          </p:cNvPr>
          <p:cNvSpPr/>
          <p:nvPr/>
        </p:nvSpPr>
        <p:spPr>
          <a:xfrm>
            <a:off x="7008991" y="3711590"/>
            <a:ext cx="1170590" cy="3265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Add Users</a:t>
            </a:r>
            <a:endParaRPr lang="en-IN" sz="12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D5D1EB-83A4-08CD-8965-0A1160747CC8}"/>
              </a:ext>
            </a:extLst>
          </p:cNvPr>
          <p:cNvSpPr txBox="1"/>
          <p:nvPr/>
        </p:nvSpPr>
        <p:spPr>
          <a:xfrm>
            <a:off x="6904107" y="4080748"/>
            <a:ext cx="1424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If Accessed after Login option to make Admins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AEE486F-9D5F-B716-FCE6-9DD901518538}"/>
              </a:ext>
            </a:extLst>
          </p:cNvPr>
          <p:cNvSpPr/>
          <p:nvPr/>
        </p:nvSpPr>
        <p:spPr>
          <a:xfrm>
            <a:off x="7006395" y="1303030"/>
            <a:ext cx="1170590" cy="3265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Add Items</a:t>
            </a:r>
            <a:endParaRPr lang="en-IN" sz="12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D6BBB8F-3A8B-9361-F82D-5C253AEC7B36}"/>
              </a:ext>
            </a:extLst>
          </p:cNvPr>
          <p:cNvSpPr/>
          <p:nvPr/>
        </p:nvSpPr>
        <p:spPr>
          <a:xfrm>
            <a:off x="4916004" y="4049409"/>
            <a:ext cx="1097280" cy="274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Edit Profile</a:t>
            </a:r>
            <a:endParaRPr lang="en-IN" sz="12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EB7F726-6589-1D3A-8D2C-C038A7B41015}"/>
              </a:ext>
            </a:extLst>
          </p:cNvPr>
          <p:cNvSpPr/>
          <p:nvPr/>
        </p:nvSpPr>
        <p:spPr>
          <a:xfrm>
            <a:off x="2834866" y="3438664"/>
            <a:ext cx="1097280" cy="274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Edit Profile</a:t>
            </a:r>
            <a:endParaRPr lang="en-IN" sz="12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79F5D8C-0626-6ED2-5769-54082EBF0472}"/>
              </a:ext>
            </a:extLst>
          </p:cNvPr>
          <p:cNvSpPr/>
          <p:nvPr/>
        </p:nvSpPr>
        <p:spPr>
          <a:xfrm>
            <a:off x="939473" y="3871776"/>
            <a:ext cx="1493520" cy="65743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F743F28-A370-EBE0-C7C4-E04DBABCD176}"/>
              </a:ext>
            </a:extLst>
          </p:cNvPr>
          <p:cNvSpPr/>
          <p:nvPr/>
        </p:nvSpPr>
        <p:spPr>
          <a:xfrm>
            <a:off x="1050186" y="3969232"/>
            <a:ext cx="128016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View / Edit Details</a:t>
            </a:r>
            <a:endParaRPr lang="en-IN" sz="12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B03FA8-8549-681F-1930-CFD7EEEAB3DA}"/>
              </a:ext>
            </a:extLst>
          </p:cNvPr>
          <p:cNvSpPr/>
          <p:nvPr/>
        </p:nvSpPr>
        <p:spPr>
          <a:xfrm>
            <a:off x="6904107" y="2348454"/>
            <a:ext cx="1375165" cy="559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499E43-91B4-E839-9D3E-C64083E8360D}"/>
              </a:ext>
            </a:extLst>
          </p:cNvPr>
          <p:cNvSpPr txBox="1"/>
          <p:nvPr/>
        </p:nvSpPr>
        <p:spPr>
          <a:xfrm>
            <a:off x="6952911" y="2399177"/>
            <a:ext cx="1317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Popup Forms for Edit Details</a:t>
            </a:r>
            <a:endParaRPr lang="en-IN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381609-6010-389F-8B35-F5DD2009CB3F}"/>
              </a:ext>
            </a:extLst>
          </p:cNvPr>
          <p:cNvSpPr txBox="1"/>
          <p:nvPr/>
        </p:nvSpPr>
        <p:spPr>
          <a:xfrm>
            <a:off x="2917469" y="1188006"/>
            <a:ext cx="8118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Raleway"/>
              </a:rPr>
              <a:t>?</a:t>
            </a:r>
            <a:endParaRPr lang="en-IN" sz="105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7860BF-2B78-644F-31C7-635E94755853}"/>
              </a:ext>
            </a:extLst>
          </p:cNvPr>
          <p:cNvSpPr/>
          <p:nvPr/>
        </p:nvSpPr>
        <p:spPr>
          <a:xfrm>
            <a:off x="2917469" y="893118"/>
            <a:ext cx="992472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Is Admin?</a:t>
            </a:r>
            <a:endParaRPr lang="en-IN" sz="12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5BCA07-64EA-68BE-119A-73A70E80C360}"/>
              </a:ext>
            </a:extLst>
          </p:cNvPr>
          <p:cNvCxnSpPr>
            <a:stCxn id="7" idx="3"/>
            <a:endCxn id="19" idx="1"/>
          </p:cNvCxnSpPr>
          <p:nvPr/>
        </p:nvCxnSpPr>
        <p:spPr>
          <a:xfrm flipV="1">
            <a:off x="2091488" y="2161661"/>
            <a:ext cx="534687" cy="6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647D1EC-62EE-0767-6A80-8F5208575DAC}"/>
              </a:ext>
            </a:extLst>
          </p:cNvPr>
          <p:cNvCxnSpPr>
            <a:stCxn id="6" idx="3"/>
            <a:endCxn id="47" idx="1"/>
          </p:cNvCxnSpPr>
          <p:nvPr/>
        </p:nvCxnSpPr>
        <p:spPr>
          <a:xfrm flipV="1">
            <a:off x="2091488" y="1053138"/>
            <a:ext cx="825981" cy="6394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07E50C4-BA5B-6B64-5058-0D45A9ED50FE}"/>
              </a:ext>
            </a:extLst>
          </p:cNvPr>
          <p:cNvCxnSpPr>
            <a:stCxn id="47" idx="2"/>
            <a:endCxn id="19" idx="0"/>
          </p:cNvCxnSpPr>
          <p:nvPr/>
        </p:nvCxnSpPr>
        <p:spPr>
          <a:xfrm flipH="1">
            <a:off x="3411648" y="1213158"/>
            <a:ext cx="2057" cy="717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160D2B-F5FF-EAD3-D08B-1BD847039CEE}"/>
              </a:ext>
            </a:extLst>
          </p:cNvPr>
          <p:cNvCxnSpPr>
            <a:stCxn id="47" idx="3"/>
            <a:endCxn id="18" idx="1"/>
          </p:cNvCxnSpPr>
          <p:nvPr/>
        </p:nvCxnSpPr>
        <p:spPr>
          <a:xfrm>
            <a:off x="3909941" y="1053138"/>
            <a:ext cx="494880" cy="3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54BE37C-A656-4509-56A6-E1FEBF6DBDF0}"/>
              </a:ext>
            </a:extLst>
          </p:cNvPr>
          <p:cNvCxnSpPr>
            <a:stCxn id="39" idx="1"/>
            <a:endCxn id="41" idx="3"/>
          </p:cNvCxnSpPr>
          <p:nvPr/>
        </p:nvCxnSpPr>
        <p:spPr>
          <a:xfrm flipH="1">
            <a:off x="2432993" y="4186569"/>
            <a:ext cx="2483011" cy="13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649B99-5190-81CE-1AA2-A919FE6E3FE9}"/>
              </a:ext>
            </a:extLst>
          </p:cNvPr>
          <p:cNvCxnSpPr>
            <a:stCxn id="40" idx="2"/>
          </p:cNvCxnSpPr>
          <p:nvPr/>
        </p:nvCxnSpPr>
        <p:spPr>
          <a:xfrm>
            <a:off x="3383506" y="3712984"/>
            <a:ext cx="1140" cy="49664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134A491-B53B-3A1C-DD2C-A31DCB9B7D1B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 flipV="1">
            <a:off x="6373124" y="1478994"/>
            <a:ext cx="522558" cy="95232"/>
          </a:xfrm>
          <a:prstGeom prst="bentConnector3">
            <a:avLst>
              <a:gd name="adj1" fmla="val 5437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FB895534-711C-48B2-93D2-D84CB8D4954F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373124" y="2884784"/>
            <a:ext cx="522558" cy="1150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F73CC02-7122-719D-189D-B32B46DF0466}"/>
              </a:ext>
            </a:extLst>
          </p:cNvPr>
          <p:cNvSpPr txBox="1"/>
          <p:nvPr/>
        </p:nvSpPr>
        <p:spPr>
          <a:xfrm>
            <a:off x="3043117" y="1367048"/>
            <a:ext cx="4617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Raleway"/>
              </a:rPr>
              <a:t>No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C66B502-5156-0B77-841B-836791AD38DE}"/>
              </a:ext>
            </a:extLst>
          </p:cNvPr>
          <p:cNvSpPr txBox="1"/>
          <p:nvPr/>
        </p:nvSpPr>
        <p:spPr>
          <a:xfrm>
            <a:off x="3909941" y="797152"/>
            <a:ext cx="4869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Raleway"/>
              </a:rPr>
              <a:t>Yes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39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391BF07-1E87-C7A7-9D45-FC0C02D6362E}"/>
              </a:ext>
            </a:extLst>
          </p:cNvPr>
          <p:cNvSpPr/>
          <p:nvPr/>
        </p:nvSpPr>
        <p:spPr>
          <a:xfrm>
            <a:off x="-454891" y="1"/>
            <a:ext cx="4471570" cy="4119014"/>
          </a:xfrm>
          <a:prstGeom prst="ellipse">
            <a:avLst/>
          </a:prstGeom>
          <a:solidFill>
            <a:srgbClr val="4796BD"/>
          </a:solidFill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4EEE42-CD0B-567E-C1AF-0C168856F331}"/>
              </a:ext>
            </a:extLst>
          </p:cNvPr>
          <p:cNvSpPr/>
          <p:nvPr/>
        </p:nvSpPr>
        <p:spPr>
          <a:xfrm>
            <a:off x="4950546" y="1899296"/>
            <a:ext cx="4572000" cy="4572000"/>
          </a:xfrm>
          <a:prstGeom prst="ellipse">
            <a:avLst/>
          </a:prstGeom>
          <a:solidFill>
            <a:srgbClr val="2757C3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B415F8-2397-F46B-4062-2F446084F79F}"/>
              </a:ext>
            </a:extLst>
          </p:cNvPr>
          <p:cNvSpPr/>
          <p:nvPr/>
        </p:nvSpPr>
        <p:spPr>
          <a:xfrm>
            <a:off x="0" y="0"/>
            <a:ext cx="9143999" cy="51435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4">
                  <a:lumMod val="85000"/>
                  <a:alpha val="30000"/>
                </a:schemeClr>
              </a:gs>
              <a:gs pos="100000">
                <a:schemeClr val="accent4">
                  <a:lumMod val="85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69E052-7368-7A79-8D10-BBAA4A9AE584}"/>
              </a:ext>
            </a:extLst>
          </p:cNvPr>
          <p:cNvSpPr/>
          <p:nvPr/>
        </p:nvSpPr>
        <p:spPr>
          <a:xfrm>
            <a:off x="1528331" y="1615971"/>
            <a:ext cx="2291756" cy="2842260"/>
          </a:xfrm>
          <a:prstGeom prst="roundRect">
            <a:avLst>
              <a:gd name="adj" fmla="val 4744"/>
            </a:avLst>
          </a:prstGeom>
          <a:solidFill>
            <a:schemeClr val="accent4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9FB6F8-3153-1D62-380C-87F50FBC6255}"/>
              </a:ext>
            </a:extLst>
          </p:cNvPr>
          <p:cNvSpPr/>
          <p:nvPr/>
        </p:nvSpPr>
        <p:spPr>
          <a:xfrm>
            <a:off x="2158768" y="408036"/>
            <a:ext cx="4623032" cy="948855"/>
          </a:xfrm>
          <a:prstGeom prst="roundRect">
            <a:avLst>
              <a:gd name="adj" fmla="val 16790"/>
            </a:avLst>
          </a:prstGeom>
          <a:solidFill>
            <a:schemeClr val="accent4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Google Shape;195;p36">
            <a:extLst>
              <a:ext uri="{FF2B5EF4-FFF2-40B4-BE49-F238E27FC236}">
                <a16:creationId xmlns:a16="http://schemas.microsoft.com/office/drawing/2014/main" id="{C8C10B11-6A3E-1B8A-0963-59E8B3FCCEF7}"/>
              </a:ext>
            </a:extLst>
          </p:cNvPr>
          <p:cNvSpPr txBox="1">
            <a:spLocks/>
          </p:cNvSpPr>
          <p:nvPr/>
        </p:nvSpPr>
        <p:spPr>
          <a:xfrm>
            <a:off x="2483356" y="584949"/>
            <a:ext cx="4177288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b="1" dirty="0">
                <a:solidFill>
                  <a:schemeClr val="accent1"/>
                </a:solidFill>
                <a:latin typeface="Raleway"/>
                <a:sym typeface="Raleway"/>
              </a:rPr>
              <a:t>Database Schema</a:t>
            </a:r>
          </a:p>
        </p:txBody>
      </p:sp>
      <p:sp>
        <p:nvSpPr>
          <p:cNvPr id="9" name="Google Shape;195;p36">
            <a:extLst>
              <a:ext uri="{FF2B5EF4-FFF2-40B4-BE49-F238E27FC236}">
                <a16:creationId xmlns:a16="http://schemas.microsoft.com/office/drawing/2014/main" id="{D11095B4-57D0-7344-36FA-8FD420F0525A}"/>
              </a:ext>
            </a:extLst>
          </p:cNvPr>
          <p:cNvSpPr txBox="1">
            <a:spLocks/>
          </p:cNvSpPr>
          <p:nvPr/>
        </p:nvSpPr>
        <p:spPr>
          <a:xfrm>
            <a:off x="1500305" y="2907654"/>
            <a:ext cx="3422215" cy="9519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Raleway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4332E-E5D4-D477-EE13-FC5B78E9AAE2}"/>
              </a:ext>
            </a:extLst>
          </p:cNvPr>
          <p:cNvSpPr txBox="1"/>
          <p:nvPr/>
        </p:nvSpPr>
        <p:spPr>
          <a:xfrm>
            <a:off x="1702945" y="2435302"/>
            <a:ext cx="1965960" cy="1447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UID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isAdmin</a:t>
            </a:r>
            <a:r>
              <a:rPr lang="en-I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FullName</a:t>
            </a:r>
            <a:r>
              <a:rPr lang="en-I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Email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Password</a:t>
            </a:r>
          </a:p>
        </p:txBody>
      </p:sp>
      <p:sp>
        <p:nvSpPr>
          <p:cNvPr id="12" name="Google Shape;195;p36">
            <a:extLst>
              <a:ext uri="{FF2B5EF4-FFF2-40B4-BE49-F238E27FC236}">
                <a16:creationId xmlns:a16="http://schemas.microsoft.com/office/drawing/2014/main" id="{F4478867-501B-5E81-9CC5-8160615BCB84}"/>
              </a:ext>
            </a:extLst>
          </p:cNvPr>
          <p:cNvSpPr txBox="1">
            <a:spLocks/>
          </p:cNvSpPr>
          <p:nvPr/>
        </p:nvSpPr>
        <p:spPr>
          <a:xfrm>
            <a:off x="1780894" y="1931900"/>
            <a:ext cx="1769368" cy="4007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>
                <a:solidFill>
                  <a:schemeClr val="accent1"/>
                </a:solidFill>
                <a:latin typeface="Raleway"/>
                <a:sym typeface="Raleway"/>
              </a:rPr>
              <a:t>Users Table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5D5570-4423-C062-F95A-193294540D47}"/>
              </a:ext>
            </a:extLst>
          </p:cNvPr>
          <p:cNvSpPr/>
          <p:nvPr/>
        </p:nvSpPr>
        <p:spPr>
          <a:xfrm>
            <a:off x="4884001" y="1615971"/>
            <a:ext cx="3029874" cy="3268449"/>
          </a:xfrm>
          <a:prstGeom prst="roundRect">
            <a:avLst>
              <a:gd name="adj" fmla="val 4744"/>
            </a:avLst>
          </a:prstGeom>
          <a:solidFill>
            <a:schemeClr val="accent4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67EF42-51AD-1ABD-A3B7-C202B9EBB8F0}"/>
              </a:ext>
            </a:extLst>
          </p:cNvPr>
          <p:cNvSpPr txBox="1"/>
          <p:nvPr/>
        </p:nvSpPr>
        <p:spPr>
          <a:xfrm>
            <a:off x="5080593" y="2279722"/>
            <a:ext cx="1965960" cy="2278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SerialNumber</a:t>
            </a:r>
            <a:r>
              <a:rPr lang="en-I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ItemName</a:t>
            </a:r>
            <a:endParaRPr lang="en-IN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Quantity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Category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BillNumber</a:t>
            </a:r>
            <a:endParaRPr lang="en-IN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DateOfPurchase</a:t>
            </a:r>
            <a:endParaRPr lang="en-IN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WarrantY</a:t>
            </a:r>
            <a:endParaRPr lang="en-IN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AssignedTo</a:t>
            </a:r>
            <a:endParaRPr lang="en-IN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95;p36">
            <a:extLst>
              <a:ext uri="{FF2B5EF4-FFF2-40B4-BE49-F238E27FC236}">
                <a16:creationId xmlns:a16="http://schemas.microsoft.com/office/drawing/2014/main" id="{C41313A8-F03D-E44D-DC44-9A4797F1A6CC}"/>
              </a:ext>
            </a:extLst>
          </p:cNvPr>
          <p:cNvSpPr txBox="1">
            <a:spLocks/>
          </p:cNvSpPr>
          <p:nvPr/>
        </p:nvSpPr>
        <p:spPr>
          <a:xfrm>
            <a:off x="5177252" y="1878976"/>
            <a:ext cx="1769368" cy="4007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>
                <a:solidFill>
                  <a:schemeClr val="accent1"/>
                </a:solidFill>
                <a:latin typeface="Raleway"/>
                <a:sym typeface="Raleway"/>
              </a:rPr>
              <a:t>Items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254D40-6063-990F-23D1-DFB33E272E8B}"/>
              </a:ext>
            </a:extLst>
          </p:cNvPr>
          <p:cNvSpPr txBox="1"/>
          <p:nvPr/>
        </p:nvSpPr>
        <p:spPr>
          <a:xfrm>
            <a:off x="2940387" y="2423229"/>
            <a:ext cx="728518" cy="1447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Bool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  <a:endParaRPr lang="en-IN" sz="1200" dirty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  <a:endParaRPr lang="en-IN" sz="1200" dirty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9A21C-10BF-4707-18FF-B391F7CF6674}"/>
              </a:ext>
            </a:extLst>
          </p:cNvPr>
          <p:cNvSpPr txBox="1"/>
          <p:nvPr/>
        </p:nvSpPr>
        <p:spPr>
          <a:xfrm>
            <a:off x="7043279" y="2279722"/>
            <a:ext cx="728518" cy="2278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</a:t>
            </a:r>
            <a:endParaRPr lang="en-IN" sz="1200" dirty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2182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391BF07-1E87-C7A7-9D45-FC0C02D6362E}"/>
              </a:ext>
            </a:extLst>
          </p:cNvPr>
          <p:cNvSpPr/>
          <p:nvPr/>
        </p:nvSpPr>
        <p:spPr>
          <a:xfrm>
            <a:off x="-207817" y="-124691"/>
            <a:ext cx="3934690" cy="3588327"/>
          </a:xfrm>
          <a:prstGeom prst="ellipse">
            <a:avLst/>
          </a:prstGeom>
          <a:solidFill>
            <a:srgbClr val="4796BD"/>
          </a:solidFill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4EEE42-CD0B-567E-C1AF-0C168856F331}"/>
              </a:ext>
            </a:extLst>
          </p:cNvPr>
          <p:cNvSpPr/>
          <p:nvPr/>
        </p:nvSpPr>
        <p:spPr>
          <a:xfrm>
            <a:off x="5074920" y="1316540"/>
            <a:ext cx="4572000" cy="4572000"/>
          </a:xfrm>
          <a:prstGeom prst="ellipse">
            <a:avLst/>
          </a:prstGeom>
          <a:solidFill>
            <a:srgbClr val="2757C3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B415F8-2397-F46B-4062-2F446084F79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4">
                  <a:lumMod val="85000"/>
                  <a:alpha val="30000"/>
                </a:schemeClr>
              </a:gs>
              <a:gs pos="100000">
                <a:schemeClr val="accent4">
                  <a:lumMod val="85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Google Shape;195;p36">
            <a:extLst>
              <a:ext uri="{FF2B5EF4-FFF2-40B4-BE49-F238E27FC236}">
                <a16:creationId xmlns:a16="http://schemas.microsoft.com/office/drawing/2014/main" id="{D11095B4-57D0-7344-36FA-8FD420F0525A}"/>
              </a:ext>
            </a:extLst>
          </p:cNvPr>
          <p:cNvSpPr txBox="1">
            <a:spLocks/>
          </p:cNvSpPr>
          <p:nvPr/>
        </p:nvSpPr>
        <p:spPr>
          <a:xfrm>
            <a:off x="1500305" y="2907654"/>
            <a:ext cx="3422215" cy="9519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Raleway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56A923-04AE-5172-C17C-D76E31AC7A09}"/>
              </a:ext>
            </a:extLst>
          </p:cNvPr>
          <p:cNvSpPr/>
          <p:nvPr/>
        </p:nvSpPr>
        <p:spPr>
          <a:xfrm>
            <a:off x="792480" y="495300"/>
            <a:ext cx="7482840" cy="3962400"/>
          </a:xfrm>
          <a:prstGeom prst="roundRect">
            <a:avLst>
              <a:gd name="adj" fmla="val 4744"/>
            </a:avLst>
          </a:prstGeom>
          <a:solidFill>
            <a:schemeClr val="accent4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Google Shape;195;p36">
            <a:extLst>
              <a:ext uri="{FF2B5EF4-FFF2-40B4-BE49-F238E27FC236}">
                <a16:creationId xmlns:a16="http://schemas.microsoft.com/office/drawing/2014/main" id="{211C9967-EF7D-903D-BEBB-383926E571BD}"/>
              </a:ext>
            </a:extLst>
          </p:cNvPr>
          <p:cNvSpPr txBox="1">
            <a:spLocks/>
          </p:cNvSpPr>
          <p:nvPr/>
        </p:nvSpPr>
        <p:spPr>
          <a:xfrm>
            <a:off x="1242335" y="744839"/>
            <a:ext cx="6554035" cy="34633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Features :</a:t>
            </a:r>
          </a:p>
          <a:p>
            <a:r>
              <a:rPr lang="en-US" sz="6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95% Code covered in Unit Test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Separate Dashboards for Admin and Employees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Users to have only company email.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Add Employees by registration flow, several checks in process to avoid false data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Only by Admins can give admin access to other employees.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Add, Delete, Edit Items in Inventory.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Assign, Unassign Items from inventory to Employees.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Add, Delete, Edit Employees.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Filter Views for Items : Assigned, Unassigned, Category Groups.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See Items assigned to each Employee.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Can’t assign more than one item of same category to one employee.</a:t>
            </a:r>
            <a:br>
              <a:rPr lang="en-US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</a:br>
            <a:endParaRPr lang="en-IN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266145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391BF07-1E87-C7A7-9D45-FC0C02D6362E}"/>
              </a:ext>
            </a:extLst>
          </p:cNvPr>
          <p:cNvSpPr/>
          <p:nvPr/>
        </p:nvSpPr>
        <p:spPr>
          <a:xfrm>
            <a:off x="-207817" y="-124691"/>
            <a:ext cx="3934690" cy="3588327"/>
          </a:xfrm>
          <a:prstGeom prst="ellipse">
            <a:avLst/>
          </a:prstGeom>
          <a:solidFill>
            <a:srgbClr val="4796BD"/>
          </a:solidFill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4EEE42-CD0B-567E-C1AF-0C168856F331}"/>
              </a:ext>
            </a:extLst>
          </p:cNvPr>
          <p:cNvSpPr/>
          <p:nvPr/>
        </p:nvSpPr>
        <p:spPr>
          <a:xfrm>
            <a:off x="5074920" y="1316540"/>
            <a:ext cx="4572000" cy="4572000"/>
          </a:xfrm>
          <a:prstGeom prst="ellipse">
            <a:avLst/>
          </a:prstGeom>
          <a:solidFill>
            <a:srgbClr val="2757C3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B415F8-2397-F46B-4062-2F446084F79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4">
                  <a:lumMod val="85000"/>
                  <a:alpha val="30000"/>
                </a:schemeClr>
              </a:gs>
              <a:gs pos="100000">
                <a:schemeClr val="accent4">
                  <a:lumMod val="85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Google Shape;195;p36">
            <a:extLst>
              <a:ext uri="{FF2B5EF4-FFF2-40B4-BE49-F238E27FC236}">
                <a16:creationId xmlns:a16="http://schemas.microsoft.com/office/drawing/2014/main" id="{D11095B4-57D0-7344-36FA-8FD420F0525A}"/>
              </a:ext>
            </a:extLst>
          </p:cNvPr>
          <p:cNvSpPr txBox="1">
            <a:spLocks/>
          </p:cNvSpPr>
          <p:nvPr/>
        </p:nvSpPr>
        <p:spPr>
          <a:xfrm>
            <a:off x="1500305" y="2907654"/>
            <a:ext cx="3422215" cy="9519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Raleway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56A923-04AE-5172-C17C-D76E31AC7A09}"/>
              </a:ext>
            </a:extLst>
          </p:cNvPr>
          <p:cNvSpPr/>
          <p:nvPr/>
        </p:nvSpPr>
        <p:spPr>
          <a:xfrm>
            <a:off x="792480" y="495300"/>
            <a:ext cx="7482840" cy="3962400"/>
          </a:xfrm>
          <a:prstGeom prst="roundRect">
            <a:avLst>
              <a:gd name="adj" fmla="val 4744"/>
            </a:avLst>
          </a:prstGeom>
          <a:solidFill>
            <a:schemeClr val="accent4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Google Shape;195;p36">
            <a:extLst>
              <a:ext uri="{FF2B5EF4-FFF2-40B4-BE49-F238E27FC236}">
                <a16:creationId xmlns:a16="http://schemas.microsoft.com/office/drawing/2014/main" id="{8B67D0E9-6AC4-3D40-D2CC-C3E435CE304B}"/>
              </a:ext>
            </a:extLst>
          </p:cNvPr>
          <p:cNvSpPr txBox="1">
            <a:spLocks/>
          </p:cNvSpPr>
          <p:nvPr/>
        </p:nvSpPr>
        <p:spPr>
          <a:xfrm>
            <a:off x="3056969" y="1991297"/>
            <a:ext cx="3030061" cy="6365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400" b="1" dirty="0">
                <a:solidFill>
                  <a:schemeClr val="accent1"/>
                </a:solidFill>
                <a:latin typeface="Raleway"/>
                <a:sym typeface="Raleway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5343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391BF07-1E87-C7A7-9D45-FC0C02D6362E}"/>
              </a:ext>
            </a:extLst>
          </p:cNvPr>
          <p:cNvSpPr/>
          <p:nvPr/>
        </p:nvSpPr>
        <p:spPr>
          <a:xfrm>
            <a:off x="-207817" y="-124691"/>
            <a:ext cx="3934690" cy="3588327"/>
          </a:xfrm>
          <a:prstGeom prst="ellipse">
            <a:avLst/>
          </a:prstGeom>
          <a:solidFill>
            <a:srgbClr val="4796BD"/>
          </a:solidFill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4EEE42-CD0B-567E-C1AF-0C168856F331}"/>
              </a:ext>
            </a:extLst>
          </p:cNvPr>
          <p:cNvSpPr/>
          <p:nvPr/>
        </p:nvSpPr>
        <p:spPr>
          <a:xfrm>
            <a:off x="5026890" y="1177636"/>
            <a:ext cx="4572000" cy="4572000"/>
          </a:xfrm>
          <a:prstGeom prst="ellipse">
            <a:avLst/>
          </a:prstGeom>
          <a:solidFill>
            <a:srgbClr val="2757C3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B415F8-2397-F46B-4062-2F446084F79F}"/>
              </a:ext>
            </a:extLst>
          </p:cNvPr>
          <p:cNvSpPr/>
          <p:nvPr/>
        </p:nvSpPr>
        <p:spPr>
          <a:xfrm>
            <a:off x="0" y="0"/>
            <a:ext cx="9143999" cy="51435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4">
                  <a:lumMod val="85000"/>
                  <a:alpha val="30000"/>
                </a:schemeClr>
              </a:gs>
              <a:gs pos="100000">
                <a:schemeClr val="accent4">
                  <a:lumMod val="85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Google Shape;195;p36">
            <a:extLst>
              <a:ext uri="{FF2B5EF4-FFF2-40B4-BE49-F238E27FC236}">
                <a16:creationId xmlns:a16="http://schemas.microsoft.com/office/drawing/2014/main" id="{D11095B4-57D0-7344-36FA-8FD420F0525A}"/>
              </a:ext>
            </a:extLst>
          </p:cNvPr>
          <p:cNvSpPr txBox="1">
            <a:spLocks/>
          </p:cNvSpPr>
          <p:nvPr/>
        </p:nvSpPr>
        <p:spPr>
          <a:xfrm>
            <a:off x="1500305" y="2907654"/>
            <a:ext cx="3422215" cy="9519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Raleway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56A923-04AE-5172-C17C-D76E31AC7A09}"/>
              </a:ext>
            </a:extLst>
          </p:cNvPr>
          <p:cNvSpPr/>
          <p:nvPr/>
        </p:nvSpPr>
        <p:spPr>
          <a:xfrm>
            <a:off x="457199" y="342054"/>
            <a:ext cx="8229600" cy="4572000"/>
          </a:xfrm>
          <a:prstGeom prst="roundRect">
            <a:avLst>
              <a:gd name="adj" fmla="val 4744"/>
            </a:avLst>
          </a:prstGeom>
          <a:solidFill>
            <a:schemeClr val="accent4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Google Shape;195;p36">
            <a:extLst>
              <a:ext uri="{FF2B5EF4-FFF2-40B4-BE49-F238E27FC236}">
                <a16:creationId xmlns:a16="http://schemas.microsoft.com/office/drawing/2014/main" id="{C3C06667-38EF-E3C2-880F-E2173C8757F6}"/>
              </a:ext>
            </a:extLst>
          </p:cNvPr>
          <p:cNvSpPr txBox="1">
            <a:spLocks/>
          </p:cNvSpPr>
          <p:nvPr/>
        </p:nvSpPr>
        <p:spPr>
          <a:xfrm>
            <a:off x="660665" y="519157"/>
            <a:ext cx="1287781" cy="3171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solidFill>
                  <a:schemeClr val="accent1"/>
                </a:solidFill>
                <a:latin typeface="Raleway"/>
                <a:sym typeface="Raleway"/>
              </a:rPr>
              <a:t>User 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35410E-3212-F7BE-5A72-FC97938171C4}"/>
              </a:ext>
            </a:extLst>
          </p:cNvPr>
          <p:cNvSpPr/>
          <p:nvPr/>
        </p:nvSpPr>
        <p:spPr>
          <a:xfrm>
            <a:off x="1177088" y="1532597"/>
            <a:ext cx="91440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Login</a:t>
            </a:r>
            <a:endParaRPr lang="en-IN" sz="12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1079D4-64B6-3AF1-4024-07E553CAB9DC}"/>
              </a:ext>
            </a:extLst>
          </p:cNvPr>
          <p:cNvSpPr/>
          <p:nvPr/>
        </p:nvSpPr>
        <p:spPr>
          <a:xfrm>
            <a:off x="1177088" y="2008581"/>
            <a:ext cx="91440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Register</a:t>
            </a:r>
            <a:endParaRPr lang="en-IN" sz="12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EB6217-F4BB-D563-865A-3B4616495AE9}"/>
              </a:ext>
            </a:extLst>
          </p:cNvPr>
          <p:cNvSpPr/>
          <p:nvPr/>
        </p:nvSpPr>
        <p:spPr>
          <a:xfrm>
            <a:off x="967538" y="1322643"/>
            <a:ext cx="1287780" cy="118902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FC20A2-DF91-6BCD-3C0E-C9F7D0827C65}"/>
              </a:ext>
            </a:extLst>
          </p:cNvPr>
          <p:cNvSpPr/>
          <p:nvPr/>
        </p:nvSpPr>
        <p:spPr>
          <a:xfrm>
            <a:off x="1976606" y="3201573"/>
            <a:ext cx="1463040" cy="1525808"/>
          </a:xfrm>
          <a:prstGeom prst="roundRect">
            <a:avLst>
              <a:gd name="adj" fmla="val 1041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D9CFE-A3AB-62D7-E54D-841B452B5ABF}"/>
              </a:ext>
            </a:extLst>
          </p:cNvPr>
          <p:cNvSpPr txBox="1"/>
          <p:nvPr/>
        </p:nvSpPr>
        <p:spPr>
          <a:xfrm>
            <a:off x="967538" y="1057266"/>
            <a:ext cx="1363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Landing Page</a:t>
            </a:r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9D0F3E-2A27-8705-AB35-59A708C50BF8}"/>
              </a:ext>
            </a:extLst>
          </p:cNvPr>
          <p:cNvSpPr txBox="1"/>
          <p:nvPr/>
        </p:nvSpPr>
        <p:spPr>
          <a:xfrm>
            <a:off x="1978420" y="2747519"/>
            <a:ext cx="1097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Employee Dashboard</a:t>
            </a:r>
            <a:endParaRPr lang="en-IN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3F72FE-406C-9D23-CF3F-576E2304535A}"/>
              </a:ext>
            </a:extLst>
          </p:cNvPr>
          <p:cNvSpPr txBox="1"/>
          <p:nvPr/>
        </p:nvSpPr>
        <p:spPr>
          <a:xfrm>
            <a:off x="4329333" y="3815575"/>
            <a:ext cx="1363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Profile</a:t>
            </a:r>
            <a:endParaRPr lang="en-IN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AA1F49-F3E6-A967-DEAE-FB10BCAA2507}"/>
              </a:ext>
            </a:extLst>
          </p:cNvPr>
          <p:cNvSpPr txBox="1"/>
          <p:nvPr/>
        </p:nvSpPr>
        <p:spPr>
          <a:xfrm>
            <a:off x="3539354" y="1460712"/>
            <a:ext cx="1363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Add New User</a:t>
            </a:r>
            <a:endParaRPr lang="en-IN" sz="1200" b="1" dirty="0">
              <a:solidFill>
                <a:schemeClr val="dk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416E4A-8B46-F448-2DC3-58D7A25791B1}"/>
              </a:ext>
            </a:extLst>
          </p:cNvPr>
          <p:cNvSpPr/>
          <p:nvPr/>
        </p:nvSpPr>
        <p:spPr>
          <a:xfrm>
            <a:off x="2196360" y="3336480"/>
            <a:ext cx="1097280" cy="7991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View Assigned Items</a:t>
            </a:r>
            <a:endParaRPr lang="en-IN" sz="12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C4D57FF-FF4F-5F12-567F-21A360D3990E}"/>
              </a:ext>
            </a:extLst>
          </p:cNvPr>
          <p:cNvSpPr/>
          <p:nvPr/>
        </p:nvSpPr>
        <p:spPr>
          <a:xfrm>
            <a:off x="3539354" y="1730180"/>
            <a:ext cx="1487536" cy="89552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B8F53B-F5BC-1C49-5FDA-C2D76C0EB45A}"/>
              </a:ext>
            </a:extLst>
          </p:cNvPr>
          <p:cNvSpPr/>
          <p:nvPr/>
        </p:nvSpPr>
        <p:spPr>
          <a:xfrm>
            <a:off x="3697826" y="1848698"/>
            <a:ext cx="1170590" cy="3265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Add Users</a:t>
            </a:r>
            <a:endParaRPr lang="en-IN" sz="12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D5D1EB-83A4-08CD-8965-0A1160747CC8}"/>
              </a:ext>
            </a:extLst>
          </p:cNvPr>
          <p:cNvSpPr txBox="1"/>
          <p:nvPr/>
        </p:nvSpPr>
        <p:spPr>
          <a:xfrm>
            <a:off x="3582033" y="2212698"/>
            <a:ext cx="1447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If Accessed after Login option to make Admins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EB7F726-6589-1D3A-8D2C-C038A7B41015}"/>
              </a:ext>
            </a:extLst>
          </p:cNvPr>
          <p:cNvSpPr/>
          <p:nvPr/>
        </p:nvSpPr>
        <p:spPr>
          <a:xfrm>
            <a:off x="2187111" y="4255355"/>
            <a:ext cx="1097280" cy="274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Edit Profile</a:t>
            </a:r>
            <a:endParaRPr lang="en-IN" sz="12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79F5D8C-0626-6ED2-5769-54082EBF0472}"/>
              </a:ext>
            </a:extLst>
          </p:cNvPr>
          <p:cNvSpPr/>
          <p:nvPr/>
        </p:nvSpPr>
        <p:spPr>
          <a:xfrm>
            <a:off x="4345694" y="4087832"/>
            <a:ext cx="1493520" cy="65743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F743F28-A370-EBE0-C7C4-E04DBABCD176}"/>
              </a:ext>
            </a:extLst>
          </p:cNvPr>
          <p:cNvSpPr/>
          <p:nvPr/>
        </p:nvSpPr>
        <p:spPr>
          <a:xfrm>
            <a:off x="4456407" y="4185288"/>
            <a:ext cx="128016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View / Edit Details</a:t>
            </a:r>
            <a:endParaRPr lang="en-IN" sz="12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7860BF-2B78-644F-31C7-635E94755853}"/>
              </a:ext>
            </a:extLst>
          </p:cNvPr>
          <p:cNvSpPr/>
          <p:nvPr/>
        </p:nvSpPr>
        <p:spPr>
          <a:xfrm>
            <a:off x="2917469" y="893118"/>
            <a:ext cx="992472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Is Admin?</a:t>
            </a:r>
            <a:endParaRPr lang="en-IN" sz="12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647D1EC-62EE-0767-6A80-8F5208575DAC}"/>
              </a:ext>
            </a:extLst>
          </p:cNvPr>
          <p:cNvCxnSpPr>
            <a:stCxn id="6" idx="3"/>
            <a:endCxn id="47" idx="1"/>
          </p:cNvCxnSpPr>
          <p:nvPr/>
        </p:nvCxnSpPr>
        <p:spPr>
          <a:xfrm flipV="1">
            <a:off x="2091488" y="1053138"/>
            <a:ext cx="825981" cy="6394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160D2B-F5FF-EAD3-D08B-1BD847039CEE}"/>
              </a:ext>
            </a:extLst>
          </p:cNvPr>
          <p:cNvCxnSpPr>
            <a:cxnSpLocks/>
            <a:stCxn id="47" idx="3"/>
            <a:endCxn id="11" idx="1"/>
          </p:cNvCxnSpPr>
          <p:nvPr/>
        </p:nvCxnSpPr>
        <p:spPr>
          <a:xfrm flipV="1">
            <a:off x="3909941" y="1035340"/>
            <a:ext cx="2307031" cy="17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F73CC02-7122-719D-189D-B32B46DF0466}"/>
              </a:ext>
            </a:extLst>
          </p:cNvPr>
          <p:cNvSpPr txBox="1"/>
          <p:nvPr/>
        </p:nvSpPr>
        <p:spPr>
          <a:xfrm>
            <a:off x="3043117" y="1367048"/>
            <a:ext cx="4617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Raleway"/>
              </a:rPr>
              <a:t>No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C66B502-5156-0B77-841B-836791AD38DE}"/>
              </a:ext>
            </a:extLst>
          </p:cNvPr>
          <p:cNvSpPr txBox="1"/>
          <p:nvPr/>
        </p:nvSpPr>
        <p:spPr>
          <a:xfrm>
            <a:off x="3909941" y="797152"/>
            <a:ext cx="4869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Raleway"/>
              </a:rPr>
              <a:t>Yes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C8B6AC-98E4-F2D3-A10D-41713922B8BF}"/>
              </a:ext>
            </a:extLst>
          </p:cNvPr>
          <p:cNvSpPr/>
          <p:nvPr/>
        </p:nvSpPr>
        <p:spPr>
          <a:xfrm>
            <a:off x="6216972" y="1156032"/>
            <a:ext cx="2130471" cy="3272444"/>
          </a:xfrm>
          <a:prstGeom prst="roundRect">
            <a:avLst>
              <a:gd name="adj" fmla="val 7935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67989-389C-E2A2-C0F2-A5CB9D000224}"/>
              </a:ext>
            </a:extLst>
          </p:cNvPr>
          <p:cNvSpPr txBox="1"/>
          <p:nvPr/>
        </p:nvSpPr>
        <p:spPr>
          <a:xfrm>
            <a:off x="6216972" y="896840"/>
            <a:ext cx="19651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Admin Dashboard</a:t>
            </a:r>
            <a:endParaRPr lang="en-IN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34C041-0DB4-DA2C-C573-46682FBB3B1C}"/>
              </a:ext>
            </a:extLst>
          </p:cNvPr>
          <p:cNvSpPr/>
          <p:nvPr/>
        </p:nvSpPr>
        <p:spPr>
          <a:xfrm>
            <a:off x="6378993" y="2650745"/>
            <a:ext cx="1769925" cy="3657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All Items View</a:t>
            </a:r>
            <a:endParaRPr lang="en-IN" sz="12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5ABBE-7EE2-C74B-2BDF-636B2A04E5D4}"/>
              </a:ext>
            </a:extLst>
          </p:cNvPr>
          <p:cNvSpPr txBox="1"/>
          <p:nvPr/>
        </p:nvSpPr>
        <p:spPr>
          <a:xfrm>
            <a:off x="6353251" y="3048007"/>
            <a:ext cx="1796011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Filter Inventory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Group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Edit Item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Delete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Assign/ Unassign Items</a:t>
            </a:r>
            <a:endParaRPr lang="en-IN" sz="1050" dirty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6BBB8F-3A8B-9361-F82D-5C253AEC7B36}"/>
              </a:ext>
            </a:extLst>
          </p:cNvPr>
          <p:cNvSpPr/>
          <p:nvPr/>
        </p:nvSpPr>
        <p:spPr>
          <a:xfrm>
            <a:off x="6728155" y="4027805"/>
            <a:ext cx="1097280" cy="274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Edit Profile</a:t>
            </a:r>
            <a:endParaRPr lang="en-IN" sz="12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D4A872-51AE-9207-6A7D-5A7967B2CB3D}"/>
              </a:ext>
            </a:extLst>
          </p:cNvPr>
          <p:cNvSpPr txBox="1"/>
          <p:nvPr/>
        </p:nvSpPr>
        <p:spPr>
          <a:xfrm>
            <a:off x="4384112" y="2902861"/>
            <a:ext cx="1363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Raleway"/>
              </a:rPr>
              <a:t>Add New Items</a:t>
            </a:r>
            <a:endParaRPr lang="en-IN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463A0E5-EC49-3785-1F5C-C17EEBCAD8A1}"/>
              </a:ext>
            </a:extLst>
          </p:cNvPr>
          <p:cNvSpPr/>
          <p:nvPr/>
        </p:nvSpPr>
        <p:spPr>
          <a:xfrm>
            <a:off x="4384112" y="3214615"/>
            <a:ext cx="1375165" cy="54684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AEE486F-9D5F-B716-FCE6-9DD901518538}"/>
              </a:ext>
            </a:extLst>
          </p:cNvPr>
          <p:cNvSpPr/>
          <p:nvPr/>
        </p:nvSpPr>
        <p:spPr>
          <a:xfrm>
            <a:off x="4494825" y="3312072"/>
            <a:ext cx="1170590" cy="3265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Add Items</a:t>
            </a:r>
            <a:endParaRPr lang="en-IN" sz="12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A69D2D6-4CA0-F949-B3ED-F877833DE6D2}"/>
              </a:ext>
            </a:extLst>
          </p:cNvPr>
          <p:cNvSpPr/>
          <p:nvPr/>
        </p:nvSpPr>
        <p:spPr>
          <a:xfrm>
            <a:off x="6378553" y="1300469"/>
            <a:ext cx="1777545" cy="3657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All Employees View</a:t>
            </a:r>
            <a:endParaRPr lang="en-IN" sz="12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B3A496-D196-DA41-039D-A9612ACE5496}"/>
              </a:ext>
            </a:extLst>
          </p:cNvPr>
          <p:cNvSpPr txBox="1"/>
          <p:nvPr/>
        </p:nvSpPr>
        <p:spPr>
          <a:xfrm>
            <a:off x="6360431" y="1709085"/>
            <a:ext cx="1796011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Items Assigned to each Employee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Edit User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Delete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Modify Assigned Items</a:t>
            </a:r>
            <a:endParaRPr lang="en-IN" sz="1050" dirty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36E6DD9-2989-C1DB-7B14-23ED129E3F7F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>
            <a:off x="2091488" y="2168601"/>
            <a:ext cx="1447866" cy="9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FA512F9-6065-497D-9126-4E0DDA92E30D}"/>
              </a:ext>
            </a:extLst>
          </p:cNvPr>
          <p:cNvCxnSpPr>
            <a:cxnSpLocks/>
            <a:stCxn id="32" idx="2"/>
            <a:endCxn id="19" idx="3"/>
          </p:cNvCxnSpPr>
          <p:nvPr/>
        </p:nvCxnSpPr>
        <p:spPr>
          <a:xfrm rot="5400000">
            <a:off x="3503088" y="2198317"/>
            <a:ext cx="352647" cy="12074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B738020-2DCB-CE32-D1FB-AA8948AFB5D1}"/>
              </a:ext>
            </a:extLst>
          </p:cNvPr>
          <p:cNvCxnSpPr>
            <a:cxnSpLocks/>
            <a:stCxn id="47" idx="2"/>
            <a:endCxn id="19" idx="0"/>
          </p:cNvCxnSpPr>
          <p:nvPr/>
        </p:nvCxnSpPr>
        <p:spPr>
          <a:xfrm rot="5400000">
            <a:off x="2203203" y="1537016"/>
            <a:ext cx="1534361" cy="8866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1590CB6-BCFD-CDCF-A61C-E0AA1D498960}"/>
              </a:ext>
            </a:extLst>
          </p:cNvPr>
          <p:cNvCxnSpPr>
            <a:cxnSpLocks/>
            <a:stCxn id="45" idx="1"/>
            <a:endCxn id="32" idx="3"/>
          </p:cNvCxnSpPr>
          <p:nvPr/>
        </p:nvCxnSpPr>
        <p:spPr>
          <a:xfrm rot="10800000" flipV="1">
            <a:off x="5026891" y="1483349"/>
            <a:ext cx="1351663" cy="6945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C770746A-6FD3-826F-E71B-B94AE6ABE500}"/>
              </a:ext>
            </a:extLst>
          </p:cNvPr>
          <p:cNvCxnSpPr>
            <a:stCxn id="15" idx="1"/>
            <a:endCxn id="35" idx="3"/>
          </p:cNvCxnSpPr>
          <p:nvPr/>
        </p:nvCxnSpPr>
        <p:spPr>
          <a:xfrm rot="10800000" flipV="1">
            <a:off x="5759277" y="2833624"/>
            <a:ext cx="619716" cy="6544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92A7A57-BCE8-2B39-2E9C-F39D6AEFC728}"/>
              </a:ext>
            </a:extLst>
          </p:cNvPr>
          <p:cNvCxnSpPr>
            <a:cxnSpLocks/>
            <a:stCxn id="28" idx="1"/>
            <a:endCxn id="41" idx="3"/>
          </p:cNvCxnSpPr>
          <p:nvPr/>
        </p:nvCxnSpPr>
        <p:spPr>
          <a:xfrm rot="10800000" flipV="1">
            <a:off x="5839215" y="4164964"/>
            <a:ext cx="888941" cy="2515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2FF7445-1CEE-7A0B-BBA3-8994FB625BAC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3284391" y="4392515"/>
            <a:ext cx="1061303" cy="24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16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University Center of Philosoph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41414"/>
      </a:accent1>
      <a:accent2>
        <a:srgbClr val="7A7A7A"/>
      </a:accent2>
      <a:accent3>
        <a:srgbClr val="EBEBEB"/>
      </a:accent3>
      <a:accent4>
        <a:srgbClr val="FFFFFF"/>
      </a:accent4>
      <a:accent5>
        <a:srgbClr val="141414"/>
      </a:accent5>
      <a:accent6>
        <a:srgbClr val="141414"/>
      </a:accent6>
      <a:hlink>
        <a:srgbClr val="7A7A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On-screen Show (16:9)</PresentationFormat>
  <Paragraphs>113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Open Sans</vt:lpstr>
      <vt:lpstr>Raleway</vt:lpstr>
      <vt:lpstr>University Center of Philosophy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Media Infotech Rjn</cp:lastModifiedBy>
  <cp:revision>1</cp:revision>
  <dcterms:modified xsi:type="dcterms:W3CDTF">2024-06-12T16:12:12Z</dcterms:modified>
</cp:coreProperties>
</file>