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81" r:id="rId16"/>
    <p:sldId id="280" r:id="rId17"/>
    <p:sldId id="284" r:id="rId18"/>
    <p:sldId id="268" r:id="rId19"/>
    <p:sldId id="272" r:id="rId20"/>
    <p:sldId id="273" r:id="rId21"/>
    <p:sldId id="274" r:id="rId22"/>
    <p:sldId id="275" r:id="rId23"/>
    <p:sldId id="278" r:id="rId24"/>
    <p:sldId id="276" r:id="rId25"/>
    <p:sldId id="282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DBE0-F700-4F4E-B7D5-E6C982EC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0289-F1D2-4A66-9E2F-7A2A82F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D57A-B209-4537-B9BA-CC54EF76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E52F-0AF2-4262-9649-38505A51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8942-A572-4E04-9DE1-02CF9AE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6028-434A-4F0C-817E-EFED6D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E365-B2F6-41EF-AA35-A9AEFDC1F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109C-2C8A-44CF-8ED8-FD0F3A6B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991F-B7D7-4C52-A915-E63047C4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D75C-38C6-495E-AAC6-019A847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83A76-A0B5-4018-95CF-DB1573509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418C1-F818-4DEB-90A0-6887BCD3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BD30-8085-4E12-B8C4-B30B94E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35B1-5D4E-42DB-A6A4-19D142BB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4CE3-9215-49D7-B237-B715C50E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DD21-07F0-4D65-A9D5-AD64F0FB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E297-AB4A-44A0-9F17-0E16A618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9356-1E65-4421-859F-0E592F31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183B-2392-4A6A-80A8-44107E2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E7C2-C564-46D3-998C-1E47DAF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6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1CE1-9EB7-4989-A3D4-B3398725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2766-3FB8-4207-A340-2E6D3C6E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2C23-4220-4320-95CF-964580AA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4440-7081-4313-A688-F5930877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0BF5-BE08-464B-B899-D95397FF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EE03-53B0-4CC5-9AF2-154567D7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BBCD-FA44-4982-B6AF-6CFD05E8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F14B-1DE9-4AB7-A3F3-68E90E59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DF25-3BAC-44D1-8F95-1878245B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09CF-F9BB-4038-8550-21E130D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84E4-79AE-4A3B-A9C7-A8047D3C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B51F-61BD-4B52-935E-27AA6506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9C29-79EA-453C-9299-D747EE0C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641E-DF6C-48F1-8028-A394FCEE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9193-9E66-44BA-978D-E9464875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7665-CAD6-4718-A6DB-67E73A09D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A8078-3837-49B4-BC21-0638E7AD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1AF04-5357-4F07-B70E-0E2C82B4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A459C-C9EC-4061-BD21-07F9F8E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B539-C5FF-408A-9B8A-B7D3E54C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2C321-17E0-49B6-8C99-FB52CBEF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D85E5-14C4-4DED-970B-085FB10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B4169-EF4A-4523-90F9-A955D466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1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1E07D-426C-4EC1-89D4-E2511E0B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FA476-2E25-4DCC-AB52-56CD6F35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BB59A-491F-46FA-B1C5-DEBC669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AF7-0B42-46C4-805B-4C6F5620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342-3723-493C-AB2C-E0D3DE84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52A9-E1DA-48F1-9A56-425F9D36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8D49-E879-4CAC-9680-2B0AE61E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6538C-C320-43E8-98F7-8A3C2ED3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A7CE7-68D6-4586-9A15-240988CF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0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7147-321C-4EB1-BC3D-61BDB3C8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8EA8F-C717-4B5D-9784-577F4C103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DE9F3-1E95-4DD7-85C9-60EDD232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97C1-3B68-46AE-ADFA-525B0836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7073-623F-4545-B323-80C04AF2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7264-0CA6-428C-BD24-59B36540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FD5C5-72B4-41C3-90BF-65C52059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3BD6-40F5-4829-9495-C059BD5D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A6085-AF78-47F8-87B8-CF91625A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B32-6681-4E56-935F-E45914F43BB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7353-1FED-4A18-8B97-A253D94E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26E8-2FE8-4285-B98A-7F856147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E385-8FD5-40EA-9B64-BA42F367E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EFEEA-AABE-4BB2-BB55-5599E559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6E2A3-69EA-4E8F-85A8-CE85F97C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in Health Care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Evaluation and Interpretability of model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Q/A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0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6C896-6B25-47E7-9F4D-C1526D9F90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954088"/>
            <a:ext cx="3887788" cy="26146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92301-40AD-4A3F-9719-55CDAC01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24" y="997858"/>
            <a:ext cx="3933825" cy="2526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D0D9F8-6702-488B-95FB-D7478B6E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9" y="3671163"/>
            <a:ext cx="5037038" cy="3027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01694-0D22-4C42-B4B5-8BA589CCC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699" y="3671163"/>
            <a:ext cx="5166804" cy="29261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17ACEA-7BFB-4839-B55B-FD08CFA9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533" y="997857"/>
            <a:ext cx="3933825" cy="2526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3CA4C-F0CF-45AE-9A84-9C69D22DD7EF}"/>
              </a:ext>
            </a:extLst>
          </p:cNvPr>
          <p:cNvSpPr txBox="1"/>
          <p:nvPr/>
        </p:nvSpPr>
        <p:spPr>
          <a:xfrm>
            <a:off x="585927" y="150920"/>
            <a:ext cx="4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for Distribution and skewness in the continuous independent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11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22EE1-EEB2-4F48-B244-201B1ABE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7" y="816747"/>
            <a:ext cx="3981634" cy="2612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B9F51-235E-47D9-9E39-3DE87D5A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2" y="816746"/>
            <a:ext cx="3628139" cy="2612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6BE5F-982E-452C-AD24-AB8EBAFE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20" y="816746"/>
            <a:ext cx="4101480" cy="261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E9447-F56B-4C0B-8B92-B6E4C44F1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47" y="3959486"/>
            <a:ext cx="3861787" cy="2898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8D6C96-F4A4-4C37-99C6-9311770F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32" y="3959486"/>
            <a:ext cx="3628139" cy="2898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E12D5-1C04-4545-9FA1-A61FE6DB8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519" y="3959394"/>
            <a:ext cx="4149478" cy="2898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3F5F5D-B3D2-4D38-BEE6-86A640EC702F}"/>
              </a:ext>
            </a:extLst>
          </p:cNvPr>
          <p:cNvSpPr txBox="1"/>
          <p:nvPr/>
        </p:nvSpPr>
        <p:spPr>
          <a:xfrm>
            <a:off x="473342" y="366839"/>
            <a:ext cx="36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for outliers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9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47C24-7355-4C46-BAB4-B32D9F4D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5" y="0"/>
            <a:ext cx="4021584" cy="343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FC0CD-75A6-42A9-AA50-61E9FE44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72" y="-5954"/>
            <a:ext cx="3740267" cy="343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6462D-3CFB-43D3-A271-5520AF40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6" y="3619847"/>
            <a:ext cx="3744389" cy="3289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51564-A46F-44C3-B289-8F97EF016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736" y="3619847"/>
            <a:ext cx="4086364" cy="3276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3EB3-A506-4312-9D9F-68C4C5B00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260" y="1429304"/>
            <a:ext cx="3262125" cy="35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33E29-BCC0-433B-AC46-3E559FAD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45" y="248575"/>
            <a:ext cx="8301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F8072-9575-4F31-B116-3949C983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1" y="412441"/>
            <a:ext cx="4163627" cy="290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410FD-B282-4491-96A3-51B563F0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14" y="547826"/>
            <a:ext cx="4413221" cy="2907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459D2-A0DF-4869-9A92-26079D78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3" y="3959442"/>
            <a:ext cx="3933825" cy="2698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35FA1-BBDE-4F7A-B170-B2C33BCD7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2" y="4030462"/>
            <a:ext cx="4129134" cy="25566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CD92BED-CE86-4FA7-83C8-8B97C19DD031}"/>
              </a:ext>
            </a:extLst>
          </p:cNvPr>
          <p:cNvSpPr/>
          <p:nvPr/>
        </p:nvSpPr>
        <p:spPr>
          <a:xfrm>
            <a:off x="5160887" y="2107954"/>
            <a:ext cx="1532876" cy="28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E52ED-512F-482D-A077-A68209DBDA8C}"/>
              </a:ext>
            </a:extLst>
          </p:cNvPr>
          <p:cNvSpPr txBox="1"/>
          <p:nvPr/>
        </p:nvSpPr>
        <p:spPr>
          <a:xfrm flipH="1">
            <a:off x="5065070" y="524400"/>
            <a:ext cx="1532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Binning to convert continuous to categorical variable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E0180-C25C-4485-A0BB-16C7F0964939}"/>
              </a:ext>
            </a:extLst>
          </p:cNvPr>
          <p:cNvSpPr txBox="1"/>
          <p:nvPr/>
        </p:nvSpPr>
        <p:spPr>
          <a:xfrm flipH="1">
            <a:off x="5065067" y="3959442"/>
            <a:ext cx="171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Log Transformation  to deal with Skewness of the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D4E168-6909-40BE-9349-9DB09AA667C9}"/>
              </a:ext>
            </a:extLst>
          </p:cNvPr>
          <p:cNvSpPr/>
          <p:nvPr/>
        </p:nvSpPr>
        <p:spPr>
          <a:xfrm>
            <a:off x="5160887" y="5589480"/>
            <a:ext cx="1532876" cy="28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8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FA39F-45E0-4094-AE6A-98B2F6D0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33" y="1519237"/>
            <a:ext cx="3895725" cy="3819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F43A6F-C094-4D34-A01D-A8CD6458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EC7F42-2B50-4EB2-A81F-30053C1A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87374" y="743705"/>
            <a:ext cx="6172200" cy="4873625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1318-FECA-43BF-A64E-05652B61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High Class imbalance is present in our Data </a:t>
            </a:r>
          </a:p>
          <a:p>
            <a:r>
              <a:rPr lang="en-US" dirty="0"/>
              <a:t>Following technique can used to deal with class imbalance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Under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Over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weights</a:t>
            </a:r>
          </a:p>
        </p:txBody>
      </p:sp>
    </p:spTree>
    <p:extLst>
      <p:ext uri="{BB962C8B-B14F-4D97-AF65-F5344CB8AC3E}">
        <p14:creationId xmlns:p14="http://schemas.microsoft.com/office/powerpoint/2010/main" val="11838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DBC668-70FE-4126-ADF5-B9DC0C35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Evaluation Metrics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925ED1-16F8-412C-AE66-92525B7C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Metrics for evaluation depends on the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evaluation metric can be taken into account , based on the Problem at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have taken Recall as our main 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measures the sensitivity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aim , that our model should not Misclassify any minority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767FA55C-1CAC-4DA0-9D9F-CB00DDED1A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63346"/>
            <a:ext cx="4203745" cy="34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8" descr="Image result for evaluatin metrics classifiation precision recall accuracy">
            <a:extLst>
              <a:ext uri="{FF2B5EF4-FFF2-40B4-BE49-F238E27FC236}">
                <a16:creationId xmlns:a16="http://schemas.microsoft.com/office/drawing/2014/main" id="{FEEA1A95-6780-4C3D-AF60-B5C2535D7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0866" y="3276600"/>
            <a:ext cx="2537534" cy="253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51E6D8C4-D56A-46BA-B2C4-75D7027D1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0237" y="3276599"/>
            <a:ext cx="3798163" cy="37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Image result for confusion metrics">
            <a:extLst>
              <a:ext uri="{FF2B5EF4-FFF2-40B4-BE49-F238E27FC236}">
                <a16:creationId xmlns:a16="http://schemas.microsoft.com/office/drawing/2014/main" id="{9DD4B823-0FF2-47F6-8C5D-E07C0F84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"/>
            <a:ext cx="287267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4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4B55A-63A1-4E44-BB5B-BE1C16E2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2540154"/>
            <a:ext cx="2775012" cy="1325563"/>
          </a:xfrm>
        </p:spPr>
        <p:txBody>
          <a:bodyPr/>
          <a:lstStyle/>
          <a:p>
            <a:r>
              <a:rPr lang="en-US" dirty="0"/>
              <a:t>Modelling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9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5F83-088B-4346-BC76-B087254A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25DC-54A3-4E94-9112-8E99B552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Parameter</a:t>
            </a:r>
          </a:p>
          <a:p>
            <a:pPr marL="0" indent="0">
              <a:buNone/>
            </a:pP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C=1,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class_weight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=None, dual=False,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fit_intercept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=True,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intercept_scaling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=1, l1_ratio=None,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max_iter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=100,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multi_class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='auto',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n_jobs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=None, penalty='l2',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random_state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=None, solver='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lbfgs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',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tol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=0.0001, verbose=0, </a:t>
            </a:r>
            <a:r>
              <a:rPr lang="en-IN" sz="29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warm_start</a:t>
            </a:r>
            <a:r>
              <a:rPr lang="en-IN" sz="29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=False</a:t>
            </a:r>
            <a:endParaRPr lang="en-US" dirty="0"/>
          </a:p>
          <a:p>
            <a:r>
              <a:rPr lang="en-US" sz="3000" dirty="0"/>
              <a:t>Evaluation</a:t>
            </a:r>
          </a:p>
          <a:p>
            <a:endParaRPr lang="en-US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4288B-30A8-4CE3-939A-E898658D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18" y="5079045"/>
            <a:ext cx="96583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7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095-5F92-4008-A314-5C778F1C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141-BD85-4AC7-B8E5-34AFDC80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IN" sz="1400" b="0" i="0" dirty="0">
                <a:effectLst/>
                <a:latin typeface="Courier New" panose="02070309020205020404" pitchFamily="49" charset="0"/>
              </a:rPr>
              <a:t>C=1.0,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break_ties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=False,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cache_size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=200,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class_weight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={0: 1, 1: 6}, coef0=0.0,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decision_function_shape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='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ovr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', degree=3, gamma='scale', kernel='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rbf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',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max_iter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=-1, probability=True,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=None, shrinking=True, </a:t>
            </a:r>
            <a:r>
              <a:rPr lang="en-IN" sz="1400" b="0" i="0" dirty="0" err="1">
                <a:effectLst/>
                <a:latin typeface="Courier New" panose="02070309020205020404" pitchFamily="49" charset="0"/>
              </a:rPr>
              <a:t>tol</a:t>
            </a:r>
            <a:r>
              <a:rPr lang="en-IN" sz="1400" b="0" i="0" dirty="0">
                <a:effectLst/>
                <a:latin typeface="Courier New" panose="02070309020205020404" pitchFamily="49" charset="0"/>
              </a:rPr>
              <a:t>=0.001, verbose=False</a:t>
            </a:r>
            <a:endParaRPr lang="en-US" sz="1400" dirty="0"/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796DE-1F27-4CC5-8086-A44193C3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70" y="3986858"/>
            <a:ext cx="8153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469D-2AB6-43A7-B869-3300D0B1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Health care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8FAA-3DDE-4E55-92B3-7AA153AB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Why it is possible?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Digitization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Advacement</a:t>
            </a:r>
            <a:r>
              <a:rPr lang="en-US" sz="1800" dirty="0"/>
              <a:t> in computation power</a:t>
            </a:r>
          </a:p>
          <a:p>
            <a:pPr marL="0" indent="0">
              <a:buNone/>
            </a:pPr>
            <a:r>
              <a:rPr lang="en-US" sz="1800" dirty="0"/>
              <a:t>       Curated Algorithm</a:t>
            </a:r>
          </a:p>
          <a:p>
            <a:r>
              <a:rPr lang="en-US" dirty="0"/>
              <a:t>How is it reliable?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/>
              <a:t>Algorithms are transparent </a:t>
            </a:r>
          </a:p>
          <a:p>
            <a:pPr marL="0" indent="0">
              <a:buNone/>
            </a:pPr>
            <a:r>
              <a:rPr lang="en-US" sz="1600" dirty="0"/>
              <a:t>       Based on real world cases </a:t>
            </a:r>
          </a:p>
          <a:p>
            <a:pPr marL="0" indent="0">
              <a:buNone/>
            </a:pPr>
            <a:r>
              <a:rPr lang="en-US" sz="1600" dirty="0"/>
              <a:t>       Domain expertise included</a:t>
            </a:r>
            <a:r>
              <a:rPr lang="en-US" dirty="0"/>
              <a:t>   </a:t>
            </a:r>
          </a:p>
          <a:p>
            <a:r>
              <a:rPr lang="en-US" dirty="0"/>
              <a:t>Why is it better 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900" dirty="0"/>
              <a:t>cheaper </a:t>
            </a:r>
          </a:p>
          <a:p>
            <a:pPr marL="0" indent="0">
              <a:buNone/>
            </a:pPr>
            <a:r>
              <a:rPr lang="en-US" sz="1900" dirty="0"/>
              <a:t>    Easily available to all</a:t>
            </a:r>
          </a:p>
          <a:p>
            <a:pPr marL="0" indent="0">
              <a:buNone/>
            </a:pPr>
            <a:r>
              <a:rPr lang="en-US" sz="1900" dirty="0"/>
              <a:t>    Takes less time training  , compared to a medical professional </a:t>
            </a:r>
          </a:p>
          <a:p>
            <a:pPr marL="0" indent="0">
              <a:buNone/>
            </a:pPr>
            <a:r>
              <a:rPr lang="en-US" sz="1900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2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3C8-0B53-4399-B4E7-9745A6A8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Decsion</a:t>
            </a:r>
            <a:r>
              <a:rPr lang="en-US" dirty="0"/>
              <a:t>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24F7-06EA-4D0F-87CA-BD5053AB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99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91A7-D9C2-43C3-B6BB-6EC0276F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D88D-7728-457A-8EE5-9F5488A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06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D796-2610-4E01-9170-4A947DD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A934-4330-4DD7-AF9E-06E2770E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064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Parameter</a:t>
            </a:r>
          </a:p>
          <a:p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base_score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=0.5, booster='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gbtree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colsample_bylevel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colsample_bynode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colsample_bytree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=0.7725876038663544, gamma=4.128689439174278,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=0.1,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max_delta_step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=9,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min_child_weight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=3.0, missing=None,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=100,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nthread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=None, objective='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binary:logistic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reg_alpha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=176.0,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reg_lambda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=0.44453811221465295, </a:t>
            </a:r>
            <a:r>
              <a:rPr lang="en-IN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scale_pos_weight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=6, seed=None, silent=None, subsample=1, verbosity=1)</a:t>
            </a:r>
            <a:endParaRPr lang="en-US" sz="1400" dirty="0"/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0B8F-C29C-4192-944B-4D3C92CD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7" y="4667355"/>
            <a:ext cx="834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7D6-B4A9-403A-83EF-5869471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Table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50B7-4C0B-49E4-826C-88FCCD63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6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75D9-F4BA-4A18-865F-B8102343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interpretation/feature importance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5D6C-AA0E-4D32-BC6C-A4D9775F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8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299B-13F5-4541-AB62-0F48B8D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FC1C-89A5-4F98-9DEE-62942E03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8FCB-8620-4955-A010-5BC7680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5C09-6DC4-4B59-ADC4-1F064641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8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5D6F-AF49-406B-A0F5-7D04C8E4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588" y="2442500"/>
            <a:ext cx="1416728" cy="1325563"/>
          </a:xfrm>
        </p:spPr>
        <p:txBody>
          <a:bodyPr/>
          <a:lstStyle/>
          <a:p>
            <a:r>
              <a:rPr lang="en-US" dirty="0"/>
              <a:t>Q/A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32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825-47F8-402D-861F-F65EE051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B61-3091-4800-939C-98B2ADDC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cardio vascular data , where you have health characteristics as your fields you want to make a machine learning model , which best gives you the risk of getting a Cardia vascular attack in the coming 10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62FE-3508-4869-AE80-2292656C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B713-7ECD-47EB-9C44-1DAD6B7E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from an ongoing cardiovascular study on residents of the town of </a:t>
            </a:r>
            <a:r>
              <a:rPr lang="en-US" dirty="0" err="1"/>
              <a:t>Framingham,Massachusetts</a:t>
            </a:r>
            <a:r>
              <a:rPr lang="en-US" dirty="0"/>
              <a:t>.</a:t>
            </a:r>
          </a:p>
          <a:p>
            <a:r>
              <a:rPr lang="en-US" dirty="0"/>
              <a:t>The dataset provides the patients’ information.</a:t>
            </a:r>
          </a:p>
          <a:p>
            <a:r>
              <a:rPr lang="en-US" dirty="0"/>
              <a:t> It includes over 4,000 records and 15 attributes.</a:t>
            </a:r>
          </a:p>
          <a:p>
            <a:pPr marL="0" indent="0">
              <a:buNone/>
            </a:pPr>
            <a:r>
              <a:rPr lang="en-US" dirty="0"/>
              <a:t>• 10-year risk of coronary heart disease CHD(binary: “1”, means “Yes”, “0” means “No”) -DV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2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F3DF-E90E-4009-88C0-B6FD7DEB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 – 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C6C7-942B-4763-9845-DAD1EC6E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Demographic: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Sex</a:t>
            </a:r>
            <a:r>
              <a:rPr lang="en-US" b="0" i="0" dirty="0">
                <a:effectLst/>
                <a:latin typeface="Roboto" panose="02000000000000000000" pitchFamily="2" charset="0"/>
              </a:rPr>
              <a:t>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Age</a:t>
            </a:r>
            <a:r>
              <a:rPr lang="en-US" b="0" i="0" dirty="0">
                <a:effectLst/>
                <a:latin typeface="Roboto" panose="02000000000000000000" pitchFamily="2" charset="0"/>
              </a:rPr>
              <a:t>: Age of the patient;(Continuous - Although the recorded ages have been truncated to whole numbers, the concept of age is continuous)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Medical( history):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BP Meds</a:t>
            </a:r>
            <a:r>
              <a:rPr lang="en-US" b="0" i="0" dirty="0">
                <a:effectLst/>
                <a:latin typeface="Roboto" panose="02000000000000000000" pitchFamily="2" charset="0"/>
              </a:rPr>
              <a:t>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Prevalent Stroke</a:t>
            </a:r>
            <a:r>
              <a:rPr lang="en-US" b="0" i="0" dirty="0">
                <a:effectLst/>
                <a:latin typeface="Roboto" panose="02000000000000000000" pitchFamily="2" charset="0"/>
              </a:rPr>
              <a:t>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Prevalent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Hyp</a:t>
            </a:r>
            <a:r>
              <a:rPr lang="en-US" b="0" i="0" dirty="0">
                <a:effectLst/>
                <a:latin typeface="Roboto" panose="02000000000000000000" pitchFamily="2" charset="0"/>
              </a:rPr>
              <a:t>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Diabetes</a:t>
            </a:r>
            <a:r>
              <a:rPr lang="en-US" b="0" i="0" dirty="0">
                <a:effectLst/>
                <a:latin typeface="Roboto" panose="02000000000000000000" pitchFamily="2" charset="0"/>
              </a:rPr>
              <a:t>: whether or not the patient had diabetes (Nominal)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109A-522F-4681-AFC4-9AAF2586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5B45-E41F-4313-B5D6-52FE1B11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55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Medical(current):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Tot Chol</a:t>
            </a:r>
            <a:r>
              <a:rPr lang="en-US" b="0" i="0" dirty="0">
                <a:effectLst/>
                <a:latin typeface="Roboto" panose="02000000000000000000" pitchFamily="2" charset="0"/>
              </a:rPr>
              <a:t>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Sys BP</a:t>
            </a:r>
            <a:r>
              <a:rPr lang="en-US" b="0" i="0" dirty="0">
                <a:effectLst/>
                <a:latin typeface="Roboto" panose="02000000000000000000" pitchFamily="2" charset="0"/>
              </a:rPr>
              <a:t>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Dia</a:t>
            </a:r>
            <a:r>
              <a:rPr lang="en-US" b="1" i="0" dirty="0">
                <a:effectLst/>
                <a:latin typeface="Roboto" panose="02000000000000000000" pitchFamily="2" charset="0"/>
              </a:rPr>
              <a:t> BP</a:t>
            </a:r>
            <a:r>
              <a:rPr lang="en-US" b="0" i="0" dirty="0">
                <a:effectLst/>
                <a:latin typeface="Roboto" panose="02000000000000000000" pitchFamily="2" charset="0"/>
              </a:rPr>
              <a:t>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BMI</a:t>
            </a:r>
            <a:r>
              <a:rPr lang="en-US" b="0" i="0" dirty="0">
                <a:effectLst/>
                <a:latin typeface="Roboto" panose="02000000000000000000" pitchFamily="2" charset="0"/>
              </a:rPr>
              <a:t>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Heart Rate</a:t>
            </a:r>
            <a:r>
              <a:rPr lang="en-US" b="0" i="0" dirty="0">
                <a:effectLst/>
                <a:latin typeface="Roboto" panose="02000000000000000000" pitchFamily="2" charset="0"/>
              </a:rPr>
              <a:t>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Glucose</a:t>
            </a:r>
            <a:r>
              <a:rPr lang="en-US" b="0" i="0" dirty="0">
                <a:effectLst/>
                <a:latin typeface="Roboto" panose="02000000000000000000" pitchFamily="2" charset="0"/>
              </a:rPr>
              <a:t>: glucose level (Continuous)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Behavioral: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is_smoking</a:t>
            </a:r>
            <a:r>
              <a:rPr lang="en-US" b="0" i="0" dirty="0">
                <a:effectLst/>
                <a:latin typeface="Roboto" panose="02000000000000000000" pitchFamily="2" charset="0"/>
              </a:rPr>
              <a:t>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Cigs Per Day</a:t>
            </a:r>
            <a:r>
              <a:rPr lang="en-US" b="0" i="0" dirty="0">
                <a:effectLst/>
                <a:latin typeface="Roboto" panose="02000000000000000000" pitchFamily="2" charset="0"/>
              </a:rPr>
              <a:t>: the number of cigarettes that the person smoked on average in one day.(can be considered continuous as one can have any number of cigarettes, even half a cigarette.)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7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806884-709D-4467-A28E-1EB1390EFE1F}"/>
              </a:ext>
            </a:extLst>
          </p:cNvPr>
          <p:cNvSpPr/>
          <p:nvPr/>
        </p:nvSpPr>
        <p:spPr>
          <a:xfrm>
            <a:off x="1118584" y="242572"/>
            <a:ext cx="1340529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Cleaning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C80234-AFCB-48AD-AAD9-D1A7F51AFE39}"/>
              </a:ext>
            </a:extLst>
          </p:cNvPr>
          <p:cNvSpPr/>
          <p:nvPr/>
        </p:nvSpPr>
        <p:spPr>
          <a:xfrm>
            <a:off x="1118585" y="1377520"/>
            <a:ext cx="1340529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985420" y="2655931"/>
            <a:ext cx="1606860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11E4AB-5D3F-41E4-A45A-55F069000360}"/>
              </a:ext>
            </a:extLst>
          </p:cNvPr>
          <p:cNvSpPr/>
          <p:nvPr/>
        </p:nvSpPr>
        <p:spPr>
          <a:xfrm>
            <a:off x="985420" y="5031674"/>
            <a:ext cx="1606860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fit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A6FFF9-DB55-4A49-ABB1-DDC5BB7B0086}"/>
              </a:ext>
            </a:extLst>
          </p:cNvPr>
          <p:cNvSpPr/>
          <p:nvPr/>
        </p:nvSpPr>
        <p:spPr>
          <a:xfrm>
            <a:off x="4004933" y="308343"/>
            <a:ext cx="1606860" cy="2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Checking Null values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F9EA6A-9DA4-44E5-8EED-8D0C717DDBF9}"/>
              </a:ext>
            </a:extLst>
          </p:cNvPr>
          <p:cNvSpPr/>
          <p:nvPr/>
        </p:nvSpPr>
        <p:spPr>
          <a:xfrm>
            <a:off x="4007149" y="749423"/>
            <a:ext cx="1606860" cy="2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Checking Data Types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F5F1AC-5490-46DC-A618-2230D037BBB5}"/>
              </a:ext>
            </a:extLst>
          </p:cNvPr>
          <p:cNvSpPr/>
          <p:nvPr/>
        </p:nvSpPr>
        <p:spPr>
          <a:xfrm>
            <a:off x="4318062" y="1252591"/>
            <a:ext cx="914400" cy="2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Univariate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4131074" y="1566519"/>
            <a:ext cx="1312416" cy="241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Bivariate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4191180" y="1882082"/>
            <a:ext cx="1188129" cy="25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Multivariate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3911351" y="2441020"/>
            <a:ext cx="1818444" cy="25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Handling Missing Values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4183970" y="2766598"/>
            <a:ext cx="1273206" cy="20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Binning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4011223" y="3050765"/>
            <a:ext cx="1606860" cy="25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4004933" y="3401459"/>
            <a:ext cx="1606860" cy="247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3815917" y="4300330"/>
            <a:ext cx="2009314" cy="536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CBF44D-FC9A-4976-AFE4-988DEFD7D2E6}"/>
              </a:ext>
            </a:extLst>
          </p:cNvPr>
          <p:cNvSpPr/>
          <p:nvPr/>
        </p:nvSpPr>
        <p:spPr>
          <a:xfrm>
            <a:off x="3808145" y="5110526"/>
            <a:ext cx="2009314" cy="490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8E84A0-CCF6-483B-A9AE-1B6D6D1C5847}"/>
              </a:ext>
            </a:extLst>
          </p:cNvPr>
          <p:cNvSpPr/>
          <p:nvPr/>
        </p:nvSpPr>
        <p:spPr>
          <a:xfrm>
            <a:off x="3815917" y="5846894"/>
            <a:ext cx="2009314" cy="490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2E60C5-D1A9-4BF5-AAD8-5EF9525856A4}"/>
              </a:ext>
            </a:extLst>
          </p:cNvPr>
          <p:cNvSpPr/>
          <p:nvPr/>
        </p:nvSpPr>
        <p:spPr>
          <a:xfrm>
            <a:off x="7658470" y="4367889"/>
            <a:ext cx="1606860" cy="4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A3834E-47A8-4D0D-A194-4881A07D633A}"/>
              </a:ext>
            </a:extLst>
          </p:cNvPr>
          <p:cNvSpPr/>
          <p:nvPr/>
        </p:nvSpPr>
        <p:spPr>
          <a:xfrm>
            <a:off x="7658470" y="5134389"/>
            <a:ext cx="1606860" cy="4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4043F6-8653-4E7C-B823-F9798AFD85A6}"/>
              </a:ext>
            </a:extLst>
          </p:cNvPr>
          <p:cNvSpPr/>
          <p:nvPr/>
        </p:nvSpPr>
        <p:spPr>
          <a:xfrm>
            <a:off x="7658470" y="5900889"/>
            <a:ext cx="1606860" cy="4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77030-234F-4BE5-BE6F-EC64B3EAF30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2459113" y="418574"/>
            <a:ext cx="1545820" cy="17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7E7B65-375A-4370-90DE-453D82A36F0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459113" y="593240"/>
            <a:ext cx="1548036" cy="26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58676D-8834-4B07-8B8F-F1ECA164504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2459114" y="1362822"/>
            <a:ext cx="1858948" cy="36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4BF97F-3179-4F88-B7F2-08D02A9887D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59114" y="1687478"/>
            <a:ext cx="1671960" cy="4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1FACD0-AC1E-4D37-B179-B4AAEFBC5FB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459114" y="1728188"/>
            <a:ext cx="1732066" cy="28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EFF29A-AB56-487E-B308-DF164790640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586544" y="2570856"/>
            <a:ext cx="1324807" cy="43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3E0266-59C5-470C-B2A3-C708FFFED85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513673" y="2867589"/>
            <a:ext cx="1670297" cy="1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D0F29A-96A7-49F0-A812-977F80A5A35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30564" y="3006599"/>
            <a:ext cx="1380659" cy="17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340230-919D-48E8-B88D-B8678786C99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13673" y="2997089"/>
            <a:ext cx="1491260" cy="5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76BA17-74B8-4AFA-A62D-D26B895DE36E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592280" y="4568607"/>
            <a:ext cx="1223637" cy="81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597F72-2D28-48E8-BAA1-EBF55D32093F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2592280" y="5355982"/>
            <a:ext cx="1215865" cy="2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9E9AB9-8F4B-43B5-98CD-FFCA8656195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86544" y="5422425"/>
            <a:ext cx="1229373" cy="66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DEAE1BA-1212-443E-88F9-5AA6120F0D45}"/>
              </a:ext>
            </a:extLst>
          </p:cNvPr>
          <p:cNvSpPr/>
          <p:nvPr/>
        </p:nvSpPr>
        <p:spPr>
          <a:xfrm>
            <a:off x="1697185" y="883388"/>
            <a:ext cx="183325" cy="50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F0C7195-5827-4DBA-859E-149E4AD2C2B3}"/>
              </a:ext>
            </a:extLst>
          </p:cNvPr>
          <p:cNvSpPr/>
          <p:nvPr/>
        </p:nvSpPr>
        <p:spPr>
          <a:xfrm>
            <a:off x="1697185" y="2042087"/>
            <a:ext cx="155102" cy="613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B893F429-86B5-4710-929E-042A8DB6C1FE}"/>
              </a:ext>
            </a:extLst>
          </p:cNvPr>
          <p:cNvSpPr/>
          <p:nvPr/>
        </p:nvSpPr>
        <p:spPr>
          <a:xfrm>
            <a:off x="1697185" y="3310318"/>
            <a:ext cx="169213" cy="1721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6CE357-7E45-4A2D-B53C-F4DD4CBFEA8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5825231" y="4568607"/>
            <a:ext cx="1833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20EAC9-59FD-4D83-9186-D70D806F906C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5817459" y="5335108"/>
            <a:ext cx="1841011" cy="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856493-5F94-4835-B7AD-83BD8C10710E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5825231" y="6092350"/>
            <a:ext cx="1833239" cy="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7973-F143-4B14-A5EE-C6264E07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Missing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5E33A-19A7-4F4D-B9CF-C58ACCD8C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552419"/>
            <a:ext cx="7138430" cy="600817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722CC-8DB1-4F57-8301-B8E8000D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There are some null values in our Data that we will have to deal with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4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C447A-7271-4069-947E-189602A3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310" y="2371478"/>
            <a:ext cx="1917576" cy="1694495"/>
          </a:xfrm>
        </p:spPr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1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929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Roboto</vt:lpstr>
      <vt:lpstr>Office Theme</vt:lpstr>
      <vt:lpstr>Table of Content</vt:lpstr>
      <vt:lpstr>Machine Learning in Health care !</vt:lpstr>
      <vt:lpstr>Problem Statement</vt:lpstr>
      <vt:lpstr>Understanding our data</vt:lpstr>
      <vt:lpstr>Understanding the Data – (contd)</vt:lpstr>
      <vt:lpstr>PowerPoint Presentation</vt:lpstr>
      <vt:lpstr>PowerPoint Presentation</vt:lpstr>
      <vt:lpstr>Missing Values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Class imbalance</vt:lpstr>
      <vt:lpstr>Choosing Right Evaluation Metrics</vt:lpstr>
      <vt:lpstr>Modelling </vt:lpstr>
      <vt:lpstr>Logistic Regression</vt:lpstr>
      <vt:lpstr>Support Vector Machine</vt:lpstr>
      <vt:lpstr>Decsion Tree</vt:lpstr>
      <vt:lpstr>Random Forest</vt:lpstr>
      <vt:lpstr>Xgboost </vt:lpstr>
      <vt:lpstr>Evaluation Table </vt:lpstr>
      <vt:lpstr>Model interpretation/feature importance</vt:lpstr>
      <vt:lpstr>Summary</vt:lpstr>
      <vt:lpstr>Conclusion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</dc:title>
  <dc:creator>Shubhankit Sirvaiya</dc:creator>
  <cp:lastModifiedBy>Shubhankit Sirvaiya</cp:lastModifiedBy>
  <cp:revision>4</cp:revision>
  <dcterms:created xsi:type="dcterms:W3CDTF">2021-09-04T18:14:08Z</dcterms:created>
  <dcterms:modified xsi:type="dcterms:W3CDTF">2021-09-05T05:22:01Z</dcterms:modified>
</cp:coreProperties>
</file>