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6"/>
  </p:notesMasterIdLst>
  <p:sldIdLst>
    <p:sldId id="269" r:id="rId2"/>
    <p:sldId id="265" r:id="rId3"/>
    <p:sldId id="257" r:id="rId4"/>
    <p:sldId id="258" r:id="rId5"/>
    <p:sldId id="273" r:id="rId6"/>
    <p:sldId id="267" r:id="rId7"/>
    <p:sldId id="268" r:id="rId8"/>
    <p:sldId id="259" r:id="rId9"/>
    <p:sldId id="260" r:id="rId10"/>
    <p:sldId id="270" r:id="rId11"/>
    <p:sldId id="261" r:id="rId12"/>
    <p:sldId id="262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A2156A0-0AFA-4EE5-8EDA-B02D817E3D64}"/>
    <pc:docChg chg="modSld">
      <pc:chgData name="" userId="" providerId="" clId="Web-{0A2156A0-0AFA-4EE5-8EDA-B02D817E3D64}" dt="2018-10-12T00:47:40.532" v="2" actId="20577"/>
      <pc:docMkLst>
        <pc:docMk/>
      </pc:docMkLst>
      <pc:sldChg chg="modSp">
        <pc:chgData name="" userId="" providerId="" clId="Web-{0A2156A0-0AFA-4EE5-8EDA-B02D817E3D64}" dt="2018-10-12T00:47:39.454" v="0" actId="20577"/>
        <pc:sldMkLst>
          <pc:docMk/>
          <pc:sldMk cId="3781607547" sldId="270"/>
        </pc:sldMkLst>
        <pc:spChg chg="mod">
          <ac:chgData name="" userId="" providerId="" clId="Web-{0A2156A0-0AFA-4EE5-8EDA-B02D817E3D64}" dt="2018-10-12T00:47:39.454" v="0" actId="20577"/>
          <ac:spMkLst>
            <pc:docMk/>
            <pc:sldMk cId="3781607547" sldId="270"/>
            <ac:spMk id="2" creationId="{D2F79173-2C78-8D41-A2E2-FB34315F2C2E}"/>
          </ac:spMkLst>
        </pc:spChg>
      </pc:sldChg>
    </pc:docChg>
  </pc:docChgLst>
  <pc:docChgLst>
    <pc:chgData clId="Web-{A1A57C31-248C-428D-BCF3-8B40B7E728FF}"/>
    <pc:docChg chg="modSld">
      <pc:chgData name="" userId="" providerId="" clId="Web-{A1A57C31-248C-428D-BCF3-8B40B7E728FF}" dt="2018-10-12T00:51:36.729" v="23"/>
      <pc:docMkLst>
        <pc:docMk/>
      </pc:docMkLst>
      <pc:sldChg chg="addSp delSp modSp">
        <pc:chgData name="" userId="" providerId="" clId="Web-{A1A57C31-248C-428D-BCF3-8B40B7E728FF}" dt="2018-10-12T00:51:36.729" v="23"/>
        <pc:sldMkLst>
          <pc:docMk/>
          <pc:sldMk cId="2624986869" sldId="268"/>
        </pc:sldMkLst>
        <pc:spChg chg="add del mod">
          <ac:chgData name="" userId="" providerId="" clId="Web-{A1A57C31-248C-428D-BCF3-8B40B7E728FF}" dt="2018-10-12T00:50:18.835" v="5"/>
          <ac:spMkLst>
            <pc:docMk/>
            <pc:sldMk cId="2624986869" sldId="268"/>
            <ac:spMk id="3" creationId="{24C020BD-6502-4736-8926-F6CCCBEF4F91}"/>
          </ac:spMkLst>
        </pc:spChg>
        <pc:spChg chg="add del mod">
          <ac:chgData name="" userId="" providerId="" clId="Web-{A1A57C31-248C-428D-BCF3-8B40B7E728FF}" dt="2018-10-12T00:51:13.525" v="17"/>
          <ac:spMkLst>
            <pc:docMk/>
            <pc:sldMk cId="2624986869" sldId="268"/>
            <ac:spMk id="4" creationId="{FF34A945-8E1A-4999-9A88-46E4DCABD147}"/>
          </ac:spMkLst>
        </pc:spChg>
        <pc:spChg chg="add del mod">
          <ac:chgData name="" userId="" providerId="" clId="Web-{A1A57C31-248C-428D-BCF3-8B40B7E728FF}" dt="2018-10-12T00:51:36.729" v="23"/>
          <ac:spMkLst>
            <pc:docMk/>
            <pc:sldMk cId="2624986869" sldId="268"/>
            <ac:spMk id="5" creationId="{A25EE2A6-97EF-4FC4-96E7-99202BB779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535A-B62A-2546-B16B-4818FEE18D8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911C2-942E-8E46-BA2B-599C342F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we are going to introduce you our movie recommendation system through the order of business problem, analytical problem, solutions and shiny app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11C2-942E-8E46-BA2B-599C342FC6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we are going to introduce you our movie recommendation system through the order of business problem, analytical problem, solutions and shiny app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11C2-942E-8E46-BA2B-599C342FC6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In 2017, U.S consumer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spending on Home Entertainment </a:t>
            </a:r>
            <a:r>
              <a:rPr lang="en-US" sz="1100" dirty="0"/>
              <a:t>through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digital formats increased significantly</a:t>
            </a:r>
            <a:r>
              <a:rPr lang="en-US" sz="1200" dirty="0"/>
              <a:t> </a:t>
            </a:r>
            <a:r>
              <a:rPr lang="en-US" sz="1100" dirty="0"/>
              <a:t>and it would continue to grow, while spending on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physical formats dropped.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11C2-942E-8E46-BA2B-599C342FC6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1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64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1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28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7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5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6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0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1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9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0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deep2711.shinyapps.io/fin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mailto:palaniam@purdue.edu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kurians@purdue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ailto:liu1498@purdue.edu" TargetMode="External"/><Relationship Id="rId4" Type="http://schemas.openxmlformats.org/officeDocument/2006/relationships/hyperlink" Target="mailto:jain297@purdue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DB744-335B-AF43-A6B4-B02754F3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50" y="5682197"/>
            <a:ext cx="4091409" cy="118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B6B46-F295-3449-A9BB-95A75F30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69280"/>
            <a:ext cx="5367250" cy="11887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FAE1355-2BDF-3143-A694-3B0D2E6F7A50}"/>
              </a:ext>
            </a:extLst>
          </p:cNvPr>
          <p:cNvSpPr txBox="1">
            <a:spLocks/>
          </p:cNvSpPr>
          <p:nvPr/>
        </p:nvSpPr>
        <p:spPr>
          <a:xfrm>
            <a:off x="1371600" y="1803405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Movie Recommender System </a:t>
            </a:r>
            <a:br>
              <a:rPr lang="en-US" sz="3000" dirty="0"/>
            </a:b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with DSS</a:t>
            </a:r>
            <a:b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R Shiny app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09CFFA-B9F4-9044-B635-D2A9754F6D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534"/>
          <a:stretch/>
        </p:blipFill>
        <p:spPr>
          <a:xfrm>
            <a:off x="9458659" y="5695114"/>
            <a:ext cx="2733341" cy="11758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FD85AE-E52B-8747-A64D-9D7779FCC6C0}"/>
              </a:ext>
            </a:extLst>
          </p:cNvPr>
          <p:cNvSpPr txBox="1"/>
          <p:nvPr/>
        </p:nvSpPr>
        <p:spPr>
          <a:xfrm>
            <a:off x="5496046" y="4433103"/>
            <a:ext cx="532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Sudeep Kurian, Cassandra Liu</a:t>
            </a:r>
          </a:p>
          <a:p>
            <a:pPr algn="r"/>
            <a:r>
              <a:rPr lang="en-US" dirty="0" err="1"/>
              <a:t>Shubhansh</a:t>
            </a:r>
            <a:r>
              <a:rPr lang="en-US" dirty="0"/>
              <a:t> Jain, </a:t>
            </a:r>
            <a:r>
              <a:rPr lang="en-US" dirty="0" err="1"/>
              <a:t>Muthuraja</a:t>
            </a:r>
            <a:r>
              <a:rPr lang="en-US" dirty="0"/>
              <a:t> </a:t>
            </a:r>
            <a:r>
              <a:rPr lang="en-US" dirty="0" err="1"/>
              <a:t>Palaniappan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7C4FB5-EE3E-BA4B-A1A5-713CDD2F12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240"/>
          <a:stretch/>
        </p:blipFill>
        <p:spPr>
          <a:xfrm>
            <a:off x="9450943" y="5682198"/>
            <a:ext cx="2741058" cy="12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9173-2C78-8D41-A2E2-FB34315F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Functionality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8CD68-D4F3-3F49-A486-7A4DA6BD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50" y="5682197"/>
            <a:ext cx="4091409" cy="1188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33C3E-59E1-D64D-8BBC-CF190C1E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9280"/>
            <a:ext cx="536725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3BD84-DB13-9D47-909B-1A185C89A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40"/>
          <a:stretch/>
        </p:blipFill>
        <p:spPr>
          <a:xfrm>
            <a:off x="9450943" y="5682198"/>
            <a:ext cx="2741058" cy="1220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7F1E5-9B2C-4940-B489-5B8EFF8ECDDE}"/>
              </a:ext>
            </a:extLst>
          </p:cNvPr>
          <p:cNvSpPr txBox="1"/>
          <p:nvPr/>
        </p:nvSpPr>
        <p:spPr>
          <a:xfrm>
            <a:off x="2251879" y="2756847"/>
            <a:ext cx="67146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hlinkClick r:id="rId4"/>
              </a:rPr>
              <a:t>https://sudeep2711.shinyapps.io/final/</a:t>
            </a:r>
            <a:r>
              <a:rPr lang="en-US" sz="25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7816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9173-2C78-8D41-A2E2-FB34315F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33E573D-8E3B-9244-B261-D40963D76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142" y="3075973"/>
            <a:ext cx="8238281" cy="25487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B45D1-22E1-254F-8FC4-676A8CF8F30E}"/>
              </a:ext>
            </a:extLst>
          </p:cNvPr>
          <p:cNvSpPr txBox="1"/>
          <p:nvPr/>
        </p:nvSpPr>
        <p:spPr>
          <a:xfrm>
            <a:off x="173619" y="2151188"/>
            <a:ext cx="415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up to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three genres of movies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you are interested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FB2AE-A3C6-B44B-B240-209E08E95CB0}"/>
              </a:ext>
            </a:extLst>
          </p:cNvPr>
          <p:cNvSpPr txBox="1"/>
          <p:nvPr/>
        </p:nvSpPr>
        <p:spPr>
          <a:xfrm>
            <a:off x="8385376" y="5775767"/>
            <a:ext cx="350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400" dirty="0"/>
              <a:t>your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favorite movie in each genre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605094A2-9363-6948-B6A4-D680585E5AFE}"/>
              </a:ext>
            </a:extLst>
          </p:cNvPr>
          <p:cNvSpPr/>
          <p:nvPr/>
        </p:nvSpPr>
        <p:spPr>
          <a:xfrm rot="5400000">
            <a:off x="917288" y="3044144"/>
            <a:ext cx="601887" cy="1111170"/>
          </a:xfrm>
          <a:prstGeom prst="bentUp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F3DE604A-03AC-7C43-AAEC-527C7B9734D1}"/>
              </a:ext>
            </a:extLst>
          </p:cNvPr>
          <p:cNvSpPr/>
          <p:nvPr/>
        </p:nvSpPr>
        <p:spPr>
          <a:xfrm rot="16200000">
            <a:off x="9867723" y="4531187"/>
            <a:ext cx="1492529" cy="694477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1BB38B-0383-FE4A-9362-0FB6808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42" y="3075972"/>
            <a:ext cx="5365932" cy="3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3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B644-7487-2F4E-9786-00A3F041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A20094-5F9B-A94B-AAB3-1033F2754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76" y="2057401"/>
            <a:ext cx="4177021" cy="42971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40A9F6-1BD4-BA4D-8425-A5F9E205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918" y="5225950"/>
            <a:ext cx="6809161" cy="11285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A4019F-F66B-EE4F-8EAB-2BDE244B3620}"/>
              </a:ext>
            </a:extLst>
          </p:cNvPr>
          <p:cNvSpPr txBox="1"/>
          <p:nvPr/>
        </p:nvSpPr>
        <p:spPr>
          <a:xfrm>
            <a:off x="6251292" y="2105678"/>
            <a:ext cx="5520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system will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ten recommended movies </a:t>
            </a:r>
            <a:r>
              <a:rPr lang="en-US" sz="2000" dirty="0"/>
              <a:t>for the user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3E2A9EA0-7347-3B4B-B94F-5DB11B4712C9}"/>
              </a:ext>
            </a:extLst>
          </p:cNvPr>
          <p:cNvSpPr/>
          <p:nvPr/>
        </p:nvSpPr>
        <p:spPr>
          <a:xfrm>
            <a:off x="4791918" y="2303363"/>
            <a:ext cx="1319514" cy="31251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DE064-5466-2A4D-86D1-111B293CE772}"/>
              </a:ext>
            </a:extLst>
          </p:cNvPr>
          <p:cNvSpPr txBox="1"/>
          <p:nvPr/>
        </p:nvSpPr>
        <p:spPr>
          <a:xfrm>
            <a:off x="4926837" y="3481148"/>
            <a:ext cx="68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also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two additional features </a:t>
            </a:r>
            <a:r>
              <a:rPr lang="en-US" sz="2000" dirty="0"/>
              <a:t>that can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filter</a:t>
            </a:r>
            <a:r>
              <a:rPr lang="en-US" sz="2400" dirty="0"/>
              <a:t> </a:t>
            </a:r>
            <a:r>
              <a:rPr lang="en-US" sz="2000" dirty="0"/>
              <a:t>the recommended movies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year </a:t>
            </a:r>
            <a:r>
              <a:rPr lang="en-US" sz="2000" dirty="0"/>
              <a:t>and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genre!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DB28A33-2319-8E4E-AECA-7B1C20557B16}"/>
              </a:ext>
            </a:extLst>
          </p:cNvPr>
          <p:cNvSpPr/>
          <p:nvPr/>
        </p:nvSpPr>
        <p:spPr>
          <a:xfrm flipH="1">
            <a:off x="8153225" y="4360422"/>
            <a:ext cx="391839" cy="7092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8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B644-7487-2F4E-9786-00A3F041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942F95-6FD4-E442-94AE-A28BDA4C7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765" y="2770289"/>
            <a:ext cx="9495434" cy="38505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7EDB1-5B84-DB4D-9EA3-C462D629E476}"/>
              </a:ext>
            </a:extLst>
          </p:cNvPr>
          <p:cNvSpPr txBox="1"/>
          <p:nvPr/>
        </p:nvSpPr>
        <p:spPr>
          <a:xfrm>
            <a:off x="358814" y="1859847"/>
            <a:ext cx="10347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2</a:t>
            </a:r>
            <a:r>
              <a:rPr lang="en-US" baseline="30000" dirty="0"/>
              <a:t>nd</a:t>
            </a:r>
            <a:r>
              <a:rPr lang="en-US" dirty="0"/>
              <a:t> tab, you can look up any movie in the system. </a:t>
            </a:r>
          </a:p>
          <a:p>
            <a:r>
              <a:rPr lang="en-US" dirty="0"/>
              <a:t>Our system will show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general information and the poster of the movie.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9431E-73C0-BB4C-8E1F-082925C7AE39}"/>
              </a:ext>
            </a:extLst>
          </p:cNvPr>
          <p:cNvSpPr txBox="1"/>
          <p:nvPr/>
        </p:nvSpPr>
        <p:spPr>
          <a:xfrm>
            <a:off x="358814" y="6030411"/>
            <a:ext cx="777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our system also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provides IMDB Link.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10EB62FA-D591-7C4B-B02D-D2374E62492B}"/>
              </a:ext>
            </a:extLst>
          </p:cNvPr>
          <p:cNvSpPr/>
          <p:nvPr/>
        </p:nvSpPr>
        <p:spPr>
          <a:xfrm rot="5400000">
            <a:off x="1670633" y="2199250"/>
            <a:ext cx="528496" cy="167057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8F3A058-E00A-3043-9FAF-BAAB7E797AEC}"/>
              </a:ext>
            </a:extLst>
          </p:cNvPr>
          <p:cNvSpPr/>
          <p:nvPr/>
        </p:nvSpPr>
        <p:spPr>
          <a:xfrm>
            <a:off x="3310360" y="5590573"/>
            <a:ext cx="243068" cy="43983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EB21-90A8-D140-AA5D-12A896C3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995" y="144852"/>
            <a:ext cx="3704864" cy="129302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B1E44-4C1B-BA4A-9F3A-D6B0539C7900}"/>
              </a:ext>
            </a:extLst>
          </p:cNvPr>
          <p:cNvSpPr txBox="1"/>
          <p:nvPr/>
        </p:nvSpPr>
        <p:spPr>
          <a:xfrm>
            <a:off x="3392996" y="4683851"/>
            <a:ext cx="8024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kurians@purdue.edu</a:t>
            </a:r>
            <a:r>
              <a:rPr lang="en-US" dirty="0"/>
              <a:t> ; </a:t>
            </a:r>
            <a:r>
              <a:rPr lang="en-US" dirty="0">
                <a:hlinkClick r:id="rId3"/>
              </a:rPr>
              <a:t>palaniam@purdue.edu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jain297@purdue.edu</a:t>
            </a:r>
            <a:r>
              <a:rPr lang="en-US" dirty="0"/>
              <a:t>; </a:t>
            </a:r>
            <a:r>
              <a:rPr lang="en-US" dirty="0">
                <a:hlinkClick r:id="rId5"/>
              </a:rPr>
              <a:t>liu1498@purdue.edu</a:t>
            </a:r>
            <a:endParaRPr lang="en-US" dirty="0"/>
          </a:p>
          <a:p>
            <a:r>
              <a:rPr lang="en-US" dirty="0"/>
              <a:t>	For Further questions!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29EEF-DB47-4143-ACC4-00940F0CE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534" y="5723336"/>
            <a:ext cx="4091409" cy="1188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04325-DDD6-AC47-B915-6BAB3B53A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669280"/>
            <a:ext cx="5367250" cy="118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4CD7F-E30B-CA48-9A2D-803D013003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240"/>
          <a:stretch/>
        </p:blipFill>
        <p:spPr>
          <a:xfrm>
            <a:off x="9450943" y="5682198"/>
            <a:ext cx="2741058" cy="1220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B277DC-CE14-0E4F-AFA9-CF6737FB6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0226" y="1275659"/>
            <a:ext cx="6930603" cy="32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9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A943-B820-C44C-84C9-12692B65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6275-593E-0F4A-ADAF-D9CF5372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Business Problem</a:t>
            </a:r>
          </a:p>
          <a:p>
            <a:r>
              <a:rPr lang="en-US" sz="3000" dirty="0"/>
              <a:t>Analytics Problem</a:t>
            </a:r>
          </a:p>
          <a:p>
            <a:r>
              <a:rPr lang="en-US" sz="3000" dirty="0"/>
              <a:t>Solutions</a:t>
            </a:r>
          </a:p>
          <a:p>
            <a:r>
              <a:rPr lang="en-US" sz="3000" dirty="0"/>
              <a:t>Shiny App Presentation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DB744-335B-AF43-A6B4-B02754F3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50" y="5682197"/>
            <a:ext cx="4091409" cy="118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B6B46-F295-3449-A9BB-95A75F30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69280"/>
            <a:ext cx="536725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1A940-CBD7-1946-BC77-DCB4E2D5B8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240"/>
          <a:stretch/>
        </p:blipFill>
        <p:spPr>
          <a:xfrm>
            <a:off x="9450943" y="5682198"/>
            <a:ext cx="2741058" cy="12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2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59AC-1DD1-5043-BA8E-8E2EB131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100" y="832255"/>
            <a:ext cx="8610600" cy="1293028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EC44B-7586-DB4F-9AA0-E87956BE9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6100" y="2125283"/>
            <a:ext cx="6603722" cy="40131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29A19-EAD7-C646-B9E4-774C27A0B693}"/>
              </a:ext>
            </a:extLst>
          </p:cNvPr>
          <p:cNvSpPr txBox="1"/>
          <p:nvPr/>
        </p:nvSpPr>
        <p:spPr>
          <a:xfrm>
            <a:off x="2676100" y="6291618"/>
            <a:ext cx="308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Statista</a:t>
            </a:r>
          </a:p>
        </p:txBody>
      </p:sp>
    </p:spTree>
    <p:extLst>
      <p:ext uri="{BB962C8B-B14F-4D97-AF65-F5344CB8AC3E}">
        <p14:creationId xmlns:p14="http://schemas.microsoft.com/office/powerpoint/2010/main" val="65523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227-F85B-E941-A929-72265D4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0F16-F290-2348-9E1B-79F31A92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94" y="2057401"/>
            <a:ext cx="11930606" cy="50523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5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OBJECTIVES: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users  </a:t>
            </a:r>
            <a:r>
              <a:rPr lang="en-US" dirty="0"/>
              <a:t>-&gt; get recommended movies as per their ‘taste’ or ratings.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business partners  </a:t>
            </a:r>
            <a:r>
              <a:rPr lang="en-US" dirty="0"/>
              <a:t>-&gt; collect and learn about the users’ behavioral patterns.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Identify k nearest neighbor users that are similar to the new user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User Based Collaborative Filtering (UBCF) approach, find Cosine similarity of new user with </a:t>
            </a:r>
            <a:r>
              <a:rPr lang="en-US"/>
              <a:t>other users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1A85-F96F-4A9B-AAC6-D1383817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BA5C-C69E-4FB6-9B26-F1AC024E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achieve our objectives,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need to collect</a:t>
            </a:r>
          </a:p>
          <a:p>
            <a:pPr marL="457200" lvl="1" indent="0">
              <a:buNone/>
            </a:pPr>
            <a:r>
              <a:rPr lang="en-US" dirty="0"/>
              <a:t>1) Comprehensive data about all the movies</a:t>
            </a:r>
          </a:p>
          <a:p>
            <a:pPr marL="457200" lvl="1" indent="0">
              <a:buNone/>
            </a:pPr>
            <a:r>
              <a:rPr lang="en-US" dirty="0"/>
              <a:t>2) User Ratings and information about all the movies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Design a Decision Support System </a:t>
            </a:r>
          </a:p>
          <a:p>
            <a:pPr marL="457200" lvl="1" indent="0">
              <a:buNone/>
            </a:pPr>
            <a:r>
              <a:rPr lang="en-US" dirty="0"/>
              <a:t>	generate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output(recommended movies) </a:t>
            </a:r>
            <a:r>
              <a:rPr lang="en-US" dirty="0"/>
              <a:t>based on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input (movie genre and 	similarity of users’ ratings and preferences).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3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3332-4ED2-774E-9974-178D3F8B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3458" y="2255769"/>
            <a:ext cx="10075428" cy="186481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5134-56E3-CF40-8DC7-DDFE4724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50" y="5682197"/>
            <a:ext cx="4091409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0FF0A-D324-2F46-9B40-8A6BB9F1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9280"/>
            <a:ext cx="5367250" cy="1188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B419B-B2C3-D141-B2E7-A5A98418B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40"/>
          <a:stretch/>
        </p:blipFill>
        <p:spPr>
          <a:xfrm>
            <a:off x="9450943" y="5682198"/>
            <a:ext cx="2741058" cy="12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0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C8BC-7DCC-A24A-83BC-3C1F97DF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8" name="Picture 6" descr="File:R logo.svg">
            <a:extLst>
              <a:ext uri="{FF2B5EF4-FFF2-40B4-BE49-F238E27FC236}">
                <a16:creationId xmlns:a16="http://schemas.microsoft.com/office/drawing/2014/main" id="{D3B4BC30-1461-574D-8522-ECC9D6A14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9" y="2310078"/>
            <a:ext cx="1653188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53F766-7616-254B-850C-6B8461FEB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3" b="17667"/>
          <a:stretch/>
        </p:blipFill>
        <p:spPr>
          <a:xfrm>
            <a:off x="270934" y="3989694"/>
            <a:ext cx="11684000" cy="2357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B6A1AC-4F37-E54C-B743-BE8F449E5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219" y="2428137"/>
            <a:ext cx="1960030" cy="11635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215EDC-6B1B-7C41-A70C-4CF87D76AF88}"/>
              </a:ext>
            </a:extLst>
          </p:cNvPr>
          <p:cNvSpPr/>
          <p:nvPr/>
        </p:nvSpPr>
        <p:spPr>
          <a:xfrm>
            <a:off x="5227091" y="4854502"/>
            <a:ext cx="1105469" cy="232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A6061-7EF6-674E-9084-7E385B48005D}"/>
              </a:ext>
            </a:extLst>
          </p:cNvPr>
          <p:cNvSpPr/>
          <p:nvPr/>
        </p:nvSpPr>
        <p:spPr>
          <a:xfrm>
            <a:off x="5121321" y="4437664"/>
            <a:ext cx="1317007" cy="12431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Perform Algorithm</a:t>
            </a:r>
          </a:p>
          <a:p>
            <a:pPr algn="ctr"/>
            <a:r>
              <a:rPr lang="en-US" sz="1200" b="1" dirty="0"/>
              <a:t>&amp;</a:t>
            </a:r>
          </a:p>
          <a:p>
            <a:pPr algn="ctr"/>
            <a:r>
              <a:rPr lang="en-US" sz="1200" b="1" dirty="0"/>
              <a:t>Analyze Output</a:t>
            </a:r>
          </a:p>
        </p:txBody>
      </p:sp>
    </p:spTree>
    <p:extLst>
      <p:ext uri="{BB962C8B-B14F-4D97-AF65-F5344CB8AC3E}">
        <p14:creationId xmlns:p14="http://schemas.microsoft.com/office/powerpoint/2010/main" val="262498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1384-4087-1045-B4BB-5BDE19D5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EFB-7FC4-DC43-BBE4-66709B9B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>
            <a:normAutofit/>
          </a:bodyPr>
          <a:lstStyle/>
          <a:p>
            <a:pPr lvl="1"/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Source:</a:t>
            </a:r>
          </a:p>
          <a:p>
            <a:pPr lvl="2"/>
            <a:r>
              <a:rPr lang="en-US" sz="2200" u="sng" dirty="0" err="1"/>
              <a:t>MovieLens</a:t>
            </a:r>
            <a:r>
              <a:rPr lang="en-US" dirty="0"/>
              <a:t> -&gt; Open Source Database of 10,000 Movies &amp; User Ratings</a:t>
            </a:r>
          </a:p>
          <a:p>
            <a:pPr lvl="2"/>
            <a:r>
              <a:rPr lang="en-US" sz="2200" u="sng" dirty="0" err="1"/>
              <a:t>Tmdb</a:t>
            </a:r>
            <a:r>
              <a:rPr lang="en-US" dirty="0"/>
              <a:t>           -&gt;  metadata about movies</a:t>
            </a:r>
          </a:p>
          <a:p>
            <a:pPr lvl="6"/>
            <a:r>
              <a:rPr lang="en-US" dirty="0"/>
              <a:t>Includes movie genre, synopsis, IMDB ID, poster path</a:t>
            </a:r>
          </a:p>
          <a:p>
            <a:pPr marL="2286000" lvl="5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endParaRPr lang="en-US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Pre-processing</a:t>
            </a:r>
            <a:r>
              <a:rPr lang="en-US" sz="2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2"/>
            <a:r>
              <a:rPr lang="en-US" sz="2000" dirty="0"/>
              <a:t>Create Poster Pat</a:t>
            </a:r>
            <a:r>
              <a:rPr lang="en-US" dirty="0"/>
              <a:t>h -&gt; </a:t>
            </a:r>
            <a:r>
              <a:rPr lang="en-US" dirty="0" err="1"/>
              <a:t>Tmdb</a:t>
            </a:r>
            <a:r>
              <a:rPr lang="en-US" dirty="0"/>
              <a:t> + Poster Path</a:t>
            </a:r>
          </a:p>
          <a:p>
            <a:pPr lvl="2"/>
            <a:r>
              <a:rPr lang="en-US" sz="2000" dirty="0"/>
              <a:t>Clean IMDB ID, Movie Name </a:t>
            </a:r>
          </a:p>
          <a:p>
            <a:pPr lvl="2"/>
            <a:r>
              <a:rPr lang="en-US" sz="2000" dirty="0"/>
              <a:t>Create new data table for movie genre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83122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8F16-467F-504C-9373-2C8848B4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540" y="635569"/>
            <a:ext cx="9860280" cy="1293028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User-based collaborative filtering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1B2C0D5-D14A-AB41-ADBA-A2A888D4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7447" y="4201612"/>
            <a:ext cx="4184944" cy="2439038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1F13F9-3B93-4840-8FFC-AF705497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7" y="1928597"/>
            <a:ext cx="8090703" cy="3407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086170-41F4-944A-B4D2-8F8161E2BB6D}"/>
              </a:ext>
            </a:extLst>
          </p:cNvPr>
          <p:cNvSpPr txBox="1"/>
          <p:nvPr/>
        </p:nvSpPr>
        <p:spPr>
          <a:xfrm>
            <a:off x="5213699" y="5982756"/>
            <a:ext cx="247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RecommenderLab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8094E0-D897-9C4B-B3E2-C23BE1CC9892}"/>
              </a:ext>
            </a:extLst>
          </p:cNvPr>
          <p:cNvSpPr txBox="1"/>
          <p:nvPr/>
        </p:nvSpPr>
        <p:spPr>
          <a:xfrm>
            <a:off x="8932421" y="3124098"/>
            <a:ext cx="3113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User-Based CF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7FF22C-1B61-A647-9936-001C5B34FC47}"/>
              </a:ext>
            </a:extLst>
          </p:cNvPr>
          <p:cNvCxnSpPr/>
          <p:nvPr/>
        </p:nvCxnSpPr>
        <p:spPr>
          <a:xfrm>
            <a:off x="9931078" y="3632328"/>
            <a:ext cx="0" cy="4303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50800" dir="5400000" sx="36000" sy="36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6D8E63-E8D1-FE43-93B6-968C0C629D8B}"/>
              </a:ext>
            </a:extLst>
          </p:cNvPr>
          <p:cNvSpPr/>
          <p:nvPr/>
        </p:nvSpPr>
        <p:spPr>
          <a:xfrm>
            <a:off x="5876659" y="2033722"/>
            <a:ext cx="1992573" cy="12668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Top Ten Recommendation Movies for each new user</a:t>
            </a:r>
          </a:p>
        </p:txBody>
      </p:sp>
    </p:spTree>
    <p:extLst>
      <p:ext uri="{BB962C8B-B14F-4D97-AF65-F5344CB8AC3E}">
        <p14:creationId xmlns:p14="http://schemas.microsoft.com/office/powerpoint/2010/main" val="36929055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{508F4B94-C2D0-0742-8416-9D61A67B5527}tf10001079</Template>
  <TotalTime>649</TotalTime>
  <Words>421</Words>
  <Application>Microsoft Macintosh PowerPoint</Application>
  <PresentationFormat>Widescreen</PresentationFormat>
  <Paragraphs>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PowerPoint Presentation</vt:lpstr>
      <vt:lpstr>Outline</vt:lpstr>
      <vt:lpstr>business problem</vt:lpstr>
      <vt:lpstr>aNALYTICS PROBLEM</vt:lpstr>
      <vt:lpstr>Analytics problem</vt:lpstr>
      <vt:lpstr>Solution</vt:lpstr>
      <vt:lpstr>Workflow</vt:lpstr>
      <vt:lpstr>dATA</vt:lpstr>
      <vt:lpstr>Methodology User-based collaborative filtering</vt:lpstr>
      <vt:lpstr>Shiny app Functionality</vt:lpstr>
      <vt:lpstr>User interface design</vt:lpstr>
      <vt:lpstr>User interface design</vt:lpstr>
      <vt:lpstr>User interface design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  with Decision Support System Using R Shiny app</dc:title>
  <dc:creator>Yachu Liu</dc:creator>
  <cp:lastModifiedBy>Yachu Liu</cp:lastModifiedBy>
  <cp:revision>46</cp:revision>
  <dcterms:created xsi:type="dcterms:W3CDTF">2018-10-11T14:33:59Z</dcterms:created>
  <dcterms:modified xsi:type="dcterms:W3CDTF">2018-10-12T02:05:13Z</dcterms:modified>
</cp:coreProperties>
</file>