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25" r:id="rId14"/>
    <p:sldId id="326" r:id="rId15"/>
    <p:sldId id="318" r:id="rId16"/>
    <p:sldId id="338" r:id="rId17"/>
    <p:sldId id="333" r:id="rId18"/>
    <p:sldId id="330" r:id="rId19"/>
    <p:sldId id="328" r:id="rId20"/>
    <p:sldId id="327" r:id="rId21"/>
    <p:sldId id="329" r:id="rId22"/>
    <p:sldId id="337" r:id="rId23"/>
    <p:sldId id="332" r:id="rId24"/>
    <p:sldId id="334" r:id="rId25"/>
    <p:sldId id="331" r:id="rId26"/>
    <p:sldId id="339" r:id="rId27"/>
    <p:sldId id="336" r:id="rId28"/>
    <p:sldId id="335" r:id="rId29"/>
    <p:sldId id="320" r:id="rId30"/>
    <p:sldId id="322" r:id="rId31"/>
    <p:sldId id="323" r:id="rId32"/>
    <p:sldId id="32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8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26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638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552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326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609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8798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2D6E202-B606-4609-B914-27C9371A1F6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952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D6E202-B606-4609-B914-27C9371A1F6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2991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5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5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31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9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1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9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6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0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5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9587" y="1366684"/>
            <a:ext cx="9212826" cy="2254855"/>
          </a:xfrm>
        </p:spPr>
        <p:txBody>
          <a:bodyPr anchor="ctr">
            <a:noAutofit/>
          </a:bodyPr>
          <a:lstStyle/>
          <a:p>
            <a:pPr algn="ctr"/>
            <a:r>
              <a:rPr lang="en-US" sz="4000" dirty="0">
                <a:latin typeface="Bookman Old Style" panose="02050604050505020204" pitchFamily="18" charset="0"/>
              </a:rPr>
              <a:t>Secure Authentication using IAM in Cloud Object Storage on IBM Cloud</a:t>
            </a:r>
            <a:endParaRPr lang="en-US" sz="4000" b="1" dirty="0">
              <a:solidFill>
                <a:schemeClr val="bg1"/>
              </a:solidFill>
              <a:latin typeface="Bookman Old Style" panose="020506040505050202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396" y="3875517"/>
            <a:ext cx="5417575" cy="1797687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-By: </a:t>
            </a: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SHUBHANSHI Sharma</a:t>
            </a:r>
          </a:p>
          <a:p>
            <a:pPr algn="r">
              <a:lnSpc>
                <a:spcPct val="150000"/>
              </a:lnSpc>
            </a:pPr>
            <a:r>
              <a:rPr lang="en-IN" sz="1600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Internship Platform : </a:t>
            </a:r>
            <a:r>
              <a:rPr lang="en-IN" sz="16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AllSoft Solutions / IBM SkillsBuild</a:t>
            </a:r>
          </a:p>
          <a:p>
            <a:pPr algn="r">
              <a:lnSpc>
                <a:spcPct val="100000"/>
              </a:lnSpc>
            </a:pPr>
            <a:r>
              <a:rPr lang="en-IN" sz="1600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Dated</a:t>
            </a:r>
            <a:r>
              <a:rPr lang="en-IN" sz="1600" b="1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16/07/2025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674EC-42AD-4DC9-72B5-4B10ECE49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E608-B028-B255-FD84-D5AB1BAF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06" y="2028717"/>
            <a:ext cx="4994788" cy="2283824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Step 5 – Log In as Assigned User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9261F8-78BF-F98E-FE71-4D10CC69D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37107" y="2436420"/>
            <a:ext cx="4853448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user logs into IBM cloud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incognito/another chrome profile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Access: </a:t>
            </a:r>
            <a:r>
              <a:rPr lang="en-IN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List </a:t>
            </a:r>
            <a:r>
              <a:rPr lang="en-IN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IN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</a:t>
            </a:r>
            <a:r>
              <a:rPr lang="en-IN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IN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Instance </a:t>
            </a:r>
            <a:r>
              <a:rPr lang="en-IN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IN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Buckets 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5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7860-C2F5-F5E9-8A7B-82B6E085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Bookman Old Style" panose="02050604050505020204" pitchFamily="18" charset="0"/>
              </a:rPr>
              <a:t>Step 6 – </a:t>
            </a:r>
            <a:r>
              <a:rPr lang="en-IN" sz="4000" dirty="0">
                <a:latin typeface="Bookman Old Style" panose="02050604050505020204" pitchFamily="18" charset="0"/>
              </a:rPr>
              <a:t>Test Permissions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903B29-C9AD-997A-1B27-20A414763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593911"/>
              </p:ext>
            </p:extLst>
          </p:nvPr>
        </p:nvGraphicFramePr>
        <p:xfrm>
          <a:off x="737419" y="2603500"/>
          <a:ext cx="10483441" cy="3473451"/>
        </p:xfrm>
        <a:graphic>
          <a:graphicData uri="http://schemas.openxmlformats.org/drawingml/2006/table">
            <a:tbl>
              <a:tblPr>
                <a:effectLst>
                  <a:outerShdw blurRad="152400" dist="317500" dir="5400000" sx="90000" sy="-19000" rotWithShape="0">
                    <a:prstClr val="black">
                      <a:alpha val="15000"/>
                    </a:prstClr>
                  </a:outerShdw>
                </a:effectLst>
              </a:tblPr>
              <a:tblGrid>
                <a:gridCol w="2796151">
                  <a:extLst>
                    <a:ext uri="{9D8B030D-6E8A-4147-A177-3AD203B41FA5}">
                      <a16:colId xmlns:a16="http://schemas.microsoft.com/office/drawing/2014/main" val="1537482381"/>
                    </a:ext>
                  </a:extLst>
                </a:gridCol>
                <a:gridCol w="2562430">
                  <a:extLst>
                    <a:ext uri="{9D8B030D-6E8A-4147-A177-3AD203B41FA5}">
                      <a16:colId xmlns:a16="http://schemas.microsoft.com/office/drawing/2014/main" val="1272713204"/>
                    </a:ext>
                  </a:extLst>
                </a:gridCol>
                <a:gridCol w="2562430">
                  <a:extLst>
                    <a:ext uri="{9D8B030D-6E8A-4147-A177-3AD203B41FA5}">
                      <a16:colId xmlns:a16="http://schemas.microsoft.com/office/drawing/2014/main" val="1196030673"/>
                    </a:ext>
                  </a:extLst>
                </a:gridCol>
                <a:gridCol w="2562430">
                  <a:extLst>
                    <a:ext uri="{9D8B030D-6E8A-4147-A177-3AD203B41FA5}">
                      <a16:colId xmlns:a16="http://schemas.microsoft.com/office/drawing/2014/main" val="3269334079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Viewer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Editor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208272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View buckets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✅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✅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✅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275629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Upload files to bucket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❌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✅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✅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953866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Delete objects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❌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✅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✅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692888"/>
                  </a:ext>
                </a:extLst>
              </a:tr>
              <a:tr h="5978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Create/Delete buckets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❌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❌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✅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945645"/>
                  </a:ext>
                </a:extLst>
              </a:tr>
              <a:tr h="854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View lifecycle/CORS settings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❌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❌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✅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827713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View access tab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❌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Partial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0" cap="none" spc="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✅</a:t>
                      </a:r>
                    </a:p>
                  </a:txBody>
                  <a:tcPr marL="85407" marR="85407" marT="42704" marB="427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836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62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D2FAA-FA7D-D99A-597E-B76E4091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96D6-E83C-E03D-62AA-C7FE541E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258" y="1556767"/>
            <a:ext cx="3544865" cy="3084058"/>
          </a:xfrm>
        </p:spPr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Step 7 – Use Service 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61437-18B3-9C1C-B6BC-CD0819805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2837" y="2054943"/>
            <a:ext cx="4984868" cy="4277032"/>
          </a:xfrm>
        </p:spPr>
        <p:txBody>
          <a:bodyPr anchor="t"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a </a:t>
            </a:r>
            <a:r>
              <a:rPr lang="en-US" b="1" cap="none" dirty="0">
                <a:solidFill>
                  <a:srgbClr val="0070C0"/>
                </a:solidFill>
              </a:rPr>
              <a:t>Service ID</a:t>
            </a: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from IAM → service ids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Add it to an access group (like users)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Generate an </a:t>
            </a:r>
            <a:r>
              <a:rPr lang="en-US" b="1" cap="none" dirty="0">
                <a:solidFill>
                  <a:srgbClr val="0070C0"/>
                </a:solidFill>
              </a:rPr>
              <a:t>API key</a:t>
            </a:r>
            <a:endParaRPr lang="en-US" cap="none" dirty="0">
              <a:solidFill>
                <a:srgbClr val="0070C0"/>
              </a:solidFill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CLI or SDK to test programmatic access</a:t>
            </a:r>
          </a:p>
        </p:txBody>
      </p:sp>
    </p:spTree>
    <p:extLst>
      <p:ext uri="{BB962C8B-B14F-4D97-AF65-F5344CB8AC3E}">
        <p14:creationId xmlns:p14="http://schemas.microsoft.com/office/powerpoint/2010/main" val="105117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4167F-7358-BE22-E7D6-C439D4DA8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65EA-B1D2-71C4-7483-49795574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Bookman Old Style" panose="02050604050505020204" pitchFamily="18" charset="0"/>
              </a:rPr>
              <a:t>Writers Testing Screenshots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9F6C3D7-400C-8CD8-81C3-8522227A4638}"/>
              </a:ext>
            </a:extLst>
          </p:cNvPr>
          <p:cNvSpPr/>
          <p:nvPr/>
        </p:nvSpPr>
        <p:spPr>
          <a:xfrm>
            <a:off x="8367252" y="3913239"/>
            <a:ext cx="2526890" cy="1406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05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5DB0FA-721B-71A5-8085-0AD16BDC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616"/>
            <a:ext cx="12192000" cy="63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9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CE4DBB-69C5-A2BD-A6C3-2870863F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21"/>
            <a:ext cx="12192000" cy="67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7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85D8EC-AFA1-46E5-7FBD-956B66118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977"/>
            <a:ext cx="12192000" cy="639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3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337EF8-9AEC-AE01-8D2A-F3CBAD21D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1" y="0"/>
            <a:ext cx="560438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83E62-3964-F5D4-43AB-E89268BAB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490" y="0"/>
            <a:ext cx="5604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1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B01F7-B576-3C23-B4A2-0F30B3B3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0"/>
            <a:ext cx="12192000" cy="68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13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5309-9036-A3FA-3CBF-0053D423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Bookman Old Style" panose="02050604050505020204" pitchFamily="18" charset="0"/>
              </a:rPr>
              <a:t>Viewers Testing Screenshots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1E4F26C-7290-FB26-BD00-AB6A02E00040}"/>
              </a:ext>
            </a:extLst>
          </p:cNvPr>
          <p:cNvSpPr/>
          <p:nvPr/>
        </p:nvSpPr>
        <p:spPr>
          <a:xfrm>
            <a:off x="8367252" y="3913239"/>
            <a:ext cx="2526890" cy="1406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07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FC41-4757-4946-6833-C079B769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Introduction to the Project</a:t>
            </a:r>
          </a:p>
        </p:txBody>
      </p:sp>
      <p:sp>
        <p:nvSpPr>
          <p:cNvPr id="115" name="Rectangle 112">
            <a:extLst>
              <a:ext uri="{FF2B5EF4-FFF2-40B4-BE49-F238E27FC236}">
                <a16:creationId xmlns:a16="http://schemas.microsoft.com/office/drawing/2014/main" id="{22761794-019B-387C-9BF5-521D21C9CD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2074" y="3071853"/>
            <a:ext cx="10969734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IAM?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Identity and Access Management (IAM) helps manage who has access to which IBM Cloud resources.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 of Simulation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offers secure and scalable Object Storage for enterprise workloads.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IAM (Identity and Access Management) enables fine-grained access control.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demonstrates how to assign and test access for different user roles using IAM.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61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835625-6E7A-E988-4F8C-109FCB09B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812"/>
            <a:ext cx="12192000" cy="64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98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9F0EE4-B259-E25D-B129-5EE7CA38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39"/>
            <a:ext cx="12192000" cy="680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79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CFF5A3-AAA4-FB6F-2A3F-C7C199D5E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193"/>
            <a:ext cx="12192000" cy="583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71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D3B36-FE74-977F-52EF-D00CCABC7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30A4-9F3D-D71E-9FDB-E1393E06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>
                <a:latin typeface="Bookman Old Style" panose="02050604050505020204" pitchFamily="18" charset="0"/>
              </a:rPr>
              <a:t>Service ID’s Testing Screenshots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519EAD2-63E4-0203-DD4B-D2560402F895}"/>
              </a:ext>
            </a:extLst>
          </p:cNvPr>
          <p:cNvSpPr/>
          <p:nvPr/>
        </p:nvSpPr>
        <p:spPr>
          <a:xfrm>
            <a:off x="8367252" y="3913239"/>
            <a:ext cx="2526890" cy="1406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759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E278D9-5F89-34A0-6526-29DDB149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291"/>
            <a:ext cx="12192000" cy="627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84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3A6D86-1B90-46AD-7477-6A359583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10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4F58A-E025-F54B-412B-B13FEABB5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0026-4E7A-1F97-01C2-4AC83F54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021" y="2127039"/>
            <a:ext cx="4021394" cy="2283824"/>
          </a:xfrm>
        </p:spPr>
        <p:txBody>
          <a:bodyPr/>
          <a:lstStyle/>
          <a:p>
            <a:r>
              <a:rPr lang="en-IN" sz="4400" dirty="0">
                <a:latin typeface="Bookman Old Style" panose="02050604050505020204" pitchFamily="18" charset="0"/>
              </a:rPr>
              <a:t>Summary of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130A2-4919-1D13-108A-4F27E7AC1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5936" y="1278194"/>
            <a:ext cx="5270090" cy="5132438"/>
          </a:xfrm>
        </p:spPr>
        <p:txBody>
          <a:bodyPr anchor="t"/>
          <a:lstStyle/>
          <a:p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 Recap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SzPct val="90000"/>
              <a:buFont typeface="+mj-lt"/>
              <a:buAutoNum type="arabicPeriod"/>
            </a:pP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 creates cloud object storage instance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IAM roles are applied via access groups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user logs in separately and tests permissions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Restrictions work as expected depending on role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Shubhanshi</a:t>
            </a:r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(admin) has full access, Vinay can edit files only, Shubhi can view only</a:t>
            </a:r>
          </a:p>
          <a:p>
            <a:endParaRPr lang="en-US" sz="11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69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6CB02-9DA5-8BE4-91D7-9C301F5ED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EC9E-B7C6-DFC6-DEB5-E89F759B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021" y="2127039"/>
            <a:ext cx="4021394" cy="2283824"/>
          </a:xfrm>
        </p:spPr>
        <p:txBody>
          <a:bodyPr/>
          <a:lstStyle/>
          <a:p>
            <a:r>
              <a:rPr lang="en-IN" sz="4400" dirty="0">
                <a:latin typeface="Bookman Old Style" panose="02050604050505020204" pitchFamily="18" charset="0"/>
              </a:rPr>
              <a:t>Output and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1C499-A035-6E4C-7E5A-9E227791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6272" y="1054510"/>
            <a:ext cx="5525728" cy="4748980"/>
          </a:xfrm>
        </p:spPr>
        <p:txBody>
          <a:bodyPr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Understood IBM IAM role-based access control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Learned how permissions cascade from resource group + service level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Simulated real company-like roles securely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Faced challenges with </a:t>
            </a:r>
            <a:r>
              <a:rPr lang="en-US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WatsonxAI</a:t>
            </a:r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COS instances and solved them</a:t>
            </a:r>
          </a:p>
          <a:p>
            <a:endParaRPr lang="en-US" sz="11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18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F242A-1947-BA41-8DE6-73ED618C6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22D8-51DF-FF8C-077E-60E93103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17" y="2410275"/>
            <a:ext cx="5024283" cy="2283824"/>
          </a:xfrm>
        </p:spPr>
        <p:txBody>
          <a:bodyPr anchor="t"/>
          <a:lstStyle/>
          <a:p>
            <a:r>
              <a:rPr lang="en-IN" sz="4400" dirty="0">
                <a:latin typeface="Bookman Old Style" panose="02050604050505020204" pitchFamily="18" charset="0"/>
              </a:rPr>
              <a:t>Conclusion &amp; </a:t>
            </a:r>
            <a:r>
              <a:rPr lang="en-IN" sz="4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Future Scope</a:t>
            </a:r>
            <a:br>
              <a:rPr lang="en-IN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93554-6D28-5A7F-6715-2473E18D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084" y="616973"/>
            <a:ext cx="4788309" cy="6108291"/>
          </a:xfrm>
        </p:spPr>
        <p:txBody>
          <a:bodyPr anchor="t"/>
          <a:lstStyle/>
          <a:p>
            <a:endParaRPr lang="en-US" sz="11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u="sng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cap="non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IAM policies help manage cloud security effectively</a:t>
            </a:r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Cloud Object Storage can be made highly secure by role-based access</a:t>
            </a:r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Correct role-scope assignment is crucial</a:t>
            </a:r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IAM simulation offers great hands-on experience for cloud projects</a:t>
            </a:r>
            <a:endParaRPr lang="en-US" sz="1600" b="1" u="sng" cap="none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 u="sng" cap="non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Scopes:</a:t>
            </a:r>
          </a:p>
          <a:p>
            <a:pPr marL="742950" lvl="1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Implement </a:t>
            </a:r>
            <a:r>
              <a:rPr lang="en-US" altLang="en-US" sz="1600" b="1" cap="none" dirty="0">
                <a:solidFill>
                  <a:srgbClr val="0070C0"/>
                </a:solidFill>
                <a:latin typeface="Arial" panose="020B0604020202020204" pitchFamily="34" charset="0"/>
              </a:rPr>
              <a:t>automated Service IDs</a:t>
            </a:r>
            <a:r>
              <a:rPr lang="en-US" altLang="en-US" sz="1600" cap="none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for external apps</a:t>
            </a:r>
          </a:p>
          <a:p>
            <a:pPr marL="742950" lvl="1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Use </a:t>
            </a:r>
            <a:r>
              <a:rPr lang="en-US" altLang="en-US" sz="1600" b="1" cap="none" dirty="0">
                <a:solidFill>
                  <a:srgbClr val="0070C0"/>
                </a:solidFill>
                <a:latin typeface="Arial" panose="020B0604020202020204" pitchFamily="34" charset="0"/>
              </a:rPr>
              <a:t>API Key-based secure upload/download</a:t>
            </a:r>
            <a:endParaRPr lang="en-US" altLang="en-US" sz="1600" cap="none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Extend to </a:t>
            </a:r>
            <a:r>
              <a:rPr lang="en-US" altLang="en-US" sz="1600" b="1" cap="none" dirty="0">
                <a:solidFill>
                  <a:srgbClr val="0070C0"/>
                </a:solidFill>
                <a:latin typeface="Arial" panose="020B0604020202020204" pitchFamily="34" charset="0"/>
              </a:rPr>
              <a:t>Watson services with fine-grained IAM policies</a:t>
            </a:r>
            <a:endParaRPr lang="en-US" altLang="en-US" sz="1600" cap="none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742950" lvl="1" indent="-28575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1600" cap="none" dirty="0">
                <a:solidFill>
                  <a:schemeClr val="tx1"/>
                </a:solidFill>
                <a:latin typeface="Arial" panose="020B0604020202020204" pitchFamily="34" charset="0"/>
              </a:rPr>
              <a:t>Implement access monitoring and audit logging</a:t>
            </a:r>
          </a:p>
          <a:p>
            <a:endParaRPr lang="en-US" dirty="0"/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1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77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C6554-C258-8A46-4645-CB2448A17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64D5-70E1-D14A-38F9-501E77F1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17" y="2203798"/>
            <a:ext cx="5024283" cy="2283824"/>
          </a:xfrm>
        </p:spPr>
        <p:txBody>
          <a:bodyPr anchor="ctr"/>
          <a:lstStyle/>
          <a:p>
            <a:pPr algn="ctr"/>
            <a:r>
              <a:rPr lang="en-IN" sz="4400" dirty="0">
                <a:latin typeface="Bookman Old Style" panose="02050604050505020204" pitchFamily="18" charset="0"/>
              </a:rPr>
              <a:t>Thank You!</a:t>
            </a:r>
            <a:br>
              <a:rPr lang="en-IN" sz="4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E156E-3B6B-7D48-BD99-DAB57964E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5703" y="1351131"/>
            <a:ext cx="4788309" cy="3342968"/>
          </a:xfrm>
        </p:spPr>
        <p:txBody>
          <a:bodyPr anchor="ctr"/>
          <a:lstStyle/>
          <a:p>
            <a:endParaRPr lang="en-US" dirty="0"/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b="1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AllSoft Solutions</a:t>
            </a:r>
            <a:endParaRPr lang="en-US" altLang="en-US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b="1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platform</a:t>
            </a:r>
            <a:endParaRPr lang="en-US" altLang="en-US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en-US" b="1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Mentors / Instructors</a:t>
            </a:r>
            <a:endParaRPr lang="en-US" altLang="en-US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1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7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BD886-C7C5-42A5-406A-C088F8EA9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C095-4892-1386-4AC2-AF25B522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420C-F5E5-7336-C239-27B97DA58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3" y="2721486"/>
            <a:ext cx="10289794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Simulate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Manage, Writer, Viewer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roles in IBM Cloud.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and test access to Cloud Object Storage.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secure user behavior based on least-privilege principle.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how access groups and service IDs can isolate permissions.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4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4C98D-3694-6803-6F9D-8B4F77C9F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28CE-82EC-11AB-95AA-9A41DEA3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Tools and Services Used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015928-17EE-4644-35BF-CE503A270E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508462"/>
            <a:ext cx="1027013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IBM Cloud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IBM Cloud Object Storage (COS)</a:t>
            </a:r>
          </a:p>
          <a:p>
            <a:pPr lvl="1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IAM (Identity and Access Management)</a:t>
            </a:r>
          </a:p>
          <a:p>
            <a:pPr lvl="1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Groups and IAM Roles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3 User IDs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Shubhanshi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, Vinay, Shubhi)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 Profiles: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Chrome (different sessions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915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584E-5074-E6BB-E181-ECAC876D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1" y="2097542"/>
            <a:ext cx="5879691" cy="2283824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Step 1 – </a:t>
            </a:r>
            <a:r>
              <a:rPr lang="en-IN" dirty="0">
                <a:latin typeface="Bookman Old Style" panose="02050604050505020204" pitchFamily="18" charset="0"/>
              </a:rPr>
              <a:t>C</a:t>
            </a:r>
            <a:r>
              <a:rPr lang="en-US" dirty="0" err="1">
                <a:latin typeface="Bookman Old Style" panose="02050604050505020204" pitchFamily="18" charset="0"/>
              </a:rPr>
              <a:t>reate</a:t>
            </a:r>
            <a:r>
              <a:rPr lang="en-US" dirty="0">
                <a:latin typeface="Bookman Old Style" panose="02050604050505020204" pitchFamily="18" charset="0"/>
              </a:rPr>
              <a:t> a Cloud Object Storage (COS) Instance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D5288-8E2E-5A4C-98E2-49B742560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60" y="1552674"/>
            <a:ext cx="4736002" cy="4145942"/>
          </a:xfrm>
        </p:spPr>
        <p:txBody>
          <a:bodyPr/>
          <a:lstStyle/>
          <a:p>
            <a:pPr marL="342900" lvl="0" indent="-34290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en-US" cap="none" dirty="0">
                <a:solidFill>
                  <a:schemeClr val="tx1"/>
                </a:solidFill>
                <a:latin typeface="Arial" panose="020B0604020202020204" pitchFamily="34" charset="0"/>
              </a:rPr>
              <a:t>Go to IBM Cloud Console → Catalog</a:t>
            </a:r>
          </a:p>
          <a:p>
            <a:pPr marL="342900" lvl="0" indent="-34290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en-US" cap="none" dirty="0">
                <a:solidFill>
                  <a:schemeClr val="tx1"/>
                </a:solidFill>
                <a:latin typeface="Arial" panose="020B0604020202020204" pitchFamily="34" charset="0"/>
              </a:rPr>
              <a:t>Search </a:t>
            </a:r>
            <a:r>
              <a:rPr lang="en-US" altLang="en-US" b="1" cap="none" dirty="0">
                <a:solidFill>
                  <a:srgbClr val="0070C0"/>
                </a:solidFill>
                <a:latin typeface="Arial" panose="020B0604020202020204" pitchFamily="34" charset="0"/>
              </a:rPr>
              <a:t>Cloud Object Storage</a:t>
            </a:r>
            <a:r>
              <a:rPr lang="en-US" altLang="en-US" cap="none" dirty="0">
                <a:solidFill>
                  <a:schemeClr val="tx1"/>
                </a:solidFill>
                <a:latin typeface="Arial" panose="020B0604020202020204" pitchFamily="34" charset="0"/>
              </a:rPr>
              <a:t> → Click </a:t>
            </a:r>
            <a:r>
              <a:rPr lang="en-US" altLang="en-US" b="1" cap="none" dirty="0">
                <a:solidFill>
                  <a:srgbClr val="0070C0"/>
                </a:solidFill>
                <a:latin typeface="Arial" panose="020B0604020202020204" pitchFamily="34" charset="0"/>
              </a:rPr>
              <a:t>Create</a:t>
            </a:r>
            <a:endParaRPr lang="en-US" altLang="en-US" cap="none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en-US" cap="none" dirty="0">
                <a:solidFill>
                  <a:schemeClr val="tx1"/>
                </a:solidFill>
                <a:latin typeface="Arial" panose="020B0604020202020204" pitchFamily="34" charset="0"/>
              </a:rPr>
              <a:t>Choose a region, name your instance</a:t>
            </a:r>
          </a:p>
          <a:p>
            <a:pPr marL="342900" lvl="0" indent="-34290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en-US" cap="none" dirty="0">
                <a:solidFill>
                  <a:schemeClr val="tx1"/>
                </a:solidFill>
                <a:latin typeface="Arial" panose="020B0604020202020204" pitchFamily="34" charset="0"/>
              </a:rPr>
              <a:t>Use Lite plan (free) or standard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7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13163-4C4F-3063-DBDA-2D8379949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65B6-B497-2D2B-CC53-CCA25717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986116"/>
            <a:ext cx="4351025" cy="2611559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Step 2 – Create Access Groups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918338-4B3B-715E-F037-874E267ED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86023" y="1966767"/>
            <a:ext cx="5053166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 → Access (IAM) → Access Groups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Access Group</a:t>
            </a:r>
            <a:endParaRPr lang="en-US" altLang="en-US" sz="1800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Name: Group-Monitoring, Group-Schematics, Group-Resource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💡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Benefit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Manage multiple identities with one set of permissions</a:t>
            </a:r>
          </a:p>
        </p:txBody>
      </p:sp>
    </p:spTree>
    <p:extLst>
      <p:ext uri="{BB962C8B-B14F-4D97-AF65-F5344CB8AC3E}">
        <p14:creationId xmlns:p14="http://schemas.microsoft.com/office/powerpoint/2010/main" val="94910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388A-3F59-F746-97B0-004B2860E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B08D-4910-8D43-FE3A-C17C6A91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05" y="2146704"/>
            <a:ext cx="5348749" cy="2283824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Step 3 – Assign IAM Roles to Each Group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615E576-7C0D-79EC-EE05-D23F13622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24675" y="1890117"/>
            <a:ext cx="4962525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Open each Access Group → Go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Assign Access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Assign roles: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Cloud Object Storage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Your instance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Viewer / Writer / Manager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Optional: Also assign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Viewer/Editor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on the Resource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185680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5A7C5-9709-8FD6-814C-F18513A5C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0F81-FCB7-F04D-11B6-3C3E6398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388" y="1844636"/>
            <a:ext cx="3785419" cy="2283824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Step 4 – 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Invite Users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475F5A-133A-E402-AA04-B250A037F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EAB628-FE4D-7364-0935-DA4A288D3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66194" y="2368351"/>
            <a:ext cx="475553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Invite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 email, choose the Access Group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 invite → User logs in from invite email</a:t>
            </a:r>
          </a:p>
        </p:txBody>
      </p:sp>
    </p:spTree>
    <p:extLst>
      <p:ext uri="{BB962C8B-B14F-4D97-AF65-F5344CB8AC3E}">
        <p14:creationId xmlns:p14="http://schemas.microsoft.com/office/powerpoint/2010/main" val="299933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CAC7A-E0C3-71E6-7D66-254AD3CDF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DC9F-2855-EA4B-9417-98D9494B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406" y="2028717"/>
            <a:ext cx="4994788" cy="2283824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Step 5 – Create a Bucket for Testing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A5007C-B147-DD18-8C51-ABDAF64C2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33752" y="2217060"/>
            <a:ext cx="4440493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en-US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</a:t>
            </a:r>
            <a:r>
              <a:rPr lang="en-US" altLang="en-US" b="1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List </a:t>
            </a:r>
            <a:r>
              <a:rPr lang="en-US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en-US" b="1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 Instance </a:t>
            </a:r>
            <a:r>
              <a:rPr lang="en-US" altLang="en-US" b="1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en-US" b="1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Buckets</a:t>
            </a:r>
            <a:endParaRPr lang="en-US" altLang="en-US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en-US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en-US" altLang="en-US" b="1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Bucket</a:t>
            </a:r>
            <a:endParaRPr lang="en-US" altLang="en-US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altLang="en-US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region and name (e.g., test-bucket-1)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0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500</TotalTime>
  <Words>678</Words>
  <Application>Microsoft Office PowerPoint</Application>
  <PresentationFormat>Widescreen</PresentationFormat>
  <Paragraphs>122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Bookman Old Style</vt:lpstr>
      <vt:lpstr>Century Gothic</vt:lpstr>
      <vt:lpstr>Times New Roman</vt:lpstr>
      <vt:lpstr>Wingdings</vt:lpstr>
      <vt:lpstr>Wingdings 3</vt:lpstr>
      <vt:lpstr>Ion Boardroom</vt:lpstr>
      <vt:lpstr>Secure Authentication using IAM in Cloud Object Storage on IBM Cloud</vt:lpstr>
      <vt:lpstr>Introduction to the Project</vt:lpstr>
      <vt:lpstr>Objective of the Project</vt:lpstr>
      <vt:lpstr>Tools and Services Used</vt:lpstr>
      <vt:lpstr>Step 1 – Create a Cloud Object Storage (COS) Instance</vt:lpstr>
      <vt:lpstr>Step 2 – Create Access Groups</vt:lpstr>
      <vt:lpstr>Step 3 – Assign IAM Roles to Each Group</vt:lpstr>
      <vt:lpstr>Step 4 –  Invite Users</vt:lpstr>
      <vt:lpstr>Step 5 – Create a Bucket for Testing</vt:lpstr>
      <vt:lpstr>Step 5 – Log In as Assigned User</vt:lpstr>
      <vt:lpstr>Step 6 – Test Permissions</vt:lpstr>
      <vt:lpstr>Step 7 – Use Service IDs</vt:lpstr>
      <vt:lpstr>Writers Testing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Viewers Testing Screenshots</vt:lpstr>
      <vt:lpstr>PowerPoint Presentation</vt:lpstr>
      <vt:lpstr>PowerPoint Presentation</vt:lpstr>
      <vt:lpstr>PowerPoint Presentation</vt:lpstr>
      <vt:lpstr>Service ID’s Testing Screenshots</vt:lpstr>
      <vt:lpstr>PowerPoint Presentation</vt:lpstr>
      <vt:lpstr>PowerPoint Presentation</vt:lpstr>
      <vt:lpstr>Summary of Workflow</vt:lpstr>
      <vt:lpstr>Output and Learning</vt:lpstr>
      <vt:lpstr>Conclusion &amp; Future Scope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SHUBHANSHI SHARMA</dc:creator>
  <cp:lastModifiedBy>SHUBHANSHI SHARMA</cp:lastModifiedBy>
  <cp:revision>4</cp:revision>
  <dcterms:created xsi:type="dcterms:W3CDTF">2025-07-11T04:51:38Z</dcterms:created>
  <dcterms:modified xsi:type="dcterms:W3CDTF">2025-07-16T14:04:44Z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