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7A4D52-E0D2-4B14-BAA3-DDD9B0B95AC7}"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142888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7A4D52-E0D2-4B14-BAA3-DDD9B0B95AC7}"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313648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7A4D52-E0D2-4B14-BAA3-DDD9B0B95AC7}"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310134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7A4D52-E0D2-4B14-BAA3-DDD9B0B95AC7}"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17539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7A4D52-E0D2-4B14-BAA3-DDD9B0B95AC7}"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157980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7A4D52-E0D2-4B14-BAA3-DDD9B0B95AC7}"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401157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7A4D52-E0D2-4B14-BAA3-DDD9B0B95AC7}"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370680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7A4D52-E0D2-4B14-BAA3-DDD9B0B95AC7}"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300573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A4D52-E0D2-4B14-BAA3-DDD9B0B95AC7}"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336441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7A4D52-E0D2-4B14-BAA3-DDD9B0B95AC7}"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47674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7A4D52-E0D2-4B14-BAA3-DDD9B0B95AC7}"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CE68F-97F6-4F48-9ED6-FE7DF2487588}" type="slidenum">
              <a:rPr lang="en-IN" smtClean="0"/>
              <a:t>‹#›</a:t>
            </a:fld>
            <a:endParaRPr lang="en-IN"/>
          </a:p>
        </p:txBody>
      </p:sp>
    </p:spTree>
    <p:extLst>
      <p:ext uri="{BB962C8B-B14F-4D97-AF65-F5344CB8AC3E}">
        <p14:creationId xmlns:p14="http://schemas.microsoft.com/office/powerpoint/2010/main" val="168294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A4D52-E0D2-4B14-BAA3-DDD9B0B95AC7}" type="datetimeFigureOut">
              <a:rPr lang="en-IN" smtClean="0"/>
              <a:t>16-09-2022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CE68F-97F6-4F48-9ED6-FE7DF2487588}" type="slidenum">
              <a:rPr lang="en-IN" smtClean="0"/>
              <a:t>‹#›</a:t>
            </a:fld>
            <a:endParaRPr lang="en-IN"/>
          </a:p>
        </p:txBody>
      </p:sp>
    </p:spTree>
    <p:extLst>
      <p:ext uri="{BB962C8B-B14F-4D97-AF65-F5344CB8AC3E}">
        <p14:creationId xmlns:p14="http://schemas.microsoft.com/office/powerpoint/2010/main" val="419972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implilearn.com/tutorials/programming-tutorial/coding-for-beginn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fontScale="90000"/>
          </a:bodyPr>
          <a:lstStyle/>
          <a:p>
            <a:r>
              <a:rPr lang="en-US" dirty="0" smtClean="0"/>
              <a:t/>
            </a:r>
            <a:br>
              <a:rPr lang="en-US" dirty="0" smtClean="0"/>
            </a:br>
            <a:r>
              <a:rPr lang="en-US" dirty="0" smtClean="0"/>
              <a:t>Workshop</a:t>
            </a:r>
            <a:r>
              <a:rPr lang="en-US" dirty="0"/>
              <a:t/>
            </a:r>
            <a:br>
              <a:rPr lang="en-US" dirty="0"/>
            </a:br>
            <a:r>
              <a:rPr lang="en-US" dirty="0" smtClean="0"/>
              <a:t>Introduction to DevOps</a:t>
            </a:r>
            <a:endParaRPr lang="en-IN" dirty="0"/>
          </a:p>
        </p:txBody>
      </p:sp>
      <p:sp>
        <p:nvSpPr>
          <p:cNvPr id="3" name="Subtitle 2"/>
          <p:cNvSpPr>
            <a:spLocks noGrp="1"/>
          </p:cNvSpPr>
          <p:nvPr>
            <p:ph type="subTitle" idx="1"/>
          </p:nvPr>
        </p:nvSpPr>
        <p:spPr>
          <a:xfrm flipV="1">
            <a:off x="1524000" y="5257799"/>
            <a:ext cx="9144000" cy="45719"/>
          </a:xfrm>
        </p:spPr>
        <p:txBody>
          <a:bodyPr>
            <a:normAutofit fontScale="25000" lnSpcReduction="20000"/>
          </a:bodyPr>
          <a:lstStyle/>
          <a:p>
            <a:r>
              <a:rPr lang="en-US" dirty="0" smtClean="0"/>
              <a:t> </a:t>
            </a:r>
            <a:endParaRPr lang="en-IN" dirty="0"/>
          </a:p>
        </p:txBody>
      </p:sp>
      <p:sp>
        <p:nvSpPr>
          <p:cNvPr id="4" name="TextBox 3"/>
          <p:cNvSpPr txBox="1"/>
          <p:nvPr/>
        </p:nvSpPr>
        <p:spPr>
          <a:xfrm>
            <a:off x="8833339" y="6488668"/>
            <a:ext cx="3358661" cy="646331"/>
          </a:xfrm>
          <a:prstGeom prst="rect">
            <a:avLst/>
          </a:prstGeom>
          <a:noFill/>
        </p:spPr>
        <p:txBody>
          <a:bodyPr wrap="square" rtlCol="0">
            <a:spAutoFit/>
          </a:bodyPr>
          <a:lstStyle/>
          <a:p>
            <a:pPr algn="r"/>
            <a:r>
              <a:rPr lang="en-US" dirty="0" smtClean="0"/>
              <a:t>Presented by : </a:t>
            </a:r>
            <a:r>
              <a:rPr lang="en-US" dirty="0" err="1" smtClean="0"/>
              <a:t>Gcloud</a:t>
            </a:r>
            <a:r>
              <a:rPr lang="en-US" dirty="0" smtClean="0"/>
              <a:t> Club </a:t>
            </a:r>
            <a:endParaRPr lang="en-IN" dirty="0" smtClean="0"/>
          </a:p>
          <a:p>
            <a:pPr algn="r"/>
            <a:endParaRPr lang="en-IN" dirty="0"/>
          </a:p>
        </p:txBody>
      </p:sp>
    </p:spTree>
    <p:extLst>
      <p:ext uri="{BB962C8B-B14F-4D97-AF65-F5344CB8AC3E}">
        <p14:creationId xmlns:p14="http://schemas.microsoft.com/office/powerpoint/2010/main" val="1557082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87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Jenkins</a:t>
            </a:r>
            <a:endParaRPr lang="en-IN" b="1" dirty="0"/>
          </a:p>
        </p:txBody>
      </p:sp>
      <p:sp>
        <p:nvSpPr>
          <p:cNvPr id="5" name="Content Placeholder 4"/>
          <p:cNvSpPr>
            <a:spLocks noGrp="1"/>
          </p:cNvSpPr>
          <p:nvPr>
            <p:ph idx="1"/>
          </p:nvPr>
        </p:nvSpPr>
        <p:spPr/>
        <p:txBody>
          <a:bodyPr>
            <a:normAutofit/>
          </a:bodyPr>
          <a:lstStyle/>
          <a:p>
            <a:r>
              <a:rPr lang="en-US" dirty="0" smtClean="0"/>
              <a:t>Jenkins is an open - source automation server</a:t>
            </a:r>
          </a:p>
          <a:p>
            <a:r>
              <a:rPr lang="en-US" dirty="0" smtClean="0"/>
              <a:t>Used to automate parts of the software </a:t>
            </a:r>
            <a:r>
              <a:rPr lang="en-US" dirty="0" err="1" smtClean="0"/>
              <a:t>developmentprocess</a:t>
            </a:r>
            <a:endParaRPr lang="en-US" dirty="0" smtClean="0"/>
          </a:p>
          <a:p>
            <a:r>
              <a:rPr lang="en-US" dirty="0" smtClean="0"/>
              <a:t>It helps software teams facilitate Continuous Integration and Continuous Deployment / Delivery.</a:t>
            </a:r>
          </a:p>
          <a:p>
            <a:r>
              <a:rPr lang="en-US" dirty="0" smtClean="0"/>
              <a:t>Jenkins is highly extensible</a:t>
            </a:r>
          </a:p>
          <a:p>
            <a:r>
              <a:rPr lang="en-US" dirty="0" smtClean="0"/>
              <a:t>Developers making code changes in parallel want to make sure that their changes integrate without errors.</a:t>
            </a:r>
          </a:p>
          <a:p>
            <a:pPr marL="0" indent="0">
              <a:buNone/>
            </a:pPr>
            <a:endParaRPr lang="en-IN" dirty="0" smtClean="0"/>
          </a:p>
        </p:txBody>
      </p:sp>
    </p:spTree>
    <p:extLst>
      <p:ext uri="{BB962C8B-B14F-4D97-AF65-F5344CB8AC3E}">
        <p14:creationId xmlns:p14="http://schemas.microsoft.com/office/powerpoint/2010/main" val="1041677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Ansible</a:t>
            </a:r>
            <a:r>
              <a:rPr lang="en-US" b="1" dirty="0" smtClean="0"/>
              <a:t> </a:t>
            </a:r>
            <a:endParaRPr lang="en-IN" b="1" dirty="0"/>
          </a:p>
        </p:txBody>
      </p:sp>
      <p:sp>
        <p:nvSpPr>
          <p:cNvPr id="3" name="Content Placeholder 2"/>
          <p:cNvSpPr>
            <a:spLocks noGrp="1"/>
          </p:cNvSpPr>
          <p:nvPr>
            <p:ph idx="1"/>
          </p:nvPr>
        </p:nvSpPr>
        <p:spPr/>
        <p:txBody>
          <a:bodyPr>
            <a:normAutofit fontScale="92500" lnSpcReduction="10000"/>
          </a:bodyPr>
          <a:lstStyle/>
          <a:p>
            <a:r>
              <a:rPr lang="en-US" sz="2400" b="1" dirty="0"/>
              <a:t>Free</a:t>
            </a:r>
            <a:r>
              <a:rPr lang="en-US" sz="2400" dirty="0"/>
              <a:t>: </a:t>
            </a:r>
            <a:r>
              <a:rPr lang="en-US" sz="2400" dirty="0" err="1"/>
              <a:t>Ansible</a:t>
            </a:r>
            <a:r>
              <a:rPr lang="en-US" sz="2400" dirty="0"/>
              <a:t> is an open-source tool.</a:t>
            </a:r>
          </a:p>
          <a:p>
            <a:r>
              <a:rPr lang="en-US" sz="2400" b="1" dirty="0"/>
              <a:t>Very simple to set up and use</a:t>
            </a:r>
            <a:r>
              <a:rPr lang="en-US" sz="2400" dirty="0"/>
              <a:t>: No special </a:t>
            </a:r>
            <a:r>
              <a:rPr lang="en-US" sz="2400" dirty="0">
                <a:hlinkClick r:id="rId2" tooltip="coding"/>
              </a:rPr>
              <a:t>coding</a:t>
            </a:r>
            <a:r>
              <a:rPr lang="en-US" sz="2400" dirty="0"/>
              <a:t> skills are necessary to use </a:t>
            </a:r>
            <a:r>
              <a:rPr lang="en-US" sz="2400" dirty="0" err="1"/>
              <a:t>Ansible’s</a:t>
            </a:r>
            <a:r>
              <a:rPr lang="en-US" sz="2400" dirty="0"/>
              <a:t> playbooks (more on playbooks later).</a:t>
            </a:r>
          </a:p>
          <a:p>
            <a:r>
              <a:rPr lang="en-US" sz="2400" b="1" dirty="0"/>
              <a:t>Powerful</a:t>
            </a:r>
            <a:r>
              <a:rPr lang="en-US" sz="2400" dirty="0"/>
              <a:t>: </a:t>
            </a:r>
            <a:r>
              <a:rPr lang="en-US" sz="2400" dirty="0" err="1"/>
              <a:t>Ansible</a:t>
            </a:r>
            <a:r>
              <a:rPr lang="en-US" sz="2400" dirty="0"/>
              <a:t> lets you model even highly complex IT workflows. </a:t>
            </a:r>
          </a:p>
          <a:p>
            <a:r>
              <a:rPr lang="en-US" sz="2400" b="1" dirty="0"/>
              <a:t>Flexible</a:t>
            </a:r>
            <a:r>
              <a:rPr lang="en-US" sz="2400" dirty="0"/>
              <a:t>: You can orchestrate the entire application environment no matter where it’s deployed. You can also customize it based on your needs.</a:t>
            </a:r>
          </a:p>
          <a:p>
            <a:r>
              <a:rPr lang="en-US" sz="2400" b="1" dirty="0"/>
              <a:t>Agentless</a:t>
            </a:r>
            <a:r>
              <a:rPr lang="en-US" sz="2400" dirty="0"/>
              <a:t>: You don’t need to install any other software or firewall ports on the client systems you want to automate. You also don’t have to set up a separate management structure.</a:t>
            </a:r>
          </a:p>
          <a:p>
            <a:r>
              <a:rPr lang="en-US" sz="2400" b="1" dirty="0"/>
              <a:t>Efficient</a:t>
            </a:r>
            <a:r>
              <a:rPr lang="en-US" sz="2400" dirty="0"/>
              <a:t>: Because you don’t need to install any extra software, there’s more room for application resources on your server</a:t>
            </a:r>
            <a:r>
              <a:rPr lang="en-US" sz="2400" dirty="0" smtClean="0"/>
              <a:t>.</a:t>
            </a:r>
          </a:p>
          <a:p>
            <a:pPr marL="0" indent="0">
              <a:buNone/>
            </a:pPr>
            <a:r>
              <a:rPr lang="en-US" sz="2400" dirty="0" smtClean="0"/>
              <a:t>(Alternatives of </a:t>
            </a:r>
            <a:r>
              <a:rPr lang="en-US" sz="2400" dirty="0" err="1" smtClean="0"/>
              <a:t>ansible</a:t>
            </a:r>
            <a:r>
              <a:rPr lang="en-US" sz="2400" dirty="0" smtClean="0"/>
              <a:t> include chef , puppet , etc.)</a:t>
            </a:r>
            <a:endParaRPr lang="en-US" sz="2400" dirty="0"/>
          </a:p>
          <a:p>
            <a:endParaRPr lang="en-IN" sz="2400" dirty="0"/>
          </a:p>
        </p:txBody>
      </p:sp>
    </p:spTree>
    <p:extLst>
      <p:ext uri="{BB962C8B-B14F-4D97-AF65-F5344CB8AC3E}">
        <p14:creationId xmlns:p14="http://schemas.microsoft.com/office/powerpoint/2010/main" val="1264462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Github</a:t>
            </a:r>
            <a:r>
              <a:rPr lang="en-US" dirty="0" smtClean="0"/>
              <a:t> and </a:t>
            </a:r>
            <a:r>
              <a:rPr lang="en-US" dirty="0" err="1" smtClean="0"/>
              <a:t>Gitlab</a:t>
            </a:r>
            <a:endParaRPr lang="en-IN" dirty="0"/>
          </a:p>
        </p:txBody>
      </p:sp>
      <p:sp>
        <p:nvSpPr>
          <p:cNvPr id="3" name="Content Placeholder 2"/>
          <p:cNvSpPr>
            <a:spLocks noGrp="1"/>
          </p:cNvSpPr>
          <p:nvPr>
            <p:ph idx="1"/>
          </p:nvPr>
        </p:nvSpPr>
        <p:spPr/>
        <p:txBody>
          <a:bodyPr>
            <a:normAutofit/>
          </a:bodyPr>
          <a:lstStyle/>
          <a:p>
            <a:r>
              <a:rPr lang="en-US" sz="2400" dirty="0" err="1" smtClean="0"/>
              <a:t>Github</a:t>
            </a:r>
            <a:r>
              <a:rPr lang="en-US" sz="2400" dirty="0" smtClean="0"/>
              <a:t> – It is used for source control management of the project. It is done so that we keep records of all the previous versions of our project.</a:t>
            </a:r>
          </a:p>
          <a:p>
            <a:r>
              <a:rPr lang="en-US" sz="2400" dirty="0" err="1" smtClean="0"/>
              <a:t>Gitlab</a:t>
            </a:r>
            <a:r>
              <a:rPr lang="en-US" sz="2400" dirty="0" smtClean="0"/>
              <a:t> – It is a DevOps </a:t>
            </a:r>
            <a:r>
              <a:rPr lang="en-US" sz="2400" dirty="0"/>
              <a:t>Platform that empowers organizations to maximize the overall return on software development by delivering software faster and efficiently, while strengthening security and compliance</a:t>
            </a:r>
            <a:r>
              <a:rPr lang="en-US" sz="2400" dirty="0" smtClean="0"/>
              <a:t>. It allows us to track various information about our project / software.</a:t>
            </a:r>
            <a:endParaRPr lang="en-IN" sz="2400" dirty="0"/>
          </a:p>
        </p:txBody>
      </p:sp>
    </p:spTree>
    <p:extLst>
      <p:ext uri="{BB962C8B-B14F-4D97-AF65-F5344CB8AC3E}">
        <p14:creationId xmlns:p14="http://schemas.microsoft.com/office/powerpoint/2010/main" val="365200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AWS Cloud /Google Cloud </a:t>
            </a:r>
            <a:endParaRPr lang="en-IN" dirty="0"/>
          </a:p>
        </p:txBody>
      </p:sp>
      <p:sp>
        <p:nvSpPr>
          <p:cNvPr id="3" name="Content Placeholder 2"/>
          <p:cNvSpPr>
            <a:spLocks noGrp="1"/>
          </p:cNvSpPr>
          <p:nvPr>
            <p:ph idx="1"/>
          </p:nvPr>
        </p:nvSpPr>
        <p:spPr/>
        <p:txBody>
          <a:bodyPr>
            <a:normAutofit/>
          </a:bodyPr>
          <a:lstStyle/>
          <a:p>
            <a:r>
              <a:rPr lang="en-US" sz="2400" dirty="0" smtClean="0"/>
              <a:t>AWS and GCP features </a:t>
            </a:r>
            <a:r>
              <a:rPr lang="en-US" sz="2400" dirty="0"/>
              <a:t>the widest range of service offerings under PaaS, SaaS, and IaaS categories including compute, identity and access management (ACM), networking, and storage. While AWS offers public, private, and hybrid clouds, its focus is more on the public cloud.</a:t>
            </a:r>
            <a:endParaRPr lang="en-IN" sz="2400" dirty="0"/>
          </a:p>
        </p:txBody>
      </p:sp>
    </p:spTree>
    <p:extLst>
      <p:ext uri="{BB962C8B-B14F-4D97-AF65-F5344CB8AC3E}">
        <p14:creationId xmlns:p14="http://schemas.microsoft.com/office/powerpoint/2010/main" val="3850510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Tools</a:t>
            </a:r>
            <a:endParaRPr lang="en-IN" dirty="0"/>
          </a:p>
        </p:txBody>
      </p:sp>
      <p:sp>
        <p:nvSpPr>
          <p:cNvPr id="3" name="Content Placeholder 2"/>
          <p:cNvSpPr>
            <a:spLocks noGrp="1"/>
          </p:cNvSpPr>
          <p:nvPr>
            <p:ph idx="1"/>
          </p:nvPr>
        </p:nvSpPr>
        <p:spPr/>
        <p:txBody>
          <a:bodyPr/>
          <a:lstStyle/>
          <a:p>
            <a:pPr marL="0" indent="0">
              <a:buNone/>
            </a:pPr>
            <a:r>
              <a:rPr lang="en-US" dirty="0" smtClean="0"/>
              <a:t>Apart from these generic tools that are used in DevOps , there is a huge variety of tools that work in other aspects. Tools like </a:t>
            </a:r>
            <a:r>
              <a:rPr lang="en-US" dirty="0" err="1" smtClean="0"/>
              <a:t>SignalFx</a:t>
            </a:r>
            <a:r>
              <a:rPr lang="en-US" dirty="0" smtClean="0"/>
              <a:t> , </a:t>
            </a:r>
            <a:r>
              <a:rPr lang="en-US" dirty="0" err="1" smtClean="0"/>
              <a:t>Appdynamics</a:t>
            </a:r>
            <a:r>
              <a:rPr lang="en-US" dirty="0" smtClean="0"/>
              <a:t> , </a:t>
            </a:r>
            <a:r>
              <a:rPr lang="en-US" dirty="0" err="1" smtClean="0"/>
              <a:t>raygun</a:t>
            </a:r>
            <a:r>
              <a:rPr lang="en-US" dirty="0" smtClean="0"/>
              <a:t> are used to monitor various type of data and response times for various scenarios.</a:t>
            </a:r>
          </a:p>
          <a:p>
            <a:pPr marL="0" indent="0">
              <a:buNone/>
            </a:pPr>
            <a:r>
              <a:rPr lang="en-US" dirty="0" smtClean="0"/>
              <a:t>There are also testing tools like selenium and gremlin that test the automation and </a:t>
            </a:r>
            <a:r>
              <a:rPr lang="en-US" dirty="0" err="1" smtClean="0"/>
              <a:t>microservices</a:t>
            </a:r>
            <a:r>
              <a:rPr lang="en-US" dirty="0" smtClean="0"/>
              <a:t> of the deployed project.</a:t>
            </a:r>
            <a:endParaRPr lang="en-IN" dirty="0"/>
          </a:p>
        </p:txBody>
      </p:sp>
    </p:spTree>
    <p:extLst>
      <p:ext uri="{BB962C8B-B14F-4D97-AF65-F5344CB8AC3E}">
        <p14:creationId xmlns:p14="http://schemas.microsoft.com/office/powerpoint/2010/main" val="3773988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1808"/>
          </a:xfrm>
        </p:spPr>
        <p:txBody>
          <a:bodyPr/>
          <a:lstStyle/>
          <a:p>
            <a:pPr algn="ctr"/>
            <a:r>
              <a:rPr lang="en-US" dirty="0" smtClean="0"/>
              <a:t>Conclusion</a:t>
            </a:r>
            <a:endParaRPr lang="en-IN" dirty="0"/>
          </a:p>
        </p:txBody>
      </p:sp>
      <p:sp>
        <p:nvSpPr>
          <p:cNvPr id="3" name="Content Placeholder 2"/>
          <p:cNvSpPr>
            <a:spLocks noGrp="1"/>
          </p:cNvSpPr>
          <p:nvPr>
            <p:ph idx="1"/>
          </p:nvPr>
        </p:nvSpPr>
        <p:spPr>
          <a:xfrm>
            <a:off x="838200" y="1185333"/>
            <a:ext cx="10515600" cy="4991630"/>
          </a:xfrm>
        </p:spPr>
        <p:txBody>
          <a:bodyPr>
            <a:noAutofit/>
          </a:bodyPr>
          <a:lstStyle/>
          <a:p>
            <a:pPr marL="0" indent="0">
              <a:buNone/>
            </a:pPr>
            <a:r>
              <a:rPr lang="en-US" sz="2400" dirty="0"/>
              <a:t>DevOps tool is critical for the automation of the software development life cycle. The DevOps approach is evolving at a very fast pace and emerging tools have been designed to incorporate those with little or no programming knowledge, </a:t>
            </a:r>
            <a:r>
              <a:rPr lang="en-US" sz="2400" dirty="0" smtClean="0"/>
              <a:t>micro-services </a:t>
            </a:r>
            <a:r>
              <a:rPr lang="en-US" sz="2400" dirty="0"/>
              <a:t>and containerization, and other recent technologies. To select the right stack of DevOps tool(s), it is important to consider the following</a:t>
            </a:r>
            <a:r>
              <a:rPr lang="en-US" sz="2400" dirty="0" smtClean="0"/>
              <a:t>:</a:t>
            </a:r>
          </a:p>
          <a:p>
            <a:r>
              <a:rPr lang="en-US" sz="2400" dirty="0"/>
              <a:t>Integration with other systems and tools</a:t>
            </a:r>
          </a:p>
          <a:p>
            <a:r>
              <a:rPr lang="en-US" sz="2400" dirty="0"/>
              <a:t>Compatibility with a range of platforms</a:t>
            </a:r>
          </a:p>
          <a:p>
            <a:r>
              <a:rPr lang="en-US" sz="2400" dirty="0"/>
              <a:t>Customization capabilities</a:t>
            </a:r>
          </a:p>
          <a:p>
            <a:r>
              <a:rPr lang="en-US" sz="2400" dirty="0"/>
              <a:t>Both community and client support </a:t>
            </a:r>
          </a:p>
          <a:p>
            <a:r>
              <a:rPr lang="en-US" sz="2400" dirty="0"/>
              <a:t>Performance </a:t>
            </a:r>
          </a:p>
          <a:p>
            <a:r>
              <a:rPr lang="en-US" sz="2400" dirty="0"/>
              <a:t>Scaling capabilities </a:t>
            </a:r>
          </a:p>
          <a:p>
            <a:r>
              <a:rPr lang="en-US" sz="2400" dirty="0"/>
              <a:t>Compatibility with cloud platforms</a:t>
            </a:r>
          </a:p>
          <a:p>
            <a:r>
              <a:rPr lang="en-US" sz="2400" dirty="0"/>
              <a:t>Price </a:t>
            </a:r>
          </a:p>
          <a:p>
            <a:endParaRPr lang="en-IN" sz="2400" dirty="0"/>
          </a:p>
        </p:txBody>
      </p:sp>
    </p:spTree>
    <p:extLst>
      <p:ext uri="{BB962C8B-B14F-4D97-AF65-F5344CB8AC3E}">
        <p14:creationId xmlns:p14="http://schemas.microsoft.com/office/powerpoint/2010/main" val="3727355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 of this workshop</a:t>
            </a:r>
            <a:endParaRPr lang="en-IN" b="1" dirty="0"/>
          </a:p>
        </p:txBody>
      </p:sp>
      <p:sp>
        <p:nvSpPr>
          <p:cNvPr id="3" name="Content Placeholder 2"/>
          <p:cNvSpPr>
            <a:spLocks noGrp="1"/>
          </p:cNvSpPr>
          <p:nvPr>
            <p:ph idx="1"/>
          </p:nvPr>
        </p:nvSpPr>
        <p:spPr/>
        <p:txBody>
          <a:bodyPr/>
          <a:lstStyle/>
          <a:p>
            <a:r>
              <a:rPr lang="en-US" dirty="0" smtClean="0"/>
              <a:t>What is DevOps?</a:t>
            </a:r>
          </a:p>
          <a:p>
            <a:r>
              <a:rPr lang="en-US" dirty="0" smtClean="0"/>
              <a:t>Why is DevOps used in the Industry?</a:t>
            </a:r>
          </a:p>
          <a:p>
            <a:r>
              <a:rPr lang="en-US" dirty="0" smtClean="0"/>
              <a:t>The types of tools that are used in DevOps.</a:t>
            </a:r>
          </a:p>
          <a:p>
            <a:endParaRPr lang="en-IN" dirty="0"/>
          </a:p>
        </p:txBody>
      </p:sp>
    </p:spTree>
    <p:extLst>
      <p:ext uri="{BB962C8B-B14F-4D97-AF65-F5344CB8AC3E}">
        <p14:creationId xmlns:p14="http://schemas.microsoft.com/office/powerpoint/2010/main" val="237752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DevOps?</a:t>
            </a:r>
            <a:endParaRPr lang="en-IN" b="1" dirty="0"/>
          </a:p>
        </p:txBody>
      </p:sp>
      <p:sp>
        <p:nvSpPr>
          <p:cNvPr id="3" name="Content Placeholder 2"/>
          <p:cNvSpPr>
            <a:spLocks noGrp="1"/>
          </p:cNvSpPr>
          <p:nvPr>
            <p:ph idx="1"/>
          </p:nvPr>
        </p:nvSpPr>
        <p:spPr/>
        <p:txBody>
          <a:bodyPr>
            <a:normAutofit/>
          </a:bodyPr>
          <a:lstStyle/>
          <a:p>
            <a:pPr marL="0" indent="0">
              <a:buNone/>
            </a:pPr>
            <a:r>
              <a:rPr lang="en-US" sz="2400" dirty="0" smtClean="0"/>
              <a:t>DevOps culture is a set of practices that reduce the barriers between developers, who want to innovate and deliver faster, on the one side and, on the other side, operations, who want to guarantee the stability of production systems and the quality of the system changes they make.</a:t>
            </a:r>
          </a:p>
          <a:p>
            <a:pPr marL="0" indent="0">
              <a:buNone/>
            </a:pPr>
            <a:endParaRPr lang="en-US" sz="2400" dirty="0" smtClean="0"/>
          </a:p>
          <a:p>
            <a:pPr marL="0" indent="0">
              <a:buNone/>
            </a:pPr>
            <a:r>
              <a:rPr lang="en-US" sz="2400" dirty="0" smtClean="0"/>
              <a:t>DevOps culture is also the extension of agile processes (scrum, XP, and so on), which make it possible to reduce delivery times and already involve developers and business teams, but are often hindered because of the non-inclusion of Ops in the same teams</a:t>
            </a:r>
            <a:endParaRPr lang="en-IN" sz="2400" dirty="0"/>
          </a:p>
        </p:txBody>
      </p:sp>
    </p:spTree>
    <p:extLst>
      <p:ext uri="{BB962C8B-B14F-4D97-AF65-F5344CB8AC3E}">
        <p14:creationId xmlns:p14="http://schemas.microsoft.com/office/powerpoint/2010/main" val="2902810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 of DevOps</a:t>
            </a:r>
            <a:endParaRPr lang="en-IN" b="1" dirty="0"/>
          </a:p>
        </p:txBody>
      </p:sp>
      <p:sp>
        <p:nvSpPr>
          <p:cNvPr id="3" name="Content Placeholder 2"/>
          <p:cNvSpPr>
            <a:spLocks noGrp="1"/>
          </p:cNvSpPr>
          <p:nvPr>
            <p:ph idx="1"/>
          </p:nvPr>
        </p:nvSpPr>
        <p:spPr/>
        <p:txBody>
          <a:bodyPr>
            <a:normAutofit/>
          </a:bodyPr>
          <a:lstStyle/>
          <a:p>
            <a:r>
              <a:rPr lang="en-IN" sz="2400" b="1" dirty="0" smtClean="0"/>
              <a:t>The culture of collaboration</a:t>
            </a:r>
            <a:r>
              <a:rPr lang="en-IN" sz="2400" dirty="0" smtClean="0"/>
              <a:t>:</a:t>
            </a:r>
            <a:r>
              <a:rPr lang="en-US" sz="2400" dirty="0" smtClean="0"/>
              <a:t> This is the very essence of DevOps—the fact that teams are no longer separated by silos specialization but, on the contrary, these people are brought together by making multidisciplinary teams that have the same objective: to deliver added value to the product as quickly as possible.</a:t>
            </a:r>
          </a:p>
          <a:p>
            <a:r>
              <a:rPr lang="en-US" sz="2400" b="1" dirty="0" smtClean="0"/>
              <a:t>Processes: </a:t>
            </a:r>
            <a:r>
              <a:rPr lang="en-US" sz="2400" dirty="0" smtClean="0"/>
              <a:t>To expect rapid deployment, these teams must follow development processes from agile methodologies with iterative phases that allow for better functionality quality and rapid feedback.</a:t>
            </a:r>
          </a:p>
          <a:p>
            <a:r>
              <a:rPr lang="en-US" sz="2400" b="1" dirty="0" smtClean="0"/>
              <a:t>Tools: </a:t>
            </a:r>
            <a:r>
              <a:rPr lang="en-US" sz="2400" dirty="0" smtClean="0"/>
              <a:t>The choice of tools and products used by teams is very important in DevOps. Indeed, when teams were separated into Dev and Ops, each team used their specific tools—deployment tools for developers and infrastructure tools for Ops—which further widened communication gaps.</a:t>
            </a:r>
            <a:endParaRPr lang="en-IN" sz="2400" dirty="0"/>
          </a:p>
        </p:txBody>
      </p:sp>
    </p:spTree>
    <p:extLst>
      <p:ext uri="{BB962C8B-B14F-4D97-AF65-F5344CB8AC3E}">
        <p14:creationId xmlns:p14="http://schemas.microsoft.com/office/powerpoint/2010/main" val="204567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Various Tools that are used in DevOps.</a:t>
            </a:r>
            <a:endParaRPr lang="en-IN" b="1" dirty="0"/>
          </a:p>
        </p:txBody>
      </p:sp>
      <p:sp>
        <p:nvSpPr>
          <p:cNvPr id="3" name="Content Placeholder 2"/>
          <p:cNvSpPr>
            <a:spLocks noGrp="1"/>
          </p:cNvSpPr>
          <p:nvPr>
            <p:ph idx="1"/>
          </p:nvPr>
        </p:nvSpPr>
        <p:spPr/>
        <p:txBody>
          <a:bodyPr>
            <a:normAutofit/>
          </a:bodyPr>
          <a:lstStyle/>
          <a:p>
            <a:r>
              <a:rPr lang="en-US" sz="2400" dirty="0" smtClean="0"/>
              <a:t>Docker </a:t>
            </a:r>
          </a:p>
          <a:p>
            <a:r>
              <a:rPr lang="en-US" sz="2400" dirty="0" smtClean="0"/>
              <a:t>Kubernetes</a:t>
            </a:r>
          </a:p>
          <a:p>
            <a:r>
              <a:rPr lang="en-US" sz="2400" dirty="0" smtClean="0"/>
              <a:t>Jenkins</a:t>
            </a:r>
          </a:p>
          <a:p>
            <a:r>
              <a:rPr lang="en-US" sz="2400" dirty="0" err="1" smtClean="0"/>
              <a:t>Ansible</a:t>
            </a:r>
            <a:endParaRPr lang="en-US" sz="2400" dirty="0" smtClean="0"/>
          </a:p>
          <a:p>
            <a:r>
              <a:rPr lang="en-US" sz="2400" dirty="0" err="1" smtClean="0"/>
              <a:t>Git</a:t>
            </a:r>
            <a:r>
              <a:rPr lang="en-US" sz="2400" dirty="0" smtClean="0"/>
              <a:t>/</a:t>
            </a:r>
            <a:r>
              <a:rPr lang="en-US" sz="2400" dirty="0" err="1" smtClean="0"/>
              <a:t>github</a:t>
            </a:r>
            <a:endParaRPr lang="en-US" sz="2400" dirty="0"/>
          </a:p>
          <a:p>
            <a:r>
              <a:rPr lang="en-US" sz="2400" dirty="0" err="1" smtClean="0"/>
              <a:t>Gitlabs</a:t>
            </a:r>
            <a:endParaRPr lang="en-US" sz="2400" dirty="0" smtClean="0"/>
          </a:p>
          <a:p>
            <a:r>
              <a:rPr lang="en-US" sz="2400" dirty="0" smtClean="0"/>
              <a:t>AWS Cloud / Google Cloud</a:t>
            </a:r>
            <a:endParaRPr lang="en-IN" sz="2400" dirty="0"/>
          </a:p>
        </p:txBody>
      </p:sp>
    </p:spTree>
    <p:extLst>
      <p:ext uri="{BB962C8B-B14F-4D97-AF65-F5344CB8AC3E}">
        <p14:creationId xmlns:p14="http://schemas.microsoft.com/office/powerpoint/2010/main" val="3119880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Docker</a:t>
            </a:r>
            <a:endParaRPr lang="en-IN" b="1" dirty="0"/>
          </a:p>
        </p:txBody>
      </p:sp>
      <p:sp>
        <p:nvSpPr>
          <p:cNvPr id="3" name="Content Placeholder 2"/>
          <p:cNvSpPr>
            <a:spLocks noGrp="1"/>
          </p:cNvSpPr>
          <p:nvPr>
            <p:ph idx="1"/>
          </p:nvPr>
        </p:nvSpPr>
        <p:spPr/>
        <p:txBody>
          <a:bodyPr>
            <a:normAutofit/>
          </a:bodyPr>
          <a:lstStyle/>
          <a:p>
            <a:pPr marL="0" indent="0">
              <a:buNone/>
            </a:pPr>
            <a:r>
              <a:rPr lang="en-US" sz="2400" dirty="0" smtClean="0"/>
              <a:t>The main functionality of </a:t>
            </a:r>
            <a:r>
              <a:rPr lang="en-US" sz="2400" dirty="0" err="1" smtClean="0"/>
              <a:t>docker</a:t>
            </a:r>
            <a:r>
              <a:rPr lang="en-US" sz="2400" dirty="0" smtClean="0"/>
              <a:t> is that it allows us to create containers.</a:t>
            </a:r>
            <a:r>
              <a:rPr lang="en-US" sz="2400" dirty="0"/>
              <a:t> With Docker, you get a guarantee that if a feature is working in one environment, it will work in others as </a:t>
            </a:r>
            <a:r>
              <a:rPr lang="en-US" sz="2400" dirty="0" smtClean="0"/>
              <a:t>well</a:t>
            </a:r>
            <a:r>
              <a:rPr lang="en-IN" sz="2400" dirty="0" smtClean="0"/>
              <a:t>.</a:t>
            </a:r>
            <a:r>
              <a:rPr lang="en-US" sz="2400" dirty="0"/>
              <a:t> Containers simplify the</a:t>
            </a:r>
            <a:r>
              <a:rPr lang="en-US" sz="2400" b="1" dirty="0"/>
              <a:t> build/test/deploy </a:t>
            </a:r>
            <a:r>
              <a:rPr lang="en-US" sz="2400" dirty="0"/>
              <a:t>pipelines in </a:t>
            </a:r>
            <a:r>
              <a:rPr lang="en-US" sz="2400" dirty="0" smtClean="0"/>
              <a:t>DevOps.</a:t>
            </a:r>
          </a:p>
        </p:txBody>
      </p:sp>
    </p:spTree>
    <p:extLst>
      <p:ext uri="{BB962C8B-B14F-4D97-AF65-F5344CB8AC3E}">
        <p14:creationId xmlns:p14="http://schemas.microsoft.com/office/powerpoint/2010/main" val="432414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Kubernetes</a:t>
            </a:r>
            <a:endParaRPr lang="en-IN" b="1" dirty="0"/>
          </a:p>
        </p:txBody>
      </p:sp>
      <p:sp>
        <p:nvSpPr>
          <p:cNvPr id="3" name="Content Placeholder 2"/>
          <p:cNvSpPr>
            <a:spLocks noGrp="1"/>
          </p:cNvSpPr>
          <p:nvPr>
            <p:ph idx="1"/>
          </p:nvPr>
        </p:nvSpPr>
        <p:spPr/>
        <p:txBody>
          <a:bodyPr/>
          <a:lstStyle/>
          <a:p>
            <a:pPr marL="0" indent="0" algn="ctr">
              <a:buNone/>
            </a:pPr>
            <a:r>
              <a:rPr lang="en-US" dirty="0" smtClean="0"/>
              <a:t>What is it and why do we need it?</a:t>
            </a:r>
            <a:endParaRPr lang="en-IN" dirty="0"/>
          </a:p>
        </p:txBody>
      </p:sp>
    </p:spTree>
    <p:extLst>
      <p:ext uri="{BB962C8B-B14F-4D97-AF65-F5344CB8AC3E}">
        <p14:creationId xmlns:p14="http://schemas.microsoft.com/office/powerpoint/2010/main" val="91781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01651" y="-1"/>
            <a:ext cx="10761457" cy="6880201"/>
          </a:xfrm>
          <a:prstGeom prst="rect">
            <a:avLst/>
          </a:prstGeom>
        </p:spPr>
      </p:pic>
    </p:spTree>
    <p:extLst>
      <p:ext uri="{BB962C8B-B14F-4D97-AF65-F5344CB8AC3E}">
        <p14:creationId xmlns:p14="http://schemas.microsoft.com/office/powerpoint/2010/main" val="1314775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73460" y="450680"/>
            <a:ext cx="10615751" cy="6170039"/>
          </a:xfrm>
          <a:prstGeom prst="rect">
            <a:avLst/>
          </a:prstGeom>
        </p:spPr>
      </p:pic>
    </p:spTree>
    <p:extLst>
      <p:ext uri="{BB962C8B-B14F-4D97-AF65-F5344CB8AC3E}">
        <p14:creationId xmlns:p14="http://schemas.microsoft.com/office/powerpoint/2010/main" val="483306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854</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Workshop Introduction to DevOps</vt:lpstr>
      <vt:lpstr>Objectives of this workshop</vt:lpstr>
      <vt:lpstr>What is DevOps?</vt:lpstr>
      <vt:lpstr>Advantages of DevOps</vt:lpstr>
      <vt:lpstr>Various Tools that are used in DevOps.</vt:lpstr>
      <vt:lpstr>Docker</vt:lpstr>
      <vt:lpstr>Kubernetes</vt:lpstr>
      <vt:lpstr>PowerPoint Presentation</vt:lpstr>
      <vt:lpstr>PowerPoint Presentation</vt:lpstr>
      <vt:lpstr>PowerPoint Presentation</vt:lpstr>
      <vt:lpstr>Jenkins</vt:lpstr>
      <vt:lpstr>Ansible </vt:lpstr>
      <vt:lpstr>Github and Gitlab</vt:lpstr>
      <vt:lpstr>AWS Cloud /Google Cloud </vt:lpstr>
      <vt:lpstr>Additional Tools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DevOps</dc:title>
  <dc:creator>Bhavay garg</dc:creator>
  <cp:lastModifiedBy>Bhavay garg</cp:lastModifiedBy>
  <cp:revision>9</cp:revision>
  <dcterms:created xsi:type="dcterms:W3CDTF">2022-09-16T13:20:53Z</dcterms:created>
  <dcterms:modified xsi:type="dcterms:W3CDTF">2022-09-16T14:30:00Z</dcterms:modified>
</cp:coreProperties>
</file>