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974" r:id="rId1"/>
  </p:sldMasterIdLst>
  <p:notesMasterIdLst>
    <p:notesMasterId r:id="rId12"/>
  </p:notesMasterIdLst>
  <p:sldIdLst>
    <p:sldId id="256" r:id="rId2"/>
    <p:sldId id="257" r:id="rId3"/>
    <p:sldId id="266" r:id="rId4"/>
    <p:sldId id="258" r:id="rId5"/>
    <p:sldId id="259" r:id="rId6"/>
    <p:sldId id="260" r:id="rId7"/>
    <p:sldId id="261" r:id="rId8"/>
    <p:sldId id="262" r:id="rId9"/>
    <p:sldId id="263" r:id="rId10"/>
    <p:sldId id="265" r:id="rId11"/>
  </p:sldIdLst>
  <p:sldSz cx="14630400" cy="8229600"/>
  <p:notesSz cx="8229600" cy="14630400"/>
  <p:embeddedFontLst>
    <p:embeddedFont>
      <p:font typeface="Century Gothic" panose="020B0502020202020204" pitchFamily="34" charset="0"/>
      <p:regular r:id="rId13"/>
      <p:bold r:id="rId14"/>
      <p:italic r:id="rId15"/>
      <p:boldItalic r:id="rId16"/>
    </p:embeddedFont>
    <p:embeddedFont>
      <p:font typeface="Consolas" panose="020B0609020204030204" pitchFamily="49" charset="0"/>
      <p:regular r:id="rId17"/>
      <p:bold r:id="rId18"/>
      <p:italic r:id="rId19"/>
      <p:boldItalic r:id="rId20"/>
    </p:embeddedFont>
    <p:embeddedFont>
      <p:font typeface="Open Sans" panose="020B0606030504020204" pitchFamily="34" charset="0"/>
      <p:regular r:id="rId21"/>
      <p:bold r:id="rId22"/>
    </p:embeddedFont>
    <p:embeddedFont>
      <p:font typeface="Playfair Display Bold" panose="00000800000000000000" pitchFamily="2" charset="0"/>
      <p:bold r:id="rId23"/>
    </p:embeddedFont>
    <p:embeddedFont>
      <p:font typeface="Quattrocento" panose="02020502030000000404" pitchFamily="18" charset="0"/>
      <p:regular r:id="rId24"/>
    </p:embeddedFont>
    <p:embeddedFont>
      <p:font typeface="Wingdings 3" panose="05040102010807070707" pitchFamily="18" charset="2"/>
      <p:regular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6" d="100"/>
          <a:sy n="66" d="100"/>
        </p:scale>
        <p:origin x="72" y="5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9.fntdata"/><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5" Type="http://schemas.openxmlformats.org/officeDocument/2006/relationships/font" Target="fonts/font13.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font" Target="fonts/font11.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font" Target="fonts/font10.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221875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en-US"/>
              <a:t>Click to edit Master title style</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bg2">
                    <a:lumMod val="40000"/>
                    <a:lumOff val="6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1762139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98350255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en-US"/>
              <a:t>Click to edit Master title style</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91683477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en-US"/>
              <a:t>Click to edit Master title style</a:t>
            </a:r>
            <a:endParaRPr lang="en-US" dirty="0"/>
          </a:p>
        </p:txBody>
      </p:sp>
      <p:sp>
        <p:nvSpPr>
          <p:cNvPr id="11" name="Text Placeholder 3"/>
          <p:cNvSpPr>
            <a:spLocks noGrp="1"/>
          </p:cNvSpPr>
          <p:nvPr>
            <p:ph type="body" sz="half" idx="14"/>
          </p:nvPr>
        </p:nvSpPr>
        <p:spPr>
          <a:xfrm>
            <a:off x="2316481" y="4525409"/>
            <a:ext cx="8735579" cy="410609"/>
          </a:xfrm>
        </p:spPr>
        <p:txBody>
          <a:bodyPr vert="horz" lIns="91440" tIns="45720" rIns="91440" bIns="45720" rtlCol="0" anchor="t">
            <a:normAutofit/>
          </a:bodyPr>
          <a:lstStyle>
            <a:lvl1pPr marL="0" indent="0">
              <a:buNone/>
              <a:defRPr lang="en-US" sz="1680" b="0" i="0" kern="1200" cap="small" dirty="0">
                <a:solidFill>
                  <a:schemeClr val="bg2">
                    <a:lumMod val="40000"/>
                    <a:lumOff val="60000"/>
                  </a:schemeClr>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lvl="0" indent="0">
              <a:buNone/>
            </a:pPr>
            <a:r>
              <a:rPr lang="en-US"/>
              <a:t>Click to edit Master text styles</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
        <p:nvSpPr>
          <p:cNvPr id="12" name="TextBox 11"/>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
        <p:nvSpPr>
          <p:cNvPr id="15" name="TextBox 14"/>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4254408391"/>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64170987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7" name="Straight Connector 16"/>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4249746889"/>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en-US"/>
              <a:t>Click to edit Master title style</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cxnSp>
        <p:nvCxnSpPr>
          <p:cNvPr id="19" name="Straight Connector 18"/>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91536736"/>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060809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222352328"/>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2713258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3483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835741637"/>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78279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414155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030920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36296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942306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291141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3845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418324054"/>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2671759468"/>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6448610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120459832"/>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09876653"/>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5944" y="1737360"/>
            <a:ext cx="4081277" cy="1737360"/>
          </a:xfrm>
        </p:spPr>
        <p:txBody>
          <a:bodyPr anchor="b"/>
          <a:lstStyle>
            <a:lvl1pPr algn="l">
              <a:defRPr sz="2880" b="0"/>
            </a:lvl1pPr>
          </a:lstStyle>
          <a:p>
            <a:r>
              <a:rPr lang="en-US"/>
              <a:t>Click to edit Master title style</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85944"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7" name="Date Placeholder 4"/>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329944444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dirty="0"/>
          </a:p>
        </p:txBody>
      </p:sp>
    </p:spTree>
    <p:extLst>
      <p:ext uri="{BB962C8B-B14F-4D97-AF65-F5344CB8AC3E}">
        <p14:creationId xmlns:p14="http://schemas.microsoft.com/office/powerpoint/2010/main" val="1683177550"/>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2.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5.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 Id="rId30"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8">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29">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0">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31">
            <a:extLst>
              <a:ext uri="{28A0092B-C50C-407E-A947-70E740481C1C}">
                <a14:useLocalDpi xmlns:a14="http://schemas.microsoft.com/office/drawing/2010/main" val="0"/>
              </a:ext>
            </a:extLst>
          </a:blip>
          <a:srcRect b="23320"/>
          <a:stretch/>
        </p:blipFill>
        <p:spPr>
          <a:xfrm>
            <a:off x="1032705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C764DE79-268F-4C1A-8933-263129D2AF90}" type="datetimeFigureOut">
              <a:rPr lang="en-US" smtClean="0"/>
              <a:t>8/3/2025</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48F63A3B-78C7-47BE-AE5E-E10140E04643}" type="slidenum">
              <a:rPr lang="en-US" smtClean="0"/>
              <a:t>‹#›</a:t>
            </a:fld>
            <a:endParaRPr lang="en-US" dirty="0"/>
          </a:p>
        </p:txBody>
      </p:sp>
    </p:spTree>
    <p:extLst>
      <p:ext uri="{BB962C8B-B14F-4D97-AF65-F5344CB8AC3E}">
        <p14:creationId xmlns:p14="http://schemas.microsoft.com/office/powerpoint/2010/main" val="702731397"/>
      </p:ext>
    </p:extLst>
  </p:cSld>
  <p:clrMap bg1="dk1" tx1="lt1" bg2="dk2" tx2="lt2" accent1="accent1" accent2="accent2" accent3="accent3" accent4="accent4" accent5="accent5" accent6="accent6" hlink="hlink" folHlink="folHlink"/>
  <p:sldLayoutIdLst>
    <p:sldLayoutId id="2147483975" r:id="rId1"/>
    <p:sldLayoutId id="2147483976" r:id="rId2"/>
    <p:sldLayoutId id="2147483977" r:id="rId3"/>
    <p:sldLayoutId id="2147483978" r:id="rId4"/>
    <p:sldLayoutId id="2147483979" r:id="rId5"/>
    <p:sldLayoutId id="2147483980" r:id="rId6"/>
    <p:sldLayoutId id="2147483981" r:id="rId7"/>
    <p:sldLayoutId id="2147483982" r:id="rId8"/>
    <p:sldLayoutId id="2147483983" r:id="rId9"/>
    <p:sldLayoutId id="2147483984" r:id="rId10"/>
    <p:sldLayoutId id="2147483985" r:id="rId11"/>
    <p:sldLayoutId id="2147483986" r:id="rId12"/>
    <p:sldLayoutId id="2147483987" r:id="rId13"/>
    <p:sldLayoutId id="2147483988" r:id="rId14"/>
    <p:sldLayoutId id="2147483989" r:id="rId15"/>
    <p:sldLayoutId id="2147483990" r:id="rId16"/>
    <p:sldLayoutId id="2147483991" r:id="rId17"/>
    <p:sldLayoutId id="2147483992" r:id="rId18"/>
    <p:sldLayoutId id="2147483993" r:id="rId19"/>
    <p:sldLayoutId id="2147483994" r:id="rId20"/>
    <p:sldLayoutId id="2147483995" r:id="rId21"/>
    <p:sldLayoutId id="2147483996" r:id="rId22"/>
    <p:sldLayoutId id="2147483997" r:id="rId23"/>
    <p:sldLayoutId id="2147483998" r:id="rId24"/>
    <p:sldLayoutId id="2147483999" r:id="rId25"/>
    <p:sldLayoutId id="2147484000" r:id="rId26"/>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5pPr>
      <a:lvl6pPr marL="30072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9.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4.xml"/><Relationship Id="rId5" Type="http://schemas.openxmlformats.org/officeDocument/2006/relationships/image" Target="../media/image15.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5.xml"/><Relationship Id="rId5" Type="http://schemas.openxmlformats.org/officeDocument/2006/relationships/image" Target="../media/image18.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37724" y="2465189"/>
            <a:ext cx="7468553" cy="1408033"/>
          </a:xfrm>
          <a:prstGeom prst="rect">
            <a:avLst/>
          </a:prstGeom>
          <a:noFill/>
          <a:ln/>
        </p:spPr>
        <p:txBody>
          <a:bodyPr wrap="squar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Online Course Progress Tracker Overview</a:t>
            </a:r>
            <a:endParaRPr lang="en-US" sz="4400" dirty="0"/>
          </a:p>
        </p:txBody>
      </p:sp>
      <p:sp>
        <p:nvSpPr>
          <p:cNvPr id="4" name="Text 1"/>
          <p:cNvSpPr/>
          <p:nvPr/>
        </p:nvSpPr>
        <p:spPr>
          <a:xfrm>
            <a:off x="837724" y="4232196"/>
            <a:ext cx="7468553" cy="1532096"/>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Our Online Course Progress Tracker is designed to provide clear, actionable insights into learner engagement and performance. By visualising progress, we can foster motivation, enhance course content, and boost overall completion rates.</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1966317"/>
            <a:ext cx="6385203"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Summary and Next Steps</a:t>
            </a:r>
            <a:endParaRPr lang="en-US" sz="4400" dirty="0"/>
          </a:p>
        </p:txBody>
      </p:sp>
      <p:sp>
        <p:nvSpPr>
          <p:cNvPr id="3" name="Text 1"/>
          <p:cNvSpPr/>
          <p:nvPr/>
        </p:nvSpPr>
        <p:spPr>
          <a:xfrm>
            <a:off x="837724" y="3149084"/>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The Online Course Progress Tracker is a vital tool for fostering learner success and optimising course delivery. By providing clear visual insights, it empowers both learners and educators.</a:t>
            </a:r>
            <a:endParaRPr lang="en-US" sz="1850" dirty="0"/>
          </a:p>
        </p:txBody>
      </p:sp>
      <p:sp>
        <p:nvSpPr>
          <p:cNvPr id="4" name="Shape 2"/>
          <p:cNvSpPr/>
          <p:nvPr/>
        </p:nvSpPr>
        <p:spPr>
          <a:xfrm>
            <a:off x="837724" y="4184332"/>
            <a:ext cx="538520" cy="538520"/>
          </a:xfrm>
          <a:prstGeom prst="roundRect">
            <a:avLst>
              <a:gd name="adj" fmla="val 6668"/>
            </a:avLst>
          </a:prstGeom>
          <a:solidFill>
            <a:srgbClr val="315251"/>
          </a:solidFill>
          <a:ln/>
        </p:spPr>
      </p:sp>
      <p:sp>
        <p:nvSpPr>
          <p:cNvPr id="5" name="Text 3"/>
          <p:cNvSpPr/>
          <p:nvPr/>
        </p:nvSpPr>
        <p:spPr>
          <a:xfrm>
            <a:off x="1615559" y="426660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Boosts Motivation</a:t>
            </a:r>
            <a:endParaRPr lang="en-US" sz="2200" dirty="0"/>
          </a:p>
        </p:txBody>
      </p:sp>
      <p:sp>
        <p:nvSpPr>
          <p:cNvPr id="6" name="Text 4"/>
          <p:cNvSpPr/>
          <p:nvPr/>
        </p:nvSpPr>
        <p:spPr>
          <a:xfrm>
            <a:off x="1615559" y="4762143"/>
            <a:ext cx="3341013"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Visual tools encourage engagement and reduce dropouts.</a:t>
            </a:r>
            <a:endParaRPr lang="en-US" sz="1850" dirty="0"/>
          </a:p>
        </p:txBody>
      </p:sp>
      <p:sp>
        <p:nvSpPr>
          <p:cNvPr id="7" name="Shape 5"/>
          <p:cNvSpPr/>
          <p:nvPr/>
        </p:nvSpPr>
        <p:spPr>
          <a:xfrm>
            <a:off x="5255776" y="4184332"/>
            <a:ext cx="538520" cy="538520"/>
          </a:xfrm>
          <a:prstGeom prst="roundRect">
            <a:avLst>
              <a:gd name="adj" fmla="val 6668"/>
            </a:avLst>
          </a:prstGeom>
          <a:solidFill>
            <a:srgbClr val="315251"/>
          </a:solidFill>
          <a:ln/>
        </p:spPr>
      </p:sp>
      <p:sp>
        <p:nvSpPr>
          <p:cNvPr id="8" name="Text 6"/>
          <p:cNvSpPr/>
          <p:nvPr/>
        </p:nvSpPr>
        <p:spPr>
          <a:xfrm>
            <a:off x="6033611" y="426660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Actionable Insights</a:t>
            </a:r>
            <a:endParaRPr lang="en-US" sz="2200" dirty="0"/>
          </a:p>
        </p:txBody>
      </p:sp>
      <p:sp>
        <p:nvSpPr>
          <p:cNvPr id="9" name="Text 7"/>
          <p:cNvSpPr/>
          <p:nvPr/>
        </p:nvSpPr>
        <p:spPr>
          <a:xfrm>
            <a:off x="6033611" y="4762143"/>
            <a:ext cx="3341013"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Empowers instructors and admins with data for improvement.</a:t>
            </a:r>
            <a:endParaRPr lang="en-US" sz="1850" dirty="0"/>
          </a:p>
        </p:txBody>
      </p:sp>
      <p:sp>
        <p:nvSpPr>
          <p:cNvPr id="10" name="Shape 8"/>
          <p:cNvSpPr/>
          <p:nvPr/>
        </p:nvSpPr>
        <p:spPr>
          <a:xfrm>
            <a:off x="9673828" y="4184332"/>
            <a:ext cx="538520" cy="538520"/>
          </a:xfrm>
          <a:prstGeom prst="roundRect">
            <a:avLst>
              <a:gd name="adj" fmla="val 6668"/>
            </a:avLst>
          </a:prstGeom>
          <a:solidFill>
            <a:srgbClr val="315251"/>
          </a:solidFill>
          <a:ln/>
        </p:spPr>
      </p:sp>
      <p:sp>
        <p:nvSpPr>
          <p:cNvPr id="11" name="Text 9"/>
          <p:cNvSpPr/>
          <p:nvPr/>
        </p:nvSpPr>
        <p:spPr>
          <a:xfrm>
            <a:off x="10451663" y="4266605"/>
            <a:ext cx="3341013" cy="703898"/>
          </a:xfrm>
          <a:prstGeom prst="rect">
            <a:avLst/>
          </a:prstGeom>
          <a:noFill/>
          <a:ln/>
        </p:spPr>
        <p:txBody>
          <a:bodyPr wrap="squar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Recommended Implementation</a:t>
            </a:r>
            <a:endParaRPr lang="en-US" sz="2200" dirty="0"/>
          </a:p>
        </p:txBody>
      </p:sp>
      <p:sp>
        <p:nvSpPr>
          <p:cNvPr id="12" name="Text 10"/>
          <p:cNvSpPr/>
          <p:nvPr/>
        </p:nvSpPr>
        <p:spPr>
          <a:xfrm>
            <a:off x="10451663" y="5114092"/>
            <a:ext cx="3341013"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Start with core metrics, expand with gamification elements.</a:t>
            </a:r>
            <a:endParaRPr lang="en-US" sz="1850" dirty="0"/>
          </a:p>
        </p:txBody>
      </p:sp>
      <p:sp>
        <p:nvSpPr>
          <p:cNvPr id="14" name="TextBox 13">
            <a:extLst>
              <a:ext uri="{FF2B5EF4-FFF2-40B4-BE49-F238E27FC236}">
                <a16:creationId xmlns:a16="http://schemas.microsoft.com/office/drawing/2014/main" id="{7FA2FBE2-CD7B-734F-7F00-F9470A54937E}"/>
              </a:ext>
            </a:extLst>
          </p:cNvPr>
          <p:cNvSpPr txBox="1"/>
          <p:nvPr/>
        </p:nvSpPr>
        <p:spPr>
          <a:xfrm>
            <a:off x="1990569" y="6636338"/>
            <a:ext cx="10255446" cy="772904"/>
          </a:xfrm>
          <a:prstGeom prst="rect">
            <a:avLst/>
          </a:prstGeom>
          <a:noFill/>
        </p:spPr>
        <p:txBody>
          <a:bodyPr wrap="square">
            <a:spAutoFit/>
          </a:bodyPr>
          <a:lstStyle/>
          <a:p>
            <a:pPr marL="0" indent="0" algn="ctr">
              <a:lnSpc>
                <a:spcPts val="2800"/>
              </a:lnSpc>
              <a:buNone/>
            </a:pPr>
            <a:r>
              <a:rPr lang="en-US" sz="1800" dirty="0">
                <a:solidFill>
                  <a:srgbClr val="AFCBF8"/>
                </a:solidFill>
                <a:latin typeface="Playfair Display Bold" pitchFamily="34" charset="0"/>
                <a:ea typeface="Playfair Display Bold" pitchFamily="34" charset="-122"/>
                <a:cs typeface="Playfair Display Bold" pitchFamily="34" charset="-120"/>
              </a:rPr>
              <a:t>Explore the </a:t>
            </a:r>
            <a:r>
              <a:rPr lang="en-US" dirty="0">
                <a:solidFill>
                  <a:srgbClr val="AFCBF8"/>
                </a:solidFill>
                <a:latin typeface="Playfair Display Bold" pitchFamily="34" charset="0"/>
                <a:ea typeface="Playfair Display Bold" pitchFamily="34" charset="-122"/>
                <a:cs typeface="Playfair Display Bold" pitchFamily="34" charset="-120"/>
              </a:rPr>
              <a:t>Project</a:t>
            </a:r>
          </a:p>
          <a:p>
            <a:pPr algn="ctr">
              <a:lnSpc>
                <a:spcPts val="2800"/>
              </a:lnSpc>
            </a:pPr>
            <a:r>
              <a:rPr lang="en-US" b="1" dirty="0" err="1">
                <a:solidFill>
                  <a:srgbClr val="AFCBF8"/>
                </a:solidFill>
                <a:latin typeface="Playfair Display Bold" pitchFamily="34" charset="0"/>
                <a:ea typeface="Playfair Display Bold" pitchFamily="34" charset="-122"/>
                <a:cs typeface="Playfair Display Bold" pitchFamily="34" charset="-120"/>
              </a:rPr>
              <a:t>Github</a:t>
            </a:r>
            <a:r>
              <a:rPr lang="en-US" b="1" dirty="0">
                <a:solidFill>
                  <a:srgbClr val="AFCBF8"/>
                </a:solidFill>
                <a:latin typeface="Playfair Display Bold" pitchFamily="34" charset="0"/>
                <a:ea typeface="Playfair Display Bold" pitchFamily="34" charset="-122"/>
                <a:cs typeface="Playfair Display Bold" pitchFamily="34" charset="-120"/>
              </a:rPr>
              <a:t> link: https://github.com/Shubhanshu007iit/online-course-progress-tracker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284565"/>
            <a:ext cx="7167443"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Detailed User Progress Table</a:t>
            </a:r>
            <a:endParaRPr lang="en-US" sz="4400" dirty="0"/>
          </a:p>
        </p:txBody>
      </p:sp>
      <p:sp>
        <p:nvSpPr>
          <p:cNvPr id="3" name="Text 1"/>
          <p:cNvSpPr/>
          <p:nvPr/>
        </p:nvSpPr>
        <p:spPr>
          <a:xfrm>
            <a:off x="837724" y="2467332"/>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The user progress table offers a granular view of each learner's journey, making it simple to pinpoint individual needs and successes. It's a dynamic tool for effective monitoring.</a:t>
            </a:r>
            <a:endParaRPr lang="en-US" sz="1850" dirty="0"/>
          </a:p>
        </p:txBody>
      </p:sp>
      <p:sp>
        <p:nvSpPr>
          <p:cNvPr id="4" name="Shape 2"/>
          <p:cNvSpPr/>
          <p:nvPr/>
        </p:nvSpPr>
        <p:spPr>
          <a:xfrm>
            <a:off x="837724" y="3502581"/>
            <a:ext cx="12954952" cy="3442454"/>
          </a:xfrm>
          <a:prstGeom prst="roundRect">
            <a:avLst>
              <a:gd name="adj" fmla="val 1043"/>
            </a:avLst>
          </a:prstGeom>
          <a:noFill/>
          <a:ln w="7620">
            <a:solidFill>
              <a:srgbClr val="FFFFFF">
                <a:alpha val="24000"/>
              </a:srgbClr>
            </a:solidFill>
            <a:prstDash val="solid"/>
          </a:ln>
        </p:spPr>
      </p:sp>
      <p:sp>
        <p:nvSpPr>
          <p:cNvPr id="6" name="Text 4"/>
          <p:cNvSpPr/>
          <p:nvPr/>
        </p:nvSpPr>
        <p:spPr>
          <a:xfrm>
            <a:off x="1663393" y="3502579"/>
            <a:ext cx="2261051" cy="4464018"/>
          </a:xfrm>
          <a:prstGeom prst="rect">
            <a:avLst/>
          </a:prstGeom>
          <a:noFill/>
          <a:ln/>
        </p:spPr>
        <p:txBody>
          <a:bodyPr wrap="none" lIns="0" tIns="0" rIns="0" bIns="0" rtlCol="0" anchor="t"/>
          <a:lstStyle/>
          <a:p>
            <a:pPr marL="0" indent="0" algn="l">
              <a:lnSpc>
                <a:spcPts val="3000"/>
              </a:lnSpc>
              <a:buNone/>
            </a:pPr>
            <a:endParaRPr lang="en-US" sz="1850" dirty="0"/>
          </a:p>
        </p:txBody>
      </p:sp>
      <p:sp>
        <p:nvSpPr>
          <p:cNvPr id="7" name="Text 5"/>
          <p:cNvSpPr/>
          <p:nvPr/>
        </p:nvSpPr>
        <p:spPr>
          <a:xfrm>
            <a:off x="3685797" y="3652362"/>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9" name="Text 7"/>
          <p:cNvSpPr/>
          <p:nvPr/>
        </p:nvSpPr>
        <p:spPr>
          <a:xfrm>
            <a:off x="11440239" y="3661410"/>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0" name="Shape 8"/>
          <p:cNvSpPr/>
          <p:nvPr/>
        </p:nvSpPr>
        <p:spPr>
          <a:xfrm>
            <a:off x="1107518" y="3940138"/>
            <a:ext cx="12939713" cy="685443"/>
          </a:xfrm>
          <a:prstGeom prst="rect">
            <a:avLst/>
          </a:prstGeom>
          <a:solidFill>
            <a:srgbClr val="000000">
              <a:alpha val="4000"/>
            </a:srgbClr>
          </a:solidFill>
          <a:ln/>
        </p:spPr>
        <p:txBody>
          <a:bodyPr/>
          <a:lstStyle/>
          <a:p>
            <a:endParaRPr lang="en-US" sz="1200" dirty="0"/>
          </a:p>
        </p:txBody>
      </p:sp>
      <p:sp>
        <p:nvSpPr>
          <p:cNvPr id="11" name="Text 9"/>
          <p:cNvSpPr/>
          <p:nvPr/>
        </p:nvSpPr>
        <p:spPr>
          <a:xfrm>
            <a:off x="1084659" y="4346853"/>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3" name="Text 11"/>
          <p:cNvSpPr/>
          <p:nvPr/>
        </p:nvSpPr>
        <p:spPr>
          <a:xfrm>
            <a:off x="7558326" y="4346853"/>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4" name="Text 12"/>
          <p:cNvSpPr/>
          <p:nvPr/>
        </p:nvSpPr>
        <p:spPr>
          <a:xfrm>
            <a:off x="11440239" y="4346853"/>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6" name="Text 14"/>
          <p:cNvSpPr/>
          <p:nvPr/>
        </p:nvSpPr>
        <p:spPr>
          <a:xfrm>
            <a:off x="1084659" y="5032296"/>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8" name="Text 16"/>
          <p:cNvSpPr/>
          <p:nvPr/>
        </p:nvSpPr>
        <p:spPr>
          <a:xfrm>
            <a:off x="7704489" y="4986254"/>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19" name="Text 17"/>
          <p:cNvSpPr/>
          <p:nvPr/>
        </p:nvSpPr>
        <p:spPr>
          <a:xfrm>
            <a:off x="11440239" y="5032296"/>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0" name="Shape 18"/>
          <p:cNvSpPr/>
          <p:nvPr/>
        </p:nvSpPr>
        <p:spPr>
          <a:xfrm>
            <a:off x="845344" y="5566529"/>
            <a:ext cx="12939713" cy="685443"/>
          </a:xfrm>
          <a:prstGeom prst="rect">
            <a:avLst/>
          </a:prstGeom>
          <a:solidFill>
            <a:srgbClr val="000000">
              <a:alpha val="4000"/>
            </a:srgbClr>
          </a:solidFill>
          <a:ln/>
        </p:spPr>
      </p:sp>
      <p:sp>
        <p:nvSpPr>
          <p:cNvPr id="21" name="Text 19"/>
          <p:cNvSpPr/>
          <p:nvPr/>
        </p:nvSpPr>
        <p:spPr>
          <a:xfrm>
            <a:off x="1084659" y="5717738"/>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2" name="Text 20"/>
          <p:cNvSpPr/>
          <p:nvPr/>
        </p:nvSpPr>
        <p:spPr>
          <a:xfrm>
            <a:off x="3676412" y="5717738"/>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3" name="Text 21"/>
          <p:cNvSpPr/>
          <p:nvPr/>
        </p:nvSpPr>
        <p:spPr>
          <a:xfrm>
            <a:off x="7558326" y="5717738"/>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4" name="Text 22"/>
          <p:cNvSpPr/>
          <p:nvPr/>
        </p:nvSpPr>
        <p:spPr>
          <a:xfrm>
            <a:off x="11440239" y="5717738"/>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5" name="Shape 23"/>
          <p:cNvSpPr/>
          <p:nvPr/>
        </p:nvSpPr>
        <p:spPr>
          <a:xfrm>
            <a:off x="845344" y="6251972"/>
            <a:ext cx="12939713" cy="685443"/>
          </a:xfrm>
          <a:prstGeom prst="rect">
            <a:avLst/>
          </a:prstGeom>
          <a:solidFill>
            <a:srgbClr val="FFFFFF">
              <a:alpha val="4000"/>
            </a:srgbClr>
          </a:solidFill>
          <a:ln/>
        </p:spPr>
        <p:txBody>
          <a:bodyPr/>
          <a:lstStyle/>
          <a:p>
            <a:endParaRPr lang="en-US" dirty="0"/>
          </a:p>
          <a:p>
            <a:endParaRPr lang="en-US" dirty="0"/>
          </a:p>
          <a:p>
            <a:endParaRPr lang="en-US" dirty="0"/>
          </a:p>
          <a:p>
            <a:r>
              <a:rPr lang="en-US" sz="1200" dirty="0"/>
              <a:t>15</a:t>
            </a:r>
          </a:p>
        </p:txBody>
      </p:sp>
      <p:sp>
        <p:nvSpPr>
          <p:cNvPr id="26" name="Text 24"/>
          <p:cNvSpPr/>
          <p:nvPr/>
        </p:nvSpPr>
        <p:spPr>
          <a:xfrm>
            <a:off x="1084659" y="6403181"/>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7" name="Text 25"/>
          <p:cNvSpPr/>
          <p:nvPr/>
        </p:nvSpPr>
        <p:spPr>
          <a:xfrm>
            <a:off x="3676412" y="6403181"/>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8" name="Text 26"/>
          <p:cNvSpPr/>
          <p:nvPr/>
        </p:nvSpPr>
        <p:spPr>
          <a:xfrm>
            <a:off x="7558326" y="6403181"/>
            <a:ext cx="3395663"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29" name="Text 27"/>
          <p:cNvSpPr/>
          <p:nvPr/>
        </p:nvSpPr>
        <p:spPr>
          <a:xfrm>
            <a:off x="11440239" y="6403181"/>
            <a:ext cx="2105501" cy="383024"/>
          </a:xfrm>
          <a:prstGeom prst="rect">
            <a:avLst/>
          </a:prstGeom>
          <a:noFill/>
          <a:ln/>
        </p:spPr>
        <p:txBody>
          <a:bodyPr wrap="none" lIns="0" tIns="0" rIns="0" bIns="0" rtlCol="0" anchor="t"/>
          <a:lstStyle/>
          <a:p>
            <a:pPr marL="0" indent="0" algn="l">
              <a:lnSpc>
                <a:spcPts val="3000"/>
              </a:lnSpc>
              <a:buNone/>
            </a:pPr>
            <a:endParaRPr lang="en-US" sz="1850" dirty="0"/>
          </a:p>
        </p:txBody>
      </p:sp>
      <p:sp>
        <p:nvSpPr>
          <p:cNvPr id="30" name="Shape 2">
            <a:extLst>
              <a:ext uri="{FF2B5EF4-FFF2-40B4-BE49-F238E27FC236}">
                <a16:creationId xmlns:a16="http://schemas.microsoft.com/office/drawing/2014/main" id="{32FD4A92-1BBA-BB65-18DA-12BCCB4F08C8}"/>
              </a:ext>
            </a:extLst>
          </p:cNvPr>
          <p:cNvSpPr/>
          <p:nvPr/>
        </p:nvSpPr>
        <p:spPr>
          <a:xfrm>
            <a:off x="830104" y="3502580"/>
            <a:ext cx="12954952" cy="4622847"/>
          </a:xfrm>
          <a:prstGeom prst="roundRect">
            <a:avLst>
              <a:gd name="adj" fmla="val 1043"/>
            </a:avLst>
          </a:prstGeom>
          <a:noFill/>
          <a:ln w="7620">
            <a:solidFill>
              <a:srgbClr val="FFFFFF">
                <a:alpha val="24000"/>
              </a:srgbClr>
            </a:solidFill>
            <a:prstDash val="solid"/>
          </a:ln>
        </p:spPr>
      </p:sp>
      <p:pic>
        <p:nvPicPr>
          <p:cNvPr id="254" name="Picture 253">
            <a:extLst>
              <a:ext uri="{FF2B5EF4-FFF2-40B4-BE49-F238E27FC236}">
                <a16:creationId xmlns:a16="http://schemas.microsoft.com/office/drawing/2014/main" id="{42627C9B-FF90-F7B2-9684-BF478C72A778}"/>
              </a:ext>
            </a:extLst>
          </p:cNvPr>
          <p:cNvPicPr>
            <a:picLocks noChangeAspect="1"/>
          </p:cNvPicPr>
          <p:nvPr/>
        </p:nvPicPr>
        <p:blipFill>
          <a:blip r:embed="rId3"/>
          <a:stretch>
            <a:fillRect/>
          </a:stretch>
        </p:blipFill>
        <p:spPr>
          <a:xfrm>
            <a:off x="845344" y="3502581"/>
            <a:ext cx="12977811" cy="4464016"/>
          </a:xfrm>
          <a:prstGeom prst="rect">
            <a:avLst/>
          </a:prstGeom>
          <a:solidFill>
            <a:schemeClr val="bg2"/>
          </a:solid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DD4A4EA-6866-EE9C-ABE2-C5F61C0C5C93}"/>
              </a:ext>
            </a:extLst>
          </p:cNvPr>
          <p:cNvSpPr txBox="1"/>
          <p:nvPr/>
        </p:nvSpPr>
        <p:spPr>
          <a:xfrm>
            <a:off x="740779" y="1111170"/>
            <a:ext cx="13264587" cy="646331"/>
          </a:xfrm>
          <a:prstGeom prst="rect">
            <a:avLst/>
          </a:prstGeom>
          <a:noFill/>
        </p:spPr>
        <p:txBody>
          <a:bodyPr wrap="square">
            <a:spAutoFit/>
          </a:bodyPr>
          <a:lstStyle/>
          <a:p>
            <a:r>
              <a:rPr lang="en-US" sz="3600" b="1" dirty="0"/>
              <a:t>           </a:t>
            </a:r>
            <a:r>
              <a:rPr lang="en-US" sz="3600" b="1" dirty="0">
                <a:solidFill>
                  <a:schemeClr val="accent1">
                    <a:lumMod val="40000"/>
                    <a:lumOff val="60000"/>
                  </a:schemeClr>
                </a:solidFill>
              </a:rPr>
              <a:t>The Fix: Automated Cleaning with Python</a:t>
            </a:r>
          </a:p>
        </p:txBody>
      </p:sp>
      <p:graphicFrame>
        <p:nvGraphicFramePr>
          <p:cNvPr id="10" name="Table 9">
            <a:extLst>
              <a:ext uri="{FF2B5EF4-FFF2-40B4-BE49-F238E27FC236}">
                <a16:creationId xmlns:a16="http://schemas.microsoft.com/office/drawing/2014/main" id="{B5B43E56-1ECC-BEB4-0C79-0115D6B2E565}"/>
              </a:ext>
            </a:extLst>
          </p:cNvPr>
          <p:cNvGraphicFramePr>
            <a:graphicFrameLocks noGrp="1"/>
          </p:cNvGraphicFramePr>
          <p:nvPr>
            <p:extLst>
              <p:ext uri="{D42A27DB-BD31-4B8C-83A1-F6EECF244321}">
                <p14:modId xmlns:p14="http://schemas.microsoft.com/office/powerpoint/2010/main" val="1861639260"/>
              </p:ext>
            </p:extLst>
          </p:nvPr>
        </p:nvGraphicFramePr>
        <p:xfrm>
          <a:off x="358815" y="2395960"/>
          <a:ext cx="6840637" cy="786384"/>
        </p:xfrm>
        <a:graphic>
          <a:graphicData uri="http://schemas.openxmlformats.org/drawingml/2006/table">
            <a:tbl>
              <a:tblPr/>
              <a:tblGrid>
                <a:gridCol w="6840637">
                  <a:extLst>
                    <a:ext uri="{9D8B030D-6E8A-4147-A177-3AD203B41FA5}">
                      <a16:colId xmlns:a16="http://schemas.microsoft.com/office/drawing/2014/main" val="2941505603"/>
                    </a:ext>
                  </a:extLst>
                </a:gridCol>
              </a:tblGrid>
              <a:tr h="393539">
                <a:tc>
                  <a:txBody>
                    <a:bodyPr/>
                    <a:lstStyle/>
                    <a:p>
                      <a:pPr marL="0" marR="0" lvl="0" indent="0" algn="l" defTabSz="548640" rtl="0" eaLnBrk="1" fontAlgn="auto" latinLnBrk="0" hangingPunct="1">
                        <a:lnSpc>
                          <a:spcPct val="100000"/>
                        </a:lnSpc>
                        <a:spcBef>
                          <a:spcPts val="0"/>
                        </a:spcBef>
                        <a:spcAft>
                          <a:spcPts val="0"/>
                        </a:spcAft>
                        <a:buClrTx/>
                        <a:buSzTx/>
                        <a:buFontTx/>
                        <a:buNone/>
                        <a:tabLst/>
                        <a:defRPr/>
                      </a:pPr>
                      <a:r>
                        <a:rPr lang="en-US" sz="2400" b="1" dirty="0">
                          <a:solidFill>
                            <a:schemeClr val="accent2"/>
                          </a:solidFill>
                          <a:latin typeface="Open Sans" pitchFamily="34" charset="0"/>
                          <a:ea typeface="Open Sans" pitchFamily="34" charset="-122"/>
                          <a:cs typeface="Open Sans" pitchFamily="34" charset="-120"/>
                        </a:rPr>
                        <a:t>Leveraging Python for Efficiency:</a:t>
                      </a:r>
                      <a:endParaRPr lang="en-US" sz="2400" dirty="0">
                        <a:solidFill>
                          <a:schemeClr val="accent2"/>
                        </a:solidFill>
                      </a:endParaRPr>
                    </a:p>
                    <a:p>
                      <a:endParaRPr lang="en-US" dirty="0"/>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tcPr>
                </a:tc>
                <a:extLst>
                  <a:ext uri="{0D108BD9-81ED-4DB2-BD59-A6C34878D82A}">
                    <a16:rowId xmlns:a16="http://schemas.microsoft.com/office/drawing/2014/main" val="255223664"/>
                  </a:ext>
                </a:extLst>
              </a:tr>
            </a:tbl>
          </a:graphicData>
        </a:graphic>
      </p:graphicFrame>
      <p:sp>
        <p:nvSpPr>
          <p:cNvPr id="12" name="TextBox 11">
            <a:extLst>
              <a:ext uri="{FF2B5EF4-FFF2-40B4-BE49-F238E27FC236}">
                <a16:creationId xmlns:a16="http://schemas.microsoft.com/office/drawing/2014/main" id="{D6905CDB-B194-D355-DA44-BAF2BBFB5D2B}"/>
              </a:ext>
            </a:extLst>
          </p:cNvPr>
          <p:cNvSpPr txBox="1"/>
          <p:nvPr/>
        </p:nvSpPr>
        <p:spPr>
          <a:xfrm>
            <a:off x="358815" y="3345084"/>
            <a:ext cx="10613985" cy="329770"/>
          </a:xfrm>
          <a:prstGeom prst="rect">
            <a:avLst/>
          </a:prstGeom>
          <a:noFill/>
        </p:spPr>
        <p:txBody>
          <a:bodyPr wrap="square">
            <a:spAutoFit/>
          </a:bodyPr>
          <a:lstStyle/>
          <a:p>
            <a:pPr marL="342900" indent="-342900" algn="l">
              <a:lnSpc>
                <a:spcPts val="1750"/>
              </a:lnSpc>
              <a:buSzPct val="100000"/>
              <a:buChar char="•"/>
            </a:pPr>
            <a:r>
              <a:rPr lang="en-US" sz="2000" dirty="0">
                <a:solidFill>
                  <a:schemeClr val="accent1">
                    <a:lumMod val="20000"/>
                    <a:lumOff val="80000"/>
                  </a:schemeClr>
                </a:solidFill>
                <a:latin typeface="Open Sans" pitchFamily="34" charset="0"/>
                <a:ea typeface="Open Sans" pitchFamily="34" charset="-122"/>
                <a:cs typeface="Open Sans" pitchFamily="34" charset="-120"/>
              </a:rPr>
              <a:t>Developed a robust Python script.</a:t>
            </a:r>
            <a:endParaRPr lang="en-US" sz="2000" dirty="0">
              <a:solidFill>
                <a:schemeClr val="accent1">
                  <a:lumMod val="20000"/>
                  <a:lumOff val="80000"/>
                </a:schemeClr>
              </a:solidFill>
            </a:endParaRPr>
          </a:p>
        </p:txBody>
      </p:sp>
      <p:sp>
        <p:nvSpPr>
          <p:cNvPr id="14" name="TextBox 13">
            <a:extLst>
              <a:ext uri="{FF2B5EF4-FFF2-40B4-BE49-F238E27FC236}">
                <a16:creationId xmlns:a16="http://schemas.microsoft.com/office/drawing/2014/main" id="{E99C4BB5-B94D-27A6-E897-780CF702881D}"/>
              </a:ext>
            </a:extLst>
          </p:cNvPr>
          <p:cNvSpPr txBox="1"/>
          <p:nvPr/>
        </p:nvSpPr>
        <p:spPr>
          <a:xfrm>
            <a:off x="358815" y="4050772"/>
            <a:ext cx="7315200" cy="323358"/>
          </a:xfrm>
          <a:prstGeom prst="rect">
            <a:avLst/>
          </a:prstGeom>
          <a:noFill/>
        </p:spPr>
        <p:txBody>
          <a:bodyPr wrap="square">
            <a:spAutoFit/>
          </a:bodyPr>
          <a:lstStyle/>
          <a:p>
            <a:pPr marL="342900" indent="-342900" algn="l">
              <a:lnSpc>
                <a:spcPts val="1750"/>
              </a:lnSpc>
              <a:buSzPct val="100000"/>
              <a:buChar char="•"/>
            </a:pPr>
            <a:r>
              <a:rPr lang="en-US" dirty="0" err="1">
                <a:latin typeface="Open Sans" pitchFamily="34" charset="0"/>
                <a:ea typeface="Open Sans" pitchFamily="34" charset="-122"/>
                <a:cs typeface="Open Sans" pitchFamily="34" charset="-120"/>
              </a:rPr>
              <a:t>Utilised</a:t>
            </a:r>
            <a:r>
              <a:rPr lang="en-US" dirty="0">
                <a:latin typeface="Open Sans" pitchFamily="34" charset="0"/>
                <a:ea typeface="Open Sans" pitchFamily="34" charset="-122"/>
                <a:cs typeface="Open Sans" pitchFamily="34" charset="-120"/>
              </a:rPr>
              <a:t> the powerful Pandas library for data manipulation</a:t>
            </a:r>
            <a:r>
              <a:rPr lang="en-US" sz="1800" dirty="0">
                <a:solidFill>
                  <a:srgbClr val="FFFFFF"/>
                </a:solidFill>
                <a:latin typeface="Open Sans" pitchFamily="34" charset="0"/>
                <a:ea typeface="Open Sans" pitchFamily="34" charset="-122"/>
                <a:cs typeface="Open Sans" pitchFamily="34" charset="-120"/>
              </a:rPr>
              <a:t>.</a:t>
            </a:r>
            <a:endParaRPr lang="en-US" sz="1800" dirty="0"/>
          </a:p>
        </p:txBody>
      </p:sp>
      <p:sp>
        <p:nvSpPr>
          <p:cNvPr id="16" name="TextBox 15">
            <a:extLst>
              <a:ext uri="{FF2B5EF4-FFF2-40B4-BE49-F238E27FC236}">
                <a16:creationId xmlns:a16="http://schemas.microsoft.com/office/drawing/2014/main" id="{B122CF0C-DF6C-15F3-6235-68C7671679F3}"/>
              </a:ext>
            </a:extLst>
          </p:cNvPr>
          <p:cNvSpPr txBox="1"/>
          <p:nvPr/>
        </p:nvSpPr>
        <p:spPr>
          <a:xfrm>
            <a:off x="474562" y="4769927"/>
            <a:ext cx="9907929" cy="323358"/>
          </a:xfrm>
          <a:prstGeom prst="rect">
            <a:avLst/>
          </a:prstGeom>
          <a:noFill/>
        </p:spPr>
        <p:txBody>
          <a:bodyPr wrap="square">
            <a:spAutoFit/>
          </a:bodyPr>
          <a:lstStyle/>
          <a:p>
            <a:pPr>
              <a:lnSpc>
                <a:spcPts val="1750"/>
              </a:lnSpc>
              <a:buSzPct val="100000"/>
            </a:pPr>
            <a:r>
              <a:rPr lang="en-US" sz="1800" dirty="0">
                <a:solidFill>
                  <a:srgbClr val="FFFFFF"/>
                </a:solidFill>
                <a:latin typeface="Open Sans" pitchFamily="34" charset="0"/>
                <a:ea typeface="Open Sans" pitchFamily="34" charset="-122"/>
                <a:cs typeface="Open Sans" pitchFamily="34" charset="-120"/>
              </a:rPr>
              <a:t>    Automated the entire data cleaning and </a:t>
            </a:r>
            <a:r>
              <a:rPr lang="en-US" dirty="0" err="1"/>
              <a:t>standardisation</a:t>
            </a:r>
            <a:r>
              <a:rPr lang="en-US" sz="1800" dirty="0">
                <a:solidFill>
                  <a:srgbClr val="FFFFFF"/>
                </a:solidFill>
                <a:latin typeface="Open Sans" pitchFamily="34" charset="0"/>
                <a:ea typeface="Open Sans" pitchFamily="34" charset="-122"/>
                <a:cs typeface="Open Sans" pitchFamily="34" charset="-120"/>
              </a:rPr>
              <a:t> process.</a:t>
            </a:r>
            <a:endParaRPr lang="en-US" sz="1800" dirty="0"/>
          </a:p>
        </p:txBody>
      </p:sp>
      <p:sp>
        <p:nvSpPr>
          <p:cNvPr id="18" name="TextBox 17">
            <a:extLst>
              <a:ext uri="{FF2B5EF4-FFF2-40B4-BE49-F238E27FC236}">
                <a16:creationId xmlns:a16="http://schemas.microsoft.com/office/drawing/2014/main" id="{484E6323-18A7-9E0B-AF07-6736E959F15C}"/>
              </a:ext>
            </a:extLst>
          </p:cNvPr>
          <p:cNvSpPr txBox="1"/>
          <p:nvPr/>
        </p:nvSpPr>
        <p:spPr>
          <a:xfrm>
            <a:off x="-4253696" y="5112348"/>
            <a:ext cx="5098648" cy="329770"/>
          </a:xfrm>
          <a:prstGeom prst="rect">
            <a:avLst/>
          </a:prstGeom>
          <a:noFill/>
        </p:spPr>
        <p:txBody>
          <a:bodyPr wrap="square">
            <a:spAutoFit/>
          </a:bodyPr>
          <a:lstStyle/>
          <a:p>
            <a:pPr algn="l">
              <a:lnSpc>
                <a:spcPts val="1750"/>
              </a:lnSpc>
              <a:buSzPct val="100000"/>
            </a:pPr>
            <a:r>
              <a:rPr lang="en-US" sz="1800" dirty="0">
                <a:solidFill>
                  <a:srgbClr val="FFFFFF"/>
                </a:solidFill>
                <a:latin typeface="Open Sans" pitchFamily="34" charset="0"/>
                <a:ea typeface="Open Sans" pitchFamily="34" charset="-122"/>
                <a:cs typeface="Open Sans" pitchFamily="34" charset="-120"/>
              </a:rPr>
              <a:t>r</a:t>
            </a:r>
            <a:endParaRPr lang="en-US" sz="1800" dirty="0"/>
          </a:p>
        </p:txBody>
      </p:sp>
      <p:sp>
        <p:nvSpPr>
          <p:cNvPr id="20" name="TextBox 19">
            <a:extLst>
              <a:ext uri="{FF2B5EF4-FFF2-40B4-BE49-F238E27FC236}">
                <a16:creationId xmlns:a16="http://schemas.microsoft.com/office/drawing/2014/main" id="{7CEA4878-F3CD-F8BF-1C6D-A192BD06510B}"/>
              </a:ext>
            </a:extLst>
          </p:cNvPr>
          <p:cNvSpPr txBox="1"/>
          <p:nvPr/>
        </p:nvSpPr>
        <p:spPr>
          <a:xfrm>
            <a:off x="416689" y="5508145"/>
            <a:ext cx="9468090" cy="323358"/>
          </a:xfrm>
          <a:prstGeom prst="rect">
            <a:avLst/>
          </a:prstGeom>
          <a:noFill/>
        </p:spPr>
        <p:txBody>
          <a:bodyPr wrap="square">
            <a:spAutoFit/>
          </a:bodyPr>
          <a:lstStyle/>
          <a:p>
            <a:pPr marL="342900" indent="-342900" algn="l">
              <a:lnSpc>
                <a:spcPts val="1750"/>
              </a:lnSpc>
              <a:buSzPct val="100000"/>
              <a:buChar char="•"/>
            </a:pPr>
            <a:r>
              <a:rPr lang="en-US" sz="1800" dirty="0">
                <a:solidFill>
                  <a:srgbClr val="FFFFFF"/>
                </a:solidFill>
                <a:latin typeface="Open Sans" pitchFamily="34" charset="0"/>
                <a:ea typeface="Open Sans" pitchFamily="34" charset="-122"/>
                <a:cs typeface="Open Sans" pitchFamily="34" charset="-120"/>
              </a:rPr>
              <a:t>Ensured scalability for future data growth.</a:t>
            </a:r>
            <a:endParaRPr lang="en-US" sz="1800" dirty="0"/>
          </a:p>
        </p:txBody>
      </p:sp>
      <p:pic>
        <p:nvPicPr>
          <p:cNvPr id="22" name="Picture 21">
            <a:extLst>
              <a:ext uri="{FF2B5EF4-FFF2-40B4-BE49-F238E27FC236}">
                <a16:creationId xmlns:a16="http://schemas.microsoft.com/office/drawing/2014/main" id="{8372D6B9-B6A7-EF22-DBBC-BDDAA17EA5AE}"/>
              </a:ext>
            </a:extLst>
          </p:cNvPr>
          <p:cNvPicPr>
            <a:picLocks noChangeAspect="1"/>
          </p:cNvPicPr>
          <p:nvPr/>
        </p:nvPicPr>
        <p:blipFill>
          <a:blip r:embed="rId2"/>
          <a:stretch>
            <a:fillRect/>
          </a:stretch>
        </p:blipFill>
        <p:spPr>
          <a:xfrm>
            <a:off x="7806128" y="1835182"/>
            <a:ext cx="2796281" cy="3465533"/>
          </a:xfrm>
          <a:prstGeom prst="rect">
            <a:avLst/>
          </a:prstGeom>
        </p:spPr>
      </p:pic>
      <p:pic>
        <p:nvPicPr>
          <p:cNvPr id="24" name="Picture 23">
            <a:extLst>
              <a:ext uri="{FF2B5EF4-FFF2-40B4-BE49-F238E27FC236}">
                <a16:creationId xmlns:a16="http://schemas.microsoft.com/office/drawing/2014/main" id="{BC452820-8D8F-6A8E-0A6A-EF0FB6B736A9}"/>
              </a:ext>
            </a:extLst>
          </p:cNvPr>
          <p:cNvPicPr>
            <a:picLocks noChangeAspect="1"/>
          </p:cNvPicPr>
          <p:nvPr/>
        </p:nvPicPr>
        <p:blipFill>
          <a:blip r:embed="rId3"/>
          <a:stretch>
            <a:fillRect/>
          </a:stretch>
        </p:blipFill>
        <p:spPr>
          <a:xfrm>
            <a:off x="10965460" y="1835182"/>
            <a:ext cx="3560817" cy="3465533"/>
          </a:xfrm>
          <a:prstGeom prst="rect">
            <a:avLst/>
          </a:prstGeom>
        </p:spPr>
      </p:pic>
      <p:pic>
        <p:nvPicPr>
          <p:cNvPr id="26" name="Picture 25">
            <a:extLst>
              <a:ext uri="{FF2B5EF4-FFF2-40B4-BE49-F238E27FC236}">
                <a16:creationId xmlns:a16="http://schemas.microsoft.com/office/drawing/2014/main" id="{0D15F98B-00B3-A343-4CBE-6D79590DB958}"/>
              </a:ext>
            </a:extLst>
          </p:cNvPr>
          <p:cNvPicPr>
            <a:picLocks noChangeAspect="1"/>
          </p:cNvPicPr>
          <p:nvPr/>
        </p:nvPicPr>
        <p:blipFill>
          <a:blip r:embed="rId4"/>
          <a:stretch>
            <a:fillRect/>
          </a:stretch>
        </p:blipFill>
        <p:spPr>
          <a:xfrm>
            <a:off x="8368497" y="5378397"/>
            <a:ext cx="5972536" cy="2685264"/>
          </a:xfrm>
          <a:prstGeom prst="rect">
            <a:avLst/>
          </a:prstGeom>
        </p:spPr>
      </p:pic>
    </p:spTree>
    <p:extLst>
      <p:ext uri="{BB962C8B-B14F-4D97-AF65-F5344CB8AC3E}">
        <p14:creationId xmlns:p14="http://schemas.microsoft.com/office/powerpoint/2010/main" val="13414565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59237" y="439341"/>
            <a:ext cx="5060156" cy="469940"/>
          </a:xfrm>
          <a:prstGeom prst="rect">
            <a:avLst/>
          </a:prstGeom>
          <a:noFill/>
          <a:ln/>
        </p:spPr>
        <p:txBody>
          <a:bodyPr wrap="none" lIns="0" tIns="0" rIns="0" bIns="0" rtlCol="0" anchor="t"/>
          <a:lstStyle/>
          <a:p>
            <a:pPr marL="0" indent="0" algn="l">
              <a:lnSpc>
                <a:spcPts val="3700"/>
              </a:lnSpc>
              <a:buNone/>
            </a:pPr>
            <a:r>
              <a:rPr lang="en-US" sz="2950" dirty="0">
                <a:solidFill>
                  <a:srgbClr val="FFD9BE"/>
                </a:solidFill>
                <a:latin typeface="Quattrocento" pitchFamily="34" charset="0"/>
                <a:ea typeface="Quattrocento" pitchFamily="34" charset="-122"/>
                <a:cs typeface="Quattrocento" pitchFamily="34" charset="-120"/>
              </a:rPr>
              <a:t>Module Completion Bar Chart</a:t>
            </a:r>
            <a:endParaRPr lang="en-US" sz="2950" dirty="0"/>
          </a:p>
        </p:txBody>
      </p:sp>
      <p:sp>
        <p:nvSpPr>
          <p:cNvPr id="3" name="Text 1"/>
          <p:cNvSpPr/>
          <p:nvPr/>
        </p:nvSpPr>
        <p:spPr>
          <a:xfrm>
            <a:off x="559237" y="1228844"/>
            <a:ext cx="13511927" cy="255627"/>
          </a:xfrm>
          <a:prstGeom prst="rect">
            <a:avLst/>
          </a:prstGeom>
          <a:noFill/>
          <a:ln/>
        </p:spPr>
        <p:txBody>
          <a:bodyPr wrap="none" lIns="0" tIns="0" rIns="0" bIns="0" rtlCol="0" anchor="t"/>
          <a:lstStyle/>
          <a:p>
            <a:pPr marL="0" indent="0" algn="l">
              <a:lnSpc>
                <a:spcPts val="2000"/>
              </a:lnSpc>
              <a:buNone/>
            </a:pPr>
            <a:r>
              <a:rPr lang="en-US" sz="1250" dirty="0">
                <a:solidFill>
                  <a:srgbClr val="F9EEE7"/>
                </a:solidFill>
                <a:latin typeface="Quattrocento" pitchFamily="34" charset="0"/>
                <a:ea typeface="Quattrocento" pitchFamily="34" charset="-122"/>
                <a:cs typeface="Quattrocento" pitchFamily="34" charset="-120"/>
              </a:rPr>
              <a:t>This bar chart provides a clear visual representation of completion rates for each module, allowing us to identify potential bottlenecks or areas where content might need improvement.</a:t>
            </a:r>
            <a:endParaRPr lang="en-US" sz="1250" dirty="0"/>
          </a:p>
        </p:txBody>
      </p:sp>
      <p:pic>
        <p:nvPicPr>
          <p:cNvPr id="6" name="Picture 5">
            <a:extLst>
              <a:ext uri="{FF2B5EF4-FFF2-40B4-BE49-F238E27FC236}">
                <a16:creationId xmlns:a16="http://schemas.microsoft.com/office/drawing/2014/main" id="{B7705FAD-1F07-6EA7-2A84-393791B60EA5}"/>
              </a:ext>
            </a:extLst>
          </p:cNvPr>
          <p:cNvPicPr>
            <a:picLocks noChangeAspect="1"/>
          </p:cNvPicPr>
          <p:nvPr/>
        </p:nvPicPr>
        <p:blipFill>
          <a:blip r:embed="rId3"/>
          <a:stretch>
            <a:fillRect/>
          </a:stretch>
        </p:blipFill>
        <p:spPr>
          <a:xfrm>
            <a:off x="787079" y="1639498"/>
            <a:ext cx="10880202" cy="6150761"/>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59237" y="439341"/>
            <a:ext cx="6803827" cy="469940"/>
          </a:xfrm>
          <a:prstGeom prst="rect">
            <a:avLst/>
          </a:prstGeom>
          <a:noFill/>
          <a:ln/>
        </p:spPr>
        <p:txBody>
          <a:bodyPr wrap="none" lIns="0" tIns="0" rIns="0" bIns="0" rtlCol="0" anchor="t"/>
          <a:lstStyle/>
          <a:p>
            <a:pPr marL="0" indent="0" algn="l">
              <a:lnSpc>
                <a:spcPts val="3700"/>
              </a:lnSpc>
              <a:buNone/>
            </a:pPr>
            <a:r>
              <a:rPr lang="en-US" sz="2950" dirty="0">
                <a:solidFill>
                  <a:srgbClr val="FFD9BE"/>
                </a:solidFill>
                <a:latin typeface="Quattrocento" pitchFamily="34" charset="0"/>
                <a:ea typeface="Quattrocento" pitchFamily="34" charset="-122"/>
                <a:cs typeface="Quattrocento" pitchFamily="34" charset="-120"/>
              </a:rPr>
              <a:t>User Completion Categories: A Snapshot</a:t>
            </a:r>
            <a:endParaRPr lang="en-US" sz="2950" dirty="0"/>
          </a:p>
        </p:txBody>
      </p:sp>
      <p:sp>
        <p:nvSpPr>
          <p:cNvPr id="3" name="Text 1"/>
          <p:cNvSpPr/>
          <p:nvPr/>
        </p:nvSpPr>
        <p:spPr>
          <a:xfrm>
            <a:off x="362467" y="1422880"/>
            <a:ext cx="13511927" cy="255627"/>
          </a:xfrm>
          <a:prstGeom prst="rect">
            <a:avLst/>
          </a:prstGeom>
          <a:noFill/>
          <a:ln/>
        </p:spPr>
        <p:txBody>
          <a:bodyPr wrap="none" lIns="0" tIns="0" rIns="0" bIns="0" rtlCol="0" anchor="t"/>
          <a:lstStyle/>
          <a:p>
            <a:pPr marL="0" indent="0" algn="l">
              <a:lnSpc>
                <a:spcPts val="2000"/>
              </a:lnSpc>
              <a:buNone/>
            </a:pPr>
            <a:r>
              <a:rPr lang="en-US" sz="1400" b="1" dirty="0">
                <a:solidFill>
                  <a:srgbClr val="F9EEE7"/>
                </a:solidFill>
                <a:latin typeface="Quattrocento" pitchFamily="34" charset="0"/>
                <a:ea typeface="Quattrocento" pitchFamily="34" charset="-122"/>
                <a:cs typeface="Quattrocento" pitchFamily="34" charset="-120"/>
              </a:rPr>
              <a:t>The pie chart offers a quick overview of user distribution across different completion categories, highlighting engagement levels and helping to identify potential dropout risks</a:t>
            </a:r>
            <a:r>
              <a:rPr lang="en-US" sz="1600" b="1" dirty="0">
                <a:solidFill>
                  <a:srgbClr val="F9EEE7"/>
                </a:solidFill>
                <a:latin typeface="Quattrocento" pitchFamily="34" charset="0"/>
                <a:ea typeface="Quattrocento" pitchFamily="34" charset="-122"/>
                <a:cs typeface="Quattrocento" pitchFamily="34" charset="-120"/>
              </a:rPr>
              <a:t>.</a:t>
            </a:r>
            <a:endParaRPr lang="en-US" sz="1600" b="1" dirty="0"/>
          </a:p>
        </p:txBody>
      </p:sp>
      <p:sp>
        <p:nvSpPr>
          <p:cNvPr id="5" name="Shape 2"/>
          <p:cNvSpPr/>
          <p:nvPr/>
        </p:nvSpPr>
        <p:spPr>
          <a:xfrm>
            <a:off x="3130748" y="9071015"/>
            <a:ext cx="159782" cy="159782"/>
          </a:xfrm>
          <a:prstGeom prst="roundRect">
            <a:avLst>
              <a:gd name="adj" fmla="val 11446"/>
            </a:avLst>
          </a:prstGeom>
          <a:solidFill>
            <a:srgbClr val="7A2910"/>
          </a:solidFill>
          <a:ln/>
        </p:spPr>
      </p:sp>
      <p:sp>
        <p:nvSpPr>
          <p:cNvPr id="6" name="Text 3"/>
          <p:cNvSpPr/>
          <p:nvPr/>
        </p:nvSpPr>
        <p:spPr>
          <a:xfrm>
            <a:off x="3351490" y="9071015"/>
            <a:ext cx="471368" cy="159782"/>
          </a:xfrm>
          <a:prstGeom prst="rect">
            <a:avLst/>
          </a:prstGeom>
          <a:noFill/>
          <a:ln/>
        </p:spPr>
        <p:txBody>
          <a:bodyPr wrap="none" lIns="0" tIns="0" rIns="0" bIns="0" rtlCol="0" anchor="t"/>
          <a:lstStyle/>
          <a:p>
            <a:pPr marL="0" indent="0" algn="l">
              <a:lnSpc>
                <a:spcPts val="1250"/>
              </a:lnSpc>
              <a:buNone/>
            </a:pPr>
            <a:r>
              <a:rPr lang="en-US" sz="1250" dirty="0">
                <a:solidFill>
                  <a:srgbClr val="F9EEE7"/>
                </a:solidFill>
                <a:latin typeface="Quattrocento" pitchFamily="34" charset="0"/>
                <a:ea typeface="Quattrocento" pitchFamily="34" charset="-122"/>
                <a:cs typeface="Quattrocento" pitchFamily="34" charset="-120"/>
              </a:rPr>
              <a:t>0-25%</a:t>
            </a:r>
            <a:endParaRPr lang="en-US" sz="1250" dirty="0"/>
          </a:p>
        </p:txBody>
      </p:sp>
      <p:sp>
        <p:nvSpPr>
          <p:cNvPr id="7" name="Shape 4"/>
          <p:cNvSpPr/>
          <p:nvPr/>
        </p:nvSpPr>
        <p:spPr>
          <a:xfrm>
            <a:off x="5216366" y="9071015"/>
            <a:ext cx="159782" cy="159782"/>
          </a:xfrm>
          <a:prstGeom prst="roundRect">
            <a:avLst>
              <a:gd name="adj" fmla="val 11446"/>
            </a:avLst>
          </a:prstGeom>
          <a:solidFill>
            <a:srgbClr val="C74319"/>
          </a:solidFill>
          <a:ln/>
        </p:spPr>
      </p:sp>
      <p:sp>
        <p:nvSpPr>
          <p:cNvPr id="8" name="Text 5"/>
          <p:cNvSpPr/>
          <p:nvPr/>
        </p:nvSpPr>
        <p:spPr>
          <a:xfrm>
            <a:off x="5437108" y="9071015"/>
            <a:ext cx="560665" cy="159782"/>
          </a:xfrm>
          <a:prstGeom prst="rect">
            <a:avLst/>
          </a:prstGeom>
          <a:noFill/>
          <a:ln/>
        </p:spPr>
        <p:txBody>
          <a:bodyPr wrap="none" lIns="0" tIns="0" rIns="0" bIns="0" rtlCol="0" anchor="t"/>
          <a:lstStyle/>
          <a:p>
            <a:pPr marL="0" indent="0" algn="l">
              <a:lnSpc>
                <a:spcPts val="1250"/>
              </a:lnSpc>
              <a:buNone/>
            </a:pPr>
            <a:r>
              <a:rPr lang="en-US" sz="1250" dirty="0">
                <a:solidFill>
                  <a:srgbClr val="F9EEE7"/>
                </a:solidFill>
                <a:latin typeface="Quattrocento" pitchFamily="34" charset="0"/>
                <a:ea typeface="Quattrocento" pitchFamily="34" charset="-122"/>
                <a:cs typeface="Quattrocento" pitchFamily="34" charset="-120"/>
              </a:rPr>
              <a:t>26-50%</a:t>
            </a:r>
            <a:endParaRPr lang="en-US" sz="1250" dirty="0"/>
          </a:p>
        </p:txBody>
      </p:sp>
      <p:sp>
        <p:nvSpPr>
          <p:cNvPr id="9" name="Shape 6"/>
          <p:cNvSpPr/>
          <p:nvPr/>
        </p:nvSpPr>
        <p:spPr>
          <a:xfrm>
            <a:off x="8661678" y="9071015"/>
            <a:ext cx="159782" cy="159782"/>
          </a:xfrm>
          <a:prstGeom prst="roundRect">
            <a:avLst>
              <a:gd name="adj" fmla="val 11446"/>
            </a:avLst>
          </a:prstGeom>
          <a:solidFill>
            <a:srgbClr val="E8734F"/>
          </a:solidFill>
          <a:ln/>
        </p:spPr>
      </p:sp>
      <p:sp>
        <p:nvSpPr>
          <p:cNvPr id="10" name="Text 7"/>
          <p:cNvSpPr/>
          <p:nvPr/>
        </p:nvSpPr>
        <p:spPr>
          <a:xfrm>
            <a:off x="8882420" y="9071015"/>
            <a:ext cx="502206" cy="159782"/>
          </a:xfrm>
          <a:prstGeom prst="rect">
            <a:avLst/>
          </a:prstGeom>
          <a:noFill/>
          <a:ln/>
        </p:spPr>
        <p:txBody>
          <a:bodyPr wrap="none" lIns="0" tIns="0" rIns="0" bIns="0" rtlCol="0" anchor="t"/>
          <a:lstStyle/>
          <a:p>
            <a:pPr marL="0" indent="0" algn="l">
              <a:lnSpc>
                <a:spcPts val="1250"/>
              </a:lnSpc>
              <a:buNone/>
            </a:pPr>
            <a:r>
              <a:rPr lang="en-US" sz="1250" dirty="0">
                <a:solidFill>
                  <a:srgbClr val="F9EEE7"/>
                </a:solidFill>
                <a:latin typeface="Quattrocento" pitchFamily="34" charset="0"/>
                <a:ea typeface="Quattrocento" pitchFamily="34" charset="-122"/>
                <a:cs typeface="Quattrocento" pitchFamily="34" charset="-120"/>
              </a:rPr>
              <a:t>51-75%</a:t>
            </a:r>
            <a:endParaRPr lang="en-US" sz="1250" dirty="0"/>
          </a:p>
        </p:txBody>
      </p:sp>
      <p:sp>
        <p:nvSpPr>
          <p:cNvPr id="11" name="Shape 8"/>
          <p:cNvSpPr/>
          <p:nvPr/>
        </p:nvSpPr>
        <p:spPr>
          <a:xfrm>
            <a:off x="10807422" y="9071015"/>
            <a:ext cx="159782" cy="159782"/>
          </a:xfrm>
          <a:prstGeom prst="roundRect">
            <a:avLst>
              <a:gd name="adj" fmla="val 11446"/>
            </a:avLst>
          </a:prstGeom>
          <a:solidFill>
            <a:srgbClr val="F2B09C"/>
          </a:solidFill>
          <a:ln/>
        </p:spPr>
      </p:sp>
      <p:sp>
        <p:nvSpPr>
          <p:cNvPr id="12" name="Text 9"/>
          <p:cNvSpPr/>
          <p:nvPr/>
        </p:nvSpPr>
        <p:spPr>
          <a:xfrm>
            <a:off x="11028164" y="9071015"/>
            <a:ext cx="628531" cy="159782"/>
          </a:xfrm>
          <a:prstGeom prst="rect">
            <a:avLst/>
          </a:prstGeom>
          <a:noFill/>
          <a:ln/>
        </p:spPr>
        <p:txBody>
          <a:bodyPr wrap="none" lIns="0" tIns="0" rIns="0" bIns="0" rtlCol="0" anchor="t"/>
          <a:lstStyle/>
          <a:p>
            <a:pPr marL="0" indent="0" algn="l">
              <a:lnSpc>
                <a:spcPts val="1250"/>
              </a:lnSpc>
              <a:buNone/>
            </a:pPr>
            <a:r>
              <a:rPr lang="en-US" sz="1250" dirty="0">
                <a:solidFill>
                  <a:srgbClr val="F9EEE7"/>
                </a:solidFill>
                <a:latin typeface="Quattrocento" pitchFamily="34" charset="0"/>
                <a:ea typeface="Quattrocento" pitchFamily="34" charset="-122"/>
                <a:cs typeface="Quattrocento" pitchFamily="34" charset="-120"/>
              </a:rPr>
              <a:t>76-100%</a:t>
            </a:r>
            <a:endParaRPr lang="en-US" sz="1250" dirty="0"/>
          </a:p>
        </p:txBody>
      </p:sp>
      <p:pic>
        <p:nvPicPr>
          <p:cNvPr id="14" name="Picture 13">
            <a:extLst>
              <a:ext uri="{FF2B5EF4-FFF2-40B4-BE49-F238E27FC236}">
                <a16:creationId xmlns:a16="http://schemas.microsoft.com/office/drawing/2014/main" id="{D9669CB6-6B02-FCDE-F79E-EE76C680E448}"/>
              </a:ext>
            </a:extLst>
          </p:cNvPr>
          <p:cNvPicPr>
            <a:picLocks noChangeAspect="1"/>
          </p:cNvPicPr>
          <p:nvPr/>
        </p:nvPicPr>
        <p:blipFill>
          <a:blip r:embed="rId3"/>
          <a:stretch>
            <a:fillRect/>
          </a:stretch>
        </p:blipFill>
        <p:spPr>
          <a:xfrm>
            <a:off x="3290531" y="2138797"/>
            <a:ext cx="9175404" cy="539376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837724" y="1962150"/>
            <a:ext cx="8592860"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Key Performance Indicators (KPIs)</a:t>
            </a:r>
            <a:endParaRPr lang="en-US" sz="4400" dirty="0"/>
          </a:p>
        </p:txBody>
      </p:sp>
      <p:sp>
        <p:nvSpPr>
          <p:cNvPr id="3" name="Text 1"/>
          <p:cNvSpPr/>
          <p:nvPr/>
        </p:nvSpPr>
        <p:spPr>
          <a:xfrm>
            <a:off x="837724" y="3144917"/>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Our tracker provides essential KPIs to gauge overall course health and learner performance, offering a comprehensive view of engagement and success.</a:t>
            </a:r>
            <a:endParaRPr lang="en-US" sz="1850" dirty="0"/>
          </a:p>
        </p:txBody>
      </p:sp>
      <p:sp>
        <p:nvSpPr>
          <p:cNvPr id="4" name="Text 2"/>
          <p:cNvSpPr/>
          <p:nvPr/>
        </p:nvSpPr>
        <p:spPr>
          <a:xfrm>
            <a:off x="837724" y="4299823"/>
            <a:ext cx="4118848" cy="789861"/>
          </a:xfrm>
          <a:prstGeom prst="rect">
            <a:avLst/>
          </a:prstGeom>
          <a:noFill/>
          <a:ln/>
        </p:spPr>
        <p:txBody>
          <a:bodyPr wrap="none" lIns="0" tIns="0" rIns="0" bIns="0" rtlCol="0" anchor="t"/>
          <a:lstStyle/>
          <a:p>
            <a:pPr marL="0" indent="0" algn="ctr">
              <a:lnSpc>
                <a:spcPts val="6200"/>
              </a:lnSpc>
              <a:buNone/>
            </a:pPr>
            <a:r>
              <a:rPr lang="en-US" sz="6200" dirty="0">
                <a:solidFill>
                  <a:srgbClr val="F9EEE7"/>
                </a:solidFill>
                <a:latin typeface="Quattrocento" pitchFamily="34" charset="0"/>
                <a:ea typeface="Quattrocento" pitchFamily="34" charset="-122"/>
                <a:cs typeface="Quattrocento" pitchFamily="34" charset="-120"/>
              </a:rPr>
              <a:t>68%</a:t>
            </a:r>
            <a:endParaRPr lang="en-US" sz="6200" dirty="0"/>
          </a:p>
        </p:txBody>
      </p:sp>
      <p:sp>
        <p:nvSpPr>
          <p:cNvPr id="5" name="Text 3"/>
          <p:cNvSpPr/>
          <p:nvPr/>
        </p:nvSpPr>
        <p:spPr>
          <a:xfrm>
            <a:off x="1488996" y="5388769"/>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F9EEE7"/>
                </a:solidFill>
                <a:latin typeface="Quattrocento" pitchFamily="34" charset="0"/>
                <a:ea typeface="Quattrocento" pitchFamily="34" charset="-122"/>
                <a:cs typeface="Quattrocento" pitchFamily="34" charset="-120"/>
              </a:rPr>
              <a:t>Avg. Progress</a:t>
            </a:r>
            <a:endParaRPr lang="en-US" sz="2200" dirty="0"/>
          </a:p>
        </p:txBody>
      </p:sp>
      <p:sp>
        <p:nvSpPr>
          <p:cNvPr id="6" name="Text 4"/>
          <p:cNvSpPr/>
          <p:nvPr/>
        </p:nvSpPr>
        <p:spPr>
          <a:xfrm>
            <a:off x="837724" y="5884307"/>
            <a:ext cx="4118848" cy="383024"/>
          </a:xfrm>
          <a:prstGeom prst="rect">
            <a:avLst/>
          </a:prstGeom>
          <a:noFill/>
          <a:ln/>
        </p:spPr>
        <p:txBody>
          <a:bodyPr wrap="none" lIns="0" tIns="0" rIns="0" bIns="0" rtlCol="0" anchor="t"/>
          <a:lstStyle/>
          <a:p>
            <a:pPr marL="0" indent="0" algn="ctr">
              <a:lnSpc>
                <a:spcPts val="3000"/>
              </a:lnSpc>
              <a:buNone/>
            </a:pPr>
            <a:r>
              <a:rPr lang="en-US" sz="1850" dirty="0">
                <a:solidFill>
                  <a:srgbClr val="F9EEE7"/>
                </a:solidFill>
                <a:latin typeface="Quattrocento" pitchFamily="34" charset="0"/>
                <a:ea typeface="Quattrocento" pitchFamily="34" charset="-122"/>
                <a:cs typeface="Quattrocento" pitchFamily="34" charset="-120"/>
              </a:rPr>
              <a:t>Across all active learners</a:t>
            </a:r>
            <a:endParaRPr lang="en-US" sz="1850" dirty="0"/>
          </a:p>
        </p:txBody>
      </p:sp>
      <p:sp>
        <p:nvSpPr>
          <p:cNvPr id="7" name="Text 5"/>
          <p:cNvSpPr/>
          <p:nvPr/>
        </p:nvSpPr>
        <p:spPr>
          <a:xfrm>
            <a:off x="5255776" y="4299823"/>
            <a:ext cx="4118848" cy="789861"/>
          </a:xfrm>
          <a:prstGeom prst="rect">
            <a:avLst/>
          </a:prstGeom>
          <a:noFill/>
          <a:ln/>
        </p:spPr>
        <p:txBody>
          <a:bodyPr wrap="none" lIns="0" tIns="0" rIns="0" bIns="0" rtlCol="0" anchor="t"/>
          <a:lstStyle/>
          <a:p>
            <a:pPr marL="0" indent="0" algn="ctr">
              <a:lnSpc>
                <a:spcPts val="6200"/>
              </a:lnSpc>
              <a:buNone/>
            </a:pPr>
            <a:r>
              <a:rPr lang="en-US" sz="6200" dirty="0">
                <a:solidFill>
                  <a:srgbClr val="F9EEE7"/>
                </a:solidFill>
                <a:latin typeface="Quattrocento" pitchFamily="34" charset="0"/>
                <a:ea typeface="Quattrocento" pitchFamily="34" charset="-122"/>
                <a:cs typeface="Quattrocento" pitchFamily="34" charset="-120"/>
              </a:rPr>
              <a:t>12%</a:t>
            </a:r>
            <a:endParaRPr lang="en-US" sz="6200" dirty="0"/>
          </a:p>
        </p:txBody>
      </p:sp>
      <p:sp>
        <p:nvSpPr>
          <p:cNvPr id="8" name="Text 6"/>
          <p:cNvSpPr/>
          <p:nvPr/>
        </p:nvSpPr>
        <p:spPr>
          <a:xfrm>
            <a:off x="5907048" y="5388769"/>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F9EEE7"/>
                </a:solidFill>
                <a:latin typeface="Quattrocento" pitchFamily="34" charset="0"/>
                <a:ea typeface="Quattrocento" pitchFamily="34" charset="-122"/>
                <a:cs typeface="Quattrocento" pitchFamily="34" charset="-120"/>
              </a:rPr>
              <a:t>Dropout Rate</a:t>
            </a:r>
            <a:endParaRPr lang="en-US" sz="2200" dirty="0"/>
          </a:p>
        </p:txBody>
      </p:sp>
      <p:sp>
        <p:nvSpPr>
          <p:cNvPr id="9" name="Text 7"/>
          <p:cNvSpPr/>
          <p:nvPr/>
        </p:nvSpPr>
        <p:spPr>
          <a:xfrm>
            <a:off x="5255776" y="5884307"/>
            <a:ext cx="4118848" cy="383024"/>
          </a:xfrm>
          <a:prstGeom prst="rect">
            <a:avLst/>
          </a:prstGeom>
          <a:noFill/>
          <a:ln/>
        </p:spPr>
        <p:txBody>
          <a:bodyPr wrap="none" lIns="0" tIns="0" rIns="0" bIns="0" rtlCol="0" anchor="t"/>
          <a:lstStyle/>
          <a:p>
            <a:pPr marL="0" indent="0" algn="ctr">
              <a:lnSpc>
                <a:spcPts val="3000"/>
              </a:lnSpc>
              <a:buNone/>
            </a:pPr>
            <a:r>
              <a:rPr lang="en-US" sz="1850" dirty="0">
                <a:solidFill>
                  <a:srgbClr val="F9EEE7"/>
                </a:solidFill>
                <a:latin typeface="Quattrocento" pitchFamily="34" charset="0"/>
                <a:ea typeface="Quattrocento" pitchFamily="34" charset="-122"/>
                <a:cs typeface="Quattrocento" pitchFamily="34" charset="-120"/>
              </a:rPr>
              <a:t>Users with minimal engagement</a:t>
            </a:r>
            <a:endParaRPr lang="en-US" sz="1850" dirty="0"/>
          </a:p>
        </p:txBody>
      </p:sp>
      <p:sp>
        <p:nvSpPr>
          <p:cNvPr id="10" name="Text 8"/>
          <p:cNvSpPr/>
          <p:nvPr/>
        </p:nvSpPr>
        <p:spPr>
          <a:xfrm>
            <a:off x="9673828" y="4299823"/>
            <a:ext cx="4118848" cy="789861"/>
          </a:xfrm>
          <a:prstGeom prst="rect">
            <a:avLst/>
          </a:prstGeom>
          <a:noFill/>
          <a:ln/>
        </p:spPr>
        <p:txBody>
          <a:bodyPr wrap="none" lIns="0" tIns="0" rIns="0" bIns="0" rtlCol="0" anchor="t"/>
          <a:lstStyle/>
          <a:p>
            <a:pPr marL="0" indent="0" algn="ctr">
              <a:lnSpc>
                <a:spcPts val="6200"/>
              </a:lnSpc>
              <a:buNone/>
            </a:pPr>
            <a:r>
              <a:rPr lang="en-US" sz="6200" dirty="0">
                <a:solidFill>
                  <a:srgbClr val="F9EEE7"/>
                </a:solidFill>
                <a:latin typeface="Quattrocento" pitchFamily="34" charset="0"/>
                <a:ea typeface="Quattrocento" pitchFamily="34" charset="-122"/>
                <a:cs typeface="Quattrocento" pitchFamily="34" charset="-120"/>
              </a:rPr>
              <a:t>40%</a:t>
            </a:r>
            <a:endParaRPr lang="en-US" sz="6200" dirty="0"/>
          </a:p>
        </p:txBody>
      </p:sp>
      <p:sp>
        <p:nvSpPr>
          <p:cNvPr id="11" name="Text 9"/>
          <p:cNvSpPr/>
          <p:nvPr/>
        </p:nvSpPr>
        <p:spPr>
          <a:xfrm>
            <a:off x="10325100" y="5388769"/>
            <a:ext cx="2816185" cy="351949"/>
          </a:xfrm>
          <a:prstGeom prst="rect">
            <a:avLst/>
          </a:prstGeom>
          <a:noFill/>
          <a:ln/>
        </p:spPr>
        <p:txBody>
          <a:bodyPr wrap="none" lIns="0" tIns="0" rIns="0" bIns="0" rtlCol="0" anchor="t"/>
          <a:lstStyle/>
          <a:p>
            <a:pPr marL="0" indent="0" algn="ctr">
              <a:lnSpc>
                <a:spcPts val="2750"/>
              </a:lnSpc>
              <a:buNone/>
            </a:pPr>
            <a:r>
              <a:rPr lang="en-US" sz="2200" dirty="0">
                <a:solidFill>
                  <a:srgbClr val="F9EEE7"/>
                </a:solidFill>
                <a:latin typeface="Quattrocento" pitchFamily="34" charset="0"/>
                <a:ea typeface="Quattrocento" pitchFamily="34" charset="-122"/>
                <a:cs typeface="Quattrocento" pitchFamily="34" charset="-120"/>
              </a:rPr>
              <a:t>Completion Rate</a:t>
            </a:r>
            <a:endParaRPr lang="en-US" sz="2200" dirty="0"/>
          </a:p>
        </p:txBody>
      </p:sp>
      <p:sp>
        <p:nvSpPr>
          <p:cNvPr id="12" name="Text 10"/>
          <p:cNvSpPr/>
          <p:nvPr/>
        </p:nvSpPr>
        <p:spPr>
          <a:xfrm>
            <a:off x="9673828" y="5884307"/>
            <a:ext cx="4118848" cy="383024"/>
          </a:xfrm>
          <a:prstGeom prst="rect">
            <a:avLst/>
          </a:prstGeom>
          <a:noFill/>
          <a:ln/>
        </p:spPr>
        <p:txBody>
          <a:bodyPr wrap="none" lIns="0" tIns="0" rIns="0" bIns="0" rtlCol="0" anchor="t"/>
          <a:lstStyle/>
          <a:p>
            <a:pPr marL="0" indent="0" algn="ctr">
              <a:lnSpc>
                <a:spcPts val="3000"/>
              </a:lnSpc>
              <a:buNone/>
            </a:pPr>
            <a:r>
              <a:rPr lang="en-US" sz="1850" dirty="0">
                <a:solidFill>
                  <a:srgbClr val="F9EEE7"/>
                </a:solidFill>
                <a:latin typeface="Quattrocento" pitchFamily="34" charset="0"/>
                <a:ea typeface="Quattrocento" pitchFamily="34" charset="-122"/>
                <a:cs typeface="Quattrocento" pitchFamily="34" charset="-120"/>
              </a:rPr>
              <a:t>Learners finishing all modules</a:t>
            </a:r>
            <a:endParaRPr lang="en-US" sz="18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37724" y="1578650"/>
            <a:ext cx="6625709"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Data Input and Processing</a:t>
            </a:r>
            <a:endParaRPr lang="en-US" sz="4400" dirty="0"/>
          </a:p>
        </p:txBody>
      </p:sp>
      <p:sp>
        <p:nvSpPr>
          <p:cNvPr id="3" name="Text 1"/>
          <p:cNvSpPr/>
          <p:nvPr/>
        </p:nvSpPr>
        <p:spPr>
          <a:xfrm>
            <a:off x="837724" y="2857024"/>
            <a:ext cx="6185535"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The system relies on straightforward data inputs to calculate progress accurately. Each user's journey is mapped to provide real-time insights.</a:t>
            </a:r>
            <a:endParaRPr lang="en-US" sz="1850" dirty="0"/>
          </a:p>
        </p:txBody>
      </p:sp>
      <p:sp>
        <p:nvSpPr>
          <p:cNvPr id="4" name="Text 2"/>
          <p:cNvSpPr/>
          <p:nvPr/>
        </p:nvSpPr>
        <p:spPr>
          <a:xfrm>
            <a:off x="837724" y="4221480"/>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UserID, Name, CourseName</a:t>
            </a:r>
            <a:endParaRPr lang="en-US" sz="1850" dirty="0"/>
          </a:p>
        </p:txBody>
      </p:sp>
      <p:sp>
        <p:nvSpPr>
          <p:cNvPr id="5" name="Text 3"/>
          <p:cNvSpPr/>
          <p:nvPr/>
        </p:nvSpPr>
        <p:spPr>
          <a:xfrm>
            <a:off x="837724" y="4688205"/>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F9EEE7"/>
                </a:solidFill>
                <a:latin typeface="Quattrocento" pitchFamily="34" charset="0"/>
                <a:ea typeface="Quattrocento" pitchFamily="34" charset="-122"/>
                <a:cs typeface="Quattrocento" pitchFamily="34" charset="-120"/>
              </a:rPr>
              <a:t>ModulesCompleted, TotalModules</a:t>
            </a:r>
            <a:endParaRPr lang="en-US" sz="1850" dirty="0"/>
          </a:p>
        </p:txBody>
      </p:sp>
      <p:sp>
        <p:nvSpPr>
          <p:cNvPr id="6" name="Text 4"/>
          <p:cNvSpPr/>
          <p:nvPr/>
        </p:nvSpPr>
        <p:spPr>
          <a:xfrm>
            <a:off x="7614761" y="2857024"/>
            <a:ext cx="6185535" cy="1149072"/>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A simple calculation transforms raw data into meaningful progress percentages, ensuring all tracking is precise and reliable.</a:t>
            </a:r>
            <a:endParaRPr lang="en-US" sz="1850" dirty="0"/>
          </a:p>
        </p:txBody>
      </p:sp>
      <p:sp>
        <p:nvSpPr>
          <p:cNvPr id="7" name="Shape 5"/>
          <p:cNvSpPr/>
          <p:nvPr/>
        </p:nvSpPr>
        <p:spPr>
          <a:xfrm>
            <a:off x="7614761" y="4275296"/>
            <a:ext cx="6185535" cy="1124903"/>
          </a:xfrm>
          <a:prstGeom prst="roundRect">
            <a:avLst>
              <a:gd name="adj" fmla="val 3192"/>
            </a:avLst>
          </a:prstGeom>
          <a:solidFill>
            <a:srgbClr val="1F403F"/>
          </a:solidFill>
          <a:ln/>
        </p:spPr>
      </p:sp>
      <p:sp>
        <p:nvSpPr>
          <p:cNvPr id="8" name="Shape 6"/>
          <p:cNvSpPr/>
          <p:nvPr/>
        </p:nvSpPr>
        <p:spPr>
          <a:xfrm>
            <a:off x="7602855" y="4275296"/>
            <a:ext cx="6209348" cy="1124903"/>
          </a:xfrm>
          <a:prstGeom prst="roundRect">
            <a:avLst>
              <a:gd name="adj" fmla="val 3192"/>
            </a:avLst>
          </a:prstGeom>
          <a:solidFill>
            <a:srgbClr val="1F403F"/>
          </a:solidFill>
          <a:ln/>
        </p:spPr>
      </p:sp>
      <p:sp>
        <p:nvSpPr>
          <p:cNvPr id="9" name="Text 7"/>
          <p:cNvSpPr/>
          <p:nvPr/>
        </p:nvSpPr>
        <p:spPr>
          <a:xfrm>
            <a:off x="7842171" y="4454723"/>
            <a:ext cx="5730716"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highlight>
                  <a:srgbClr val="1F403F"/>
                </a:highlight>
                <a:latin typeface="Consolas" pitchFamily="34" charset="0"/>
                <a:ea typeface="Consolas" pitchFamily="34" charset="-122"/>
                <a:cs typeface="Consolas" pitchFamily="34" charset="-120"/>
              </a:rPr>
              <a:t>Progress % = (ModulesCompleted / TotalModules) × 100</a:t>
            </a:r>
            <a:endParaRPr lang="en-US" sz="1850" dirty="0"/>
          </a:p>
        </p:txBody>
      </p:sp>
      <p:sp>
        <p:nvSpPr>
          <p:cNvPr id="10" name="Text 8"/>
          <p:cNvSpPr/>
          <p:nvPr/>
        </p:nvSpPr>
        <p:spPr>
          <a:xfrm>
            <a:off x="7614761" y="5669399"/>
            <a:ext cx="6185535"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Robust data validation is embedded to guarantee accuracy and keep tracking up-to-date.</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1776651"/>
            <a:ext cx="9247227"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Motivation Through Visual Feedback</a:t>
            </a:r>
            <a:endParaRPr lang="en-US" sz="4400" dirty="0"/>
          </a:p>
        </p:txBody>
      </p:sp>
      <p:sp>
        <p:nvSpPr>
          <p:cNvPr id="3" name="Text 1"/>
          <p:cNvSpPr/>
          <p:nvPr/>
        </p:nvSpPr>
        <p:spPr>
          <a:xfrm>
            <a:off x="837724" y="2959417"/>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Visual progress indicators and gamification elements are key to boosting learner motivation and fostering continuous engagement, helping to reduce attrition rates.</a:t>
            </a:r>
            <a:endParaRPr lang="en-US" sz="1850" dirty="0"/>
          </a:p>
        </p:txBody>
      </p:sp>
      <p:sp>
        <p:nvSpPr>
          <p:cNvPr id="4" name="Shape 2"/>
          <p:cNvSpPr/>
          <p:nvPr/>
        </p:nvSpPr>
        <p:spPr>
          <a:xfrm>
            <a:off x="837724" y="3994666"/>
            <a:ext cx="4198620" cy="718066"/>
          </a:xfrm>
          <a:prstGeom prst="roundRect">
            <a:avLst>
              <a:gd name="adj" fmla="val 480052"/>
            </a:avLst>
          </a:prstGeom>
          <a:solidFill>
            <a:srgbClr val="315251"/>
          </a:solidFill>
          <a:ln/>
        </p:spPr>
      </p:sp>
      <p:pic>
        <p:nvPicPr>
          <p:cNvPr id="5" name="Image 0" descr="preencoded.png"/>
          <p:cNvPicPr>
            <a:picLocks noChangeAspect="1"/>
          </p:cNvPicPr>
          <p:nvPr/>
        </p:nvPicPr>
        <p:blipFill>
          <a:blip r:embed="rId3"/>
          <a:stretch>
            <a:fillRect/>
          </a:stretch>
        </p:blipFill>
        <p:spPr>
          <a:xfrm>
            <a:off x="2757488" y="4129326"/>
            <a:ext cx="358973" cy="448747"/>
          </a:xfrm>
          <a:prstGeom prst="rect">
            <a:avLst/>
          </a:prstGeom>
        </p:spPr>
      </p:pic>
      <p:sp>
        <p:nvSpPr>
          <p:cNvPr id="6" name="Text 3"/>
          <p:cNvSpPr/>
          <p:nvPr/>
        </p:nvSpPr>
        <p:spPr>
          <a:xfrm>
            <a:off x="1077039" y="495204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Progress Bars</a:t>
            </a:r>
            <a:endParaRPr lang="en-US" sz="2200" dirty="0"/>
          </a:p>
        </p:txBody>
      </p:sp>
      <p:sp>
        <p:nvSpPr>
          <p:cNvPr id="7" name="Text 4"/>
          <p:cNvSpPr/>
          <p:nvPr/>
        </p:nvSpPr>
        <p:spPr>
          <a:xfrm>
            <a:off x="1077039" y="5447586"/>
            <a:ext cx="3719989" cy="383024"/>
          </a:xfrm>
          <a:prstGeom prst="rect">
            <a:avLst/>
          </a:prstGeom>
          <a:noFill/>
          <a:ln/>
        </p:spPr>
        <p:txBody>
          <a:bodyPr wrap="non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Clear visual cues of advancement</a:t>
            </a:r>
            <a:endParaRPr lang="en-US" sz="1850" dirty="0"/>
          </a:p>
        </p:txBody>
      </p:sp>
      <p:sp>
        <p:nvSpPr>
          <p:cNvPr id="8" name="Shape 5"/>
          <p:cNvSpPr/>
          <p:nvPr/>
        </p:nvSpPr>
        <p:spPr>
          <a:xfrm>
            <a:off x="5215771" y="3994666"/>
            <a:ext cx="4198739" cy="718066"/>
          </a:xfrm>
          <a:prstGeom prst="roundRect">
            <a:avLst>
              <a:gd name="adj" fmla="val 480052"/>
            </a:avLst>
          </a:prstGeom>
          <a:solidFill>
            <a:srgbClr val="315251"/>
          </a:solidFill>
          <a:ln/>
        </p:spPr>
      </p:sp>
      <p:pic>
        <p:nvPicPr>
          <p:cNvPr id="9" name="Image 1" descr="preencoded.png"/>
          <p:cNvPicPr>
            <a:picLocks noChangeAspect="1"/>
          </p:cNvPicPr>
          <p:nvPr/>
        </p:nvPicPr>
        <p:blipFill>
          <a:blip r:embed="rId4"/>
          <a:stretch>
            <a:fillRect/>
          </a:stretch>
        </p:blipFill>
        <p:spPr>
          <a:xfrm>
            <a:off x="7135654" y="4129326"/>
            <a:ext cx="358973" cy="448747"/>
          </a:xfrm>
          <a:prstGeom prst="rect">
            <a:avLst/>
          </a:prstGeom>
        </p:spPr>
      </p:pic>
      <p:sp>
        <p:nvSpPr>
          <p:cNvPr id="10" name="Text 6"/>
          <p:cNvSpPr/>
          <p:nvPr/>
        </p:nvSpPr>
        <p:spPr>
          <a:xfrm>
            <a:off x="5455087" y="4952048"/>
            <a:ext cx="3205877"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Achievement Animations</a:t>
            </a:r>
            <a:endParaRPr lang="en-US" sz="2200" dirty="0"/>
          </a:p>
        </p:txBody>
      </p:sp>
      <p:sp>
        <p:nvSpPr>
          <p:cNvPr id="11" name="Text 7"/>
          <p:cNvSpPr/>
          <p:nvPr/>
        </p:nvSpPr>
        <p:spPr>
          <a:xfrm>
            <a:off x="5455087" y="5447586"/>
            <a:ext cx="3720108"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Rewarding milestones and completion</a:t>
            </a:r>
            <a:endParaRPr lang="en-US" sz="1850" dirty="0"/>
          </a:p>
        </p:txBody>
      </p:sp>
      <p:sp>
        <p:nvSpPr>
          <p:cNvPr id="12" name="Shape 8"/>
          <p:cNvSpPr/>
          <p:nvPr/>
        </p:nvSpPr>
        <p:spPr>
          <a:xfrm>
            <a:off x="9593937" y="3994666"/>
            <a:ext cx="4198739" cy="718066"/>
          </a:xfrm>
          <a:prstGeom prst="roundRect">
            <a:avLst>
              <a:gd name="adj" fmla="val 480052"/>
            </a:avLst>
          </a:prstGeom>
          <a:solidFill>
            <a:srgbClr val="315251"/>
          </a:solidFill>
          <a:ln/>
        </p:spPr>
      </p:sp>
      <p:pic>
        <p:nvPicPr>
          <p:cNvPr id="13" name="Image 2" descr="preencoded.png"/>
          <p:cNvPicPr>
            <a:picLocks noChangeAspect="1"/>
          </p:cNvPicPr>
          <p:nvPr/>
        </p:nvPicPr>
        <p:blipFill>
          <a:blip r:embed="rId5"/>
          <a:stretch>
            <a:fillRect/>
          </a:stretch>
        </p:blipFill>
        <p:spPr>
          <a:xfrm>
            <a:off x="11513820" y="4129326"/>
            <a:ext cx="358973" cy="448747"/>
          </a:xfrm>
          <a:prstGeom prst="rect">
            <a:avLst/>
          </a:prstGeom>
        </p:spPr>
      </p:pic>
      <p:sp>
        <p:nvSpPr>
          <p:cNvPr id="14" name="Text 9"/>
          <p:cNvSpPr/>
          <p:nvPr/>
        </p:nvSpPr>
        <p:spPr>
          <a:xfrm>
            <a:off x="9833253" y="495204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Regular Updates</a:t>
            </a:r>
            <a:endParaRPr lang="en-US" sz="2200" dirty="0"/>
          </a:p>
        </p:txBody>
      </p:sp>
      <p:sp>
        <p:nvSpPr>
          <p:cNvPr id="15" name="Text 10"/>
          <p:cNvSpPr/>
          <p:nvPr/>
        </p:nvSpPr>
        <p:spPr>
          <a:xfrm>
            <a:off x="9833253" y="5447586"/>
            <a:ext cx="3720108"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Keeping learners informed and engaged</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1926193"/>
            <a:ext cx="7653457" cy="704017"/>
          </a:xfrm>
          <a:prstGeom prst="rect">
            <a:avLst/>
          </a:prstGeom>
          <a:noFill/>
          <a:ln/>
        </p:spPr>
        <p:txBody>
          <a:bodyPr wrap="none" lIns="0" tIns="0" rIns="0" bIns="0" rtlCol="0" anchor="t"/>
          <a:lstStyle/>
          <a:p>
            <a:pPr marL="0" indent="0" algn="l">
              <a:lnSpc>
                <a:spcPts val="5500"/>
              </a:lnSpc>
              <a:buNone/>
            </a:pPr>
            <a:r>
              <a:rPr lang="en-US" sz="4400" dirty="0">
                <a:solidFill>
                  <a:srgbClr val="FFD9BE"/>
                </a:solidFill>
                <a:latin typeface="Quattrocento" pitchFamily="34" charset="0"/>
                <a:ea typeface="Quattrocento" pitchFamily="34" charset="-122"/>
                <a:cs typeface="Quattrocento" pitchFamily="34" charset="-120"/>
              </a:rPr>
              <a:t>Instructor and Admin Benefits</a:t>
            </a:r>
            <a:endParaRPr lang="en-US" sz="4400" dirty="0"/>
          </a:p>
        </p:txBody>
      </p:sp>
      <p:sp>
        <p:nvSpPr>
          <p:cNvPr id="3" name="Text 1"/>
          <p:cNvSpPr/>
          <p:nvPr/>
        </p:nvSpPr>
        <p:spPr>
          <a:xfrm>
            <a:off x="837724" y="3108960"/>
            <a:ext cx="12954952"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The progress tracker empowers instructors and administrators with real-time data, enabling proactive support and informed decisions to enhance course quality and learner success.</a:t>
            </a:r>
            <a:endParaRPr lang="en-US" sz="1850" dirty="0"/>
          </a:p>
        </p:txBody>
      </p:sp>
      <p:pic>
        <p:nvPicPr>
          <p:cNvPr id="4" name="Image 0" descr="preencoded.png"/>
          <p:cNvPicPr>
            <a:picLocks noChangeAspect="1"/>
          </p:cNvPicPr>
          <p:nvPr/>
        </p:nvPicPr>
        <p:blipFill>
          <a:blip r:embed="rId3"/>
          <a:stretch>
            <a:fillRect/>
          </a:stretch>
        </p:blipFill>
        <p:spPr>
          <a:xfrm>
            <a:off x="837724" y="4144208"/>
            <a:ext cx="598408" cy="598408"/>
          </a:xfrm>
          <a:prstGeom prst="rect">
            <a:avLst/>
          </a:prstGeom>
        </p:spPr>
      </p:pic>
      <p:sp>
        <p:nvSpPr>
          <p:cNvPr id="5" name="Text 2"/>
          <p:cNvSpPr/>
          <p:nvPr/>
        </p:nvSpPr>
        <p:spPr>
          <a:xfrm>
            <a:off x="837724" y="504182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Real-time Monitoring</a:t>
            </a:r>
            <a:endParaRPr lang="en-US" sz="2200" dirty="0"/>
          </a:p>
        </p:txBody>
      </p:sp>
      <p:sp>
        <p:nvSpPr>
          <p:cNvPr id="6" name="Text 3"/>
          <p:cNvSpPr/>
          <p:nvPr/>
        </p:nvSpPr>
        <p:spPr>
          <a:xfrm>
            <a:off x="837724" y="5537359"/>
            <a:ext cx="4118848"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Instant oversight of learner progress and engagement</a:t>
            </a:r>
            <a:endParaRPr lang="en-US" sz="1850" dirty="0"/>
          </a:p>
        </p:txBody>
      </p:sp>
      <p:pic>
        <p:nvPicPr>
          <p:cNvPr id="7" name="Image 1" descr="preencoded.png"/>
          <p:cNvPicPr>
            <a:picLocks noChangeAspect="1"/>
          </p:cNvPicPr>
          <p:nvPr/>
        </p:nvPicPr>
        <p:blipFill>
          <a:blip r:embed="rId4"/>
          <a:stretch>
            <a:fillRect/>
          </a:stretch>
        </p:blipFill>
        <p:spPr>
          <a:xfrm>
            <a:off x="5255776" y="4144208"/>
            <a:ext cx="598408" cy="598408"/>
          </a:xfrm>
          <a:prstGeom prst="rect">
            <a:avLst/>
          </a:prstGeom>
        </p:spPr>
      </p:pic>
      <p:sp>
        <p:nvSpPr>
          <p:cNvPr id="8" name="Text 4"/>
          <p:cNvSpPr/>
          <p:nvPr/>
        </p:nvSpPr>
        <p:spPr>
          <a:xfrm>
            <a:off x="5255776" y="504182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Early Intervention</a:t>
            </a:r>
            <a:endParaRPr lang="en-US" sz="2200" dirty="0"/>
          </a:p>
        </p:txBody>
      </p:sp>
      <p:sp>
        <p:nvSpPr>
          <p:cNvPr id="9" name="Text 5"/>
          <p:cNvSpPr/>
          <p:nvPr/>
        </p:nvSpPr>
        <p:spPr>
          <a:xfrm>
            <a:off x="5255776" y="5537359"/>
            <a:ext cx="4118848"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Identify learners needing support or guidance promptly</a:t>
            </a:r>
            <a:endParaRPr lang="en-US" sz="1850" dirty="0"/>
          </a:p>
        </p:txBody>
      </p:sp>
      <p:pic>
        <p:nvPicPr>
          <p:cNvPr id="10" name="Image 2" descr="preencoded.png"/>
          <p:cNvPicPr>
            <a:picLocks noChangeAspect="1"/>
          </p:cNvPicPr>
          <p:nvPr/>
        </p:nvPicPr>
        <p:blipFill>
          <a:blip r:embed="rId5"/>
          <a:stretch>
            <a:fillRect/>
          </a:stretch>
        </p:blipFill>
        <p:spPr>
          <a:xfrm>
            <a:off x="9673828" y="4144208"/>
            <a:ext cx="598408" cy="598408"/>
          </a:xfrm>
          <a:prstGeom prst="rect">
            <a:avLst/>
          </a:prstGeom>
        </p:spPr>
      </p:pic>
      <p:sp>
        <p:nvSpPr>
          <p:cNvPr id="11" name="Text 6"/>
          <p:cNvSpPr/>
          <p:nvPr/>
        </p:nvSpPr>
        <p:spPr>
          <a:xfrm>
            <a:off x="9673828" y="5041821"/>
            <a:ext cx="2868454" cy="351949"/>
          </a:xfrm>
          <a:prstGeom prst="rect">
            <a:avLst/>
          </a:prstGeom>
          <a:noFill/>
          <a:ln/>
        </p:spPr>
        <p:txBody>
          <a:bodyPr wrap="none" lIns="0" tIns="0" rIns="0" bIns="0" rtlCol="0" anchor="t"/>
          <a:lstStyle/>
          <a:p>
            <a:pPr marL="0" indent="0" algn="l">
              <a:lnSpc>
                <a:spcPts val="2750"/>
              </a:lnSpc>
              <a:buNone/>
            </a:pPr>
            <a:r>
              <a:rPr lang="en-US" sz="2200" dirty="0">
                <a:solidFill>
                  <a:srgbClr val="F9EEE7"/>
                </a:solidFill>
                <a:latin typeface="Quattrocento" pitchFamily="34" charset="0"/>
                <a:ea typeface="Quattrocento" pitchFamily="34" charset="-122"/>
                <a:cs typeface="Quattrocento" pitchFamily="34" charset="-120"/>
              </a:rPr>
              <a:t>Data-Driven Decisions</a:t>
            </a:r>
            <a:endParaRPr lang="en-US" sz="2200" dirty="0"/>
          </a:p>
        </p:txBody>
      </p:sp>
      <p:sp>
        <p:nvSpPr>
          <p:cNvPr id="12" name="Text 7"/>
          <p:cNvSpPr/>
          <p:nvPr/>
        </p:nvSpPr>
        <p:spPr>
          <a:xfrm>
            <a:off x="9673828" y="5537359"/>
            <a:ext cx="4118848" cy="766048"/>
          </a:xfrm>
          <a:prstGeom prst="rect">
            <a:avLst/>
          </a:prstGeom>
          <a:noFill/>
          <a:ln/>
        </p:spPr>
        <p:txBody>
          <a:bodyPr wrap="square" lIns="0" tIns="0" rIns="0" bIns="0" rtlCol="0" anchor="t"/>
          <a:lstStyle/>
          <a:p>
            <a:pPr marL="0" indent="0" algn="l">
              <a:lnSpc>
                <a:spcPts val="3000"/>
              </a:lnSpc>
              <a:buNone/>
            </a:pPr>
            <a:r>
              <a:rPr lang="en-US" sz="1850" dirty="0">
                <a:solidFill>
                  <a:srgbClr val="F9EEE7"/>
                </a:solidFill>
                <a:latin typeface="Quattrocento" pitchFamily="34" charset="0"/>
                <a:ea typeface="Quattrocento" pitchFamily="34" charset="-122"/>
                <a:cs typeface="Quattrocento" pitchFamily="34" charset="-120"/>
              </a:rPr>
              <a:t>Optimise course content and delivery based on insights</a:t>
            </a:r>
            <a:endParaRPr lang="en-US" sz="18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320</TotalTime>
  <Words>524</Words>
  <Application>Microsoft Office PowerPoint</Application>
  <PresentationFormat>Custom</PresentationFormat>
  <Paragraphs>76</Paragraphs>
  <Slides>10</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Open Sans</vt:lpstr>
      <vt:lpstr>Playfair Display Bold</vt:lpstr>
      <vt:lpstr>Consolas</vt:lpstr>
      <vt:lpstr>Wingdings 3</vt:lpstr>
      <vt:lpstr>Quattrocento</vt:lpstr>
      <vt:lpstr>Century Gothic</vt:lpstr>
      <vt:lpstr>Arial</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Asus</dc:creator>
  <cp:lastModifiedBy>Shubhanshu Kumar</cp:lastModifiedBy>
  <cp:revision>4</cp:revision>
  <dcterms:created xsi:type="dcterms:W3CDTF">2025-08-03T10:47:17Z</dcterms:created>
  <dcterms:modified xsi:type="dcterms:W3CDTF">2025-08-03T16:13:11Z</dcterms:modified>
</cp:coreProperties>
</file>