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5" r:id="rId9"/>
    <p:sldId id="269" r:id="rId10"/>
    <p:sldId id="266" r:id="rId11"/>
    <p:sldId id="267" r:id="rId12"/>
    <p:sldId id="273" r:id="rId13"/>
    <p:sldId id="268" r:id="rId14"/>
    <p:sldId id="270" r:id="rId15"/>
    <p:sldId id="274" r:id="rId16"/>
    <p:sldId id="27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4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5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28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35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58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890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9524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4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0631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667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772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379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7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791110" y="511800"/>
            <a:ext cx="7476052" cy="2401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dirty="0" smtClean="0">
                <a:latin typeface="Calisto MT" panose="02040603050505030304" pitchFamily="18" charset="0"/>
              </a:rPr>
              <a:t>32 </a:t>
            </a:r>
            <a:r>
              <a:rPr lang="en-US" sz="9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9000" dirty="0" smtClean="0">
                <a:latin typeface="Calisto MT" panose="02040603050505030304" pitchFamily="18" charset="0"/>
              </a:rPr>
              <a:t> RISC PROCESSOR</a:t>
            </a:r>
            <a:endParaRPr lang="en-IN" sz="9000" dirty="0">
              <a:latin typeface="Calisto MT" panose="0204060305050503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944062" y="3958339"/>
            <a:ext cx="10056350" cy="189307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chemeClr val="tx1"/>
                </a:solidFill>
              </a:rPr>
              <a:t>Athul</a:t>
            </a:r>
            <a:r>
              <a:rPr lang="en-US" sz="2400" b="1" dirty="0" smtClean="0">
                <a:solidFill>
                  <a:schemeClr val="tx1"/>
                </a:solidFill>
              </a:rPr>
              <a:t> P – 16116012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Kaustubh Nayyar – 16116030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Khyati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Kiyawat</a:t>
            </a:r>
            <a:r>
              <a:rPr lang="en-US" sz="2400" b="1" dirty="0" smtClean="0">
                <a:solidFill>
                  <a:schemeClr val="tx1"/>
                </a:solidFill>
              </a:rPr>
              <a:t> – 16111018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Shubhanshu</a:t>
            </a:r>
            <a:r>
              <a:rPr lang="en-US" sz="2400" b="1" dirty="0">
                <a:solidFill>
                  <a:schemeClr val="tx1"/>
                </a:solidFill>
              </a:rPr>
              <a:t> Agarwal – 16118078</a:t>
            </a:r>
          </a:p>
          <a:p>
            <a:r>
              <a:rPr lang="en-US" sz="2400" b="1" dirty="0" err="1" smtClean="0">
                <a:solidFill>
                  <a:schemeClr val="tx1"/>
                </a:solidFill>
              </a:rPr>
              <a:t>Sidharth</a:t>
            </a:r>
            <a:r>
              <a:rPr lang="en-US" sz="2400" b="1" dirty="0" smtClean="0">
                <a:solidFill>
                  <a:schemeClr val="tx1"/>
                </a:solidFill>
              </a:rPr>
              <a:t> Thomas – 16112087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Varun </a:t>
            </a:r>
            <a:r>
              <a:rPr lang="en-US" sz="2400" b="1" dirty="0" err="1">
                <a:solidFill>
                  <a:schemeClr val="tx1"/>
                </a:solidFill>
              </a:rPr>
              <a:t>Rathore</a:t>
            </a:r>
            <a:r>
              <a:rPr lang="en-US" sz="2400" b="1" dirty="0">
                <a:solidFill>
                  <a:schemeClr val="tx1"/>
                </a:solidFill>
              </a:rPr>
              <a:t> - 16116074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121215" y="6199347"/>
            <a:ext cx="807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Under the guidance of Prof. Vaskar Raychoudhary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5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378" y="6966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SCALAR DATAPATH (contd.)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6947" y="6292796"/>
            <a:ext cx="70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Fig :  </a:t>
            </a:r>
            <a:r>
              <a:rPr lang="en-US" dirty="0" err="1" smtClean="0"/>
              <a:t>TestBench</a:t>
            </a:r>
            <a:r>
              <a:rPr lang="en-US" dirty="0" smtClean="0"/>
              <a:t> Waveform of a 32-bit Dual-Issue Super Scalar Processor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81" y="998570"/>
            <a:ext cx="9916953" cy="51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378" y="6966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SCALAR DATAPATH (contd.)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378" y="6244670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Fig :  </a:t>
            </a:r>
            <a:r>
              <a:rPr lang="en-US" dirty="0" err="1" smtClean="0"/>
              <a:t>TestBench</a:t>
            </a:r>
            <a:r>
              <a:rPr lang="en-US" dirty="0" smtClean="0"/>
              <a:t> Waveform of a 32-bit Dual-Issue Super Scalar Processor (without </a:t>
            </a:r>
            <a:r>
              <a:rPr lang="en-US" dirty="0" err="1" smtClean="0"/>
              <a:t>dependecies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18" y="839108"/>
            <a:ext cx="10056694" cy="51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378" y="5208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0925" y="3888111"/>
            <a:ext cx="854425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INSTRUCTIONS FORMATS</a:t>
            </a:r>
            <a:r>
              <a:rPr lang="en-US" sz="2400" dirty="0" smtClean="0"/>
              <a:t> :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R format – </a:t>
            </a:r>
            <a:r>
              <a:rPr lang="en-US" sz="2000" dirty="0" err="1" smtClean="0"/>
              <a:t>func</a:t>
            </a:r>
            <a:r>
              <a:rPr lang="en-US" sz="2000" dirty="0" smtClean="0"/>
              <a:t> $r1 $r2 $r3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err="1" smtClean="0"/>
              <a:t>lw</a:t>
            </a:r>
            <a:r>
              <a:rPr lang="en-US" sz="2000" dirty="0" smtClean="0"/>
              <a:t>/</a:t>
            </a:r>
            <a:r>
              <a:rPr lang="en-US" sz="2000" dirty="0" err="1" smtClean="0"/>
              <a:t>sw</a:t>
            </a:r>
            <a:r>
              <a:rPr lang="en-US" sz="2000" dirty="0" smtClean="0"/>
              <a:t> – </a:t>
            </a:r>
            <a:r>
              <a:rPr lang="en-US" sz="2000" dirty="0" err="1" smtClean="0"/>
              <a:t>lw</a:t>
            </a:r>
            <a:r>
              <a:rPr lang="en-US" sz="2000" dirty="0" smtClean="0"/>
              <a:t>/</a:t>
            </a:r>
            <a:r>
              <a:rPr lang="en-US" sz="2000" dirty="0" err="1" smtClean="0"/>
              <a:t>sw</a:t>
            </a:r>
            <a:r>
              <a:rPr lang="en-US" sz="2000" dirty="0" smtClean="0"/>
              <a:t> $r1 $r2 </a:t>
            </a:r>
            <a:r>
              <a:rPr lang="en-US" sz="2000" dirty="0" err="1" smtClean="0"/>
              <a:t>memory_value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I format – </a:t>
            </a:r>
            <a:r>
              <a:rPr lang="en-US" sz="2000" dirty="0" err="1" smtClean="0"/>
              <a:t>func</a:t>
            </a:r>
            <a:r>
              <a:rPr lang="en-US" sz="2000" dirty="0" smtClean="0"/>
              <a:t> $r1 $r2 </a:t>
            </a:r>
            <a:r>
              <a:rPr lang="en-US" sz="2000" dirty="0" err="1" smtClean="0"/>
              <a:t>constant_value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J format – j </a:t>
            </a:r>
            <a:r>
              <a:rPr lang="en-US" sz="2000" dirty="0" err="1" smtClean="0"/>
              <a:t>address_value</a:t>
            </a:r>
            <a:endParaRPr lang="en-US" sz="20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10925" y="1269551"/>
            <a:ext cx="103489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NEED FOR AN ASSEMBLER</a:t>
            </a:r>
            <a:r>
              <a:rPr lang="en-US" sz="2400" dirty="0" smtClean="0"/>
              <a:t> : 	</a:t>
            </a:r>
          </a:p>
          <a:p>
            <a:r>
              <a:rPr lang="en-US" sz="2200" dirty="0" smtClean="0"/>
              <a:t>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Original design based on pre-loaded instructions in Instruction Memory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Having a High-Level Language input was not an option in Verilog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smtClean="0"/>
              <a:t>Assembler provides a platform for High-Level Language input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211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2378" y="6966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 (contd.)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2938" y="6077119"/>
            <a:ext cx="70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Fig :  Testing the assembler in C++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38" y="930949"/>
            <a:ext cx="4328640" cy="50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8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378" y="6966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 MODULE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ATHUL\AppData\Local\Microsoft\Windows\INetCache\Content.Word\Screenshot from 2017-11-07 23-38-2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9" y="2019652"/>
            <a:ext cx="6956216" cy="36752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02378" y="1060047"/>
            <a:ext cx="9122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Inspects the contents of any data location (registers or data memory) at a point of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Stores this data in a text file in an ordered format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850486" y="5915889"/>
            <a:ext cx="70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Fig :  Running the inspection module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8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0294" y="278214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FOR FURTHER WORK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521" y="2111142"/>
            <a:ext cx="111653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Introducing Pipelining into the current module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Including Out-of-Order issues and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 Increasing the number of instructions </a:t>
            </a:r>
            <a:endParaRPr lang="en-IN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Implementing flexibility of instruction format based on GPR requirement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FPGA implementation of the processor </a:t>
            </a:r>
          </a:p>
        </p:txBody>
      </p:sp>
    </p:spTree>
    <p:extLst>
      <p:ext uri="{BB962C8B-B14F-4D97-AF65-F5344CB8AC3E}">
        <p14:creationId xmlns:p14="http://schemas.microsoft.com/office/powerpoint/2010/main" val="391002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1383" y="1881051"/>
            <a:ext cx="8475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Computer Organization and Architecture, 8</a:t>
            </a:r>
            <a:r>
              <a:rPr lang="en-US" baseline="30000" dirty="0" smtClean="0"/>
              <a:t>th</a:t>
            </a:r>
            <a:r>
              <a:rPr lang="en-US" dirty="0" smtClean="0"/>
              <a:t> edition-</a:t>
            </a:r>
            <a:r>
              <a:rPr lang="en-US" i="1" dirty="0" smtClean="0"/>
              <a:t>William Stallings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Computer Organization and Design, 4</a:t>
            </a:r>
            <a:r>
              <a:rPr lang="en-US" baseline="30000" dirty="0" smtClean="0"/>
              <a:t>th</a:t>
            </a:r>
            <a:r>
              <a:rPr lang="en-US" dirty="0" smtClean="0"/>
              <a:t> edition- D.A. Patterson, J.L. Hennessey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Digital Design and Computer Architecture- D.M. Harris, S.L. Harris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Computation Structures- MIT Course  EECS 6.004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Report on 16- bit RISC Processor by R.K.S. </a:t>
            </a:r>
            <a:r>
              <a:rPr lang="en-US" dirty="0" err="1" smtClean="0"/>
              <a:t>Parihar</a:t>
            </a:r>
            <a:r>
              <a:rPr lang="en-US" dirty="0" smtClean="0"/>
              <a:t>, </a:t>
            </a:r>
            <a:r>
              <a:rPr lang="en-US" dirty="0" err="1" smtClean="0"/>
              <a:t>S.Reddy</a:t>
            </a:r>
            <a:r>
              <a:rPr lang="en-US" dirty="0" smtClean="0"/>
              <a:t> (BITS </a:t>
            </a:r>
            <a:r>
              <a:rPr lang="en-US" dirty="0" err="1" smtClean="0"/>
              <a:t>Pilani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www.ocf.Berkeley.edu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www.eg.buknell.edu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08289" y="274242"/>
            <a:ext cx="960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611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789767"/>
            <a:ext cx="7439025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297" y="209005"/>
            <a:ext cx="9163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ea typeface="Adobe Fangsong Std R" panose="02020400000000000000" pitchFamily="18" charset="-128"/>
                <a:cs typeface="Times New Roman" panose="02020603050405020304" pitchFamily="18" charset="0"/>
              </a:rPr>
              <a:t>WHY RISC ?</a:t>
            </a:r>
            <a:endParaRPr lang="en-IN" sz="8000" dirty="0">
              <a:latin typeface="Times New Roman" panose="02020603050405020304" pitchFamily="18" charset="0"/>
              <a:ea typeface="Adobe Fangsong Std 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4297" y="1689463"/>
            <a:ext cx="9405257" cy="4001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000" dirty="0" smtClean="0"/>
              <a:t>	</a:t>
            </a:r>
            <a:endParaRPr lang="en-I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299063" y="1880873"/>
            <a:ext cx="7907383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addressing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instruction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formats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Focuses on Software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Requires less Hardware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 Size Instructions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Register-to-Register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Operations 	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Single-Clock </a:t>
            </a:r>
          </a:p>
          <a:p>
            <a:pPr algn="just"/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0628" y="3177253"/>
            <a:ext cx="5521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Based on MIPS ISA with few modifications</a:t>
            </a:r>
          </a:p>
          <a:p>
            <a:pPr algn="ctr"/>
            <a:r>
              <a:rPr lang="en-US" sz="2400" dirty="0" smtClean="0"/>
              <a:t> Dual-Issue Superscalar design </a:t>
            </a:r>
          </a:p>
          <a:p>
            <a:pPr algn="ctr"/>
            <a:r>
              <a:rPr lang="en-US" sz="2400" dirty="0" smtClean="0"/>
              <a:t>With integrated assembler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0926" y="1831963"/>
            <a:ext cx="1140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“ISA is what lives for years while implementation may change”</a:t>
            </a:r>
          </a:p>
          <a:p>
            <a:pPr algn="ctr"/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08289" y="274242"/>
            <a:ext cx="960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803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2678" y="1145187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R-Type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62807"/>
              </p:ext>
            </p:extLst>
          </p:nvPr>
        </p:nvGraphicFramePr>
        <p:xfrm>
          <a:off x="1802678" y="1668901"/>
          <a:ext cx="85779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45">
                  <a:extLst>
                    <a:ext uri="{9D8B030D-6E8A-4147-A177-3AD203B41FA5}">
                      <a16:colId xmlns:a16="http://schemas.microsoft.com/office/drawing/2014/main" val="942773638"/>
                    </a:ext>
                  </a:extLst>
                </a:gridCol>
                <a:gridCol w="1003931">
                  <a:extLst>
                    <a:ext uri="{9D8B030D-6E8A-4147-A177-3AD203B41FA5}">
                      <a16:colId xmlns:a16="http://schemas.microsoft.com/office/drawing/2014/main" val="1094154114"/>
                    </a:ext>
                  </a:extLst>
                </a:gridCol>
                <a:gridCol w="1149532">
                  <a:extLst>
                    <a:ext uri="{9D8B030D-6E8A-4147-A177-3AD203B41FA5}">
                      <a16:colId xmlns:a16="http://schemas.microsoft.com/office/drawing/2014/main" val="3675584101"/>
                    </a:ext>
                  </a:extLst>
                </a:gridCol>
                <a:gridCol w="1130871">
                  <a:extLst>
                    <a:ext uri="{9D8B030D-6E8A-4147-A177-3AD203B41FA5}">
                      <a16:colId xmlns:a16="http://schemas.microsoft.com/office/drawing/2014/main" val="361325715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3736797850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394489842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3339662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Field</a:t>
                      </a:r>
                      <a:r>
                        <a:rPr lang="en-US" i="1" baseline="0" dirty="0" smtClean="0"/>
                        <a:t> Positions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0pcode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rs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rt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rd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shamt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EXTRA</a:t>
                      </a:r>
                      <a:r>
                        <a:rPr lang="en-US" i="1" baseline="0" dirty="0" smtClean="0"/>
                        <a:t> BITS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Bit Positions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31:26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25:21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20:16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15:11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10:6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5:0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778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41669"/>
              </p:ext>
            </p:extLst>
          </p:nvPr>
        </p:nvGraphicFramePr>
        <p:xfrm>
          <a:off x="1802678" y="3249851"/>
          <a:ext cx="85779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12">
                  <a:extLst>
                    <a:ext uri="{9D8B030D-6E8A-4147-A177-3AD203B41FA5}">
                      <a16:colId xmlns:a16="http://schemas.microsoft.com/office/drawing/2014/main" val="942773638"/>
                    </a:ext>
                  </a:extLst>
                </a:gridCol>
                <a:gridCol w="1205399">
                  <a:extLst>
                    <a:ext uri="{9D8B030D-6E8A-4147-A177-3AD203B41FA5}">
                      <a16:colId xmlns:a16="http://schemas.microsoft.com/office/drawing/2014/main" val="1094154114"/>
                    </a:ext>
                  </a:extLst>
                </a:gridCol>
                <a:gridCol w="1380219">
                  <a:extLst>
                    <a:ext uri="{9D8B030D-6E8A-4147-A177-3AD203B41FA5}">
                      <a16:colId xmlns:a16="http://schemas.microsoft.com/office/drawing/2014/main" val="3675584101"/>
                    </a:ext>
                  </a:extLst>
                </a:gridCol>
                <a:gridCol w="1357813">
                  <a:extLst>
                    <a:ext uri="{9D8B030D-6E8A-4147-A177-3AD203B41FA5}">
                      <a16:colId xmlns:a16="http://schemas.microsoft.com/office/drawing/2014/main" val="3613257157"/>
                    </a:ext>
                  </a:extLst>
                </a:gridCol>
                <a:gridCol w="2692595">
                  <a:extLst>
                    <a:ext uri="{9D8B030D-6E8A-4147-A177-3AD203B41FA5}">
                      <a16:colId xmlns:a16="http://schemas.microsoft.com/office/drawing/2014/main" val="373679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Field</a:t>
                      </a:r>
                      <a:r>
                        <a:rPr lang="en-US" i="1" baseline="0" dirty="0" smtClean="0"/>
                        <a:t> Positions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Opcode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rs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rt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Bit Positions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31:26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25:21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20:16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15:0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778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2678" y="2619023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I-Type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73567"/>
              </p:ext>
            </p:extLst>
          </p:nvPr>
        </p:nvGraphicFramePr>
        <p:xfrm>
          <a:off x="1802678" y="4863939"/>
          <a:ext cx="85779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375">
                  <a:extLst>
                    <a:ext uri="{9D8B030D-6E8A-4147-A177-3AD203B41FA5}">
                      <a16:colId xmlns:a16="http://schemas.microsoft.com/office/drawing/2014/main" val="942773638"/>
                    </a:ext>
                  </a:extLst>
                </a:gridCol>
                <a:gridCol w="1770549">
                  <a:extLst>
                    <a:ext uri="{9D8B030D-6E8A-4147-A177-3AD203B41FA5}">
                      <a16:colId xmlns:a16="http://schemas.microsoft.com/office/drawing/2014/main" val="1094154114"/>
                    </a:ext>
                  </a:extLst>
                </a:gridCol>
                <a:gridCol w="3955015">
                  <a:extLst>
                    <a:ext uri="{9D8B030D-6E8A-4147-A177-3AD203B41FA5}">
                      <a16:colId xmlns:a16="http://schemas.microsoft.com/office/drawing/2014/main" val="373679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Field</a:t>
                      </a:r>
                      <a:r>
                        <a:rPr lang="en-US" i="1" baseline="0" dirty="0" smtClean="0"/>
                        <a:t> Positions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smtClean="0"/>
                        <a:t>Opcode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Address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Bit Positions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31:26</a:t>
                      </a:r>
                      <a:endParaRPr lang="en-IN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25:0</a:t>
                      </a:r>
                      <a:endParaRPr lang="en-IN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7789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2678" y="4217608"/>
            <a:ext cx="288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J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-Type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289" y="274242"/>
            <a:ext cx="9605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Roboto Lt" pitchFamily="2" charset="0"/>
                <a:cs typeface="Times New Roman" panose="02020603050405020304" pitchFamily="18" charset="0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14951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526" y="121920"/>
            <a:ext cx="4676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</a:rPr>
              <a:t>INSTRUCTIONS </a:t>
            </a:r>
            <a:endParaRPr lang="en-IN" sz="4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1030" y="1140822"/>
            <a:ext cx="47331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R-Type Instructions :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a</a:t>
            </a:r>
            <a:r>
              <a:rPr lang="en-US" sz="2400" dirty="0" smtClean="0">
                <a:latin typeface="Century Gothic" panose="020B0502020202020204" pitchFamily="34" charset="0"/>
              </a:rPr>
              <a:t>dd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Gothic" panose="020B0502020202020204" pitchFamily="34" charset="0"/>
              </a:rPr>
              <a:t>sub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a</a:t>
            </a:r>
            <a:r>
              <a:rPr lang="en-US" sz="2400" dirty="0" smtClean="0">
                <a:latin typeface="Century Gothic" panose="020B0502020202020204" pitchFamily="34" charset="0"/>
              </a:rPr>
              <a:t>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o</a:t>
            </a:r>
            <a:r>
              <a:rPr lang="en-US" sz="2400" dirty="0" smtClean="0">
                <a:latin typeface="Century Gothic" panose="020B0502020202020204" pitchFamily="34" charset="0"/>
              </a:rPr>
              <a:t>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entury Gothic" panose="020B0502020202020204" pitchFamily="34" charset="0"/>
              </a:rPr>
              <a:t>xor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entury Gothic" panose="020B0502020202020204" pitchFamily="34" charset="0"/>
              </a:rPr>
              <a:t>slt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1030" y="4495865"/>
            <a:ext cx="47331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J-Type Instructions :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entury Gothic" panose="020B0502020202020204" pitchFamily="34" charset="0"/>
              </a:rPr>
              <a:t>j</a:t>
            </a:r>
            <a:r>
              <a:rPr lang="en-US" sz="2400" dirty="0" smtClean="0">
                <a:latin typeface="Century Gothic" panose="020B0502020202020204" pitchFamily="34" charset="0"/>
              </a:rPr>
              <a:t>ump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4125" y="339634"/>
            <a:ext cx="7257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on’d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4904" y="1680754"/>
            <a:ext cx="47331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I</a:t>
            </a:r>
            <a:r>
              <a:rPr lang="en-US" sz="2800" b="1" dirty="0" smtClean="0">
                <a:latin typeface="Century Gothic" panose="020B0502020202020204" pitchFamily="34" charset="0"/>
              </a:rPr>
              <a:t>-Type Instructions :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entury Gothic" panose="020B0502020202020204" pitchFamily="34" charset="0"/>
              </a:rPr>
              <a:t>a</a:t>
            </a:r>
            <a:r>
              <a:rPr lang="en-US" sz="2400" dirty="0" err="1" smtClean="0">
                <a:latin typeface="Century Gothic" panose="020B0502020202020204" pitchFamily="34" charset="0"/>
              </a:rPr>
              <a:t>ddi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entury Gothic" panose="020B0502020202020204" pitchFamily="34" charset="0"/>
              </a:rPr>
              <a:t>andi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entury Gothic" panose="020B0502020202020204" pitchFamily="34" charset="0"/>
              </a:rPr>
              <a:t>l</a:t>
            </a:r>
            <a:r>
              <a:rPr lang="en-US" sz="2400" dirty="0" err="1" smtClean="0">
                <a:latin typeface="Century Gothic" panose="020B0502020202020204" pitchFamily="34" charset="0"/>
              </a:rPr>
              <a:t>w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entury Gothic" panose="020B0502020202020204" pitchFamily="34" charset="0"/>
              </a:rPr>
              <a:t>sw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entury Gothic" panose="020B0502020202020204" pitchFamily="34" charset="0"/>
              </a:rPr>
              <a:t>o</a:t>
            </a:r>
            <a:r>
              <a:rPr lang="en-US" sz="2400" dirty="0" err="1" smtClean="0">
                <a:latin typeface="Century Gothic" panose="020B0502020202020204" pitchFamily="34" charset="0"/>
              </a:rPr>
              <a:t>ri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entury Gothic" panose="020B0502020202020204" pitchFamily="34" charset="0"/>
              </a:rPr>
              <a:t>xori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entury Gothic" panose="020B0502020202020204" pitchFamily="34" charset="0"/>
              </a:rPr>
              <a:t>s</a:t>
            </a:r>
            <a:r>
              <a:rPr lang="en-US" sz="2400" dirty="0" err="1" smtClean="0">
                <a:latin typeface="Century Gothic" panose="020B0502020202020204" pitchFamily="34" charset="0"/>
              </a:rPr>
              <a:t>lti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Century Gothic" panose="020B0502020202020204" pitchFamily="34" charset="0"/>
              </a:rPr>
              <a:t>b</a:t>
            </a:r>
            <a:r>
              <a:rPr lang="en-US" sz="2400" dirty="0" err="1" smtClean="0">
                <a:latin typeface="Century Gothic" panose="020B0502020202020204" pitchFamily="34" charset="0"/>
              </a:rPr>
              <a:t>ne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Century Gothic" panose="020B0502020202020204" pitchFamily="34" charset="0"/>
              </a:rPr>
              <a:t>beq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Shubhanshu Agarwal\AppData\Local\Microsoft\Windows\INetCache\Content.Word\datapa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73" y="839108"/>
            <a:ext cx="9722304" cy="5453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639830" y="69667"/>
            <a:ext cx="8807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 DATAPATH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6947" y="6292796"/>
            <a:ext cx="70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Fig :  RTL Schematics of a single 32-bit processor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2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2378" y="6966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SCALAR DATAPATH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176" y="3537646"/>
            <a:ext cx="85387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LIMITATIONS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Limited amount of Instruction-Level Parallelism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More hardware, more cost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Limited by dependencies and resource conflicts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177" y="1454332"/>
            <a:ext cx="85387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WHY SUPERSCALAR</a:t>
            </a:r>
            <a:r>
              <a:rPr lang="en-US" sz="2800" dirty="0" smtClean="0"/>
              <a:t> 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Parallelism improves performance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Higher throughput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000" dirty="0" smtClean="0"/>
              <a:t>Faster than scalar rated at same clock frequency</a:t>
            </a:r>
            <a:endParaRPr lang="en-US" sz="20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0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8034" y="69667"/>
            <a:ext cx="7257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SCALAR DATAPATH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6947" y="6292796"/>
            <a:ext cx="701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Fig :  RTL Schematics of a 32-bit Dual-Issue Super Scalar Processor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5" y="839108"/>
            <a:ext cx="10897626" cy="533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122</TotalTime>
  <Words>456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Adobe Fangsong Std R</vt:lpstr>
      <vt:lpstr>Arial</vt:lpstr>
      <vt:lpstr>Calibri</vt:lpstr>
      <vt:lpstr>Calisto MT</vt:lpstr>
      <vt:lpstr>Century Gothic</vt:lpstr>
      <vt:lpstr>Roboto Lt</vt:lpstr>
      <vt:lpstr>Times New Roman</vt:lpstr>
      <vt:lpstr>Trebuchet MS</vt:lpstr>
      <vt:lpstr>Tw Cen MT</vt:lpstr>
      <vt:lpstr>Wingdings</vt:lpstr>
      <vt:lpstr>Circuit</vt:lpstr>
      <vt:lpstr>1_Circuit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Kaustubh Nayyar</dc:creator>
  <cp:lastModifiedBy>Kaustubh Nayyar</cp:lastModifiedBy>
  <cp:revision>30</cp:revision>
  <dcterms:created xsi:type="dcterms:W3CDTF">2017-11-07T15:05:29Z</dcterms:created>
  <dcterms:modified xsi:type="dcterms:W3CDTF">2017-11-08T12:13:01Z</dcterms:modified>
</cp:coreProperties>
</file>