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Montserrat Classic Bold" charset="1" panose="00000800000000000000"/>
      <p:regular r:id="rId30"/>
    </p:embeddedFont>
    <p:embeddedFont>
      <p:font typeface="Bebas Neue Bold" charset="1" panose="020B0606020202050201"/>
      <p:regular r:id="rId31"/>
    </p:embeddedFont>
    <p:embeddedFont>
      <p:font typeface="Montserrat Classic" charset="1" panose="00000500000000000000"/>
      <p:regular r:id="rId32"/>
    </p:embeddedFont>
    <p:embeddedFont>
      <p:font typeface="Canva Sans Bold" charset="1" panose="020B0803030501040103"/>
      <p:regular r:id="rId33"/>
    </p:embeddedFont>
    <p:embeddedFont>
      <p:font typeface="Montserrat" charset="1" panose="00000500000000000000"/>
      <p:regular r:id="rId34"/>
    </p:embeddedFont>
    <p:embeddedFont>
      <p:font typeface="Canva Sans" charset="1" panose="020B0503030501040103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8415441" cy="8229600"/>
          </a:xfrm>
          <a:custGeom>
            <a:avLst/>
            <a:gdLst/>
            <a:ahLst/>
            <a:cxnLst/>
            <a:rect r="r" b="b" t="t" l="l"/>
            <a:pathLst>
              <a:path h="8229600" w="8415441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97370" y="5665718"/>
            <a:ext cx="6862994" cy="3116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07"/>
              </a:lnSpc>
              <a:spcBef>
                <a:spcPct val="0"/>
              </a:spcBef>
            </a:pPr>
            <a:r>
              <a:rPr lang="en-US" sz="5934">
                <a:solidFill>
                  <a:srgbClr val="5479F7"/>
                </a:solidFill>
                <a:latin typeface="Montserrat Classic Bold"/>
              </a:rPr>
              <a:t>Job Insecurity &amp; Entrepreneurial Intent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88294" y="1751991"/>
            <a:ext cx="6872071" cy="387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51"/>
              </a:lnSpc>
            </a:pPr>
            <a:r>
              <a:rPr lang="en-US" sz="10374">
                <a:solidFill>
                  <a:srgbClr val="000000"/>
                </a:solidFill>
                <a:latin typeface="Bebas Neue Bold"/>
              </a:rPr>
              <a:t>EFFECT OF ARTIFICIAL</a:t>
            </a:r>
          </a:p>
          <a:p>
            <a:pPr algn="l">
              <a:lnSpc>
                <a:spcPts val="9751"/>
              </a:lnSpc>
            </a:pPr>
            <a:r>
              <a:rPr lang="en-US" sz="10374">
                <a:solidFill>
                  <a:srgbClr val="000000"/>
                </a:solidFill>
                <a:latin typeface="Bebas Neue Bold"/>
              </a:rPr>
              <a:t>INTELLIGENCE 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0164227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exploratory DAta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10187"/>
            <a:ext cx="5269960" cy="178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67"/>
              </a:lnSpc>
            </a:pPr>
            <a:r>
              <a:rPr lang="en-US" sz="6700">
                <a:solidFill>
                  <a:srgbClr val="FFFFFF"/>
                </a:solidFill>
                <a:latin typeface="Bebas Neue Bold"/>
              </a:rPr>
              <a:t>INcome effect on Entrepreneurship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298660" y="2148483"/>
            <a:ext cx="10320973" cy="7109817"/>
            <a:chOff x="0" y="0"/>
            <a:chExt cx="13761298" cy="94797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9241389" y="0"/>
              <a:ext cx="4519908" cy="9479756"/>
            </a:xfrm>
            <a:custGeom>
              <a:avLst/>
              <a:gdLst/>
              <a:ahLst/>
              <a:cxnLst/>
              <a:rect r="r" b="b" t="t" l="l"/>
              <a:pathLst>
                <a:path h="9479756" w="4519908">
                  <a:moveTo>
                    <a:pt x="0" y="0"/>
                  </a:moveTo>
                  <a:lnTo>
                    <a:pt x="4519909" y="0"/>
                  </a:lnTo>
                  <a:lnTo>
                    <a:pt x="4519909" y="9479756"/>
                  </a:lnTo>
                  <a:lnTo>
                    <a:pt x="0" y="9479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8908" t="-10920" r="-19175" b="-7364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41389" cy="9479756"/>
            </a:xfrm>
            <a:custGeom>
              <a:avLst/>
              <a:gdLst/>
              <a:ahLst/>
              <a:cxnLst/>
              <a:rect r="r" b="b" t="t" l="l"/>
              <a:pathLst>
                <a:path h="9479756" w="9241389">
                  <a:moveTo>
                    <a:pt x="0" y="0"/>
                  </a:moveTo>
                  <a:lnTo>
                    <a:pt x="9241389" y="0"/>
                  </a:lnTo>
                  <a:lnTo>
                    <a:pt x="9241389" y="9479756"/>
                  </a:lnTo>
                  <a:lnTo>
                    <a:pt x="0" y="9479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9535" t="-117567" r="-120127" b="-16069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54114"/>
            <a:ext cx="7605581" cy="5704186"/>
          </a:xfrm>
          <a:custGeom>
            <a:avLst/>
            <a:gdLst/>
            <a:ahLst/>
            <a:cxnLst/>
            <a:rect r="r" b="b" t="t" l="l"/>
            <a:pathLst>
              <a:path h="5704186" w="7605581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3719" y="3554114"/>
            <a:ext cx="7605581" cy="5704186"/>
          </a:xfrm>
          <a:custGeom>
            <a:avLst/>
            <a:gdLst/>
            <a:ahLst/>
            <a:cxnLst/>
            <a:rect r="r" b="b" t="t" l="l"/>
            <a:pathLst>
              <a:path h="5704186" w="7605581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62050"/>
            <a:ext cx="10164227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72361"/>
            <a:ext cx="11949844" cy="1007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</a:pPr>
            <a:r>
              <a:rPr lang="en-US" sz="7400">
                <a:solidFill>
                  <a:srgbClr val="FFFFFF"/>
                </a:solidFill>
                <a:latin typeface="Bebas Neue Bold"/>
              </a:rPr>
              <a:t>Entrepreneurship and Experience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8819" y="2311532"/>
            <a:ext cx="13213676" cy="6946768"/>
          </a:xfrm>
          <a:custGeom>
            <a:avLst/>
            <a:gdLst/>
            <a:ahLst/>
            <a:cxnLst/>
            <a:rect r="r" b="b" t="t" l="l"/>
            <a:pathLst>
              <a:path h="6946768" w="13213676">
                <a:moveTo>
                  <a:pt x="0" y="0"/>
                </a:moveTo>
                <a:lnTo>
                  <a:pt x="13213676" y="0"/>
                </a:lnTo>
                <a:lnTo>
                  <a:pt x="13213676" y="6946768"/>
                </a:lnTo>
                <a:lnTo>
                  <a:pt x="0" y="6946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90625"/>
            <a:ext cx="6118937" cy="12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Initial Model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19852"/>
            <a:ext cx="7962048" cy="5638789"/>
          </a:xfrm>
          <a:custGeom>
            <a:avLst/>
            <a:gdLst/>
            <a:ahLst/>
            <a:cxnLst/>
            <a:rect r="r" b="b" t="t" l="l"/>
            <a:pathLst>
              <a:path h="5638789" w="7962048">
                <a:moveTo>
                  <a:pt x="0" y="0"/>
                </a:moveTo>
                <a:lnTo>
                  <a:pt x="7962048" y="0"/>
                </a:lnTo>
                <a:lnTo>
                  <a:pt x="7962048" y="5638789"/>
                </a:lnTo>
                <a:lnTo>
                  <a:pt x="0" y="56387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66" t="-3428" r="-383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878936" y="2419852"/>
            <a:ext cx="7380364" cy="4250372"/>
          </a:xfrm>
          <a:custGeom>
            <a:avLst/>
            <a:gdLst/>
            <a:ahLst/>
            <a:cxnLst/>
            <a:rect r="r" b="b" t="t" l="l"/>
            <a:pathLst>
              <a:path h="4250372" w="7380364">
                <a:moveTo>
                  <a:pt x="0" y="0"/>
                </a:moveTo>
                <a:lnTo>
                  <a:pt x="7380364" y="0"/>
                </a:lnTo>
                <a:lnTo>
                  <a:pt x="7380364" y="4250372"/>
                </a:lnTo>
                <a:lnTo>
                  <a:pt x="0" y="4250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84" t="-4069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807719" y="7133048"/>
            <a:ext cx="7451581" cy="1997241"/>
          </a:xfrm>
          <a:custGeom>
            <a:avLst/>
            <a:gdLst/>
            <a:ahLst/>
            <a:cxnLst/>
            <a:rect r="r" b="b" t="t" l="l"/>
            <a:pathLst>
              <a:path h="1997241" w="7451581">
                <a:moveTo>
                  <a:pt x="0" y="0"/>
                </a:moveTo>
                <a:lnTo>
                  <a:pt x="7451581" y="0"/>
                </a:lnTo>
                <a:lnTo>
                  <a:pt x="7451581" y="1997240"/>
                </a:lnTo>
                <a:lnTo>
                  <a:pt x="0" y="1997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37" t="-8616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190625"/>
            <a:ext cx="7779784" cy="12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Formulative Model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26957"/>
            <a:ext cx="4783966" cy="4097742"/>
          </a:xfrm>
          <a:custGeom>
            <a:avLst/>
            <a:gdLst/>
            <a:ahLst/>
            <a:cxnLst/>
            <a:rect r="r" b="b" t="t" l="l"/>
            <a:pathLst>
              <a:path h="4097742" w="4783966">
                <a:moveTo>
                  <a:pt x="0" y="0"/>
                </a:moveTo>
                <a:lnTo>
                  <a:pt x="4783966" y="0"/>
                </a:lnTo>
                <a:lnTo>
                  <a:pt x="4783966" y="4097742"/>
                </a:lnTo>
                <a:lnTo>
                  <a:pt x="0" y="4097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2521" b="-1693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610437"/>
            <a:ext cx="4783966" cy="2647863"/>
          </a:xfrm>
          <a:custGeom>
            <a:avLst/>
            <a:gdLst/>
            <a:ahLst/>
            <a:cxnLst/>
            <a:rect r="r" b="b" t="t" l="l"/>
            <a:pathLst>
              <a:path h="2647863" w="4783966">
                <a:moveTo>
                  <a:pt x="0" y="0"/>
                </a:moveTo>
                <a:lnTo>
                  <a:pt x="4783966" y="0"/>
                </a:lnTo>
                <a:lnTo>
                  <a:pt x="4783966" y="2647863"/>
                </a:lnTo>
                <a:lnTo>
                  <a:pt x="0" y="2647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9420" b="-217663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420683" y="6243749"/>
            <a:ext cx="0" cy="366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926377" y="3052893"/>
            <a:ext cx="11332923" cy="1786092"/>
          </a:xfrm>
          <a:custGeom>
            <a:avLst/>
            <a:gdLst/>
            <a:ahLst/>
            <a:cxnLst/>
            <a:rect r="r" b="b" t="t" l="l"/>
            <a:pathLst>
              <a:path h="1786092" w="11332923">
                <a:moveTo>
                  <a:pt x="0" y="0"/>
                </a:moveTo>
                <a:lnTo>
                  <a:pt x="11332923" y="0"/>
                </a:lnTo>
                <a:lnTo>
                  <a:pt x="11332923" y="1786092"/>
                </a:lnTo>
                <a:lnTo>
                  <a:pt x="0" y="178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03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26377" y="7318189"/>
            <a:ext cx="11332923" cy="1663955"/>
          </a:xfrm>
          <a:custGeom>
            <a:avLst/>
            <a:gdLst/>
            <a:ahLst/>
            <a:cxnLst/>
            <a:rect r="r" b="b" t="t" l="l"/>
            <a:pathLst>
              <a:path h="1663955" w="11332923">
                <a:moveTo>
                  <a:pt x="0" y="0"/>
                </a:moveTo>
                <a:lnTo>
                  <a:pt x="11332923" y="0"/>
                </a:lnTo>
                <a:lnTo>
                  <a:pt x="11332923" y="1663955"/>
                </a:lnTo>
                <a:lnTo>
                  <a:pt x="0" y="16639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82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7779784" cy="12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Reflective Model</a:t>
            </a:r>
          </a:p>
        </p:txBody>
      </p:sp>
      <p:sp>
        <p:nvSpPr>
          <p:cNvPr name="AutoShape 8" id="8"/>
          <p:cNvSpPr/>
          <p:nvPr/>
        </p:nvSpPr>
        <p:spPr>
          <a:xfrm>
            <a:off x="11592838" y="4858035"/>
            <a:ext cx="449288" cy="24601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63815" y="2419852"/>
            <a:ext cx="12960371" cy="6804622"/>
          </a:xfrm>
          <a:custGeom>
            <a:avLst/>
            <a:gdLst/>
            <a:ahLst/>
            <a:cxnLst/>
            <a:rect r="r" b="b" t="t" l="l"/>
            <a:pathLst>
              <a:path h="6804622" w="12960371">
                <a:moveTo>
                  <a:pt x="0" y="0"/>
                </a:moveTo>
                <a:lnTo>
                  <a:pt x="12960370" y="0"/>
                </a:lnTo>
                <a:lnTo>
                  <a:pt x="12960370" y="6804622"/>
                </a:lnTo>
                <a:lnTo>
                  <a:pt x="0" y="680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90625"/>
            <a:ext cx="11057263" cy="12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Construct Validated Model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71779" y="2419852"/>
            <a:ext cx="12907383" cy="6804622"/>
          </a:xfrm>
          <a:custGeom>
            <a:avLst/>
            <a:gdLst/>
            <a:ahLst/>
            <a:cxnLst/>
            <a:rect r="r" b="b" t="t" l="l"/>
            <a:pathLst>
              <a:path h="6804622" w="12907383">
                <a:moveTo>
                  <a:pt x="0" y="0"/>
                </a:moveTo>
                <a:lnTo>
                  <a:pt x="12907383" y="0"/>
                </a:lnTo>
                <a:lnTo>
                  <a:pt x="12907383" y="6804622"/>
                </a:lnTo>
                <a:lnTo>
                  <a:pt x="0" y="680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90625"/>
            <a:ext cx="11057263" cy="12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model Testing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19852"/>
            <a:ext cx="16230600" cy="4900843"/>
          </a:xfrm>
          <a:custGeom>
            <a:avLst/>
            <a:gdLst/>
            <a:ahLst/>
            <a:cxnLst/>
            <a:rect r="r" b="b" t="t" l="l"/>
            <a:pathLst>
              <a:path h="4900843" w="16230600">
                <a:moveTo>
                  <a:pt x="0" y="0"/>
                </a:moveTo>
                <a:lnTo>
                  <a:pt x="16230600" y="0"/>
                </a:lnTo>
                <a:lnTo>
                  <a:pt x="16230600" y="4900843"/>
                </a:lnTo>
                <a:lnTo>
                  <a:pt x="0" y="4900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90625"/>
            <a:ext cx="11057263" cy="12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Mediation testing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933946"/>
            <a:ext cx="162306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No indirect effect has a significant effect on the Endogeneous Variables -&gt; Job Insecurity &amp; Entrepreneurial Intent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25728" y="1028700"/>
            <a:ext cx="11933572" cy="8229600"/>
          </a:xfrm>
          <a:custGeom>
            <a:avLst/>
            <a:gdLst/>
            <a:ahLst/>
            <a:cxnLst/>
            <a:rect r="r" b="b" t="t" l="l"/>
            <a:pathLst>
              <a:path h="8229600" w="11933572">
                <a:moveTo>
                  <a:pt x="0" y="0"/>
                </a:moveTo>
                <a:lnTo>
                  <a:pt x="11933572" y="0"/>
                </a:lnTo>
                <a:lnTo>
                  <a:pt x="1193357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90625"/>
            <a:ext cx="4297028" cy="240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Final Model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19852"/>
            <a:ext cx="4599526" cy="6838448"/>
          </a:xfrm>
          <a:custGeom>
            <a:avLst/>
            <a:gdLst/>
            <a:ahLst/>
            <a:cxnLst/>
            <a:rect r="r" b="b" t="t" l="l"/>
            <a:pathLst>
              <a:path h="6838448" w="4599526">
                <a:moveTo>
                  <a:pt x="0" y="0"/>
                </a:moveTo>
                <a:lnTo>
                  <a:pt x="4599526" y="0"/>
                </a:lnTo>
                <a:lnTo>
                  <a:pt x="4599526" y="6838448"/>
                </a:lnTo>
                <a:lnTo>
                  <a:pt x="0" y="683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96245" y="2143610"/>
            <a:ext cx="8463055" cy="7114690"/>
            <a:chOff x="0" y="0"/>
            <a:chExt cx="11284073" cy="9486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3192932"/>
              <a:ext cx="11284073" cy="2106129"/>
            </a:xfrm>
            <a:custGeom>
              <a:avLst/>
              <a:gdLst/>
              <a:ahLst/>
              <a:cxnLst/>
              <a:rect r="r" b="b" t="t" l="l"/>
              <a:pathLst>
                <a:path h="2106129" w="11284073">
                  <a:moveTo>
                    <a:pt x="0" y="0"/>
                  </a:moveTo>
                  <a:lnTo>
                    <a:pt x="11284073" y="0"/>
                  </a:lnTo>
                  <a:lnTo>
                    <a:pt x="11284073" y="2106128"/>
                  </a:lnTo>
                  <a:lnTo>
                    <a:pt x="0" y="2106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236" r="0" b="-18776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5299060"/>
              <a:ext cx="11284073" cy="4187192"/>
            </a:xfrm>
            <a:custGeom>
              <a:avLst/>
              <a:gdLst/>
              <a:ahLst/>
              <a:cxnLst/>
              <a:rect r="r" b="b" t="t" l="l"/>
              <a:pathLst>
                <a:path h="4187192" w="11284073">
                  <a:moveTo>
                    <a:pt x="0" y="0"/>
                  </a:moveTo>
                  <a:lnTo>
                    <a:pt x="11284073" y="0"/>
                  </a:lnTo>
                  <a:lnTo>
                    <a:pt x="11284073" y="4187193"/>
                  </a:lnTo>
                  <a:lnTo>
                    <a:pt x="0" y="4187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36" r="0" b="-1236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84073" cy="3192932"/>
            </a:xfrm>
            <a:custGeom>
              <a:avLst/>
              <a:gdLst/>
              <a:ahLst/>
              <a:cxnLst/>
              <a:rect r="r" b="b" t="t" l="l"/>
              <a:pathLst>
                <a:path h="3192932" w="11284073">
                  <a:moveTo>
                    <a:pt x="0" y="0"/>
                  </a:moveTo>
                  <a:lnTo>
                    <a:pt x="11284073" y="0"/>
                  </a:lnTo>
                  <a:lnTo>
                    <a:pt x="11284073" y="3192932"/>
                  </a:lnTo>
                  <a:lnTo>
                    <a:pt x="0" y="3192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1540" b="-11977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1190625"/>
            <a:ext cx="11057263" cy="12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Assessment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5153" y="3380700"/>
            <a:ext cx="4819242" cy="5116647"/>
          </a:xfrm>
          <a:custGeom>
            <a:avLst/>
            <a:gdLst/>
            <a:ahLst/>
            <a:cxnLst/>
            <a:rect r="r" b="b" t="t" l="l"/>
            <a:pathLst>
              <a:path h="5116647" w="4819242">
                <a:moveTo>
                  <a:pt x="0" y="0"/>
                </a:moveTo>
                <a:lnTo>
                  <a:pt x="4819242" y="0"/>
                </a:lnTo>
                <a:lnTo>
                  <a:pt x="4819242" y="5116648"/>
                </a:lnTo>
                <a:lnTo>
                  <a:pt x="0" y="511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69802" y="1661486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Need of Research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837772" y="1789652"/>
            <a:ext cx="927410" cy="92741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68186" y="1689091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69802" y="2891432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Objectives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37772" y="3019599"/>
            <a:ext cx="927410" cy="92741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168186" y="2919037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69802" y="4121378"/>
            <a:ext cx="7958219" cy="176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Methodology</a:t>
            </a:r>
          </a:p>
          <a:p>
            <a:pPr algn="l">
              <a:lnSpc>
                <a:spcPts val="7333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6837772" y="4249545"/>
            <a:ext cx="927410" cy="92741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168186" y="4148984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69802" y="5351325"/>
            <a:ext cx="9266872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Discussion of Result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837772" y="5479491"/>
            <a:ext cx="927410" cy="92741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168186" y="5378930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69802" y="6581271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Way forward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6837772" y="6709438"/>
            <a:ext cx="927410" cy="92741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168186" y="6608876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449" y="1770602"/>
            <a:ext cx="4186651" cy="161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Contents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69802" y="7808920"/>
            <a:ext cx="2921050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  <a:spcBef>
                <a:spcPct val="0"/>
              </a:spcBef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References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837772" y="7941648"/>
            <a:ext cx="927410" cy="92741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168186" y="7841087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43946"/>
            <a:ext cx="8115300" cy="4037429"/>
          </a:xfrm>
          <a:custGeom>
            <a:avLst/>
            <a:gdLst/>
            <a:ahLst/>
            <a:cxnLst/>
            <a:rect r="r" b="b" t="t" l="l"/>
            <a:pathLst>
              <a:path h="4037429" w="8115300">
                <a:moveTo>
                  <a:pt x="0" y="0"/>
                </a:moveTo>
                <a:lnTo>
                  <a:pt x="8115300" y="0"/>
                </a:lnTo>
                <a:lnTo>
                  <a:pt x="8115300" y="4037428"/>
                </a:lnTo>
                <a:lnTo>
                  <a:pt x="0" y="403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89" b="-129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70794" y="2343946"/>
            <a:ext cx="6488506" cy="4037429"/>
          </a:xfrm>
          <a:custGeom>
            <a:avLst/>
            <a:gdLst/>
            <a:ahLst/>
            <a:cxnLst/>
            <a:rect r="r" b="b" t="t" l="l"/>
            <a:pathLst>
              <a:path h="4037429" w="6488506">
                <a:moveTo>
                  <a:pt x="0" y="0"/>
                </a:moveTo>
                <a:lnTo>
                  <a:pt x="6488506" y="0"/>
                </a:lnTo>
                <a:lnTo>
                  <a:pt x="6488506" y="4037428"/>
                </a:lnTo>
                <a:lnTo>
                  <a:pt x="0" y="4037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52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0625"/>
            <a:ext cx="11057263" cy="12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207835"/>
            <a:ext cx="162306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Latent Variables have decent predictive relevance with EI having better performance in PLS-SEM compared to LM. While Job Insecurity has moderately better PLS-SEM predictive relevance.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61873"/>
            <a:ext cx="8115300" cy="635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 Classic"/>
              </a:rPr>
              <a:t>NAAI affects an individual’s Job Insecurity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 Classic"/>
              </a:rPr>
              <a:t>PAAI affects an individual’s Entrepreneurial Intent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 Classic"/>
              </a:rPr>
              <a:t>PLS-SEM is moderately better than a standard LM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 Classic"/>
              </a:rPr>
              <a:t>The model has moderate predictive prowess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62050"/>
            <a:ext cx="6118937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Insights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731067" y="1381395"/>
            <a:ext cx="7463975" cy="7539369"/>
          </a:xfrm>
          <a:custGeom>
            <a:avLst/>
            <a:gdLst/>
            <a:ahLst/>
            <a:cxnLst/>
            <a:rect r="r" b="b" t="t" l="l"/>
            <a:pathLst>
              <a:path h="7539369" w="7463975">
                <a:moveTo>
                  <a:pt x="0" y="0"/>
                </a:moveTo>
                <a:lnTo>
                  <a:pt x="7463976" y="0"/>
                </a:lnTo>
                <a:lnTo>
                  <a:pt x="7463976" y="7539369"/>
                </a:lnTo>
                <a:lnTo>
                  <a:pt x="0" y="753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083242"/>
            <a:ext cx="6972241" cy="519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 Classic"/>
              </a:rPr>
              <a:t>Limited research in this field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 Classic"/>
              </a:rPr>
              <a:t>Confirmation of the results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 Classic"/>
              </a:rPr>
              <a:t>Develop the Theory Further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 Classic"/>
              </a:rPr>
              <a:t>Enhance the explainability and predictability of the model</a:t>
            </a:r>
          </a:p>
          <a:p>
            <a:pPr algn="l">
              <a:lnSpc>
                <a:spcPts val="46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90625"/>
            <a:ext cx="6118937" cy="121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89"/>
              </a:lnSpc>
            </a:pPr>
            <a:r>
              <a:rPr lang="en-US" sz="8999">
                <a:solidFill>
                  <a:srgbClr val="000000"/>
                </a:solidFill>
                <a:latin typeface="Bebas Neue Bold"/>
              </a:rPr>
              <a:t>Way Forward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695317" y="1366236"/>
            <a:ext cx="7563983" cy="7554528"/>
          </a:xfrm>
          <a:custGeom>
            <a:avLst/>
            <a:gdLst/>
            <a:ahLst/>
            <a:cxnLst/>
            <a:rect r="r" b="b" t="t" l="l"/>
            <a:pathLst>
              <a:path h="7554528" w="7563983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84531" y="663451"/>
            <a:ext cx="6118937" cy="121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89"/>
              </a:lnSpc>
            </a:pPr>
            <a:r>
              <a:rPr lang="en-US" sz="8999">
                <a:solidFill>
                  <a:srgbClr val="000000"/>
                </a:solidFill>
                <a:latin typeface="Bebas Neue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569339"/>
            <a:ext cx="16230600" cy="668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Ochmann, M., et al. (2020). The influence of algorithm aversion and anthropomorphic agent design on the acceptance of AI-based job recommendations. Proceedings of the 41st International Conference on Information Systems, India 2020. https://aisel.aisnet.org/icis2020/is_workplace_fow/is_workplace_fow/4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Aghion, P., et al. (2019). Artificial Intelligence, Growth and Employment: The Role of Policy. Economie et Statistique / Economics and Statistics. https://doi.org/10.24187/ecostat.2019.510t.1994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Zarifhonarvar, M. (2023). Economics of ChatGPT: A Labor Market View on the Occupational Impact of Artificial Intelligence. SSRN. https://papers.ssrn.com/sol3/papers.cfm?abstract_id=4350925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Golin, M., &amp; Rauh, C. (2022). The Impact of Fear of Automation. Cambridge Working Papers in Economics. https://ideas.repec.org/p/cam/camdae/2269.html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Reim, W., Åström, J., &amp; Eriksson, O. (2020). Implementation of Artificial Intelligence (AI): A Roadmap for Business Model Innovation. MDPI (A! 2020). https://doi.org/10.3390/ai1020011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Vasiljeva, T., Kreituss, I., &amp; Lulle, I. (2021). Artificial Intelligence: The Attitude of the Public and Representatives of Various Industries. MDPI (JRFM 2021). https://doi.org/10.3390/jrfm14080339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Bonfiglioli, A., et al. (2023). Artificial Intelligence and Jobs: Evidence from US Commuting Zones. CESifo Working Paper. https://papers.ssrn.com/sol3/papers.cfm?abstract_id=4608807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Chui, M., Manyika, J., &amp; Miremadi, M. (2018). What AI can and can't do (yet) for your business. McKinsey. https://www.mckinsey.com/capabilities/quantumblack/our-insights/what-ai-can-and-cant-do-yet-for-your-business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Schmalbach, B., Kalkbrenner, A., Bassler, M., et al. (2020). Psychometric properties of a short version of the Job Anxiety Scale. BMC Medical Research Methodology. https://doi.org/10.1186/s12874-020-00974-4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Marangunić, N., &amp; Granić, A. (2015). Technology acceptance model: A literature review from 1986 to 2013. Springer. https://doi.org/10.1007/s10209-014-0348-1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Bankins, S., &amp; Formosa, P. (2023). The Ethical Implications of Artificial Intelligence (AI) For Meaningful Work. Journal of Business Ethics. https://doi.org/10.1007/s10551-023-05339-7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Srivastava, A. K. (1977). Job anxiety scale. Indian Journal of Industrial Relations. https://www.jstor.org/stable/27768625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Hou, F., et al. (2019). Entrepreneurial Intention Model. Frontiers in Psychology. https://doi.org/10.3389/fpsyg.2019.00916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Bruner, R., et al. (2007). Technology Adoption Scale. Progress in Wireless Communications Research. https://www.researchgate.net/publication/277020646_PREDICTING_INNOVATIVENESS_DEVELOPMENT_OF_THE_TECHNOLOGY_ADOPTION_SCALE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Valliere, L. (2015). Entrepreneuring Intent Scale. Procedia - Social and Behavioral Sciences. https://doi.org/10.1016/j.sbspro.2015.01.294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84531" y="622252"/>
            <a:ext cx="6118937" cy="121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89"/>
              </a:lnSpc>
            </a:pPr>
            <a:r>
              <a:rPr lang="en-US" sz="8999">
                <a:solidFill>
                  <a:srgbClr val="000000"/>
                </a:solidFill>
                <a:latin typeface="Bebas Neue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501903"/>
            <a:ext cx="16230600" cy="7756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Wang, C., Ahmad, S. F., et al. (2021). An empirical evaluation of technology </a:t>
            </a:r>
            <a:r>
              <a:rPr lang="en-US" sz="2099">
                <a:solidFill>
                  <a:srgbClr val="000000"/>
                </a:solidFill>
                <a:latin typeface="Bebas Neue Bold"/>
              </a:rPr>
              <a:t>acceptance model for Artificial Intelligence in E-commerce. Heliyon. https://doi.org/10.1016/j.heliyon.2023.e18349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Schepman, A., &amp; Rodway, P. (2022). The General Attitudes towards Artificial Intelligence Scale. International Journal of Human–Computer Interaction. https://doi.org/10.1080/10447318.2022.2085400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Kieslich, K., Lünich, M., &amp; Marcinkowski, F. (2020). The Threats of Artificial Intelligence Scale. International Journal of Social Robotics. https://doi.org/10.1007/s12369-020-00734-w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Nomura, T., et al. (2006). Altered Attitudes of People toward Robots - Negative Attitudes toward Robots Scale. Proceedings of the 2006 AAAI Workshop on HumanImplications of Human-Robot Interaction. https://www.researchgate.net/publication/228368017_Altered_attitudes_of_people_toward_robots_Investigation_through_the_Negative_Attitudes_toward_Robots_Scale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Schepman, A., &amp; Rodway, P. (2020). Initial validation of the general attitudes towards Artificial Intelligence Scale. Computers in Human Behavior Reports. https://doi.org/10.1016/j.chbr.2020.100014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Goswami, A., &amp; Dutta, S. (2016). Gender Differences in Technology Usage—A Literature Review. Open Journal of Business and Management. http://dx.doi.org/10.4236/ojbm.2016.41006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Roopa, S., &amp; Rani, M. S. (2012). Questionnaire Designing for a Survey. Journal of Indian Orthodontic Society. https://doi.org/10.5005/jp-journals-10021-1104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Muschalla B, Linden M, Olbrich D. (2010). The relationship between job-anxiety and trait-anxiety--a differential diagnostic investigation with the Job-Anxiety-Scale andthe State-Trait-Anxiety-Inventory. Elsevier Ltd. https://doi.org/10.1016/j.janxdis.2010.02.001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Thommie Burström, Vinit Parida, Tom Lahti, Joakim Wincent. (2021). AI-enabled business-model innovation and transformation in industrial ecosystems: A framework,model and outline for further research. Elsevier Ltd. https://doi.org/10.1016/j.jbusres.2021.01.016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Kim, Seong-Won &amp; Lee, Youngjun. (2023). Investigation into the Influence of Socio‑Cultural Factors on Attitudes toward Artificial Intelligence. Education and Information Technologies. https://doi.org/10.1007/s10639-023-12172-y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  <a:ea typeface="Bebas Neue Bold"/>
              </a:rPr>
              <a:t>Irene Albarran ´ Lozano, Jose Manuel Molina &amp; Covadonga Gijon. (2021). Perception of Artificial Intelligence in Spain. Elsevier Ltd. https://doi.org/10.1016/j.tele.2021.101672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Kelley, Patrick Gage et al. (2021). Exciting, Useful, Worrying, Futuristic: Public Perception of Artificial Intelligence in 8 Countries. Association for Computing Machinery. https://doi.org/10.1145/3461702.3462605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Presbitero, A. and Teng-Calleja, M. (2023). Job attitudes and career behaviors relating to employees' perceived incorporation of artificial intelligence in the workplace: a career self-management perspective. Emerald Insight. https://doi.org/10.1108/PR-02-2021-0103</a:t>
            </a:r>
          </a:p>
          <a:p>
            <a:pPr algn="l" marL="453385" indent="-226693" lvl="1">
              <a:lnSpc>
                <a:spcPts val="2120"/>
              </a:lnSpc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Peng, G., &amp; Bhaskar, R. (2023). Artificial Intelligence and Machine Learning for Job Automation: A Review and Integration. Journal of Database Management. http://dx.doi.org/10.4018/JDM.318455</a:t>
            </a:r>
          </a:p>
          <a:p>
            <a:pPr algn="l" marL="453385" indent="-226693" lvl="1">
              <a:lnSpc>
                <a:spcPts val="2120"/>
              </a:lnSpc>
              <a:spcBef>
                <a:spcPct val="0"/>
              </a:spcBef>
              <a:buAutoNum type="arabicPeriod" startAt="1"/>
            </a:pPr>
            <a:r>
              <a:rPr lang="en-US" sz="2099">
                <a:solidFill>
                  <a:srgbClr val="000000"/>
                </a:solidFill>
                <a:latin typeface="Bebas Neue Bold"/>
              </a:rPr>
              <a:t>Regmi, P. R., et al. (2016). Guide to the design and application of online questionnaire surveys. Nepal Journal of Epidemiology. https://doi.org/10.3126%2Fnje.v6i4.17258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84164" y="3939982"/>
            <a:ext cx="6118937" cy="520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Artificial Intelligence (AI)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 has greatly changed the Job Market dynamics of the world. This prompts the need to understand this new age and the effect it has on: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an individual’s level of Job Security. 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an individual’s Entrepreneurial Intentions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4164" y="2168741"/>
            <a:ext cx="6118937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Need of Research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666810" y="1366236"/>
            <a:ext cx="7592490" cy="7554528"/>
          </a:xfrm>
          <a:custGeom>
            <a:avLst/>
            <a:gdLst/>
            <a:ahLst/>
            <a:cxnLst/>
            <a:rect r="r" b="b" t="t" l="l"/>
            <a:pathLst>
              <a:path h="7554528" w="7592490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541" y="3541805"/>
            <a:ext cx="3451574" cy="2550991"/>
            <a:chOff x="0" y="0"/>
            <a:chExt cx="909057" cy="671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9057" cy="671866"/>
            </a:xfrm>
            <a:custGeom>
              <a:avLst/>
              <a:gdLst/>
              <a:ahLst/>
              <a:cxnLst/>
              <a:rect r="r" b="b" t="t" l="l"/>
              <a:pathLst>
                <a:path h="671866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595604"/>
                  </a:lnTo>
                  <a:cubicBezTo>
                    <a:pt x="909057" y="615830"/>
                    <a:pt x="901022" y="635227"/>
                    <a:pt x="886720" y="649529"/>
                  </a:cubicBezTo>
                  <a:cubicBezTo>
                    <a:pt x="872418" y="663831"/>
                    <a:pt x="853020" y="671866"/>
                    <a:pt x="832794" y="671866"/>
                  </a:cubicBezTo>
                  <a:lnTo>
                    <a:pt x="76262" y="671866"/>
                  </a:lnTo>
                  <a:cubicBezTo>
                    <a:pt x="34144" y="671866"/>
                    <a:pt x="0" y="637722"/>
                    <a:pt x="0" y="595604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9057" cy="709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51770" y="3541805"/>
            <a:ext cx="3451574" cy="2550991"/>
            <a:chOff x="0" y="0"/>
            <a:chExt cx="909057" cy="671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9057" cy="671866"/>
            </a:xfrm>
            <a:custGeom>
              <a:avLst/>
              <a:gdLst/>
              <a:ahLst/>
              <a:cxnLst/>
              <a:rect r="r" b="b" t="t" l="l"/>
              <a:pathLst>
                <a:path h="671866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595604"/>
                  </a:lnTo>
                  <a:cubicBezTo>
                    <a:pt x="909057" y="615830"/>
                    <a:pt x="901022" y="635227"/>
                    <a:pt x="886720" y="649529"/>
                  </a:cubicBezTo>
                  <a:cubicBezTo>
                    <a:pt x="872418" y="663831"/>
                    <a:pt x="853020" y="671866"/>
                    <a:pt x="832794" y="671866"/>
                  </a:cubicBezTo>
                  <a:lnTo>
                    <a:pt x="76262" y="671866"/>
                  </a:lnTo>
                  <a:cubicBezTo>
                    <a:pt x="34144" y="671866"/>
                    <a:pt x="0" y="637722"/>
                    <a:pt x="0" y="595604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09057" cy="709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185963" y="3522905"/>
            <a:ext cx="3451574" cy="2550991"/>
            <a:chOff x="0" y="0"/>
            <a:chExt cx="909057" cy="6718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9057" cy="671866"/>
            </a:xfrm>
            <a:custGeom>
              <a:avLst/>
              <a:gdLst/>
              <a:ahLst/>
              <a:cxnLst/>
              <a:rect r="r" b="b" t="t" l="l"/>
              <a:pathLst>
                <a:path h="671866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595604"/>
                  </a:lnTo>
                  <a:cubicBezTo>
                    <a:pt x="909057" y="615830"/>
                    <a:pt x="901022" y="635227"/>
                    <a:pt x="886720" y="649529"/>
                  </a:cubicBezTo>
                  <a:cubicBezTo>
                    <a:pt x="872418" y="663831"/>
                    <a:pt x="853020" y="671866"/>
                    <a:pt x="832794" y="671866"/>
                  </a:cubicBezTo>
                  <a:lnTo>
                    <a:pt x="76262" y="671866"/>
                  </a:lnTo>
                  <a:cubicBezTo>
                    <a:pt x="34144" y="671866"/>
                    <a:pt x="0" y="637722"/>
                    <a:pt x="0" y="595604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09057" cy="709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4656" y="3541805"/>
            <a:ext cx="3451574" cy="2550991"/>
            <a:chOff x="0" y="0"/>
            <a:chExt cx="909057" cy="6718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9057" cy="671866"/>
            </a:xfrm>
            <a:custGeom>
              <a:avLst/>
              <a:gdLst/>
              <a:ahLst/>
              <a:cxnLst/>
              <a:rect r="r" b="b" t="t" l="l"/>
              <a:pathLst>
                <a:path h="671866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595604"/>
                  </a:lnTo>
                  <a:cubicBezTo>
                    <a:pt x="909057" y="615830"/>
                    <a:pt x="901022" y="635227"/>
                    <a:pt x="886720" y="649529"/>
                  </a:cubicBezTo>
                  <a:cubicBezTo>
                    <a:pt x="872418" y="663831"/>
                    <a:pt x="853020" y="671866"/>
                    <a:pt x="832794" y="671866"/>
                  </a:cubicBezTo>
                  <a:lnTo>
                    <a:pt x="76262" y="671866"/>
                  </a:lnTo>
                  <a:cubicBezTo>
                    <a:pt x="34144" y="671866"/>
                    <a:pt x="0" y="637722"/>
                    <a:pt x="0" y="595604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09057" cy="709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14512" y="3892106"/>
            <a:ext cx="2657633" cy="182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Analyze the impact of AI on Job Security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48741" y="3892106"/>
            <a:ext cx="2657633" cy="182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Explore Demographics with Latent Variables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12969" y="4120706"/>
            <a:ext cx="2657633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Help formulate the steps ahead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56140" y="1152525"/>
            <a:ext cx="8975721" cy="950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82"/>
              </a:lnSpc>
              <a:spcBef>
                <a:spcPct val="0"/>
              </a:spcBef>
            </a:pPr>
            <a:r>
              <a:rPr lang="en-US" sz="7012">
                <a:solidFill>
                  <a:srgbClr val="000000"/>
                </a:solidFill>
                <a:latin typeface="Bebas Neue Bold"/>
              </a:rPr>
              <a:t>Objectives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88336" y="3892106"/>
            <a:ext cx="3044213" cy="182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Analyze the impact of AI on Entrepreneurial Intent</a:t>
            </a:r>
          </a:p>
        </p:txBody>
      </p:sp>
      <p:sp>
        <p:nvSpPr>
          <p:cNvPr name="AutoShape 19" id="19"/>
          <p:cNvSpPr/>
          <p:nvPr/>
        </p:nvSpPr>
        <p:spPr>
          <a:xfrm>
            <a:off x="9124950" y="2000173"/>
            <a:ext cx="19050" cy="83148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9127333" y="2793705"/>
            <a:ext cx="5784418" cy="7292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>
            <a:off x="7208060" y="2831655"/>
            <a:ext cx="1935940" cy="67234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9120510" y="2811491"/>
            <a:ext cx="1950225" cy="7481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 flipH="true">
            <a:off x="3343328" y="2831655"/>
            <a:ext cx="5777181" cy="71015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1617541" y="6740496"/>
            <a:ext cx="1501999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We need to capture an individual’s attitude towards AI, their level of Technology Adoption, their perceived Job Insecurity and Entrepreneurship along with demographic factors.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546" y="2000173"/>
            <a:ext cx="3451574" cy="4981129"/>
            <a:chOff x="0" y="0"/>
            <a:chExt cx="909057" cy="13119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9057" cy="1311902"/>
            </a:xfrm>
            <a:custGeom>
              <a:avLst/>
              <a:gdLst/>
              <a:ahLst/>
              <a:cxnLst/>
              <a:rect r="r" b="b" t="t" l="l"/>
              <a:pathLst>
                <a:path h="1311902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235640"/>
                  </a:lnTo>
                  <a:cubicBezTo>
                    <a:pt x="909057" y="1277758"/>
                    <a:pt x="874913" y="1311902"/>
                    <a:pt x="832794" y="1311902"/>
                  </a:cubicBezTo>
                  <a:lnTo>
                    <a:pt x="76262" y="1311902"/>
                  </a:lnTo>
                  <a:cubicBezTo>
                    <a:pt x="34144" y="1311902"/>
                    <a:pt x="0" y="1277758"/>
                    <a:pt x="0" y="1235640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9057" cy="135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67775" y="2000173"/>
            <a:ext cx="3451574" cy="4981129"/>
            <a:chOff x="0" y="0"/>
            <a:chExt cx="909057" cy="13119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9057" cy="1311902"/>
            </a:xfrm>
            <a:custGeom>
              <a:avLst/>
              <a:gdLst/>
              <a:ahLst/>
              <a:cxnLst/>
              <a:rect r="r" b="b" t="t" l="l"/>
              <a:pathLst>
                <a:path h="1311902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235640"/>
                  </a:lnTo>
                  <a:cubicBezTo>
                    <a:pt x="909057" y="1277758"/>
                    <a:pt x="874913" y="1311902"/>
                    <a:pt x="832794" y="1311902"/>
                  </a:cubicBezTo>
                  <a:lnTo>
                    <a:pt x="76262" y="1311902"/>
                  </a:lnTo>
                  <a:cubicBezTo>
                    <a:pt x="34144" y="1311902"/>
                    <a:pt x="0" y="1277758"/>
                    <a:pt x="0" y="1235640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09057" cy="135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34889" y="2000173"/>
            <a:ext cx="3451574" cy="4981129"/>
            <a:chOff x="0" y="0"/>
            <a:chExt cx="909057" cy="13119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9057" cy="1311902"/>
            </a:xfrm>
            <a:custGeom>
              <a:avLst/>
              <a:gdLst/>
              <a:ahLst/>
              <a:cxnLst/>
              <a:rect r="r" b="b" t="t" l="l"/>
              <a:pathLst>
                <a:path h="1311902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235640"/>
                  </a:lnTo>
                  <a:cubicBezTo>
                    <a:pt x="909057" y="1277758"/>
                    <a:pt x="874913" y="1311902"/>
                    <a:pt x="832794" y="1311902"/>
                  </a:cubicBezTo>
                  <a:lnTo>
                    <a:pt x="76262" y="1311902"/>
                  </a:lnTo>
                  <a:cubicBezTo>
                    <a:pt x="34144" y="1311902"/>
                    <a:pt x="0" y="1277758"/>
                    <a:pt x="0" y="1235640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09057" cy="135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00661" y="2000173"/>
            <a:ext cx="3451574" cy="4981129"/>
            <a:chOff x="0" y="0"/>
            <a:chExt cx="909057" cy="13119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9057" cy="1311902"/>
            </a:xfrm>
            <a:custGeom>
              <a:avLst/>
              <a:gdLst/>
              <a:ahLst/>
              <a:cxnLst/>
              <a:rect r="r" b="b" t="t" l="l"/>
              <a:pathLst>
                <a:path h="1311902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235640"/>
                  </a:lnTo>
                  <a:cubicBezTo>
                    <a:pt x="909057" y="1277758"/>
                    <a:pt x="874913" y="1311902"/>
                    <a:pt x="832794" y="1311902"/>
                  </a:cubicBezTo>
                  <a:lnTo>
                    <a:pt x="76262" y="1311902"/>
                  </a:lnTo>
                  <a:cubicBezTo>
                    <a:pt x="34144" y="1311902"/>
                    <a:pt x="0" y="1277758"/>
                    <a:pt x="0" y="1235640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09057" cy="135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30517" y="2439505"/>
            <a:ext cx="2657633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Formulate a Questionnaire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0185" y="3779101"/>
            <a:ext cx="3058297" cy="237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Use Scales explored in the Literature Review to make a questionnaire for capturing latent variables.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38475" y="3779101"/>
            <a:ext cx="3044404" cy="277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Use Formative and Reflective constructs for an effective PLS-SEM analysis. Explore any mediation effects applicable as per theory.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633546" y="7448027"/>
            <a:ext cx="15052918" cy="1810273"/>
            <a:chOff x="0" y="0"/>
            <a:chExt cx="3964554" cy="4767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64555" cy="476780"/>
            </a:xfrm>
            <a:custGeom>
              <a:avLst/>
              <a:gdLst/>
              <a:ahLst/>
              <a:cxnLst/>
              <a:rect r="r" b="b" t="t" l="l"/>
              <a:pathLst>
                <a:path h="476780" w="3964555">
                  <a:moveTo>
                    <a:pt x="17487" y="0"/>
                  </a:moveTo>
                  <a:lnTo>
                    <a:pt x="3947068" y="0"/>
                  </a:lnTo>
                  <a:cubicBezTo>
                    <a:pt x="3951706" y="0"/>
                    <a:pt x="3956153" y="1842"/>
                    <a:pt x="3959433" y="5122"/>
                  </a:cubicBezTo>
                  <a:cubicBezTo>
                    <a:pt x="3962712" y="8401"/>
                    <a:pt x="3964555" y="12849"/>
                    <a:pt x="3964555" y="17487"/>
                  </a:cubicBezTo>
                  <a:lnTo>
                    <a:pt x="3964555" y="459293"/>
                  </a:lnTo>
                  <a:cubicBezTo>
                    <a:pt x="3964555" y="463931"/>
                    <a:pt x="3962712" y="468379"/>
                    <a:pt x="3959433" y="471658"/>
                  </a:cubicBezTo>
                  <a:cubicBezTo>
                    <a:pt x="3956153" y="474937"/>
                    <a:pt x="3951706" y="476780"/>
                    <a:pt x="3947068" y="476780"/>
                  </a:cubicBezTo>
                  <a:lnTo>
                    <a:pt x="17487" y="476780"/>
                  </a:lnTo>
                  <a:cubicBezTo>
                    <a:pt x="12849" y="476780"/>
                    <a:pt x="8401" y="474937"/>
                    <a:pt x="5122" y="471658"/>
                  </a:cubicBezTo>
                  <a:cubicBezTo>
                    <a:pt x="1842" y="468379"/>
                    <a:pt x="0" y="463931"/>
                    <a:pt x="0" y="459293"/>
                  </a:cubicBezTo>
                  <a:lnTo>
                    <a:pt x="0" y="17487"/>
                  </a:lnTo>
                  <a:cubicBezTo>
                    <a:pt x="0" y="12849"/>
                    <a:pt x="1842" y="8401"/>
                    <a:pt x="5122" y="5122"/>
                  </a:cubicBezTo>
                  <a:cubicBezTo>
                    <a:pt x="8401" y="1842"/>
                    <a:pt x="12849" y="0"/>
                    <a:pt x="17487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964554" cy="514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623419" y="7552802"/>
            <a:ext cx="3811172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Validate the Model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67188" y="8135994"/>
            <a:ext cx="14201173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Validate and Analyze the model and the items within it.  Explore the explainability of the model. Explore the predictability of the model.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88150" y="1133475"/>
            <a:ext cx="8975721" cy="86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Bebas Neue Bold"/>
              </a:rPr>
              <a:t>Methodology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897632" y="2439505"/>
            <a:ext cx="2657633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Conduct the Survey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04341" y="3779101"/>
            <a:ext cx="3044213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Reach out to students, unemployed and employed folks to capture their attitudes and intents.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29005" y="2208883"/>
            <a:ext cx="3044404" cy="182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Find relationship between variables</a:t>
            </a:r>
          </a:p>
        </p:txBody>
      </p:sp>
      <p:sp>
        <p:nvSpPr>
          <p:cNvPr name="AutoShape 26" id="26"/>
          <p:cNvSpPr/>
          <p:nvPr/>
        </p:nvSpPr>
        <p:spPr>
          <a:xfrm flipV="true">
            <a:off x="5085121" y="4490738"/>
            <a:ext cx="41554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V="true">
            <a:off x="8968240" y="4452658"/>
            <a:ext cx="41554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flipV="true">
            <a:off x="12818477" y="4414578"/>
            <a:ext cx="41554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flipH="true">
            <a:off x="16686464" y="4490738"/>
            <a:ext cx="872" cy="38624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9622840" y="4210834"/>
            <a:ext cx="2941445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Introduce Demographic factors for a better understanding of respondents.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438475" y="2439505"/>
            <a:ext cx="3044404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Construct the 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51642" y="4024062"/>
            <a:ext cx="6118937" cy="240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90"/>
              </a:lnSpc>
            </a:pPr>
            <a:r>
              <a:rPr lang="en-US" sz="9099">
                <a:solidFill>
                  <a:srgbClr val="000000"/>
                </a:solidFill>
                <a:latin typeface="Bebas Neue Bold"/>
              </a:rPr>
              <a:t>Discussion of Result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95317" y="1366236"/>
            <a:ext cx="7563983" cy="7554528"/>
          </a:xfrm>
          <a:custGeom>
            <a:avLst/>
            <a:gdLst/>
            <a:ahLst/>
            <a:cxnLst/>
            <a:rect r="r" b="b" t="t" l="l"/>
            <a:pathLst>
              <a:path h="7554528" w="7563983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539369"/>
            <a:ext cx="8914013" cy="3570767"/>
            <a:chOff x="0" y="0"/>
            <a:chExt cx="101453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4531" cy="406400"/>
            </a:xfrm>
            <a:custGeom>
              <a:avLst/>
              <a:gdLst/>
              <a:ahLst/>
              <a:cxnLst/>
              <a:rect r="r" b="b" t="t" l="l"/>
              <a:pathLst>
                <a:path h="406400" w="1014531">
                  <a:moveTo>
                    <a:pt x="811331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811331" y="406400"/>
                  </a:lnTo>
                  <a:lnTo>
                    <a:pt x="1014531" y="203200"/>
                  </a:lnTo>
                  <a:lnTo>
                    <a:pt x="811331" y="0"/>
                  </a:lnTo>
                  <a:close/>
                </a:path>
              </a:pathLst>
            </a:custGeom>
            <a:solidFill>
              <a:srgbClr val="CADD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52400" y="-38100"/>
              <a:ext cx="70973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51179" y="1785370"/>
            <a:ext cx="10108121" cy="7472930"/>
          </a:xfrm>
          <a:custGeom>
            <a:avLst/>
            <a:gdLst/>
            <a:ahLst/>
            <a:cxnLst/>
            <a:rect r="r" b="b" t="t" l="l"/>
            <a:pathLst>
              <a:path h="7472930" w="10108121">
                <a:moveTo>
                  <a:pt x="0" y="0"/>
                </a:moveTo>
                <a:lnTo>
                  <a:pt x="10108121" y="0"/>
                </a:lnTo>
                <a:lnTo>
                  <a:pt x="10108121" y="7472930"/>
                </a:lnTo>
                <a:lnTo>
                  <a:pt x="0" y="7472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89940" y="1407035"/>
            <a:ext cx="10108121" cy="7472930"/>
          </a:xfrm>
          <a:custGeom>
            <a:avLst/>
            <a:gdLst/>
            <a:ahLst/>
            <a:cxnLst/>
            <a:rect r="r" b="b" t="t" l="l"/>
            <a:pathLst>
              <a:path h="7472930" w="10108121">
                <a:moveTo>
                  <a:pt x="0" y="0"/>
                </a:moveTo>
                <a:lnTo>
                  <a:pt x="10108120" y="0"/>
                </a:lnTo>
                <a:lnTo>
                  <a:pt x="10108120" y="7472930"/>
                </a:lnTo>
                <a:lnTo>
                  <a:pt x="0" y="7472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28675"/>
            <a:ext cx="3681969" cy="171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59"/>
              </a:lnSpc>
            </a:pPr>
            <a:r>
              <a:rPr lang="en-US" sz="9899">
                <a:solidFill>
                  <a:srgbClr val="000000"/>
                </a:solidFill>
                <a:latin typeface="Bebas Neue Bold"/>
              </a:rPr>
              <a:t>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5997" y="2909655"/>
            <a:ext cx="5615538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The scales used in the questionnaire -&gt;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438390"/>
            <a:ext cx="6122479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</a:rPr>
              <a:t>* Highlighted scales are the 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</a:rPr>
              <a:t>Global Items for Formulating Items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</a:rPr>
              <a:t>** Some scales are encoded Reversely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10814" y="2151140"/>
            <a:ext cx="11148486" cy="7107160"/>
          </a:xfrm>
          <a:custGeom>
            <a:avLst/>
            <a:gdLst/>
            <a:ahLst/>
            <a:cxnLst/>
            <a:rect r="r" b="b" t="t" l="l"/>
            <a:pathLst>
              <a:path h="7107160" w="11148486">
                <a:moveTo>
                  <a:pt x="0" y="0"/>
                </a:moveTo>
                <a:lnTo>
                  <a:pt x="11148486" y="0"/>
                </a:lnTo>
                <a:lnTo>
                  <a:pt x="11148486" y="7107160"/>
                </a:lnTo>
                <a:lnTo>
                  <a:pt x="0" y="710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10164227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Exploratory DAta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225542"/>
            <a:ext cx="4728369" cy="195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</a:pPr>
            <a:r>
              <a:rPr lang="en-US" sz="7400">
                <a:solidFill>
                  <a:srgbClr val="FFFFFF"/>
                </a:solidFill>
                <a:latin typeface="Bebas Neue Bold"/>
              </a:rPr>
              <a:t>Gender &amp; Education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7297" y="2148483"/>
            <a:ext cx="14033406" cy="7016703"/>
            <a:chOff x="0" y="0"/>
            <a:chExt cx="18711208" cy="93556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4677802"/>
              <a:ext cx="6237069" cy="4677802"/>
            </a:xfrm>
            <a:custGeom>
              <a:avLst/>
              <a:gdLst/>
              <a:ahLst/>
              <a:cxnLst/>
              <a:rect r="r" b="b" t="t" l="l"/>
              <a:pathLst>
                <a:path h="4677802" w="6237069">
                  <a:moveTo>
                    <a:pt x="0" y="0"/>
                  </a:moveTo>
                  <a:lnTo>
                    <a:pt x="6237069" y="0"/>
                  </a:lnTo>
                  <a:lnTo>
                    <a:pt x="6237069" y="4677802"/>
                  </a:lnTo>
                  <a:lnTo>
                    <a:pt x="0" y="4677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237069" y="0"/>
              <a:ext cx="6237069" cy="4677802"/>
            </a:xfrm>
            <a:custGeom>
              <a:avLst/>
              <a:gdLst/>
              <a:ahLst/>
              <a:cxnLst/>
              <a:rect r="r" b="b" t="t" l="l"/>
              <a:pathLst>
                <a:path h="4677802" w="6237069">
                  <a:moveTo>
                    <a:pt x="0" y="0"/>
                  </a:moveTo>
                  <a:lnTo>
                    <a:pt x="6237070" y="0"/>
                  </a:lnTo>
                  <a:lnTo>
                    <a:pt x="6237070" y="4677802"/>
                  </a:lnTo>
                  <a:lnTo>
                    <a:pt x="0" y="4677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237069" y="4677802"/>
              <a:ext cx="6237069" cy="4677802"/>
            </a:xfrm>
            <a:custGeom>
              <a:avLst/>
              <a:gdLst/>
              <a:ahLst/>
              <a:cxnLst/>
              <a:rect r="r" b="b" t="t" l="l"/>
              <a:pathLst>
                <a:path h="4677802" w="6237069">
                  <a:moveTo>
                    <a:pt x="0" y="0"/>
                  </a:moveTo>
                  <a:lnTo>
                    <a:pt x="6237070" y="0"/>
                  </a:lnTo>
                  <a:lnTo>
                    <a:pt x="6237070" y="4677802"/>
                  </a:lnTo>
                  <a:lnTo>
                    <a:pt x="0" y="4677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474139" y="0"/>
              <a:ext cx="6237069" cy="4677802"/>
            </a:xfrm>
            <a:custGeom>
              <a:avLst/>
              <a:gdLst/>
              <a:ahLst/>
              <a:cxnLst/>
              <a:rect r="r" b="b" t="t" l="l"/>
              <a:pathLst>
                <a:path h="4677802" w="6237069">
                  <a:moveTo>
                    <a:pt x="0" y="0"/>
                  </a:moveTo>
                  <a:lnTo>
                    <a:pt x="6237069" y="0"/>
                  </a:lnTo>
                  <a:lnTo>
                    <a:pt x="6237069" y="4677802"/>
                  </a:lnTo>
                  <a:lnTo>
                    <a:pt x="0" y="4677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474139" y="4677802"/>
              <a:ext cx="6237069" cy="4677802"/>
            </a:xfrm>
            <a:custGeom>
              <a:avLst/>
              <a:gdLst/>
              <a:ahLst/>
              <a:cxnLst/>
              <a:rect r="r" b="b" t="t" l="l"/>
              <a:pathLst>
                <a:path h="4677802" w="6237069">
                  <a:moveTo>
                    <a:pt x="0" y="0"/>
                  </a:moveTo>
                  <a:lnTo>
                    <a:pt x="6237069" y="0"/>
                  </a:lnTo>
                  <a:lnTo>
                    <a:pt x="6237069" y="4677802"/>
                  </a:lnTo>
                  <a:lnTo>
                    <a:pt x="0" y="4677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162050"/>
            <a:ext cx="10164227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exploratory DAta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27297" y="2272308"/>
            <a:ext cx="4728369" cy="29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</a:pPr>
            <a:r>
              <a:rPr lang="en-US" sz="7400">
                <a:solidFill>
                  <a:srgbClr val="FFFFFF"/>
                </a:solidFill>
                <a:latin typeface="Bebas Neue Bold"/>
              </a:rPr>
              <a:t>Latent Variable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DAF_CNxX2eU</dc:identifier>
  <dcterms:modified xsi:type="dcterms:W3CDTF">2011-08-01T06:04:30Z</dcterms:modified>
  <cp:revision>1</cp:revision>
  <dc:title>ShubhanshuSharmaRP_IV</dc:title>
</cp:coreProperties>
</file>