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/>
  <p:notesSz cx="6858000" cy="9144000"/>
  <p:embeddedFontLst>
    <p:embeddedFont>
      <p:font typeface="Trebuchet MS" panose="020B0603020202020204" pitchFamily="34" charset="0"/>
      <p:regular r:id="rId12"/>
      <p:bold r:id="rId13"/>
      <p:italic r:id="rId14"/>
      <p:boldItalic r:id="rId15"/>
    </p:embeddedFont>
    <p:embeddedFont>
      <p:font typeface="Trebuchet MS Bold" panose="020B0703020202020204" pitchFamily="34" charset="0"/>
      <p:regular r:id="rId16"/>
      <p:bold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32" d="100"/>
          <a:sy n="32" d="100"/>
        </p:scale>
        <p:origin x="53" y="70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hubhapradaa/aigen/tree/main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hyperlink" Target="https://shorturl.at/lwAG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svg"/><Relationship Id="rId7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058995" y="94"/>
            <a:ext cx="1842135" cy="10294620"/>
            <a:chOff x="0" y="0"/>
            <a:chExt cx="2456180" cy="13726160"/>
          </a:xfrm>
        </p:grpSpPr>
        <p:sp>
          <p:nvSpPr>
            <p:cNvPr id="3" name="Freeform 3"/>
            <p:cNvSpPr/>
            <p:nvPr/>
          </p:nvSpPr>
          <p:spPr>
            <a:xfrm>
              <a:off x="127" y="7874"/>
              <a:ext cx="2455418" cy="13709650"/>
            </a:xfrm>
            <a:custGeom>
              <a:avLst/>
              <a:gdLst/>
              <a:ahLst/>
              <a:cxnLst/>
              <a:rect l="l" t="t" r="r" b="b"/>
              <a:pathLst>
                <a:path w="2455418" h="13709650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1165774" y="5535200"/>
            <a:ext cx="7129462" cy="4759642"/>
            <a:chOff x="0" y="0"/>
            <a:chExt cx="9505950" cy="6346190"/>
          </a:xfrm>
        </p:grpSpPr>
        <p:sp>
          <p:nvSpPr>
            <p:cNvPr id="5" name="Freeform 5"/>
            <p:cNvSpPr/>
            <p:nvPr/>
          </p:nvSpPr>
          <p:spPr>
            <a:xfrm>
              <a:off x="4191" y="1651"/>
              <a:ext cx="9497441" cy="6341999"/>
            </a:xfrm>
            <a:custGeom>
              <a:avLst/>
              <a:gdLst/>
              <a:ahLst/>
              <a:cxnLst/>
              <a:rect l="l" t="t" r="r" b="b"/>
              <a:pathLst>
                <a:path w="9497441" h="6341999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3773150" y="0"/>
            <a:ext cx="4514850" cy="10287000"/>
            <a:chOff x="0" y="0"/>
            <a:chExt cx="6019800" cy="137160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019800" cy="13716000"/>
            </a:xfrm>
            <a:custGeom>
              <a:avLst/>
              <a:gdLst/>
              <a:ahLst/>
              <a:cxnLst/>
              <a:rect l="l" t="t" r="r" b="b"/>
              <a:pathLst>
                <a:path w="6019800" h="137160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4404317" y="0"/>
            <a:ext cx="3884295" cy="10287000"/>
            <a:chOff x="0" y="0"/>
            <a:chExt cx="5179060" cy="137160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5178298" cy="13716000"/>
            </a:xfrm>
            <a:custGeom>
              <a:avLst/>
              <a:gdLst/>
              <a:ahLst/>
              <a:cxnLst/>
              <a:rect l="l" t="t" r="r" b="b"/>
              <a:pathLst>
                <a:path w="5178298" h="13716000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13401675" y="4572000"/>
            <a:ext cx="4886325" cy="5715000"/>
            <a:chOff x="0" y="0"/>
            <a:chExt cx="6515100" cy="76200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515100" cy="7620000"/>
            </a:xfrm>
            <a:custGeom>
              <a:avLst/>
              <a:gdLst/>
              <a:ahLst/>
              <a:cxnLst/>
              <a:rect l="l" t="t" r="r" b="b"/>
              <a:pathLst>
                <a:path w="6515100" h="76200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4006895" y="0"/>
            <a:ext cx="4281488" cy="10287000"/>
            <a:chOff x="0" y="0"/>
            <a:chExt cx="5708650" cy="137160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5708142" cy="13716000"/>
            </a:xfrm>
            <a:custGeom>
              <a:avLst/>
              <a:gdLst/>
              <a:ahLst/>
              <a:cxnLst/>
              <a:rect l="l" t="t" r="r" b="b"/>
              <a:pathLst>
                <a:path w="5708142" h="13716000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id="14" name="Group 14"/>
          <p:cNvGrpSpPr/>
          <p:nvPr/>
        </p:nvGrpSpPr>
        <p:grpSpPr>
          <a:xfrm>
            <a:off x="16344900" y="0"/>
            <a:ext cx="1943100" cy="10287000"/>
            <a:chOff x="0" y="0"/>
            <a:chExt cx="2590800" cy="137160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590800" cy="13716000"/>
            </a:xfrm>
            <a:custGeom>
              <a:avLst/>
              <a:gdLst/>
              <a:ahLst/>
              <a:cxnLst/>
              <a:rect l="l" t="t" r="r" b="b"/>
              <a:pathLst>
                <a:path w="2590800" h="137160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id="16" name="Group 16"/>
          <p:cNvGrpSpPr/>
          <p:nvPr/>
        </p:nvGrpSpPr>
        <p:grpSpPr>
          <a:xfrm>
            <a:off x="16404370" y="0"/>
            <a:ext cx="1884045" cy="10287000"/>
            <a:chOff x="0" y="0"/>
            <a:chExt cx="2512060" cy="13716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2511552" cy="13716000"/>
            </a:xfrm>
            <a:custGeom>
              <a:avLst/>
              <a:gdLst/>
              <a:ahLst/>
              <a:cxnLst/>
              <a:rect l="l" t="t" r="r" b="b"/>
              <a:pathLst>
                <a:path w="2511552" h="13716000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id="18" name="Group 18"/>
          <p:cNvGrpSpPr/>
          <p:nvPr/>
        </p:nvGrpSpPr>
        <p:grpSpPr>
          <a:xfrm>
            <a:off x="15559088" y="5386388"/>
            <a:ext cx="2728912" cy="4900612"/>
            <a:chOff x="0" y="0"/>
            <a:chExt cx="3638550" cy="653415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3638550" cy="6534150"/>
            </a:xfrm>
            <a:custGeom>
              <a:avLst/>
              <a:gdLst/>
              <a:ahLst/>
              <a:cxnLst/>
              <a:rect l="l" t="t" r="r" b="b"/>
              <a:pathLst>
                <a:path w="3638550" h="65341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20" name="Group 20"/>
          <p:cNvGrpSpPr/>
          <p:nvPr/>
        </p:nvGrpSpPr>
        <p:grpSpPr>
          <a:xfrm>
            <a:off x="0" y="6015038"/>
            <a:ext cx="671512" cy="4271962"/>
            <a:chOff x="0" y="0"/>
            <a:chExt cx="895350" cy="569595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95350" cy="5695950"/>
            </a:xfrm>
            <a:custGeom>
              <a:avLst/>
              <a:gdLst/>
              <a:ahLst/>
              <a:cxn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sp>
        <p:nvSpPr>
          <p:cNvPr id="22" name="Freeform 22"/>
          <p:cNvSpPr/>
          <p:nvPr/>
        </p:nvSpPr>
        <p:spPr>
          <a:xfrm>
            <a:off x="1114425" y="1657350"/>
            <a:ext cx="2614612" cy="2000250"/>
          </a:xfrm>
          <a:custGeom>
            <a:avLst/>
            <a:gdLst/>
            <a:ahLst/>
            <a:cxnLst/>
            <a:rect l="l" t="t" r="r" b="b"/>
            <a:pathLst>
              <a:path w="2614612" h="2000250">
                <a:moveTo>
                  <a:pt x="0" y="0"/>
                </a:moveTo>
                <a:lnTo>
                  <a:pt x="2614613" y="0"/>
                </a:lnTo>
                <a:lnTo>
                  <a:pt x="2614613" y="2000250"/>
                </a:lnTo>
                <a:lnTo>
                  <a:pt x="0" y="20002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23" name="Group 23"/>
          <p:cNvGrpSpPr/>
          <p:nvPr/>
        </p:nvGrpSpPr>
        <p:grpSpPr>
          <a:xfrm>
            <a:off x="3543300" y="1981857"/>
            <a:ext cx="2500312" cy="2157412"/>
            <a:chOff x="0" y="0"/>
            <a:chExt cx="3333750" cy="2876550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3333750" cy="2876550"/>
            </a:xfrm>
            <a:custGeom>
              <a:avLst/>
              <a:gdLst/>
              <a:ahLst/>
              <a:cxnLst/>
              <a:rect l="l" t="t" r="r" b="b"/>
              <a:pathLst>
                <a:path w="3333750" h="2876550">
                  <a:moveTo>
                    <a:pt x="2614676" y="0"/>
                  </a:moveTo>
                  <a:lnTo>
                    <a:pt x="719074" y="0"/>
                  </a:lnTo>
                  <a:lnTo>
                    <a:pt x="0" y="1438148"/>
                  </a:lnTo>
                  <a:lnTo>
                    <a:pt x="719074" y="2876550"/>
                  </a:lnTo>
                  <a:lnTo>
                    <a:pt x="2614676" y="2876550"/>
                  </a:lnTo>
                  <a:lnTo>
                    <a:pt x="3333750" y="1438148"/>
                  </a:lnTo>
                  <a:lnTo>
                    <a:pt x="2614676" y="0"/>
                  </a:lnTo>
                  <a:close/>
                </a:path>
              </a:pathLst>
            </a:custGeom>
            <a:solidFill>
              <a:srgbClr val="42D0A1"/>
            </a:solidFill>
          </p:spPr>
        </p:sp>
      </p:grpSp>
      <p:grpSp>
        <p:nvGrpSpPr>
          <p:cNvPr id="25" name="Group 25"/>
          <p:cNvGrpSpPr/>
          <p:nvPr/>
        </p:nvGrpSpPr>
        <p:grpSpPr>
          <a:xfrm>
            <a:off x="5700712" y="7843838"/>
            <a:ext cx="1085850" cy="928688"/>
            <a:chOff x="0" y="0"/>
            <a:chExt cx="1447800" cy="1238250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1447800" cy="1238250"/>
            </a:xfrm>
            <a:custGeom>
              <a:avLst/>
              <a:gdLst/>
              <a:ahLst/>
              <a:cxnLst/>
              <a:rect l="l" t="t" r="r" b="b"/>
              <a:pathLst>
                <a:path w="1447800" h="1238250">
                  <a:moveTo>
                    <a:pt x="1138174" y="0"/>
                  </a:moveTo>
                  <a:lnTo>
                    <a:pt x="309626" y="0"/>
                  </a:lnTo>
                  <a:lnTo>
                    <a:pt x="0" y="619252"/>
                  </a:lnTo>
                  <a:lnTo>
                    <a:pt x="309626" y="1238250"/>
                  </a:lnTo>
                  <a:lnTo>
                    <a:pt x="1138174" y="1238250"/>
                  </a:lnTo>
                  <a:lnTo>
                    <a:pt x="1447800" y="619252"/>
                  </a:lnTo>
                  <a:lnTo>
                    <a:pt x="1138174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sp>
        <p:nvSpPr>
          <p:cNvPr id="27" name="TextBox 27"/>
          <p:cNvSpPr txBox="1"/>
          <p:nvPr/>
        </p:nvSpPr>
        <p:spPr>
          <a:xfrm>
            <a:off x="8076248" y="7018993"/>
            <a:ext cx="8604468" cy="18466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00"/>
              </a:lnSpc>
            </a:pPr>
            <a:r>
              <a:rPr lang="en-US" sz="3000" spc="21" dirty="0" err="1">
                <a:solidFill>
                  <a:srgbClr val="000000"/>
                </a:solidFill>
                <a:latin typeface="Trebuchet MS"/>
              </a:rPr>
              <a:t>Shubhapradaa</a:t>
            </a:r>
            <a:r>
              <a:rPr lang="en-US" sz="3000" spc="21" dirty="0">
                <a:solidFill>
                  <a:srgbClr val="000000"/>
                </a:solidFill>
                <a:latin typeface="Trebuchet MS"/>
              </a:rPr>
              <a:t> T KA</a:t>
            </a:r>
          </a:p>
          <a:p>
            <a:pPr algn="l">
              <a:lnSpc>
                <a:spcPts val="3600"/>
              </a:lnSpc>
            </a:pPr>
            <a:r>
              <a:rPr lang="en-US" sz="3000" spc="22" dirty="0">
                <a:solidFill>
                  <a:srgbClr val="000000"/>
                </a:solidFill>
                <a:latin typeface="Trebuchet MS"/>
              </a:rPr>
              <a:t>711721244052</a:t>
            </a:r>
          </a:p>
          <a:p>
            <a:pPr algn="l">
              <a:lnSpc>
                <a:spcPts val="3600"/>
              </a:lnSpc>
            </a:pPr>
            <a:r>
              <a:rPr lang="en-US" sz="3000" spc="22" dirty="0">
                <a:solidFill>
                  <a:srgbClr val="000000"/>
                </a:solidFill>
                <a:latin typeface="Trebuchet MS"/>
              </a:rPr>
              <a:t>III </a:t>
            </a:r>
            <a:r>
              <a:rPr lang="en-US" sz="3000" spc="22" dirty="0" err="1">
                <a:solidFill>
                  <a:srgbClr val="000000"/>
                </a:solidFill>
                <a:latin typeface="Trebuchet MS"/>
              </a:rPr>
              <a:t>Btech</a:t>
            </a:r>
            <a:r>
              <a:rPr lang="en-US" sz="3000" spc="22" dirty="0">
                <a:solidFill>
                  <a:srgbClr val="000000"/>
                </a:solidFill>
                <a:latin typeface="Trebuchet MS"/>
              </a:rPr>
              <a:t> CSBS</a:t>
            </a:r>
          </a:p>
          <a:p>
            <a:pPr algn="l">
              <a:lnSpc>
                <a:spcPts val="3600"/>
              </a:lnSpc>
            </a:pPr>
            <a:r>
              <a:rPr lang="en-US" sz="3000" spc="22" dirty="0" err="1">
                <a:solidFill>
                  <a:srgbClr val="000000"/>
                </a:solidFill>
                <a:latin typeface="Trebuchet MS"/>
              </a:rPr>
              <a:t>KGiSL</a:t>
            </a:r>
            <a:r>
              <a:rPr lang="en-US" sz="3000" spc="22" dirty="0">
                <a:solidFill>
                  <a:srgbClr val="000000"/>
                </a:solidFill>
                <a:latin typeface="Trebuchet MS"/>
              </a:rPr>
              <a:t> Institute of Technology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8572500" y="3657223"/>
            <a:ext cx="2788920" cy="5940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 spc="-7">
                <a:solidFill>
                  <a:srgbClr val="2D936B"/>
                </a:solidFill>
                <a:latin typeface="Trebuchet MS Bold"/>
              </a:rPr>
              <a:t>Final Project</a:t>
            </a:r>
          </a:p>
        </p:txBody>
      </p:sp>
      <p:sp>
        <p:nvSpPr>
          <p:cNvPr id="29" name="Freeform 29"/>
          <p:cNvSpPr/>
          <p:nvPr/>
        </p:nvSpPr>
        <p:spPr>
          <a:xfrm>
            <a:off x="1014412" y="9701212"/>
            <a:ext cx="3214688" cy="300038"/>
          </a:xfrm>
          <a:custGeom>
            <a:avLst/>
            <a:gdLst/>
            <a:ahLst/>
            <a:cxnLst/>
            <a:rect l="l" t="t" r="r" b="b"/>
            <a:pathLst>
              <a:path w="3214688" h="30003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66666" r="-66666"/>
            </a:stretch>
          </a:blipFill>
        </p:spPr>
      </p:sp>
      <p:sp>
        <p:nvSpPr>
          <p:cNvPr id="30" name="TextBox 30"/>
          <p:cNvSpPr txBox="1"/>
          <p:nvPr/>
        </p:nvSpPr>
        <p:spPr>
          <a:xfrm>
            <a:off x="1109662" y="9707466"/>
            <a:ext cx="2698433" cy="2901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30">
                <a:solidFill>
                  <a:srgbClr val="2D83C3"/>
                </a:solidFill>
                <a:latin typeface="Trebuchet MS"/>
              </a:rPr>
              <a:t>3/21/2024  </a:t>
            </a:r>
            <a:r>
              <a:rPr lang="en-US" sz="1650" spc="30">
                <a:solidFill>
                  <a:srgbClr val="2D83C3"/>
                </a:solidFill>
                <a:latin typeface="Trebuchet MS Bold"/>
              </a:rPr>
              <a:t>Annual Review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17030127" y="9707466"/>
            <a:ext cx="226693" cy="2901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</a:rPr>
              <a:t>1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7063740" y="2049117"/>
            <a:ext cx="6325075" cy="7952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>
                <a:solidFill>
                  <a:srgbClr val="000000"/>
                </a:solidFill>
                <a:latin typeface="Trebuchet MS Bold"/>
              </a:rPr>
              <a:t>CAPSTONE PROJECT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6887023" y="2982398"/>
            <a:ext cx="6325075" cy="466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3000" spc="15" dirty="0">
                <a:latin typeface="Trebuchet MS Bold"/>
              </a:rPr>
              <a:t>Digits Recognition Neural Network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8663940" y="6000117"/>
            <a:ext cx="2557532" cy="4720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2700" spc="-7">
                <a:solidFill>
                  <a:srgbClr val="2D936B"/>
                </a:solidFill>
                <a:latin typeface="Trebuchet MS Bold"/>
              </a:rPr>
              <a:t>Presented By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058995" y="94"/>
            <a:ext cx="1842135" cy="10294620"/>
            <a:chOff x="0" y="0"/>
            <a:chExt cx="2456180" cy="13726160"/>
          </a:xfrm>
        </p:grpSpPr>
        <p:sp>
          <p:nvSpPr>
            <p:cNvPr id="3" name="Freeform 3"/>
            <p:cNvSpPr/>
            <p:nvPr/>
          </p:nvSpPr>
          <p:spPr>
            <a:xfrm>
              <a:off x="127" y="7874"/>
              <a:ext cx="2455418" cy="13709650"/>
            </a:xfrm>
            <a:custGeom>
              <a:avLst/>
              <a:gdLst/>
              <a:ahLst/>
              <a:cxnLst/>
              <a:rect l="l" t="t" r="r" b="b"/>
              <a:pathLst>
                <a:path w="2455418" h="13709650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1165774" y="5535200"/>
            <a:ext cx="7129462" cy="4759642"/>
            <a:chOff x="0" y="0"/>
            <a:chExt cx="9505950" cy="6346190"/>
          </a:xfrm>
        </p:grpSpPr>
        <p:sp>
          <p:nvSpPr>
            <p:cNvPr id="5" name="Freeform 5"/>
            <p:cNvSpPr/>
            <p:nvPr/>
          </p:nvSpPr>
          <p:spPr>
            <a:xfrm>
              <a:off x="4191" y="1651"/>
              <a:ext cx="9497441" cy="6341999"/>
            </a:xfrm>
            <a:custGeom>
              <a:avLst/>
              <a:gdLst/>
              <a:ahLst/>
              <a:cxnLst/>
              <a:rect l="l" t="t" r="r" b="b"/>
              <a:pathLst>
                <a:path w="9497441" h="6341999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3773150" y="0"/>
            <a:ext cx="4514850" cy="10287000"/>
            <a:chOff x="0" y="0"/>
            <a:chExt cx="6019800" cy="137160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019800" cy="13716000"/>
            </a:xfrm>
            <a:custGeom>
              <a:avLst/>
              <a:gdLst/>
              <a:ahLst/>
              <a:cxnLst/>
              <a:rect l="l" t="t" r="r" b="b"/>
              <a:pathLst>
                <a:path w="6019800" h="137160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4404317" y="0"/>
            <a:ext cx="3884295" cy="10287000"/>
            <a:chOff x="0" y="0"/>
            <a:chExt cx="5179060" cy="137160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5178298" cy="13716000"/>
            </a:xfrm>
            <a:custGeom>
              <a:avLst/>
              <a:gdLst/>
              <a:ahLst/>
              <a:cxnLst/>
              <a:rect l="l" t="t" r="r" b="b"/>
              <a:pathLst>
                <a:path w="5178298" h="13716000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13401675" y="4572000"/>
            <a:ext cx="4886325" cy="5715000"/>
            <a:chOff x="0" y="0"/>
            <a:chExt cx="6515100" cy="76200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515100" cy="7620000"/>
            </a:xfrm>
            <a:custGeom>
              <a:avLst/>
              <a:gdLst/>
              <a:ahLst/>
              <a:cxnLst/>
              <a:rect l="l" t="t" r="r" b="b"/>
              <a:pathLst>
                <a:path w="6515100" h="76200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4006895" y="0"/>
            <a:ext cx="4281488" cy="10287000"/>
            <a:chOff x="0" y="0"/>
            <a:chExt cx="5708650" cy="137160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5708142" cy="13716000"/>
            </a:xfrm>
            <a:custGeom>
              <a:avLst/>
              <a:gdLst/>
              <a:ahLst/>
              <a:cxnLst/>
              <a:rect l="l" t="t" r="r" b="b"/>
              <a:pathLst>
                <a:path w="5708142" h="13716000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id="14" name="Group 14"/>
          <p:cNvGrpSpPr/>
          <p:nvPr/>
        </p:nvGrpSpPr>
        <p:grpSpPr>
          <a:xfrm>
            <a:off x="16344900" y="0"/>
            <a:ext cx="1943100" cy="10287000"/>
            <a:chOff x="0" y="0"/>
            <a:chExt cx="2590800" cy="137160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590800" cy="13716000"/>
            </a:xfrm>
            <a:custGeom>
              <a:avLst/>
              <a:gdLst/>
              <a:ahLst/>
              <a:cxnLst/>
              <a:rect l="l" t="t" r="r" b="b"/>
              <a:pathLst>
                <a:path w="2590800" h="137160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id="16" name="Group 16"/>
          <p:cNvGrpSpPr/>
          <p:nvPr/>
        </p:nvGrpSpPr>
        <p:grpSpPr>
          <a:xfrm>
            <a:off x="16404370" y="0"/>
            <a:ext cx="1884045" cy="10287000"/>
            <a:chOff x="0" y="0"/>
            <a:chExt cx="2512060" cy="13716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2511552" cy="13716000"/>
            </a:xfrm>
            <a:custGeom>
              <a:avLst/>
              <a:gdLst/>
              <a:ahLst/>
              <a:cxnLst/>
              <a:rect l="l" t="t" r="r" b="b"/>
              <a:pathLst>
                <a:path w="2511552" h="13716000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id="18" name="Group 18"/>
          <p:cNvGrpSpPr/>
          <p:nvPr/>
        </p:nvGrpSpPr>
        <p:grpSpPr>
          <a:xfrm>
            <a:off x="15559088" y="5386388"/>
            <a:ext cx="2728912" cy="4900612"/>
            <a:chOff x="0" y="0"/>
            <a:chExt cx="3638550" cy="653415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3638550" cy="6534150"/>
            </a:xfrm>
            <a:custGeom>
              <a:avLst/>
              <a:gdLst/>
              <a:ahLst/>
              <a:cxnLst/>
              <a:rect l="l" t="t" r="r" b="b"/>
              <a:pathLst>
                <a:path w="3638550" h="65341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20" name="Group 20"/>
          <p:cNvGrpSpPr/>
          <p:nvPr/>
        </p:nvGrpSpPr>
        <p:grpSpPr>
          <a:xfrm>
            <a:off x="0" y="6015038"/>
            <a:ext cx="671512" cy="4271962"/>
            <a:chOff x="0" y="0"/>
            <a:chExt cx="895350" cy="569595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95350" cy="5695950"/>
            </a:xfrm>
            <a:custGeom>
              <a:avLst/>
              <a:gdLst/>
              <a:ahLst/>
              <a:cxn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sp>
        <p:nvSpPr>
          <p:cNvPr id="22" name="TextBox 22"/>
          <p:cNvSpPr txBox="1"/>
          <p:nvPr/>
        </p:nvSpPr>
        <p:spPr>
          <a:xfrm>
            <a:off x="1128712" y="9719531"/>
            <a:ext cx="2660333" cy="259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12"/>
              </a:lnSpc>
            </a:pPr>
            <a:r>
              <a:rPr lang="en-US" sz="1650" spc="30">
                <a:solidFill>
                  <a:srgbClr val="2D83C3"/>
                </a:solidFill>
                <a:latin typeface="Trebuchet MS"/>
              </a:rPr>
              <a:t>3/21/2024  </a:t>
            </a:r>
            <a:r>
              <a:rPr lang="en-US" sz="1650" spc="30">
                <a:solidFill>
                  <a:srgbClr val="2D83C3"/>
                </a:solidFill>
                <a:latin typeface="Trebuchet MS Bold"/>
              </a:rPr>
              <a:t>Annual Review</a:t>
            </a:r>
          </a:p>
        </p:txBody>
      </p:sp>
      <p:grpSp>
        <p:nvGrpSpPr>
          <p:cNvPr id="23" name="Group 23"/>
          <p:cNvGrpSpPr/>
          <p:nvPr/>
        </p:nvGrpSpPr>
        <p:grpSpPr>
          <a:xfrm>
            <a:off x="15216188" y="7915022"/>
            <a:ext cx="685800" cy="685800"/>
            <a:chOff x="0" y="0"/>
            <a:chExt cx="914400" cy="914400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id="25" name="Group 25"/>
          <p:cNvGrpSpPr/>
          <p:nvPr/>
        </p:nvGrpSpPr>
        <p:grpSpPr>
          <a:xfrm>
            <a:off x="12801600" y="106330"/>
            <a:ext cx="471488" cy="485775"/>
            <a:chOff x="0" y="0"/>
            <a:chExt cx="628650" cy="647700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628650" cy="647700"/>
            </a:xfrm>
            <a:custGeom>
              <a:avLst/>
              <a:gdLst/>
              <a:ahLst/>
              <a:cxnLst/>
              <a:rect l="l" t="t" r="r" b="b"/>
              <a:pathLst>
                <a:path w="628650" h="64770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id="27" name="Group 27"/>
          <p:cNvGrpSpPr/>
          <p:nvPr/>
        </p:nvGrpSpPr>
        <p:grpSpPr>
          <a:xfrm>
            <a:off x="15287625" y="8912860"/>
            <a:ext cx="271462" cy="271462"/>
            <a:chOff x="0" y="0"/>
            <a:chExt cx="361950" cy="361950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361950" cy="361950"/>
            </a:xfrm>
            <a:custGeom>
              <a:avLst/>
              <a:gdLst/>
              <a:ahLst/>
              <a:cxnLst/>
              <a:rect l="l" t="t" r="r" b="b"/>
              <a:pathLst>
                <a:path w="361950" h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id="29" name="Freeform 29"/>
          <p:cNvSpPr/>
          <p:nvPr/>
        </p:nvSpPr>
        <p:spPr>
          <a:xfrm>
            <a:off x="2500312" y="9701212"/>
            <a:ext cx="114300" cy="266700"/>
          </a:xfrm>
          <a:custGeom>
            <a:avLst/>
            <a:gdLst/>
            <a:ahLst/>
            <a:cxnLst/>
            <a:rect l="l" t="t" r="r" b="b"/>
            <a:pathLst>
              <a:path w="114300" h="266700">
                <a:moveTo>
                  <a:pt x="0" y="0"/>
                </a:moveTo>
                <a:lnTo>
                  <a:pt x="114300" y="0"/>
                </a:lnTo>
                <a:lnTo>
                  <a:pt x="114300" y="266700"/>
                </a:lnTo>
                <a:lnTo>
                  <a:pt x="0" y="2667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6666" r="-66666"/>
            </a:stretch>
          </a:blipFill>
        </p:spPr>
      </p:sp>
      <p:sp>
        <p:nvSpPr>
          <p:cNvPr id="32" name="TextBox 32"/>
          <p:cNvSpPr txBox="1"/>
          <p:nvPr/>
        </p:nvSpPr>
        <p:spPr>
          <a:xfrm>
            <a:off x="1132998" y="572451"/>
            <a:ext cx="4503653" cy="1114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>
                <a:solidFill>
                  <a:srgbClr val="000000"/>
                </a:solidFill>
                <a:latin typeface="Trebuchet MS Bold"/>
              </a:rPr>
              <a:t>RESULTS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16915827" y="9707466"/>
            <a:ext cx="342900" cy="2901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</a:rPr>
              <a:t>10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1024888" y="9174797"/>
            <a:ext cx="1845945" cy="466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3000" u="sng" spc="37" dirty="0">
                <a:solidFill>
                  <a:srgbClr val="006FC0"/>
                </a:solidFill>
                <a:latin typeface="Trebuchet MS"/>
                <a:hlinkClick r:id="rId3" tooltip="https://shorturl.at/lwAGL"/>
              </a:rPr>
              <a:t>Demo Link</a:t>
            </a:r>
            <a:endParaRPr lang="en-US" sz="3000" u="sng" spc="37" dirty="0">
              <a:solidFill>
                <a:srgbClr val="006FC0"/>
              </a:solidFill>
              <a:latin typeface="Trebuchet MS"/>
              <a:hlinkClick r:id="rId4" tooltip="https://shorturl.at/lwAGL"/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788D9B30-3FEB-6EF1-B691-7568773FCD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7452" y="1990284"/>
            <a:ext cx="12363843" cy="69225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50181" y="7238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24384000" y="0"/>
                  </a:moveTo>
                  <a:lnTo>
                    <a:pt x="0" y="0"/>
                  </a:lnTo>
                  <a:lnTo>
                    <a:pt x="0" y="13716000"/>
                  </a:lnTo>
                  <a:lnTo>
                    <a:pt x="24384000" y="13716000"/>
                  </a:lnTo>
                  <a:lnTo>
                    <a:pt x="2438400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/>
            <a:lstStyle/>
            <a:p>
              <a:endParaRPr lang="en-IN" dirty="0"/>
            </a:p>
          </p:txBody>
        </p:sp>
      </p:grpSp>
      <p:sp>
        <p:nvSpPr>
          <p:cNvPr id="4" name="Freeform 4"/>
          <p:cNvSpPr/>
          <p:nvPr/>
        </p:nvSpPr>
        <p:spPr>
          <a:xfrm>
            <a:off x="11165774" y="0"/>
            <a:ext cx="7129462" cy="10294843"/>
          </a:xfrm>
          <a:custGeom>
            <a:avLst/>
            <a:gdLst/>
            <a:ahLst/>
            <a:cxnLst/>
            <a:rect l="l" t="t" r="r" b="b"/>
            <a:pathLst>
              <a:path w="7129462" h="10294843">
                <a:moveTo>
                  <a:pt x="0" y="0"/>
                </a:moveTo>
                <a:lnTo>
                  <a:pt x="7129463" y="0"/>
                </a:lnTo>
                <a:lnTo>
                  <a:pt x="7129463" y="10294843"/>
                </a:lnTo>
                <a:lnTo>
                  <a:pt x="0" y="102948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0" y="6015038"/>
            <a:ext cx="671512" cy="4271962"/>
            <a:chOff x="0" y="0"/>
            <a:chExt cx="895350" cy="569595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95350" cy="5695950"/>
            </a:xfrm>
            <a:custGeom>
              <a:avLst/>
              <a:gdLst/>
              <a:ahLst/>
              <a:cxn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14030325" y="8043862"/>
            <a:ext cx="685800" cy="685800"/>
            <a:chOff x="0" y="0"/>
            <a:chExt cx="914400" cy="9144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13710390" y="1001553"/>
            <a:ext cx="471488" cy="485775"/>
            <a:chOff x="0" y="0"/>
            <a:chExt cx="628650" cy="6477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628650" cy="647700"/>
            </a:xfrm>
            <a:custGeom>
              <a:avLst/>
              <a:gdLst/>
              <a:ahLst/>
              <a:cxnLst/>
              <a:rect l="l" t="t" r="r" b="b"/>
              <a:pathLst>
                <a:path w="628650" h="64770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id="11" name="Group 11"/>
          <p:cNvGrpSpPr/>
          <p:nvPr/>
        </p:nvGrpSpPr>
        <p:grpSpPr>
          <a:xfrm>
            <a:off x="14030325" y="8843962"/>
            <a:ext cx="271462" cy="271462"/>
            <a:chOff x="0" y="0"/>
            <a:chExt cx="361950" cy="36195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361950" cy="361950"/>
            </a:xfrm>
            <a:custGeom>
              <a:avLst/>
              <a:gdLst/>
              <a:ahLst/>
              <a:cxnLst/>
              <a:rect l="l" t="t" r="r" b="b"/>
              <a:pathLst>
                <a:path w="361950" h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id="13" name="TextBox 13"/>
          <p:cNvSpPr txBox="1"/>
          <p:nvPr/>
        </p:nvSpPr>
        <p:spPr>
          <a:xfrm>
            <a:off x="1109662" y="1251425"/>
            <a:ext cx="5864542" cy="9283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sz="6375" spc="7" dirty="0">
                <a:solidFill>
                  <a:srgbClr val="000000"/>
                </a:solidFill>
                <a:latin typeface="Trebuchet MS Bold"/>
              </a:rPr>
              <a:t>PROJECT</a:t>
            </a:r>
          </a:p>
        </p:txBody>
      </p:sp>
      <p:sp>
        <p:nvSpPr>
          <p:cNvPr id="14" name="Freeform 14"/>
          <p:cNvSpPr/>
          <p:nvPr/>
        </p:nvSpPr>
        <p:spPr>
          <a:xfrm>
            <a:off x="1014412" y="9701212"/>
            <a:ext cx="3214688" cy="300038"/>
          </a:xfrm>
          <a:custGeom>
            <a:avLst/>
            <a:gdLst/>
            <a:ahLst/>
            <a:cxnLst/>
            <a:rect l="l" t="t" r="r" b="b"/>
            <a:pathLst>
              <a:path w="3214688" h="30003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66666" r="-66666"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700088" y="9615488"/>
            <a:ext cx="5557838" cy="442912"/>
          </a:xfrm>
          <a:custGeom>
            <a:avLst/>
            <a:gdLst/>
            <a:ahLst/>
            <a:cxnLst/>
            <a:rect l="l" t="t" r="r" b="b"/>
            <a:pathLst>
              <a:path w="5557838" h="442912">
                <a:moveTo>
                  <a:pt x="0" y="0"/>
                </a:moveTo>
                <a:lnTo>
                  <a:pt x="5557837" y="0"/>
                </a:lnTo>
                <a:lnTo>
                  <a:pt x="5557837" y="442912"/>
                </a:lnTo>
                <a:lnTo>
                  <a:pt x="0" y="44291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t="-124" b="-124"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1109662" y="9707466"/>
            <a:ext cx="2698433" cy="2901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30">
                <a:solidFill>
                  <a:srgbClr val="2D83C3"/>
                </a:solidFill>
                <a:latin typeface="Trebuchet MS"/>
              </a:rPr>
              <a:t>3/21/2024  </a:t>
            </a:r>
            <a:r>
              <a:rPr lang="en-US" sz="1650" spc="30">
                <a:solidFill>
                  <a:srgbClr val="2D83C3"/>
                </a:solidFill>
                <a:latin typeface="Trebuchet MS Bold"/>
              </a:rPr>
              <a:t>Annual Review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7030127" y="9707466"/>
            <a:ext cx="226693" cy="2901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</a:rPr>
              <a:t>2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125285" y="3888909"/>
            <a:ext cx="12790137" cy="16176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480"/>
              </a:lnSpc>
            </a:pPr>
            <a:r>
              <a:rPr lang="en-US" sz="5400" dirty="0">
                <a:solidFill>
                  <a:srgbClr val="000000"/>
                </a:solidFill>
                <a:latin typeface="Trebuchet MS Bold"/>
              </a:rPr>
              <a:t>Classify Handwritten digits using a simple neural network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24384000" y="0"/>
                  </a:moveTo>
                  <a:lnTo>
                    <a:pt x="0" y="0"/>
                  </a:lnTo>
                  <a:lnTo>
                    <a:pt x="0" y="13716000"/>
                  </a:lnTo>
                  <a:lnTo>
                    <a:pt x="24384000" y="13716000"/>
                  </a:lnTo>
                  <a:lnTo>
                    <a:pt x="24384000" y="0"/>
                  </a:lnTo>
                  <a:close/>
                </a:path>
              </a:pathLst>
            </a:custGeom>
            <a:solidFill>
              <a:srgbClr val="F1F1F1"/>
            </a:solidFill>
          </p:spPr>
        </p:sp>
      </p:grpSp>
      <p:sp>
        <p:nvSpPr>
          <p:cNvPr id="4" name="Freeform 4"/>
          <p:cNvSpPr/>
          <p:nvPr/>
        </p:nvSpPr>
        <p:spPr>
          <a:xfrm>
            <a:off x="11165774" y="0"/>
            <a:ext cx="7129462" cy="10294843"/>
          </a:xfrm>
          <a:custGeom>
            <a:avLst/>
            <a:gdLst/>
            <a:ahLst/>
            <a:cxnLst/>
            <a:rect l="l" t="t" r="r" b="b"/>
            <a:pathLst>
              <a:path w="7129462" h="10294843">
                <a:moveTo>
                  <a:pt x="0" y="0"/>
                </a:moveTo>
                <a:lnTo>
                  <a:pt x="7129463" y="0"/>
                </a:lnTo>
                <a:lnTo>
                  <a:pt x="7129463" y="10294843"/>
                </a:lnTo>
                <a:lnTo>
                  <a:pt x="0" y="102948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0" y="6015038"/>
            <a:ext cx="671512" cy="4271962"/>
            <a:chOff x="0" y="0"/>
            <a:chExt cx="895350" cy="569595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95350" cy="5695950"/>
            </a:xfrm>
            <a:custGeom>
              <a:avLst/>
              <a:gdLst/>
              <a:ahLst/>
              <a:cxn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11044238" y="671512"/>
            <a:ext cx="542925" cy="542925"/>
            <a:chOff x="0" y="0"/>
            <a:chExt cx="723900" cy="7239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723900" cy="723900"/>
            </a:xfrm>
            <a:custGeom>
              <a:avLst/>
              <a:gdLst/>
              <a:ahLst/>
              <a:cxnLst/>
              <a:rect l="l" t="t" r="r" b="b"/>
              <a:pathLst>
                <a:path w="723900" h="723900">
                  <a:moveTo>
                    <a:pt x="361950" y="0"/>
                  </a:moveTo>
                  <a:lnTo>
                    <a:pt x="265684" y="12954"/>
                  </a:lnTo>
                  <a:lnTo>
                    <a:pt x="179324" y="49403"/>
                  </a:lnTo>
                  <a:lnTo>
                    <a:pt x="106045" y="106045"/>
                  </a:lnTo>
                  <a:lnTo>
                    <a:pt x="49403" y="179324"/>
                  </a:lnTo>
                  <a:lnTo>
                    <a:pt x="12954" y="265684"/>
                  </a:lnTo>
                  <a:lnTo>
                    <a:pt x="0" y="361950"/>
                  </a:lnTo>
                  <a:lnTo>
                    <a:pt x="12954" y="458216"/>
                  </a:lnTo>
                  <a:lnTo>
                    <a:pt x="49403" y="544703"/>
                  </a:lnTo>
                  <a:lnTo>
                    <a:pt x="106045" y="617982"/>
                  </a:lnTo>
                  <a:lnTo>
                    <a:pt x="179324" y="674624"/>
                  </a:lnTo>
                  <a:lnTo>
                    <a:pt x="265811" y="711073"/>
                  </a:lnTo>
                  <a:lnTo>
                    <a:pt x="361950" y="723900"/>
                  </a:lnTo>
                  <a:lnTo>
                    <a:pt x="458216" y="710946"/>
                  </a:lnTo>
                  <a:lnTo>
                    <a:pt x="544703" y="674497"/>
                  </a:lnTo>
                  <a:lnTo>
                    <a:pt x="617982" y="617855"/>
                  </a:lnTo>
                  <a:lnTo>
                    <a:pt x="674624" y="544576"/>
                  </a:lnTo>
                  <a:lnTo>
                    <a:pt x="711073" y="458089"/>
                  </a:lnTo>
                  <a:lnTo>
                    <a:pt x="723900" y="361950"/>
                  </a:lnTo>
                  <a:lnTo>
                    <a:pt x="710946" y="265684"/>
                  </a:lnTo>
                  <a:lnTo>
                    <a:pt x="674497" y="179197"/>
                  </a:lnTo>
                  <a:lnTo>
                    <a:pt x="617855" y="105918"/>
                  </a:lnTo>
                  <a:lnTo>
                    <a:pt x="544576" y="49276"/>
                  </a:lnTo>
                  <a:lnTo>
                    <a:pt x="458089" y="12827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EBEBEB"/>
            </a:solidFill>
          </p:spPr>
        </p:sp>
      </p:grpSp>
      <p:sp>
        <p:nvSpPr>
          <p:cNvPr id="9" name="Freeform 9"/>
          <p:cNvSpPr/>
          <p:nvPr/>
        </p:nvSpPr>
        <p:spPr>
          <a:xfrm>
            <a:off x="16516350" y="8415338"/>
            <a:ext cx="971550" cy="971550"/>
          </a:xfrm>
          <a:custGeom>
            <a:avLst/>
            <a:gdLst/>
            <a:ahLst/>
            <a:cxnLst/>
            <a:rect l="l" t="t" r="r" b="b"/>
            <a:pathLst>
              <a:path w="971550" h="971550">
                <a:moveTo>
                  <a:pt x="0" y="0"/>
                </a:moveTo>
                <a:lnTo>
                  <a:pt x="971550" y="0"/>
                </a:lnTo>
                <a:lnTo>
                  <a:pt x="971550" y="971550"/>
                </a:lnTo>
                <a:lnTo>
                  <a:pt x="0" y="9715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6030575" y="9201150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0" y="0"/>
                </a:moveTo>
                <a:lnTo>
                  <a:pt x="371475" y="0"/>
                </a:lnTo>
                <a:lnTo>
                  <a:pt x="371475" y="371475"/>
                </a:lnTo>
                <a:lnTo>
                  <a:pt x="0" y="37147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7539433" y="7929562"/>
            <a:ext cx="5557838" cy="442912"/>
          </a:xfrm>
          <a:custGeom>
            <a:avLst/>
            <a:gdLst/>
            <a:ahLst/>
            <a:cxnLst/>
            <a:rect l="l" t="t" r="r" b="b"/>
            <a:pathLst>
              <a:path w="5557838" h="442912">
                <a:moveTo>
                  <a:pt x="0" y="0"/>
                </a:moveTo>
                <a:lnTo>
                  <a:pt x="5557837" y="0"/>
                </a:lnTo>
                <a:lnTo>
                  <a:pt x="5557837" y="442913"/>
                </a:lnTo>
                <a:lnTo>
                  <a:pt x="0" y="442913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t="-124" b="-124"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71438" y="5729285"/>
            <a:ext cx="2600325" cy="4514847"/>
          </a:xfrm>
          <a:custGeom>
            <a:avLst/>
            <a:gdLst/>
            <a:ahLst/>
            <a:cxnLst/>
            <a:rect l="l" t="t" r="r" b="b"/>
            <a:pathLst>
              <a:path w="2600325" h="4514847">
                <a:moveTo>
                  <a:pt x="0" y="0"/>
                </a:moveTo>
                <a:lnTo>
                  <a:pt x="2600324" y="0"/>
                </a:lnTo>
                <a:lnTo>
                  <a:pt x="2600324" y="4514847"/>
                </a:lnTo>
                <a:lnTo>
                  <a:pt x="0" y="4514847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3" r="-3"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818674" y="9985052"/>
            <a:ext cx="2660333" cy="259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12"/>
              </a:lnSpc>
            </a:pPr>
            <a:r>
              <a:rPr lang="en-US" sz="1650" spc="30">
                <a:solidFill>
                  <a:srgbClr val="2D83C3"/>
                </a:solidFill>
                <a:latin typeface="Trebuchet MS"/>
              </a:rPr>
              <a:t>3/21/2024  </a:t>
            </a:r>
            <a:r>
              <a:rPr lang="en-US" sz="1650" spc="30">
                <a:solidFill>
                  <a:srgbClr val="2D83C3"/>
                </a:solidFill>
                <a:latin typeface="Trebuchet MS Bold"/>
              </a:rPr>
              <a:t>Annual Review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109662" y="662367"/>
            <a:ext cx="3535680" cy="1143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>
                <a:solidFill>
                  <a:srgbClr val="000000"/>
                </a:solidFill>
                <a:latin typeface="Trebuchet MS Bold"/>
              </a:rPr>
              <a:t>AGENDA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7030127" y="9707466"/>
            <a:ext cx="226693" cy="2901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</a:rPr>
              <a:t>3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3479006" y="2081094"/>
            <a:ext cx="9618264" cy="6524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759"/>
              </a:lnSpc>
            </a:pPr>
            <a:endParaRPr/>
          </a:p>
          <a:p>
            <a:pPr>
              <a:lnSpc>
                <a:spcPts val="5759"/>
              </a:lnSpc>
            </a:pPr>
            <a:r>
              <a:rPr lang="en-US" sz="4800">
                <a:solidFill>
                  <a:srgbClr val="000000"/>
                </a:solidFill>
                <a:latin typeface="Trebuchet MS"/>
              </a:rPr>
              <a:t>1. Problem Statement</a:t>
            </a:r>
          </a:p>
          <a:p>
            <a:pPr>
              <a:lnSpc>
                <a:spcPts val="5759"/>
              </a:lnSpc>
            </a:pPr>
            <a:r>
              <a:rPr lang="en-US" sz="4800">
                <a:solidFill>
                  <a:srgbClr val="000000"/>
                </a:solidFill>
                <a:latin typeface="Trebuchet MS"/>
              </a:rPr>
              <a:t>2. Project Overview</a:t>
            </a:r>
          </a:p>
          <a:p>
            <a:pPr>
              <a:lnSpc>
                <a:spcPts val="5759"/>
              </a:lnSpc>
            </a:pPr>
            <a:r>
              <a:rPr lang="en-US" sz="4800">
                <a:solidFill>
                  <a:srgbClr val="000000"/>
                </a:solidFill>
                <a:latin typeface="Trebuchet MS"/>
              </a:rPr>
              <a:t>3. End Users</a:t>
            </a:r>
          </a:p>
          <a:p>
            <a:pPr>
              <a:lnSpc>
                <a:spcPts val="5759"/>
              </a:lnSpc>
            </a:pPr>
            <a:r>
              <a:rPr lang="en-US" sz="4800">
                <a:solidFill>
                  <a:srgbClr val="000000"/>
                </a:solidFill>
                <a:latin typeface="Trebuchet MS"/>
              </a:rPr>
              <a:t>4. Solution and Value Proposition</a:t>
            </a:r>
          </a:p>
          <a:p>
            <a:pPr>
              <a:lnSpc>
                <a:spcPts val="5759"/>
              </a:lnSpc>
            </a:pPr>
            <a:r>
              <a:rPr lang="en-US" sz="4800">
                <a:solidFill>
                  <a:srgbClr val="000000"/>
                </a:solidFill>
                <a:latin typeface="Trebuchet MS"/>
              </a:rPr>
              <a:t>5. The Wow Factor in Your Solution</a:t>
            </a:r>
          </a:p>
          <a:p>
            <a:pPr>
              <a:lnSpc>
                <a:spcPts val="5759"/>
              </a:lnSpc>
            </a:pPr>
            <a:r>
              <a:rPr lang="en-US" sz="4800">
                <a:solidFill>
                  <a:srgbClr val="000000"/>
                </a:solidFill>
                <a:latin typeface="Trebuchet MS"/>
              </a:rPr>
              <a:t>6. Modelling</a:t>
            </a:r>
          </a:p>
          <a:p>
            <a:pPr algn="l">
              <a:lnSpc>
                <a:spcPts val="5759"/>
              </a:lnSpc>
            </a:pPr>
            <a:r>
              <a:rPr lang="en-US" sz="4800">
                <a:solidFill>
                  <a:srgbClr val="000000"/>
                </a:solidFill>
                <a:latin typeface="Trebuchet MS"/>
              </a:rPr>
              <a:t>7. Results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058995" y="94"/>
            <a:ext cx="1842135" cy="10294620"/>
            <a:chOff x="0" y="0"/>
            <a:chExt cx="2456180" cy="13726160"/>
          </a:xfrm>
        </p:grpSpPr>
        <p:sp>
          <p:nvSpPr>
            <p:cNvPr id="3" name="Freeform 3"/>
            <p:cNvSpPr/>
            <p:nvPr/>
          </p:nvSpPr>
          <p:spPr>
            <a:xfrm>
              <a:off x="127" y="7874"/>
              <a:ext cx="2455418" cy="13709650"/>
            </a:xfrm>
            <a:custGeom>
              <a:avLst/>
              <a:gdLst/>
              <a:ahLst/>
              <a:cxnLst/>
              <a:rect l="l" t="t" r="r" b="b"/>
              <a:pathLst>
                <a:path w="2455418" h="13709650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1165774" y="5535200"/>
            <a:ext cx="7129462" cy="4759642"/>
            <a:chOff x="0" y="0"/>
            <a:chExt cx="9505950" cy="6346190"/>
          </a:xfrm>
        </p:grpSpPr>
        <p:sp>
          <p:nvSpPr>
            <p:cNvPr id="5" name="Freeform 5"/>
            <p:cNvSpPr/>
            <p:nvPr/>
          </p:nvSpPr>
          <p:spPr>
            <a:xfrm>
              <a:off x="4191" y="1651"/>
              <a:ext cx="9497441" cy="6341999"/>
            </a:xfrm>
            <a:custGeom>
              <a:avLst/>
              <a:gdLst/>
              <a:ahLst/>
              <a:cxnLst/>
              <a:rect l="l" t="t" r="r" b="b"/>
              <a:pathLst>
                <a:path w="9497441" h="6341999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3773150" y="0"/>
            <a:ext cx="4514850" cy="10287000"/>
            <a:chOff x="0" y="0"/>
            <a:chExt cx="6019800" cy="137160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019800" cy="13716000"/>
            </a:xfrm>
            <a:custGeom>
              <a:avLst/>
              <a:gdLst/>
              <a:ahLst/>
              <a:cxnLst/>
              <a:rect l="l" t="t" r="r" b="b"/>
              <a:pathLst>
                <a:path w="6019800" h="137160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4404317" y="0"/>
            <a:ext cx="3884295" cy="10287000"/>
            <a:chOff x="0" y="0"/>
            <a:chExt cx="5179060" cy="137160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5178298" cy="13716000"/>
            </a:xfrm>
            <a:custGeom>
              <a:avLst/>
              <a:gdLst/>
              <a:ahLst/>
              <a:cxnLst/>
              <a:rect l="l" t="t" r="r" b="b"/>
              <a:pathLst>
                <a:path w="5178298" h="13716000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13401675" y="4572000"/>
            <a:ext cx="4886325" cy="5715000"/>
            <a:chOff x="0" y="0"/>
            <a:chExt cx="6515100" cy="76200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515100" cy="7620000"/>
            </a:xfrm>
            <a:custGeom>
              <a:avLst/>
              <a:gdLst/>
              <a:ahLst/>
              <a:cxnLst/>
              <a:rect l="l" t="t" r="r" b="b"/>
              <a:pathLst>
                <a:path w="6515100" h="76200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4006895" y="0"/>
            <a:ext cx="4281488" cy="10287000"/>
            <a:chOff x="0" y="0"/>
            <a:chExt cx="5708650" cy="137160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5708142" cy="13716000"/>
            </a:xfrm>
            <a:custGeom>
              <a:avLst/>
              <a:gdLst/>
              <a:ahLst/>
              <a:cxnLst/>
              <a:rect l="l" t="t" r="r" b="b"/>
              <a:pathLst>
                <a:path w="5708142" h="13716000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id="14" name="Group 14"/>
          <p:cNvGrpSpPr/>
          <p:nvPr/>
        </p:nvGrpSpPr>
        <p:grpSpPr>
          <a:xfrm>
            <a:off x="16344900" y="0"/>
            <a:ext cx="1943100" cy="10287000"/>
            <a:chOff x="0" y="0"/>
            <a:chExt cx="2590800" cy="137160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590800" cy="13716000"/>
            </a:xfrm>
            <a:custGeom>
              <a:avLst/>
              <a:gdLst/>
              <a:ahLst/>
              <a:cxnLst/>
              <a:rect l="l" t="t" r="r" b="b"/>
              <a:pathLst>
                <a:path w="2590800" h="137160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id="16" name="Group 16"/>
          <p:cNvGrpSpPr/>
          <p:nvPr/>
        </p:nvGrpSpPr>
        <p:grpSpPr>
          <a:xfrm>
            <a:off x="16404370" y="0"/>
            <a:ext cx="1884045" cy="10287000"/>
            <a:chOff x="0" y="0"/>
            <a:chExt cx="2512060" cy="13716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2511552" cy="13716000"/>
            </a:xfrm>
            <a:custGeom>
              <a:avLst/>
              <a:gdLst/>
              <a:ahLst/>
              <a:cxnLst/>
              <a:rect l="l" t="t" r="r" b="b"/>
              <a:pathLst>
                <a:path w="2511552" h="13716000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id="18" name="Group 18"/>
          <p:cNvGrpSpPr/>
          <p:nvPr/>
        </p:nvGrpSpPr>
        <p:grpSpPr>
          <a:xfrm>
            <a:off x="15559088" y="5386388"/>
            <a:ext cx="2728912" cy="4900612"/>
            <a:chOff x="0" y="0"/>
            <a:chExt cx="3638550" cy="653415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3638550" cy="6534150"/>
            </a:xfrm>
            <a:custGeom>
              <a:avLst/>
              <a:gdLst/>
              <a:ahLst/>
              <a:cxnLst/>
              <a:rect l="l" t="t" r="r" b="b"/>
              <a:pathLst>
                <a:path w="3638550" h="65341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20" name="Group 20"/>
          <p:cNvGrpSpPr/>
          <p:nvPr/>
        </p:nvGrpSpPr>
        <p:grpSpPr>
          <a:xfrm>
            <a:off x="0" y="6015038"/>
            <a:ext cx="671512" cy="4271962"/>
            <a:chOff x="0" y="0"/>
            <a:chExt cx="895350" cy="569595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95350" cy="5695950"/>
            </a:xfrm>
            <a:custGeom>
              <a:avLst/>
              <a:gdLst/>
              <a:ahLst/>
              <a:cxn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grpSp>
        <p:nvGrpSpPr>
          <p:cNvPr id="22" name="Group 22"/>
          <p:cNvGrpSpPr/>
          <p:nvPr/>
        </p:nvGrpSpPr>
        <p:grpSpPr>
          <a:xfrm>
            <a:off x="14030325" y="8043862"/>
            <a:ext cx="685800" cy="685800"/>
            <a:chOff x="0" y="0"/>
            <a:chExt cx="914400" cy="91440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id="24" name="Group 24"/>
          <p:cNvGrpSpPr/>
          <p:nvPr/>
        </p:nvGrpSpPr>
        <p:grpSpPr>
          <a:xfrm>
            <a:off x="14030325" y="8843962"/>
            <a:ext cx="271462" cy="271462"/>
            <a:chOff x="0" y="0"/>
            <a:chExt cx="361950" cy="361950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361950" cy="361950"/>
            </a:xfrm>
            <a:custGeom>
              <a:avLst/>
              <a:gdLst/>
              <a:ahLst/>
              <a:cxnLst/>
              <a:rect l="l" t="t" r="r" b="b"/>
              <a:pathLst>
                <a:path w="361950" h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id="26" name="Freeform 26"/>
          <p:cNvSpPr/>
          <p:nvPr/>
        </p:nvSpPr>
        <p:spPr>
          <a:xfrm>
            <a:off x="11987212" y="4400550"/>
            <a:ext cx="4143375" cy="4886325"/>
          </a:xfrm>
          <a:custGeom>
            <a:avLst/>
            <a:gdLst/>
            <a:ahLst/>
            <a:cxnLst/>
            <a:rect l="l" t="t" r="r" b="b"/>
            <a:pathLst>
              <a:path w="4143375" h="4886325">
                <a:moveTo>
                  <a:pt x="0" y="0"/>
                </a:moveTo>
                <a:lnTo>
                  <a:pt x="4143376" y="0"/>
                </a:lnTo>
                <a:lnTo>
                  <a:pt x="4143376" y="4886325"/>
                </a:lnTo>
                <a:lnTo>
                  <a:pt x="0" y="48863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1" r="-21"/>
            </a:stretch>
          </a:blipFill>
        </p:spPr>
      </p:sp>
      <p:grpSp>
        <p:nvGrpSpPr>
          <p:cNvPr id="27" name="Group 27"/>
          <p:cNvGrpSpPr/>
          <p:nvPr/>
        </p:nvGrpSpPr>
        <p:grpSpPr>
          <a:xfrm>
            <a:off x="10044111" y="1590531"/>
            <a:ext cx="471488" cy="485775"/>
            <a:chOff x="0" y="0"/>
            <a:chExt cx="628650" cy="647700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628650" cy="647700"/>
            </a:xfrm>
            <a:custGeom>
              <a:avLst/>
              <a:gdLst/>
              <a:ahLst/>
              <a:cxnLst/>
              <a:rect l="l" t="t" r="r" b="b"/>
              <a:pathLst>
                <a:path w="628650" h="64770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id="29" name="TextBox 29"/>
          <p:cNvSpPr txBox="1"/>
          <p:nvPr/>
        </p:nvSpPr>
        <p:spPr>
          <a:xfrm>
            <a:off x="1251108" y="869567"/>
            <a:ext cx="8455343" cy="10102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sz="6375" spc="22" dirty="0">
                <a:solidFill>
                  <a:srgbClr val="000000"/>
                </a:solidFill>
                <a:latin typeface="Trebuchet MS Bold"/>
              </a:rPr>
              <a:t>PROBLEM	STATEMENT</a:t>
            </a:r>
          </a:p>
        </p:txBody>
      </p:sp>
      <p:sp>
        <p:nvSpPr>
          <p:cNvPr id="30" name="Freeform 30"/>
          <p:cNvSpPr/>
          <p:nvPr/>
        </p:nvSpPr>
        <p:spPr>
          <a:xfrm>
            <a:off x="1014412" y="9701212"/>
            <a:ext cx="3214688" cy="300038"/>
          </a:xfrm>
          <a:custGeom>
            <a:avLst/>
            <a:gdLst/>
            <a:ahLst/>
            <a:cxnLst/>
            <a:rect l="l" t="t" r="r" b="b"/>
            <a:pathLst>
              <a:path w="3214688" h="30003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66666" r="-66666"/>
            </a:stretch>
          </a:blipFill>
        </p:spPr>
      </p:sp>
      <p:sp>
        <p:nvSpPr>
          <p:cNvPr id="31" name="TextBox 31"/>
          <p:cNvSpPr txBox="1"/>
          <p:nvPr/>
        </p:nvSpPr>
        <p:spPr>
          <a:xfrm>
            <a:off x="1109662" y="9707466"/>
            <a:ext cx="2698433" cy="2901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30">
                <a:solidFill>
                  <a:srgbClr val="2D83C3"/>
                </a:solidFill>
                <a:latin typeface="Trebuchet MS"/>
              </a:rPr>
              <a:t>3/21/2024  </a:t>
            </a:r>
            <a:r>
              <a:rPr lang="en-US" sz="1650" spc="30">
                <a:solidFill>
                  <a:srgbClr val="2D83C3"/>
                </a:solidFill>
                <a:latin typeface="Trebuchet MS Bold"/>
              </a:rPr>
              <a:t>Annual Review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17030127" y="9707466"/>
            <a:ext cx="226693" cy="2901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</a:rPr>
              <a:t>4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998581" y="3134735"/>
            <a:ext cx="10789920" cy="32316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>
              <a:lnSpc>
                <a:spcPts val="3600"/>
              </a:lnSpc>
              <a:buFont typeface="Arial"/>
              <a:buChar char="•"/>
            </a:pPr>
            <a:r>
              <a:rPr lang="en-GB" sz="3000" dirty="0">
                <a:solidFill>
                  <a:srgbClr val="000000"/>
                </a:solidFill>
                <a:latin typeface="Trebuchet MS"/>
              </a:rPr>
              <a:t>Introduce the challenge of handwritten digit recognition.</a:t>
            </a:r>
          </a:p>
          <a:p>
            <a:pPr marL="647700" lvl="1" indent="-323850">
              <a:lnSpc>
                <a:spcPts val="3600"/>
              </a:lnSpc>
              <a:buFont typeface="Arial"/>
              <a:buChar char="•"/>
            </a:pPr>
            <a:endParaRPr lang="en-GB" sz="3000" dirty="0">
              <a:solidFill>
                <a:srgbClr val="000000"/>
              </a:solidFill>
              <a:latin typeface="Trebuchet MS"/>
            </a:endParaRPr>
          </a:p>
          <a:p>
            <a:pPr marL="647700" lvl="1" indent="-323850">
              <a:lnSpc>
                <a:spcPts val="3600"/>
              </a:lnSpc>
              <a:buFont typeface="Arial"/>
              <a:buChar char="•"/>
            </a:pPr>
            <a:endParaRPr lang="en-GB" sz="3000" dirty="0">
              <a:solidFill>
                <a:srgbClr val="000000"/>
              </a:solidFill>
              <a:latin typeface="Trebuchet MS"/>
            </a:endParaRPr>
          </a:p>
          <a:p>
            <a:pPr marL="647700" lvl="1" indent="-323850">
              <a:lnSpc>
                <a:spcPts val="3600"/>
              </a:lnSpc>
              <a:buFont typeface="Arial"/>
              <a:buChar char="•"/>
            </a:pPr>
            <a:endParaRPr lang="en-GB" sz="3000" dirty="0">
              <a:solidFill>
                <a:srgbClr val="000000"/>
              </a:solidFill>
              <a:latin typeface="Trebuchet MS"/>
            </a:endParaRPr>
          </a:p>
          <a:p>
            <a:pPr marL="647700" lvl="1" indent="-323850">
              <a:lnSpc>
                <a:spcPts val="3600"/>
              </a:lnSpc>
              <a:buFont typeface="Arial"/>
              <a:buChar char="•"/>
            </a:pPr>
            <a:r>
              <a:rPr lang="en-GB" sz="3000" dirty="0">
                <a:solidFill>
                  <a:srgbClr val="000000"/>
                </a:solidFill>
                <a:latin typeface="Trebuchet MS"/>
              </a:rPr>
              <a:t>Highlight the importance of accurate digit classification in various applications, such as postal services, banking, and automation.</a:t>
            </a:r>
            <a:endParaRPr lang="en-US" sz="3000" dirty="0">
              <a:solidFill>
                <a:srgbClr val="000000"/>
              </a:solidFill>
              <a:latin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058995" y="94"/>
            <a:ext cx="1842135" cy="10294620"/>
            <a:chOff x="0" y="0"/>
            <a:chExt cx="2456180" cy="13726160"/>
          </a:xfrm>
        </p:grpSpPr>
        <p:sp>
          <p:nvSpPr>
            <p:cNvPr id="3" name="Freeform 3"/>
            <p:cNvSpPr/>
            <p:nvPr/>
          </p:nvSpPr>
          <p:spPr>
            <a:xfrm>
              <a:off x="127" y="7874"/>
              <a:ext cx="2455418" cy="13709650"/>
            </a:xfrm>
            <a:custGeom>
              <a:avLst/>
              <a:gdLst/>
              <a:ahLst/>
              <a:cxnLst/>
              <a:rect l="l" t="t" r="r" b="b"/>
              <a:pathLst>
                <a:path w="2455418" h="13709650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1165774" y="5535200"/>
            <a:ext cx="7129462" cy="4759642"/>
            <a:chOff x="0" y="0"/>
            <a:chExt cx="9505950" cy="6346190"/>
          </a:xfrm>
        </p:grpSpPr>
        <p:sp>
          <p:nvSpPr>
            <p:cNvPr id="5" name="Freeform 5"/>
            <p:cNvSpPr/>
            <p:nvPr/>
          </p:nvSpPr>
          <p:spPr>
            <a:xfrm>
              <a:off x="4191" y="1651"/>
              <a:ext cx="9497441" cy="6341999"/>
            </a:xfrm>
            <a:custGeom>
              <a:avLst/>
              <a:gdLst/>
              <a:ahLst/>
              <a:cxnLst/>
              <a:rect l="l" t="t" r="r" b="b"/>
              <a:pathLst>
                <a:path w="9497441" h="6341999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3773150" y="0"/>
            <a:ext cx="4514850" cy="10287000"/>
            <a:chOff x="0" y="0"/>
            <a:chExt cx="6019800" cy="137160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019800" cy="13716000"/>
            </a:xfrm>
            <a:custGeom>
              <a:avLst/>
              <a:gdLst/>
              <a:ahLst/>
              <a:cxnLst/>
              <a:rect l="l" t="t" r="r" b="b"/>
              <a:pathLst>
                <a:path w="6019800" h="137160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4404317" y="0"/>
            <a:ext cx="3884295" cy="10287000"/>
            <a:chOff x="0" y="0"/>
            <a:chExt cx="5179060" cy="137160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5178298" cy="13716000"/>
            </a:xfrm>
            <a:custGeom>
              <a:avLst/>
              <a:gdLst/>
              <a:ahLst/>
              <a:cxnLst/>
              <a:rect l="l" t="t" r="r" b="b"/>
              <a:pathLst>
                <a:path w="5178298" h="13716000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13401675" y="4572000"/>
            <a:ext cx="4886325" cy="5715000"/>
            <a:chOff x="0" y="0"/>
            <a:chExt cx="6515100" cy="76200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515100" cy="7620000"/>
            </a:xfrm>
            <a:custGeom>
              <a:avLst/>
              <a:gdLst/>
              <a:ahLst/>
              <a:cxnLst/>
              <a:rect l="l" t="t" r="r" b="b"/>
              <a:pathLst>
                <a:path w="6515100" h="76200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4006895" y="0"/>
            <a:ext cx="4281488" cy="10287000"/>
            <a:chOff x="0" y="0"/>
            <a:chExt cx="5708650" cy="137160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5708142" cy="13716000"/>
            </a:xfrm>
            <a:custGeom>
              <a:avLst/>
              <a:gdLst/>
              <a:ahLst/>
              <a:cxnLst/>
              <a:rect l="l" t="t" r="r" b="b"/>
              <a:pathLst>
                <a:path w="5708142" h="13716000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id="14" name="Group 14"/>
          <p:cNvGrpSpPr/>
          <p:nvPr/>
        </p:nvGrpSpPr>
        <p:grpSpPr>
          <a:xfrm>
            <a:off x="16344900" y="0"/>
            <a:ext cx="1943100" cy="10287000"/>
            <a:chOff x="0" y="0"/>
            <a:chExt cx="2590800" cy="137160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590800" cy="13716000"/>
            </a:xfrm>
            <a:custGeom>
              <a:avLst/>
              <a:gdLst/>
              <a:ahLst/>
              <a:cxnLst/>
              <a:rect l="l" t="t" r="r" b="b"/>
              <a:pathLst>
                <a:path w="2590800" h="137160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id="16" name="Group 16"/>
          <p:cNvGrpSpPr/>
          <p:nvPr/>
        </p:nvGrpSpPr>
        <p:grpSpPr>
          <a:xfrm>
            <a:off x="16404370" y="0"/>
            <a:ext cx="1884045" cy="10287000"/>
            <a:chOff x="0" y="0"/>
            <a:chExt cx="2512060" cy="13716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2511552" cy="13716000"/>
            </a:xfrm>
            <a:custGeom>
              <a:avLst/>
              <a:gdLst/>
              <a:ahLst/>
              <a:cxnLst/>
              <a:rect l="l" t="t" r="r" b="b"/>
              <a:pathLst>
                <a:path w="2511552" h="13716000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id="18" name="Group 18"/>
          <p:cNvGrpSpPr/>
          <p:nvPr/>
        </p:nvGrpSpPr>
        <p:grpSpPr>
          <a:xfrm>
            <a:off x="15559088" y="5386388"/>
            <a:ext cx="2728912" cy="4900612"/>
            <a:chOff x="0" y="0"/>
            <a:chExt cx="3638550" cy="653415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3638550" cy="6534150"/>
            </a:xfrm>
            <a:custGeom>
              <a:avLst/>
              <a:gdLst/>
              <a:ahLst/>
              <a:cxnLst/>
              <a:rect l="l" t="t" r="r" b="b"/>
              <a:pathLst>
                <a:path w="3638550" h="65341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20" name="Group 20"/>
          <p:cNvGrpSpPr/>
          <p:nvPr/>
        </p:nvGrpSpPr>
        <p:grpSpPr>
          <a:xfrm>
            <a:off x="0" y="6015038"/>
            <a:ext cx="671512" cy="4271962"/>
            <a:chOff x="0" y="0"/>
            <a:chExt cx="895350" cy="569595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95350" cy="5695950"/>
            </a:xfrm>
            <a:custGeom>
              <a:avLst/>
              <a:gdLst/>
              <a:ahLst/>
              <a:cxn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grpSp>
        <p:nvGrpSpPr>
          <p:cNvPr id="22" name="Group 22"/>
          <p:cNvGrpSpPr/>
          <p:nvPr/>
        </p:nvGrpSpPr>
        <p:grpSpPr>
          <a:xfrm>
            <a:off x="14030325" y="8043862"/>
            <a:ext cx="685800" cy="685800"/>
            <a:chOff x="0" y="0"/>
            <a:chExt cx="914400" cy="91440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id="24" name="Group 24"/>
          <p:cNvGrpSpPr/>
          <p:nvPr/>
        </p:nvGrpSpPr>
        <p:grpSpPr>
          <a:xfrm>
            <a:off x="14030325" y="8843962"/>
            <a:ext cx="271462" cy="271462"/>
            <a:chOff x="0" y="0"/>
            <a:chExt cx="361950" cy="361950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361950" cy="361950"/>
            </a:xfrm>
            <a:custGeom>
              <a:avLst/>
              <a:gdLst/>
              <a:ahLst/>
              <a:cxnLst/>
              <a:rect l="l" t="t" r="r" b="b"/>
              <a:pathLst>
                <a:path w="361950" h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id="26" name="Freeform 26"/>
          <p:cNvSpPr/>
          <p:nvPr/>
        </p:nvSpPr>
        <p:spPr>
          <a:xfrm>
            <a:off x="12987338" y="3971925"/>
            <a:ext cx="5300662" cy="5715000"/>
          </a:xfrm>
          <a:custGeom>
            <a:avLst/>
            <a:gdLst/>
            <a:ahLst/>
            <a:cxnLst/>
            <a:rect l="l" t="t" r="r" b="b"/>
            <a:pathLst>
              <a:path w="5300662" h="5715000">
                <a:moveTo>
                  <a:pt x="0" y="0"/>
                </a:moveTo>
                <a:lnTo>
                  <a:pt x="5300662" y="0"/>
                </a:lnTo>
                <a:lnTo>
                  <a:pt x="5300662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27" name="Group 27"/>
          <p:cNvGrpSpPr/>
          <p:nvPr/>
        </p:nvGrpSpPr>
        <p:grpSpPr>
          <a:xfrm>
            <a:off x="10058400" y="1753076"/>
            <a:ext cx="471488" cy="485775"/>
            <a:chOff x="0" y="0"/>
            <a:chExt cx="628650" cy="647700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628650" cy="647700"/>
            </a:xfrm>
            <a:custGeom>
              <a:avLst/>
              <a:gdLst/>
              <a:ahLst/>
              <a:cxnLst/>
              <a:rect l="l" t="t" r="r" b="b"/>
              <a:pathLst>
                <a:path w="628650" h="64770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id="29" name="TextBox 29"/>
          <p:cNvSpPr txBox="1"/>
          <p:nvPr/>
        </p:nvSpPr>
        <p:spPr>
          <a:xfrm>
            <a:off x="1109662" y="1251425"/>
            <a:ext cx="7895272" cy="10102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sz="6375" spc="7">
                <a:solidFill>
                  <a:srgbClr val="000000"/>
                </a:solidFill>
                <a:latin typeface="Trebuchet MS Bold"/>
              </a:rPr>
              <a:t>PROJECT	OVERVIEW</a:t>
            </a:r>
          </a:p>
        </p:txBody>
      </p:sp>
      <p:sp>
        <p:nvSpPr>
          <p:cNvPr id="30" name="Freeform 30"/>
          <p:cNvSpPr/>
          <p:nvPr/>
        </p:nvSpPr>
        <p:spPr>
          <a:xfrm>
            <a:off x="1014412" y="9701212"/>
            <a:ext cx="3214688" cy="300038"/>
          </a:xfrm>
          <a:custGeom>
            <a:avLst/>
            <a:gdLst/>
            <a:ahLst/>
            <a:cxnLst/>
            <a:rect l="l" t="t" r="r" b="b"/>
            <a:pathLst>
              <a:path w="3214688" h="30003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66666" r="-66666"/>
            </a:stretch>
          </a:blipFill>
        </p:spPr>
      </p:sp>
      <p:sp>
        <p:nvSpPr>
          <p:cNvPr id="31" name="TextBox 31"/>
          <p:cNvSpPr txBox="1"/>
          <p:nvPr/>
        </p:nvSpPr>
        <p:spPr>
          <a:xfrm>
            <a:off x="1109662" y="9707466"/>
            <a:ext cx="2698433" cy="2901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30">
                <a:solidFill>
                  <a:srgbClr val="2D83C3"/>
                </a:solidFill>
                <a:latin typeface="Trebuchet MS"/>
              </a:rPr>
              <a:t>3/21/2024  </a:t>
            </a:r>
            <a:r>
              <a:rPr lang="en-US" sz="1650" spc="30">
                <a:solidFill>
                  <a:srgbClr val="2D83C3"/>
                </a:solidFill>
                <a:latin typeface="Trebuchet MS Bold"/>
              </a:rPr>
              <a:t>Annual Review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17030127" y="9707466"/>
            <a:ext cx="226693" cy="2901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</a:rPr>
              <a:t>5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1113673" y="3136106"/>
            <a:ext cx="11547158" cy="3693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>
              <a:lnSpc>
                <a:spcPts val="3600"/>
              </a:lnSpc>
              <a:buFont typeface="Arial"/>
              <a:buChar char="•"/>
            </a:pPr>
            <a:r>
              <a:rPr lang="en-GB" sz="3000" dirty="0">
                <a:solidFill>
                  <a:srgbClr val="000000"/>
                </a:solidFill>
                <a:latin typeface="Trebuchet MS"/>
              </a:rPr>
              <a:t>Provide an overview of the project's goal: to classify handwritten digits using neural networks.</a:t>
            </a:r>
          </a:p>
          <a:p>
            <a:pPr marL="647700" lvl="1" indent="-323850">
              <a:lnSpc>
                <a:spcPts val="3600"/>
              </a:lnSpc>
              <a:buFont typeface="Arial"/>
              <a:buChar char="•"/>
            </a:pPr>
            <a:endParaRPr lang="en-GB" sz="3000" dirty="0">
              <a:solidFill>
                <a:srgbClr val="000000"/>
              </a:solidFill>
              <a:latin typeface="Trebuchet MS"/>
            </a:endParaRPr>
          </a:p>
          <a:p>
            <a:pPr marL="647700" lvl="1" indent="-323850">
              <a:lnSpc>
                <a:spcPts val="3600"/>
              </a:lnSpc>
              <a:buFont typeface="Arial"/>
              <a:buChar char="•"/>
            </a:pPr>
            <a:endParaRPr lang="en-GB" sz="3000" dirty="0">
              <a:solidFill>
                <a:srgbClr val="000000"/>
              </a:solidFill>
              <a:latin typeface="Trebuchet MS"/>
            </a:endParaRPr>
          </a:p>
          <a:p>
            <a:pPr marL="647700" lvl="1" indent="-323850">
              <a:lnSpc>
                <a:spcPts val="3600"/>
              </a:lnSpc>
              <a:buFont typeface="Arial"/>
              <a:buChar char="•"/>
            </a:pPr>
            <a:endParaRPr lang="en-GB" sz="3000" dirty="0">
              <a:solidFill>
                <a:srgbClr val="000000"/>
              </a:solidFill>
              <a:latin typeface="Trebuchet MS"/>
            </a:endParaRPr>
          </a:p>
          <a:p>
            <a:pPr marL="647700" lvl="1" indent="-323850">
              <a:lnSpc>
                <a:spcPts val="3600"/>
              </a:lnSpc>
              <a:buFont typeface="Arial"/>
              <a:buChar char="•"/>
            </a:pPr>
            <a:r>
              <a:rPr lang="en-GB" sz="3000" dirty="0">
                <a:solidFill>
                  <a:srgbClr val="000000"/>
                </a:solidFill>
                <a:latin typeface="Trebuchet MS"/>
              </a:rPr>
              <a:t>Mention the utilization of the MNIST dataset, consisting of 60,000 training images and 10,000 testing images of handwritten digits.</a:t>
            </a:r>
            <a:endParaRPr lang="en-US" sz="3000" dirty="0">
              <a:solidFill>
                <a:srgbClr val="000000"/>
              </a:solidFill>
              <a:latin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058995" y="94"/>
            <a:ext cx="1842135" cy="10294620"/>
            <a:chOff x="0" y="0"/>
            <a:chExt cx="2456180" cy="13726160"/>
          </a:xfrm>
        </p:grpSpPr>
        <p:sp>
          <p:nvSpPr>
            <p:cNvPr id="3" name="Freeform 3"/>
            <p:cNvSpPr/>
            <p:nvPr/>
          </p:nvSpPr>
          <p:spPr>
            <a:xfrm>
              <a:off x="127" y="7874"/>
              <a:ext cx="2455418" cy="13709650"/>
            </a:xfrm>
            <a:custGeom>
              <a:avLst/>
              <a:gdLst/>
              <a:ahLst/>
              <a:cxnLst/>
              <a:rect l="l" t="t" r="r" b="b"/>
              <a:pathLst>
                <a:path w="2455418" h="13709650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1165774" y="5535200"/>
            <a:ext cx="7129462" cy="4759642"/>
            <a:chOff x="0" y="0"/>
            <a:chExt cx="9505950" cy="6346190"/>
          </a:xfrm>
        </p:grpSpPr>
        <p:sp>
          <p:nvSpPr>
            <p:cNvPr id="5" name="Freeform 5"/>
            <p:cNvSpPr/>
            <p:nvPr/>
          </p:nvSpPr>
          <p:spPr>
            <a:xfrm>
              <a:off x="4191" y="1651"/>
              <a:ext cx="9497441" cy="6341999"/>
            </a:xfrm>
            <a:custGeom>
              <a:avLst/>
              <a:gdLst/>
              <a:ahLst/>
              <a:cxnLst/>
              <a:rect l="l" t="t" r="r" b="b"/>
              <a:pathLst>
                <a:path w="9497441" h="6341999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3773150" y="0"/>
            <a:ext cx="4514850" cy="10287000"/>
            <a:chOff x="0" y="0"/>
            <a:chExt cx="6019800" cy="137160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019800" cy="13716000"/>
            </a:xfrm>
            <a:custGeom>
              <a:avLst/>
              <a:gdLst/>
              <a:ahLst/>
              <a:cxnLst/>
              <a:rect l="l" t="t" r="r" b="b"/>
              <a:pathLst>
                <a:path w="6019800" h="137160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4404317" y="0"/>
            <a:ext cx="3884295" cy="10287000"/>
            <a:chOff x="0" y="0"/>
            <a:chExt cx="5179060" cy="137160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5178298" cy="13716000"/>
            </a:xfrm>
            <a:custGeom>
              <a:avLst/>
              <a:gdLst/>
              <a:ahLst/>
              <a:cxnLst/>
              <a:rect l="l" t="t" r="r" b="b"/>
              <a:pathLst>
                <a:path w="5178298" h="13716000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13401675" y="4572000"/>
            <a:ext cx="4886325" cy="5715000"/>
            <a:chOff x="0" y="0"/>
            <a:chExt cx="6515100" cy="76200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515100" cy="7620000"/>
            </a:xfrm>
            <a:custGeom>
              <a:avLst/>
              <a:gdLst/>
              <a:ahLst/>
              <a:cxnLst/>
              <a:rect l="l" t="t" r="r" b="b"/>
              <a:pathLst>
                <a:path w="6515100" h="76200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4006895" y="0"/>
            <a:ext cx="4281488" cy="10287000"/>
            <a:chOff x="0" y="0"/>
            <a:chExt cx="5708650" cy="137160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5708142" cy="13716000"/>
            </a:xfrm>
            <a:custGeom>
              <a:avLst/>
              <a:gdLst/>
              <a:ahLst/>
              <a:cxnLst/>
              <a:rect l="l" t="t" r="r" b="b"/>
              <a:pathLst>
                <a:path w="5708142" h="13716000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id="14" name="Group 14"/>
          <p:cNvGrpSpPr/>
          <p:nvPr/>
        </p:nvGrpSpPr>
        <p:grpSpPr>
          <a:xfrm>
            <a:off x="16344900" y="0"/>
            <a:ext cx="1943100" cy="10287000"/>
            <a:chOff x="0" y="0"/>
            <a:chExt cx="2590800" cy="137160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590800" cy="13716000"/>
            </a:xfrm>
            <a:custGeom>
              <a:avLst/>
              <a:gdLst/>
              <a:ahLst/>
              <a:cxnLst/>
              <a:rect l="l" t="t" r="r" b="b"/>
              <a:pathLst>
                <a:path w="2590800" h="137160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id="16" name="Group 16"/>
          <p:cNvGrpSpPr/>
          <p:nvPr/>
        </p:nvGrpSpPr>
        <p:grpSpPr>
          <a:xfrm>
            <a:off x="16404370" y="0"/>
            <a:ext cx="1884045" cy="10287000"/>
            <a:chOff x="0" y="0"/>
            <a:chExt cx="2512060" cy="13716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2511552" cy="13716000"/>
            </a:xfrm>
            <a:custGeom>
              <a:avLst/>
              <a:gdLst/>
              <a:ahLst/>
              <a:cxnLst/>
              <a:rect l="l" t="t" r="r" b="b"/>
              <a:pathLst>
                <a:path w="2511552" h="13716000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id="18" name="Group 18"/>
          <p:cNvGrpSpPr/>
          <p:nvPr/>
        </p:nvGrpSpPr>
        <p:grpSpPr>
          <a:xfrm>
            <a:off x="15559088" y="5386388"/>
            <a:ext cx="2728912" cy="4900612"/>
            <a:chOff x="0" y="0"/>
            <a:chExt cx="3638550" cy="653415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3638550" cy="6534150"/>
            </a:xfrm>
            <a:custGeom>
              <a:avLst/>
              <a:gdLst/>
              <a:ahLst/>
              <a:cxnLst/>
              <a:rect l="l" t="t" r="r" b="b"/>
              <a:pathLst>
                <a:path w="3638550" h="65341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20" name="Group 20"/>
          <p:cNvGrpSpPr/>
          <p:nvPr/>
        </p:nvGrpSpPr>
        <p:grpSpPr>
          <a:xfrm>
            <a:off x="0" y="6015038"/>
            <a:ext cx="671512" cy="4271962"/>
            <a:chOff x="0" y="0"/>
            <a:chExt cx="895350" cy="569595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95350" cy="5695950"/>
            </a:xfrm>
            <a:custGeom>
              <a:avLst/>
              <a:gdLst/>
              <a:ahLst/>
              <a:cxn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grpSp>
        <p:nvGrpSpPr>
          <p:cNvPr id="22" name="Group 22"/>
          <p:cNvGrpSpPr/>
          <p:nvPr/>
        </p:nvGrpSpPr>
        <p:grpSpPr>
          <a:xfrm>
            <a:off x="14030325" y="8043862"/>
            <a:ext cx="685800" cy="685800"/>
            <a:chOff x="0" y="0"/>
            <a:chExt cx="914400" cy="91440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id="24" name="Group 24"/>
          <p:cNvGrpSpPr/>
          <p:nvPr/>
        </p:nvGrpSpPr>
        <p:grpSpPr>
          <a:xfrm>
            <a:off x="9919880" y="1629153"/>
            <a:ext cx="471488" cy="485775"/>
            <a:chOff x="0" y="0"/>
            <a:chExt cx="628650" cy="647700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628650" cy="647700"/>
            </a:xfrm>
            <a:custGeom>
              <a:avLst/>
              <a:gdLst/>
              <a:ahLst/>
              <a:cxnLst/>
              <a:rect l="l" t="t" r="r" b="b"/>
              <a:pathLst>
                <a:path w="628650" h="64770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id="26" name="Group 26"/>
          <p:cNvGrpSpPr/>
          <p:nvPr/>
        </p:nvGrpSpPr>
        <p:grpSpPr>
          <a:xfrm>
            <a:off x="14030325" y="8843962"/>
            <a:ext cx="271462" cy="271462"/>
            <a:chOff x="0" y="0"/>
            <a:chExt cx="361950" cy="36195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361950" cy="361950"/>
            </a:xfrm>
            <a:custGeom>
              <a:avLst/>
              <a:gdLst/>
              <a:ahLst/>
              <a:cxnLst/>
              <a:rect l="l" t="t" r="r" b="b"/>
              <a:pathLst>
                <a:path w="361950" h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id="28" name="TextBox 28"/>
          <p:cNvSpPr txBox="1"/>
          <p:nvPr/>
        </p:nvSpPr>
        <p:spPr>
          <a:xfrm>
            <a:off x="1049178" y="1344674"/>
            <a:ext cx="7521893" cy="7702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-15">
                <a:solidFill>
                  <a:srgbClr val="000000"/>
                </a:solidFill>
                <a:latin typeface="Trebuchet MS Bold"/>
              </a:rPr>
              <a:t>WHO ARE THE END USERS?</a:t>
            </a:r>
          </a:p>
        </p:txBody>
      </p:sp>
      <p:sp>
        <p:nvSpPr>
          <p:cNvPr id="29" name="Freeform 29"/>
          <p:cNvSpPr/>
          <p:nvPr/>
        </p:nvSpPr>
        <p:spPr>
          <a:xfrm>
            <a:off x="1085850" y="9258300"/>
            <a:ext cx="3271838" cy="728662"/>
          </a:xfrm>
          <a:custGeom>
            <a:avLst/>
            <a:gdLst/>
            <a:ahLst/>
            <a:cxnLst/>
            <a:rect l="l" t="t" r="r" b="b"/>
            <a:pathLst>
              <a:path w="3271838" h="728662">
                <a:moveTo>
                  <a:pt x="0" y="0"/>
                </a:moveTo>
                <a:lnTo>
                  <a:pt x="3271838" y="0"/>
                </a:lnTo>
                <a:lnTo>
                  <a:pt x="3271838" y="728662"/>
                </a:lnTo>
                <a:lnTo>
                  <a:pt x="0" y="7286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0" name="TextBox 30"/>
          <p:cNvSpPr txBox="1"/>
          <p:nvPr/>
        </p:nvSpPr>
        <p:spPr>
          <a:xfrm>
            <a:off x="1109662" y="9707466"/>
            <a:ext cx="2698433" cy="2901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30">
                <a:solidFill>
                  <a:srgbClr val="2D83C3"/>
                </a:solidFill>
                <a:latin typeface="Trebuchet MS"/>
              </a:rPr>
              <a:t>3/21/2024  </a:t>
            </a:r>
            <a:r>
              <a:rPr lang="en-US" sz="1650" spc="30">
                <a:solidFill>
                  <a:srgbClr val="2D83C3"/>
                </a:solidFill>
                <a:latin typeface="Trebuchet MS Bold"/>
              </a:rPr>
              <a:t>Annual Review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17030127" y="9707466"/>
            <a:ext cx="226693" cy="2901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</a:rPr>
              <a:t>6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858010" y="4220170"/>
            <a:ext cx="12798267" cy="18466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42925" lvl="1" indent="-271462" algn="l">
              <a:lnSpc>
                <a:spcPts val="3600"/>
              </a:lnSpc>
              <a:buFont typeface="Arial"/>
              <a:buChar char="•"/>
            </a:pPr>
            <a:r>
              <a:rPr lang="en-GB" sz="3000" dirty="0">
                <a:solidFill>
                  <a:srgbClr val="000000"/>
                </a:solidFill>
                <a:latin typeface="Trebuchet MS"/>
              </a:rPr>
              <a:t>Identify potential end users of the solution, such as organizations requiring digit recognition for automated processes, developers working on image recognition applications, and researchers in the field of machine learning.</a:t>
            </a:r>
            <a:endParaRPr lang="en-US" sz="3000" dirty="0">
              <a:solidFill>
                <a:srgbClr val="000000"/>
              </a:solidFill>
              <a:latin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058995" y="94"/>
            <a:ext cx="1842135" cy="10294620"/>
            <a:chOff x="0" y="0"/>
            <a:chExt cx="2456180" cy="13726160"/>
          </a:xfrm>
        </p:grpSpPr>
        <p:sp>
          <p:nvSpPr>
            <p:cNvPr id="3" name="Freeform 3"/>
            <p:cNvSpPr/>
            <p:nvPr/>
          </p:nvSpPr>
          <p:spPr>
            <a:xfrm>
              <a:off x="127" y="7874"/>
              <a:ext cx="2455418" cy="13709650"/>
            </a:xfrm>
            <a:custGeom>
              <a:avLst/>
              <a:gdLst/>
              <a:ahLst/>
              <a:cxnLst/>
              <a:rect l="l" t="t" r="r" b="b"/>
              <a:pathLst>
                <a:path w="2455418" h="13709650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1165774" y="5535200"/>
            <a:ext cx="7129462" cy="4759642"/>
            <a:chOff x="0" y="0"/>
            <a:chExt cx="9505950" cy="6346190"/>
          </a:xfrm>
        </p:grpSpPr>
        <p:sp>
          <p:nvSpPr>
            <p:cNvPr id="5" name="Freeform 5"/>
            <p:cNvSpPr/>
            <p:nvPr/>
          </p:nvSpPr>
          <p:spPr>
            <a:xfrm>
              <a:off x="4191" y="1651"/>
              <a:ext cx="9497441" cy="6341999"/>
            </a:xfrm>
            <a:custGeom>
              <a:avLst/>
              <a:gdLst/>
              <a:ahLst/>
              <a:cxnLst/>
              <a:rect l="l" t="t" r="r" b="b"/>
              <a:pathLst>
                <a:path w="9497441" h="6341999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3773150" y="0"/>
            <a:ext cx="4514850" cy="10287000"/>
            <a:chOff x="0" y="0"/>
            <a:chExt cx="6019800" cy="137160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019800" cy="13716000"/>
            </a:xfrm>
            <a:custGeom>
              <a:avLst/>
              <a:gdLst/>
              <a:ahLst/>
              <a:cxnLst/>
              <a:rect l="l" t="t" r="r" b="b"/>
              <a:pathLst>
                <a:path w="6019800" h="137160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4404317" y="0"/>
            <a:ext cx="3884295" cy="10287000"/>
            <a:chOff x="0" y="0"/>
            <a:chExt cx="5179060" cy="137160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5178298" cy="13716000"/>
            </a:xfrm>
            <a:custGeom>
              <a:avLst/>
              <a:gdLst/>
              <a:ahLst/>
              <a:cxnLst/>
              <a:rect l="l" t="t" r="r" b="b"/>
              <a:pathLst>
                <a:path w="5178298" h="13716000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13401675" y="4572000"/>
            <a:ext cx="4886325" cy="5715000"/>
            <a:chOff x="0" y="0"/>
            <a:chExt cx="6515100" cy="76200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515100" cy="7620000"/>
            </a:xfrm>
            <a:custGeom>
              <a:avLst/>
              <a:gdLst/>
              <a:ahLst/>
              <a:cxnLst/>
              <a:rect l="l" t="t" r="r" b="b"/>
              <a:pathLst>
                <a:path w="6515100" h="76200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4006895" y="0"/>
            <a:ext cx="4281488" cy="10287000"/>
            <a:chOff x="0" y="0"/>
            <a:chExt cx="5708650" cy="137160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5708142" cy="13716000"/>
            </a:xfrm>
            <a:custGeom>
              <a:avLst/>
              <a:gdLst/>
              <a:ahLst/>
              <a:cxnLst/>
              <a:rect l="l" t="t" r="r" b="b"/>
              <a:pathLst>
                <a:path w="5708142" h="13716000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id="14" name="Group 14"/>
          <p:cNvGrpSpPr/>
          <p:nvPr/>
        </p:nvGrpSpPr>
        <p:grpSpPr>
          <a:xfrm>
            <a:off x="16344900" y="0"/>
            <a:ext cx="1943100" cy="10287000"/>
            <a:chOff x="0" y="0"/>
            <a:chExt cx="2590800" cy="137160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590800" cy="13716000"/>
            </a:xfrm>
            <a:custGeom>
              <a:avLst/>
              <a:gdLst/>
              <a:ahLst/>
              <a:cxnLst/>
              <a:rect l="l" t="t" r="r" b="b"/>
              <a:pathLst>
                <a:path w="2590800" h="137160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id="16" name="Group 16"/>
          <p:cNvGrpSpPr/>
          <p:nvPr/>
        </p:nvGrpSpPr>
        <p:grpSpPr>
          <a:xfrm>
            <a:off x="16404370" y="0"/>
            <a:ext cx="1884045" cy="10287000"/>
            <a:chOff x="0" y="0"/>
            <a:chExt cx="2512060" cy="13716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2511552" cy="13716000"/>
            </a:xfrm>
            <a:custGeom>
              <a:avLst/>
              <a:gdLst/>
              <a:ahLst/>
              <a:cxnLst/>
              <a:rect l="l" t="t" r="r" b="b"/>
              <a:pathLst>
                <a:path w="2511552" h="13716000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id="18" name="Group 18"/>
          <p:cNvGrpSpPr/>
          <p:nvPr/>
        </p:nvGrpSpPr>
        <p:grpSpPr>
          <a:xfrm>
            <a:off x="15559088" y="5386388"/>
            <a:ext cx="2728912" cy="4900612"/>
            <a:chOff x="0" y="0"/>
            <a:chExt cx="3638550" cy="653415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3638550" cy="6534150"/>
            </a:xfrm>
            <a:custGeom>
              <a:avLst/>
              <a:gdLst/>
              <a:ahLst/>
              <a:cxnLst/>
              <a:rect l="l" t="t" r="r" b="b"/>
              <a:pathLst>
                <a:path w="3638550" h="65341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20" name="Group 20"/>
          <p:cNvGrpSpPr/>
          <p:nvPr/>
        </p:nvGrpSpPr>
        <p:grpSpPr>
          <a:xfrm>
            <a:off x="0" y="6015038"/>
            <a:ext cx="671512" cy="4271962"/>
            <a:chOff x="0" y="0"/>
            <a:chExt cx="895350" cy="569595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95350" cy="5695950"/>
            </a:xfrm>
            <a:custGeom>
              <a:avLst/>
              <a:gdLst/>
              <a:ahLst/>
              <a:cxn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sp>
        <p:nvSpPr>
          <p:cNvPr id="22" name="Freeform 22"/>
          <p:cNvSpPr/>
          <p:nvPr/>
        </p:nvSpPr>
        <p:spPr>
          <a:xfrm>
            <a:off x="0" y="2214562"/>
            <a:ext cx="4043361" cy="4872038"/>
          </a:xfrm>
          <a:custGeom>
            <a:avLst/>
            <a:gdLst/>
            <a:ahLst/>
            <a:cxnLst/>
            <a:rect l="l" t="t" r="r" b="b"/>
            <a:pathLst>
              <a:path w="4043361" h="4872038">
                <a:moveTo>
                  <a:pt x="0" y="0"/>
                </a:moveTo>
                <a:lnTo>
                  <a:pt x="4043361" y="0"/>
                </a:lnTo>
                <a:lnTo>
                  <a:pt x="4043361" y="4872038"/>
                </a:lnTo>
                <a:lnTo>
                  <a:pt x="0" y="487203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3" r="-13"/>
            </a:stretch>
          </a:blipFill>
        </p:spPr>
      </p:sp>
      <p:grpSp>
        <p:nvGrpSpPr>
          <p:cNvPr id="23" name="Group 23"/>
          <p:cNvGrpSpPr/>
          <p:nvPr/>
        </p:nvGrpSpPr>
        <p:grpSpPr>
          <a:xfrm>
            <a:off x="14030325" y="8043862"/>
            <a:ext cx="685800" cy="685800"/>
            <a:chOff x="0" y="0"/>
            <a:chExt cx="914400" cy="914400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id="25" name="Group 25"/>
          <p:cNvGrpSpPr/>
          <p:nvPr/>
        </p:nvGrpSpPr>
        <p:grpSpPr>
          <a:xfrm>
            <a:off x="14030325" y="2103597"/>
            <a:ext cx="471488" cy="485775"/>
            <a:chOff x="0" y="0"/>
            <a:chExt cx="628650" cy="647700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628650" cy="647700"/>
            </a:xfrm>
            <a:custGeom>
              <a:avLst/>
              <a:gdLst/>
              <a:ahLst/>
              <a:cxnLst/>
              <a:rect l="l" t="t" r="r" b="b"/>
              <a:pathLst>
                <a:path w="628650" h="64770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id="27" name="Group 27"/>
          <p:cNvGrpSpPr/>
          <p:nvPr/>
        </p:nvGrpSpPr>
        <p:grpSpPr>
          <a:xfrm>
            <a:off x="14030325" y="8843962"/>
            <a:ext cx="271462" cy="271462"/>
            <a:chOff x="0" y="0"/>
            <a:chExt cx="361950" cy="361950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361950" cy="361950"/>
            </a:xfrm>
            <a:custGeom>
              <a:avLst/>
              <a:gdLst/>
              <a:ahLst/>
              <a:cxnLst/>
              <a:rect l="l" t="t" r="r" b="b"/>
              <a:pathLst>
                <a:path w="361950" h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id="29" name="TextBox 29"/>
          <p:cNvSpPr txBox="1"/>
          <p:nvPr/>
        </p:nvSpPr>
        <p:spPr>
          <a:xfrm>
            <a:off x="671513" y="594360"/>
            <a:ext cx="14644688" cy="784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480"/>
              </a:lnSpc>
            </a:pPr>
            <a:r>
              <a:rPr lang="en-US" sz="5400" spc="37" dirty="0">
                <a:solidFill>
                  <a:srgbClr val="000000"/>
                </a:solidFill>
                <a:latin typeface="Trebuchet MS Bold"/>
              </a:rPr>
              <a:t>SOLUTION AND ITS VALUE PROPOSITION</a:t>
            </a:r>
          </a:p>
        </p:txBody>
      </p:sp>
      <p:sp>
        <p:nvSpPr>
          <p:cNvPr id="30" name="Freeform 30"/>
          <p:cNvSpPr/>
          <p:nvPr/>
        </p:nvSpPr>
        <p:spPr>
          <a:xfrm>
            <a:off x="1014412" y="9701212"/>
            <a:ext cx="3214688" cy="300038"/>
          </a:xfrm>
          <a:custGeom>
            <a:avLst/>
            <a:gdLst/>
            <a:ahLst/>
            <a:cxnLst/>
            <a:rect l="l" t="t" r="r" b="b"/>
            <a:pathLst>
              <a:path w="3214688" h="30003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66666" r="-66666"/>
            </a:stretch>
          </a:blipFill>
        </p:spPr>
      </p:sp>
      <p:sp>
        <p:nvSpPr>
          <p:cNvPr id="31" name="TextBox 31"/>
          <p:cNvSpPr txBox="1"/>
          <p:nvPr/>
        </p:nvSpPr>
        <p:spPr>
          <a:xfrm>
            <a:off x="1109662" y="9707466"/>
            <a:ext cx="2698433" cy="2901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30">
                <a:solidFill>
                  <a:srgbClr val="2D83C3"/>
                </a:solidFill>
                <a:latin typeface="Trebuchet MS"/>
              </a:rPr>
              <a:t>3/21/2024  </a:t>
            </a:r>
            <a:r>
              <a:rPr lang="en-US" sz="1650" spc="30">
                <a:solidFill>
                  <a:srgbClr val="2D83C3"/>
                </a:solidFill>
                <a:latin typeface="Trebuchet MS Bold"/>
              </a:rPr>
              <a:t>Annual Review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17030127" y="9707466"/>
            <a:ext cx="226693" cy="2901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</a:rPr>
              <a:t>7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4540567" y="3604494"/>
            <a:ext cx="9761220" cy="28725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82930" lvl="1" indent="-291465">
              <a:lnSpc>
                <a:spcPts val="3240"/>
              </a:lnSpc>
              <a:buFont typeface="Arial"/>
              <a:buChar char="•"/>
            </a:pPr>
            <a:r>
              <a:rPr lang="en-GB" sz="2700" dirty="0">
                <a:solidFill>
                  <a:srgbClr val="000000"/>
                </a:solidFill>
                <a:latin typeface="Trebuchet MS"/>
              </a:rPr>
              <a:t>Present the solution: a neural network model for handwritten digit recognition.</a:t>
            </a:r>
          </a:p>
          <a:p>
            <a:pPr marL="582930" lvl="1" indent="-291465">
              <a:lnSpc>
                <a:spcPts val="3240"/>
              </a:lnSpc>
              <a:buFont typeface="Arial"/>
              <a:buChar char="•"/>
            </a:pPr>
            <a:endParaRPr lang="en-GB" sz="2700" dirty="0">
              <a:solidFill>
                <a:srgbClr val="000000"/>
              </a:solidFill>
              <a:latin typeface="Trebuchet MS"/>
            </a:endParaRPr>
          </a:p>
          <a:p>
            <a:pPr marL="582930" lvl="1" indent="-291465">
              <a:lnSpc>
                <a:spcPts val="3240"/>
              </a:lnSpc>
              <a:buFont typeface="Arial"/>
              <a:buChar char="•"/>
            </a:pPr>
            <a:endParaRPr lang="en-GB" sz="2700" dirty="0">
              <a:solidFill>
                <a:srgbClr val="000000"/>
              </a:solidFill>
              <a:latin typeface="Trebuchet MS"/>
            </a:endParaRPr>
          </a:p>
          <a:p>
            <a:pPr marL="582930" lvl="1" indent="-291465">
              <a:lnSpc>
                <a:spcPts val="3240"/>
              </a:lnSpc>
              <a:buFont typeface="Arial"/>
              <a:buChar char="•"/>
            </a:pPr>
            <a:r>
              <a:rPr lang="en-GB" sz="2700" dirty="0">
                <a:solidFill>
                  <a:srgbClr val="000000"/>
                </a:solidFill>
                <a:latin typeface="Trebuchet MS"/>
              </a:rPr>
              <a:t>Emphasize the value proposition, including increased efficiency, accuracy, and automation in digit classification tasks.</a:t>
            </a:r>
            <a:endParaRPr lang="en-US" sz="2700" dirty="0">
              <a:solidFill>
                <a:srgbClr val="000000"/>
              </a:solidFill>
              <a:latin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058995" y="94"/>
            <a:ext cx="1842135" cy="10294620"/>
            <a:chOff x="0" y="0"/>
            <a:chExt cx="2456180" cy="13726160"/>
          </a:xfrm>
        </p:grpSpPr>
        <p:sp>
          <p:nvSpPr>
            <p:cNvPr id="3" name="Freeform 3"/>
            <p:cNvSpPr/>
            <p:nvPr/>
          </p:nvSpPr>
          <p:spPr>
            <a:xfrm>
              <a:off x="127" y="7874"/>
              <a:ext cx="2455418" cy="13709650"/>
            </a:xfrm>
            <a:custGeom>
              <a:avLst/>
              <a:gdLst/>
              <a:ahLst/>
              <a:cxnLst/>
              <a:rect l="l" t="t" r="r" b="b"/>
              <a:pathLst>
                <a:path w="2455418" h="13709650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1165774" y="5535200"/>
            <a:ext cx="7129462" cy="4759642"/>
            <a:chOff x="0" y="0"/>
            <a:chExt cx="9505950" cy="6346190"/>
          </a:xfrm>
        </p:grpSpPr>
        <p:sp>
          <p:nvSpPr>
            <p:cNvPr id="5" name="Freeform 5"/>
            <p:cNvSpPr/>
            <p:nvPr/>
          </p:nvSpPr>
          <p:spPr>
            <a:xfrm>
              <a:off x="4191" y="1651"/>
              <a:ext cx="9497441" cy="6341999"/>
            </a:xfrm>
            <a:custGeom>
              <a:avLst/>
              <a:gdLst/>
              <a:ahLst/>
              <a:cxnLst/>
              <a:rect l="l" t="t" r="r" b="b"/>
              <a:pathLst>
                <a:path w="9497441" h="6341999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3773150" y="0"/>
            <a:ext cx="4514850" cy="10287000"/>
            <a:chOff x="0" y="0"/>
            <a:chExt cx="6019800" cy="137160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019800" cy="13716000"/>
            </a:xfrm>
            <a:custGeom>
              <a:avLst/>
              <a:gdLst/>
              <a:ahLst/>
              <a:cxnLst/>
              <a:rect l="l" t="t" r="r" b="b"/>
              <a:pathLst>
                <a:path w="6019800" h="137160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4404317" y="0"/>
            <a:ext cx="3884295" cy="10287000"/>
            <a:chOff x="0" y="0"/>
            <a:chExt cx="5179060" cy="137160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5178298" cy="13716000"/>
            </a:xfrm>
            <a:custGeom>
              <a:avLst/>
              <a:gdLst/>
              <a:ahLst/>
              <a:cxnLst/>
              <a:rect l="l" t="t" r="r" b="b"/>
              <a:pathLst>
                <a:path w="5178298" h="13716000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13401675" y="4572000"/>
            <a:ext cx="4886325" cy="5715000"/>
            <a:chOff x="0" y="0"/>
            <a:chExt cx="6515100" cy="76200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515100" cy="7620000"/>
            </a:xfrm>
            <a:custGeom>
              <a:avLst/>
              <a:gdLst/>
              <a:ahLst/>
              <a:cxnLst/>
              <a:rect l="l" t="t" r="r" b="b"/>
              <a:pathLst>
                <a:path w="6515100" h="76200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4006895" y="0"/>
            <a:ext cx="4281488" cy="10287000"/>
            <a:chOff x="0" y="0"/>
            <a:chExt cx="5708650" cy="137160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5708142" cy="13716000"/>
            </a:xfrm>
            <a:custGeom>
              <a:avLst/>
              <a:gdLst/>
              <a:ahLst/>
              <a:cxnLst/>
              <a:rect l="l" t="t" r="r" b="b"/>
              <a:pathLst>
                <a:path w="5708142" h="13716000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id="14" name="Group 14"/>
          <p:cNvGrpSpPr/>
          <p:nvPr/>
        </p:nvGrpSpPr>
        <p:grpSpPr>
          <a:xfrm>
            <a:off x="16344900" y="0"/>
            <a:ext cx="1943100" cy="10287000"/>
            <a:chOff x="0" y="0"/>
            <a:chExt cx="2590800" cy="137160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590800" cy="13716000"/>
            </a:xfrm>
            <a:custGeom>
              <a:avLst/>
              <a:gdLst/>
              <a:ahLst/>
              <a:cxnLst/>
              <a:rect l="l" t="t" r="r" b="b"/>
              <a:pathLst>
                <a:path w="2590800" h="137160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id="16" name="Group 16"/>
          <p:cNvGrpSpPr/>
          <p:nvPr/>
        </p:nvGrpSpPr>
        <p:grpSpPr>
          <a:xfrm>
            <a:off x="16404370" y="0"/>
            <a:ext cx="1884045" cy="10287000"/>
            <a:chOff x="0" y="0"/>
            <a:chExt cx="2512060" cy="13716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2511552" cy="13716000"/>
            </a:xfrm>
            <a:custGeom>
              <a:avLst/>
              <a:gdLst/>
              <a:ahLst/>
              <a:cxnLst/>
              <a:rect l="l" t="t" r="r" b="b"/>
              <a:pathLst>
                <a:path w="2511552" h="13716000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id="18" name="Group 18"/>
          <p:cNvGrpSpPr/>
          <p:nvPr/>
        </p:nvGrpSpPr>
        <p:grpSpPr>
          <a:xfrm>
            <a:off x="15559088" y="5386388"/>
            <a:ext cx="2728912" cy="4900612"/>
            <a:chOff x="0" y="0"/>
            <a:chExt cx="3638550" cy="653415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3638550" cy="6534150"/>
            </a:xfrm>
            <a:custGeom>
              <a:avLst/>
              <a:gdLst/>
              <a:ahLst/>
              <a:cxnLst/>
              <a:rect l="l" t="t" r="r" b="b"/>
              <a:pathLst>
                <a:path w="3638550" h="65341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20" name="Group 20"/>
          <p:cNvGrpSpPr/>
          <p:nvPr/>
        </p:nvGrpSpPr>
        <p:grpSpPr>
          <a:xfrm>
            <a:off x="0" y="6015038"/>
            <a:ext cx="671512" cy="4271962"/>
            <a:chOff x="0" y="0"/>
            <a:chExt cx="895350" cy="569595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95350" cy="5695950"/>
            </a:xfrm>
            <a:custGeom>
              <a:avLst/>
              <a:gdLst/>
              <a:ahLst/>
              <a:cxn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sp>
        <p:nvSpPr>
          <p:cNvPr id="22" name="TextBox 22"/>
          <p:cNvSpPr txBox="1"/>
          <p:nvPr/>
        </p:nvSpPr>
        <p:spPr>
          <a:xfrm>
            <a:off x="1128712" y="9719531"/>
            <a:ext cx="2660333" cy="259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12"/>
              </a:lnSpc>
            </a:pPr>
            <a:r>
              <a:rPr lang="en-US" sz="1650" spc="30">
                <a:solidFill>
                  <a:srgbClr val="2D83C3"/>
                </a:solidFill>
                <a:latin typeface="Trebuchet MS"/>
              </a:rPr>
              <a:t>3/21/2024  </a:t>
            </a:r>
            <a:r>
              <a:rPr lang="en-US" sz="1650" spc="30">
                <a:solidFill>
                  <a:srgbClr val="2D83C3"/>
                </a:solidFill>
                <a:latin typeface="Trebuchet MS Bold"/>
              </a:rPr>
              <a:t>Annual Review</a:t>
            </a:r>
          </a:p>
        </p:txBody>
      </p:sp>
      <p:grpSp>
        <p:nvGrpSpPr>
          <p:cNvPr id="23" name="Group 23"/>
          <p:cNvGrpSpPr/>
          <p:nvPr/>
        </p:nvGrpSpPr>
        <p:grpSpPr>
          <a:xfrm>
            <a:off x="14030325" y="8043862"/>
            <a:ext cx="685800" cy="685800"/>
            <a:chOff x="0" y="0"/>
            <a:chExt cx="914400" cy="914400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id="25" name="Group 25"/>
          <p:cNvGrpSpPr/>
          <p:nvPr/>
        </p:nvGrpSpPr>
        <p:grpSpPr>
          <a:xfrm>
            <a:off x="13604488" y="1491042"/>
            <a:ext cx="471488" cy="485775"/>
            <a:chOff x="0" y="0"/>
            <a:chExt cx="628650" cy="647700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628650" cy="647700"/>
            </a:xfrm>
            <a:custGeom>
              <a:avLst/>
              <a:gdLst/>
              <a:ahLst/>
              <a:cxnLst/>
              <a:rect l="l" t="t" r="r" b="b"/>
              <a:pathLst>
                <a:path w="628650" h="64770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id="27" name="Group 27"/>
          <p:cNvGrpSpPr/>
          <p:nvPr/>
        </p:nvGrpSpPr>
        <p:grpSpPr>
          <a:xfrm>
            <a:off x="14030325" y="8843962"/>
            <a:ext cx="271462" cy="271462"/>
            <a:chOff x="0" y="0"/>
            <a:chExt cx="361950" cy="361950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361950" cy="361950"/>
            </a:xfrm>
            <a:custGeom>
              <a:avLst/>
              <a:gdLst/>
              <a:ahLst/>
              <a:cxnLst/>
              <a:rect l="l" t="t" r="r" b="b"/>
              <a:pathLst>
                <a:path w="361950" h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id="29" name="Freeform 29"/>
          <p:cNvSpPr/>
          <p:nvPr/>
        </p:nvSpPr>
        <p:spPr>
          <a:xfrm>
            <a:off x="100012" y="5072060"/>
            <a:ext cx="3700462" cy="5129212"/>
          </a:xfrm>
          <a:custGeom>
            <a:avLst/>
            <a:gdLst/>
            <a:ahLst/>
            <a:cxnLst/>
            <a:rect l="l" t="t" r="r" b="b"/>
            <a:pathLst>
              <a:path w="3700462" h="5129212">
                <a:moveTo>
                  <a:pt x="0" y="0"/>
                </a:moveTo>
                <a:lnTo>
                  <a:pt x="3700463" y="0"/>
                </a:lnTo>
                <a:lnTo>
                  <a:pt x="3700463" y="5129212"/>
                </a:lnTo>
                <a:lnTo>
                  <a:pt x="0" y="51292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428" b="-1428"/>
            </a:stretch>
          </a:blipFill>
        </p:spPr>
      </p:sp>
      <p:sp>
        <p:nvSpPr>
          <p:cNvPr id="30" name="TextBox 30"/>
          <p:cNvSpPr txBox="1"/>
          <p:nvPr/>
        </p:nvSpPr>
        <p:spPr>
          <a:xfrm>
            <a:off x="1109662" y="989392"/>
            <a:ext cx="11314748" cy="10102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sz="6375" spc="30">
                <a:solidFill>
                  <a:srgbClr val="000000"/>
                </a:solidFill>
                <a:latin typeface="Trebuchet MS Bold"/>
              </a:rPr>
              <a:t>THE WOW IN YOUR SOLUTION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16915827" y="9707466"/>
            <a:ext cx="342900" cy="2901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</a:rPr>
              <a:t>8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3456146" y="2690813"/>
            <a:ext cx="10104120" cy="28725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82930" lvl="1" indent="-291465">
              <a:lnSpc>
                <a:spcPts val="3240"/>
              </a:lnSpc>
              <a:buFont typeface="Arial"/>
              <a:buChar char="•"/>
            </a:pPr>
            <a:r>
              <a:rPr lang="en-GB" sz="2700" dirty="0">
                <a:solidFill>
                  <a:srgbClr val="000000"/>
                </a:solidFill>
                <a:latin typeface="Trebuchet MS"/>
              </a:rPr>
              <a:t>Highlight unique aspects or features of the solution that differentiate it from traditional methods or other approaches.</a:t>
            </a:r>
          </a:p>
          <a:p>
            <a:pPr marL="582930" lvl="1" indent="-291465">
              <a:lnSpc>
                <a:spcPts val="3240"/>
              </a:lnSpc>
              <a:buFont typeface="Arial"/>
              <a:buChar char="•"/>
            </a:pPr>
            <a:endParaRPr lang="en-GB" sz="2700" dirty="0">
              <a:solidFill>
                <a:srgbClr val="000000"/>
              </a:solidFill>
              <a:latin typeface="Trebuchet MS"/>
            </a:endParaRPr>
          </a:p>
          <a:p>
            <a:pPr marL="582930" lvl="1" indent="-291465">
              <a:lnSpc>
                <a:spcPts val="3240"/>
              </a:lnSpc>
              <a:buFont typeface="Arial"/>
              <a:buChar char="•"/>
            </a:pPr>
            <a:endParaRPr lang="en-GB" sz="2700" dirty="0">
              <a:solidFill>
                <a:srgbClr val="000000"/>
              </a:solidFill>
              <a:latin typeface="Trebuchet MS"/>
            </a:endParaRPr>
          </a:p>
          <a:p>
            <a:pPr marL="582930" lvl="1" indent="-291465">
              <a:lnSpc>
                <a:spcPts val="3240"/>
              </a:lnSpc>
              <a:buFont typeface="Arial"/>
              <a:buChar char="•"/>
            </a:pPr>
            <a:r>
              <a:rPr lang="en-GB" sz="2700" dirty="0">
                <a:solidFill>
                  <a:srgbClr val="000000"/>
                </a:solidFill>
                <a:latin typeface="Trebuchet MS"/>
              </a:rPr>
              <a:t>Showcase any innovative techniques, optimizations, or performance enhancements incorporated into the model.</a:t>
            </a:r>
            <a:endParaRPr lang="en-US" sz="2700" dirty="0">
              <a:solidFill>
                <a:srgbClr val="000000"/>
              </a:solidFill>
              <a:latin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058995" y="94"/>
            <a:ext cx="1842135" cy="10294620"/>
            <a:chOff x="0" y="0"/>
            <a:chExt cx="2456180" cy="13726160"/>
          </a:xfrm>
        </p:grpSpPr>
        <p:sp>
          <p:nvSpPr>
            <p:cNvPr id="3" name="Freeform 3"/>
            <p:cNvSpPr/>
            <p:nvPr/>
          </p:nvSpPr>
          <p:spPr>
            <a:xfrm>
              <a:off x="127" y="7874"/>
              <a:ext cx="2455418" cy="13709650"/>
            </a:xfrm>
            <a:custGeom>
              <a:avLst/>
              <a:gdLst/>
              <a:ahLst/>
              <a:cxnLst/>
              <a:rect l="l" t="t" r="r" b="b"/>
              <a:pathLst>
                <a:path w="2455418" h="13709650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1165774" y="5535200"/>
            <a:ext cx="7129462" cy="4759642"/>
            <a:chOff x="0" y="0"/>
            <a:chExt cx="9505950" cy="6346190"/>
          </a:xfrm>
        </p:grpSpPr>
        <p:sp>
          <p:nvSpPr>
            <p:cNvPr id="5" name="Freeform 5"/>
            <p:cNvSpPr/>
            <p:nvPr/>
          </p:nvSpPr>
          <p:spPr>
            <a:xfrm>
              <a:off x="4191" y="1651"/>
              <a:ext cx="9497441" cy="6341999"/>
            </a:xfrm>
            <a:custGeom>
              <a:avLst/>
              <a:gdLst/>
              <a:ahLst/>
              <a:cxnLst/>
              <a:rect l="l" t="t" r="r" b="b"/>
              <a:pathLst>
                <a:path w="9497441" h="6341999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3773150" y="0"/>
            <a:ext cx="4514850" cy="10287000"/>
            <a:chOff x="0" y="0"/>
            <a:chExt cx="6019800" cy="137160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019800" cy="13716000"/>
            </a:xfrm>
            <a:custGeom>
              <a:avLst/>
              <a:gdLst/>
              <a:ahLst/>
              <a:cxnLst/>
              <a:rect l="l" t="t" r="r" b="b"/>
              <a:pathLst>
                <a:path w="6019800" h="137160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4404317" y="0"/>
            <a:ext cx="3884295" cy="10287000"/>
            <a:chOff x="0" y="0"/>
            <a:chExt cx="5179060" cy="137160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5178298" cy="13716000"/>
            </a:xfrm>
            <a:custGeom>
              <a:avLst/>
              <a:gdLst/>
              <a:ahLst/>
              <a:cxnLst/>
              <a:rect l="l" t="t" r="r" b="b"/>
              <a:pathLst>
                <a:path w="5178298" h="13716000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13401675" y="4572000"/>
            <a:ext cx="4886325" cy="5715000"/>
            <a:chOff x="0" y="0"/>
            <a:chExt cx="6515100" cy="76200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515100" cy="7620000"/>
            </a:xfrm>
            <a:custGeom>
              <a:avLst/>
              <a:gdLst/>
              <a:ahLst/>
              <a:cxnLst/>
              <a:rect l="l" t="t" r="r" b="b"/>
              <a:pathLst>
                <a:path w="6515100" h="76200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4006895" y="0"/>
            <a:ext cx="4281488" cy="10287000"/>
            <a:chOff x="0" y="0"/>
            <a:chExt cx="5708650" cy="137160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5708142" cy="13716000"/>
            </a:xfrm>
            <a:custGeom>
              <a:avLst/>
              <a:gdLst/>
              <a:ahLst/>
              <a:cxnLst/>
              <a:rect l="l" t="t" r="r" b="b"/>
              <a:pathLst>
                <a:path w="5708142" h="13716000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id="14" name="Group 14"/>
          <p:cNvGrpSpPr/>
          <p:nvPr/>
        </p:nvGrpSpPr>
        <p:grpSpPr>
          <a:xfrm>
            <a:off x="16344900" y="0"/>
            <a:ext cx="1943100" cy="10287000"/>
            <a:chOff x="0" y="0"/>
            <a:chExt cx="2590800" cy="137160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590800" cy="13716000"/>
            </a:xfrm>
            <a:custGeom>
              <a:avLst/>
              <a:gdLst/>
              <a:ahLst/>
              <a:cxnLst/>
              <a:rect l="l" t="t" r="r" b="b"/>
              <a:pathLst>
                <a:path w="2590800" h="137160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id="16" name="Group 16"/>
          <p:cNvGrpSpPr/>
          <p:nvPr/>
        </p:nvGrpSpPr>
        <p:grpSpPr>
          <a:xfrm>
            <a:off x="16404370" y="0"/>
            <a:ext cx="1884045" cy="10287000"/>
            <a:chOff x="0" y="0"/>
            <a:chExt cx="2512060" cy="13716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2511552" cy="13716000"/>
            </a:xfrm>
            <a:custGeom>
              <a:avLst/>
              <a:gdLst/>
              <a:ahLst/>
              <a:cxnLst/>
              <a:rect l="l" t="t" r="r" b="b"/>
              <a:pathLst>
                <a:path w="2511552" h="13716000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id="18" name="Group 18"/>
          <p:cNvGrpSpPr/>
          <p:nvPr/>
        </p:nvGrpSpPr>
        <p:grpSpPr>
          <a:xfrm>
            <a:off x="15559088" y="5386388"/>
            <a:ext cx="2728912" cy="4900612"/>
            <a:chOff x="0" y="0"/>
            <a:chExt cx="3638550" cy="653415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3638550" cy="6534150"/>
            </a:xfrm>
            <a:custGeom>
              <a:avLst/>
              <a:gdLst/>
              <a:ahLst/>
              <a:cxnLst/>
              <a:rect l="l" t="t" r="r" b="b"/>
              <a:pathLst>
                <a:path w="3638550" h="65341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20" name="Group 20"/>
          <p:cNvGrpSpPr/>
          <p:nvPr/>
        </p:nvGrpSpPr>
        <p:grpSpPr>
          <a:xfrm>
            <a:off x="0" y="6015038"/>
            <a:ext cx="671512" cy="4271962"/>
            <a:chOff x="0" y="0"/>
            <a:chExt cx="895350" cy="569595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95350" cy="5695950"/>
            </a:xfrm>
            <a:custGeom>
              <a:avLst/>
              <a:gdLst/>
              <a:ahLst/>
              <a:cxn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sp>
        <p:nvSpPr>
          <p:cNvPr id="22" name="TextBox 22"/>
          <p:cNvSpPr txBox="1"/>
          <p:nvPr/>
        </p:nvSpPr>
        <p:spPr>
          <a:xfrm>
            <a:off x="1128712" y="9719531"/>
            <a:ext cx="2660333" cy="259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12"/>
              </a:lnSpc>
            </a:pPr>
            <a:r>
              <a:rPr lang="en-US" sz="1650" spc="30">
                <a:solidFill>
                  <a:srgbClr val="2D83C3"/>
                </a:solidFill>
                <a:latin typeface="Trebuchet MS"/>
              </a:rPr>
              <a:t>3/21/2024  </a:t>
            </a:r>
            <a:r>
              <a:rPr lang="en-US" sz="1650" spc="30">
                <a:solidFill>
                  <a:srgbClr val="2D83C3"/>
                </a:solidFill>
                <a:latin typeface="Trebuchet MS Bold"/>
              </a:rPr>
              <a:t>Annual Review</a:t>
            </a:r>
          </a:p>
        </p:txBody>
      </p:sp>
      <p:grpSp>
        <p:nvGrpSpPr>
          <p:cNvPr id="23" name="Group 23"/>
          <p:cNvGrpSpPr/>
          <p:nvPr/>
        </p:nvGrpSpPr>
        <p:grpSpPr>
          <a:xfrm>
            <a:off x="14030325" y="8043862"/>
            <a:ext cx="685800" cy="685800"/>
            <a:chOff x="0" y="0"/>
            <a:chExt cx="914400" cy="914400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id="25" name="Group 25"/>
          <p:cNvGrpSpPr/>
          <p:nvPr/>
        </p:nvGrpSpPr>
        <p:grpSpPr>
          <a:xfrm>
            <a:off x="13144500" y="762476"/>
            <a:ext cx="471488" cy="485775"/>
            <a:chOff x="0" y="0"/>
            <a:chExt cx="628650" cy="647700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628650" cy="647700"/>
            </a:xfrm>
            <a:custGeom>
              <a:avLst/>
              <a:gdLst/>
              <a:ahLst/>
              <a:cxnLst/>
              <a:rect l="l" t="t" r="r" b="b"/>
              <a:pathLst>
                <a:path w="628650" h="64770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id="27" name="Group 27"/>
          <p:cNvGrpSpPr/>
          <p:nvPr/>
        </p:nvGrpSpPr>
        <p:grpSpPr>
          <a:xfrm>
            <a:off x="14030325" y="8843962"/>
            <a:ext cx="271462" cy="271462"/>
            <a:chOff x="0" y="0"/>
            <a:chExt cx="361950" cy="361950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361950" cy="361950"/>
            </a:xfrm>
            <a:custGeom>
              <a:avLst/>
              <a:gdLst/>
              <a:ahLst/>
              <a:cxnLst/>
              <a:rect l="l" t="t" r="r" b="b"/>
              <a:pathLst>
                <a:path w="361950" h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id="29" name="Freeform 29"/>
          <p:cNvSpPr/>
          <p:nvPr/>
        </p:nvSpPr>
        <p:spPr>
          <a:xfrm>
            <a:off x="2500312" y="9701212"/>
            <a:ext cx="114300" cy="266700"/>
          </a:xfrm>
          <a:custGeom>
            <a:avLst/>
            <a:gdLst/>
            <a:ahLst/>
            <a:cxnLst/>
            <a:rect l="l" t="t" r="r" b="b"/>
            <a:pathLst>
              <a:path w="114300" h="266700">
                <a:moveTo>
                  <a:pt x="0" y="0"/>
                </a:moveTo>
                <a:lnTo>
                  <a:pt x="114300" y="0"/>
                </a:lnTo>
                <a:lnTo>
                  <a:pt x="114300" y="266700"/>
                </a:lnTo>
                <a:lnTo>
                  <a:pt x="0" y="2667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6666" r="-66666"/>
            </a:stretch>
          </a:blipFill>
        </p:spPr>
      </p:sp>
      <p:sp>
        <p:nvSpPr>
          <p:cNvPr id="30" name="TextBox 30"/>
          <p:cNvSpPr txBox="1"/>
          <p:nvPr/>
        </p:nvSpPr>
        <p:spPr>
          <a:xfrm>
            <a:off x="16915827" y="9707466"/>
            <a:ext cx="342900" cy="2901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</a:rPr>
              <a:t>9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1109662" y="431005"/>
            <a:ext cx="4955856" cy="1143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spc="-44">
                <a:solidFill>
                  <a:srgbClr val="000000"/>
                </a:solidFill>
                <a:latin typeface="Trebuchet MS Bold"/>
              </a:rPr>
              <a:t>MODELLING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1016739" y="3412744"/>
            <a:ext cx="11247120" cy="3282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82930" lvl="1" indent="-291465">
              <a:lnSpc>
                <a:spcPts val="3240"/>
              </a:lnSpc>
              <a:buFont typeface="Arial"/>
              <a:buChar char="•"/>
            </a:pPr>
            <a:r>
              <a:rPr lang="en-GB" sz="2700" dirty="0">
                <a:solidFill>
                  <a:srgbClr val="000000"/>
                </a:solidFill>
                <a:latin typeface="Trebuchet MS"/>
              </a:rPr>
              <a:t>Describe the architecture of the neural network model used, starting with a simple model with input and output layers, and then adding a hidden layer.</a:t>
            </a:r>
          </a:p>
          <a:p>
            <a:pPr marL="582930" lvl="1" indent="-291465">
              <a:lnSpc>
                <a:spcPts val="3240"/>
              </a:lnSpc>
              <a:buFont typeface="Arial"/>
              <a:buChar char="•"/>
            </a:pPr>
            <a:endParaRPr lang="en-GB" sz="2700" dirty="0">
              <a:solidFill>
                <a:srgbClr val="000000"/>
              </a:solidFill>
              <a:latin typeface="Trebuchet MS"/>
            </a:endParaRPr>
          </a:p>
          <a:p>
            <a:pPr marL="582930" lvl="1" indent="-291465">
              <a:lnSpc>
                <a:spcPts val="3240"/>
              </a:lnSpc>
              <a:buFont typeface="Arial"/>
              <a:buChar char="•"/>
            </a:pPr>
            <a:endParaRPr lang="en-GB" sz="2700" dirty="0">
              <a:solidFill>
                <a:srgbClr val="000000"/>
              </a:solidFill>
              <a:latin typeface="Trebuchet MS"/>
            </a:endParaRPr>
          </a:p>
          <a:p>
            <a:pPr marL="582930" lvl="1" indent="-291465">
              <a:lnSpc>
                <a:spcPts val="3240"/>
              </a:lnSpc>
              <a:buFont typeface="Arial"/>
              <a:buChar char="•"/>
            </a:pPr>
            <a:endParaRPr lang="en-GB" sz="2700" dirty="0">
              <a:solidFill>
                <a:srgbClr val="000000"/>
              </a:solidFill>
              <a:latin typeface="Trebuchet MS"/>
            </a:endParaRPr>
          </a:p>
          <a:p>
            <a:pPr marL="582930" lvl="1" indent="-291465">
              <a:lnSpc>
                <a:spcPts val="3240"/>
              </a:lnSpc>
              <a:buFont typeface="Arial"/>
              <a:buChar char="•"/>
            </a:pPr>
            <a:r>
              <a:rPr lang="en-GB" sz="2700" dirty="0">
                <a:solidFill>
                  <a:srgbClr val="000000"/>
                </a:solidFill>
                <a:latin typeface="Trebuchet MS"/>
              </a:rPr>
              <a:t>Explain key components such as activation functions, optimization algorithms, and training procedures.</a:t>
            </a:r>
            <a:endParaRPr lang="en-US" sz="2700" dirty="0">
              <a:solidFill>
                <a:srgbClr val="000000"/>
              </a:solidFill>
              <a:latin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336</Words>
  <Application>Microsoft Office PowerPoint</Application>
  <PresentationFormat>Custom</PresentationFormat>
  <Paragraphs>71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Trebuchet MS Bold</vt:lpstr>
      <vt:lpstr>Trebuchet MS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TNSTC NM.pptx</dc:title>
  <dc:creator>Vijay S K</dc:creator>
  <cp:lastModifiedBy>Vijay S K</cp:lastModifiedBy>
  <cp:revision>2</cp:revision>
  <dcterms:created xsi:type="dcterms:W3CDTF">2006-08-16T00:00:00Z</dcterms:created>
  <dcterms:modified xsi:type="dcterms:W3CDTF">2024-04-24T05:09:56Z</dcterms:modified>
  <dc:identifier>DAGC7DaeSGQ</dc:identifier>
</cp:coreProperties>
</file>