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86" r:id="rId6"/>
    <p:sldId id="287" r:id="rId7"/>
    <p:sldId id="289" r:id="rId8"/>
    <p:sldId id="285" r:id="rId9"/>
    <p:sldId id="291" r:id="rId10"/>
    <p:sldId id="290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F90B52-4365-4F4A-9444-34EBE5ECA912}" v="5" dt="2024-10-30T09:41:11.4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0655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10/30/2024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10/30/2024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452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635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282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108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029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4941771" cy="3200400"/>
          </a:xfrm>
        </p:spPr>
        <p:txBody>
          <a:bodyPr anchor="ctr"/>
          <a:lstStyle/>
          <a:p>
            <a:r>
              <a:rPr lang="en-US" dirty="0" err="1"/>
              <a:t>TenderGenAI</a:t>
            </a:r>
            <a:r>
              <a:rPr lang="en-US" dirty="0"/>
              <a:t>: Enhancing Tender Management with RAG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Introduction to Tender Management in Healthcare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Industry Context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 Healthcare's need for efficient tender management in handling complex and large-scale contracts for healthcare instruments.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importance of speed, compliance, and accuracy in responding to tender requests.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Manual, time-consuming review of tender documents.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Risk of missing compliance requirements.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Inefficiencies in retrieving and analyzing past data for strategic insights.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605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192"/>
            <a:ext cx="5655197" cy="1997867"/>
          </a:xfrm>
        </p:spPr>
        <p:txBody>
          <a:bodyPr anchor="b"/>
          <a:lstStyle/>
          <a:p>
            <a:r>
              <a:rPr lang="en-US" dirty="0"/>
              <a:t>Problem Statement and Approach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E1CF79-4FDC-8CAF-CC16-E309A2C49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705177"/>
            <a:ext cx="5733772" cy="448990"/>
          </a:xfrm>
        </p:spPr>
        <p:txBody>
          <a:bodyPr/>
          <a:lstStyle/>
          <a:p>
            <a:r>
              <a:rPr lang="en-US" b="1" dirty="0"/>
              <a:t>Problem Statement</a:t>
            </a:r>
            <a:r>
              <a:rPr lang="en-US" dirty="0"/>
              <a:t>: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9" y="3154166"/>
            <a:ext cx="5733773" cy="3032733"/>
          </a:xfrm>
        </p:spPr>
        <p:txBody>
          <a:bodyPr>
            <a:noAutofit/>
          </a:bodyPr>
          <a:lstStyle/>
          <a:p>
            <a:r>
              <a:rPr lang="en-US" dirty="0"/>
              <a:t>The tender management process is bogged down by labor-intensive document reviews, compliance challenges, and data retrieval inefficiencies, impacting our competitiveness and accuracy.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AE07A905-8B37-D13F-25D3-1D3BCDB86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887108" y="2705177"/>
            <a:ext cx="3943627" cy="448989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4E9A764F-6B65-050E-E561-82F77339D16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248089" y="3164867"/>
            <a:ext cx="4582646" cy="3032733"/>
          </a:xfrm>
        </p:spPr>
        <p:txBody>
          <a:bodyPr>
            <a:normAutofit fontScale="5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 b="1" dirty="0"/>
              <a:t>RAG (Retrieval-Augmented Generation) Approach</a:t>
            </a:r>
            <a:r>
              <a:rPr lang="en-US" sz="2500" dirty="0"/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2500" dirty="0"/>
              <a:t>Explains how RAG combines retrieval capabilities with generative AI for targeted data extraction and question-answering from document-heavy datasets.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 b="1" dirty="0"/>
              <a:t>Tool Stack</a:t>
            </a:r>
            <a:r>
              <a:rPr lang="en-US" sz="2500" dirty="0"/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2500" dirty="0"/>
              <a:t>AWS services + Databricks for data indexing and retrieval.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2500" dirty="0" err="1"/>
              <a:t>Streamlit</a:t>
            </a:r>
            <a:r>
              <a:rPr lang="en-US" sz="2500" dirty="0"/>
              <a:t> for user interface, providing easy access to the AI-powered tool.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090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Technical Workflow and Demo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503BBAE-DCD8-0E24-65CE-68480D8B24F2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1322387" y="3230106"/>
            <a:ext cx="877874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RAG Technical Workflow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Data Ingestion &amp; Indexing – AWS services index tender PDFs and structure them for retrieval.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Retrieval &amp; Generation – RAG retrieves relevant document sections and generates responses based on user queries.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3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User Interaction –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UI lets users easily interact with the tool, retrieving summaries, compliance requirements, and competitive insights.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756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832B776-E386-1CF9-CC8F-2D2FF3EA7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" name="Picture 2" descr="A diagram of a chatbot&#10;&#10;Description automatically generated">
            <a:extLst>
              <a:ext uri="{FF2B5EF4-FFF2-40B4-BE49-F238E27FC236}">
                <a16:creationId xmlns:a16="http://schemas.microsoft.com/office/drawing/2014/main" id="{D1E17C17-A296-F0EF-5B1B-477CF8D6C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894" y="535880"/>
            <a:ext cx="11707957" cy="593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821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832B776-E386-1CF9-CC8F-2D2FF3EA7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" name="Picture 2" descr="A diagram of a chatbot&#10;&#10;Description automatically generated">
            <a:extLst>
              <a:ext uri="{FF2B5EF4-FFF2-40B4-BE49-F238E27FC236}">
                <a16:creationId xmlns:a16="http://schemas.microsoft.com/office/drawing/2014/main" id="{D1E17C17-A296-F0EF-5B1B-477CF8D6C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894" y="535880"/>
            <a:ext cx="11707957" cy="5932032"/>
          </a:xfrm>
          <a:prstGeom prst="rect">
            <a:avLst/>
          </a:prstGeom>
        </p:spPr>
      </p:pic>
      <p:pic>
        <p:nvPicPr>
          <p:cNvPr id="4" name="Picture 3" descr="A diagram of a diagram">
            <a:extLst>
              <a:ext uri="{FF2B5EF4-FFF2-40B4-BE49-F238E27FC236}">
                <a16:creationId xmlns:a16="http://schemas.microsoft.com/office/drawing/2014/main" id="{E963D74E-2A99-F5DA-7ED9-768F3BBB9F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23" y="0"/>
            <a:ext cx="120151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182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1955" y="389770"/>
            <a:ext cx="5884027" cy="1204912"/>
          </a:xfrm>
        </p:spPr>
        <p:txBody>
          <a:bodyPr/>
          <a:lstStyle/>
          <a:p>
            <a:r>
              <a:rPr lang="en-US" dirty="0"/>
              <a:t>Benefits &amp; Future Potential</a:t>
            </a:r>
          </a:p>
        </p:txBody>
      </p:sp>
      <p:pic>
        <p:nvPicPr>
          <p:cNvPr id="47" name="Picture Placeholder 46" descr="A person smiling with a shadow on the wall">
            <a:extLst>
              <a:ext uri="{FF2B5EF4-FFF2-40B4-BE49-F238E27FC236}">
                <a16:creationId xmlns:a16="http://schemas.microsoft.com/office/drawing/2014/main" id="{F55BC7A4-EE4B-7EFC-C325-408D66C3CBA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12" r="112"/>
          <a:stretch/>
        </p:blipFill>
        <p:spPr>
          <a:xfrm>
            <a:off x="-28230" y="-9144"/>
            <a:ext cx="5481955" cy="6876288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876300"/>
            <a:ext cx="5246255" cy="1709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>
            <a:extLst>
              <a:ext uri="{FF2B5EF4-FFF2-40B4-BE49-F238E27FC236}">
                <a16:creationId xmlns:a16="http://schemas.microsoft.com/office/drawing/2014/main" id="{FDB49B22-4E5A-6C3C-EFA6-C41ACA92AB7E}"/>
              </a:ext>
            </a:extLst>
          </p:cNvPr>
          <p:cNvSpPr>
            <a:spLocks noGrp="1" noChangeArrowheads="1"/>
          </p:cNvSpPr>
          <p:nvPr>
            <p:ph sz="half" idx="14"/>
          </p:nvPr>
        </p:nvSpPr>
        <p:spPr bwMode="auto">
          <a:xfrm>
            <a:off x="5453063" y="2540400"/>
            <a:ext cx="6605053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Benefits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 Savings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Reduces document review time by up to 70%.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Accuracy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Minimizes compliance risks by automating requirement matching.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Strategic Insights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Enables quick access to competitor data, past submissions, and insights.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Potential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Expanding to handle a wider range of documents and improve response customization.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Potential for integration into GE Healthcare’s broader data ecosystem for real-time analytics.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Closing Statement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"Our RAG-powered solution redefines how GE Healthcare approaches tender management, enabling faster, smarter, and more strategic decisions in a competitive market."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603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850181"/>
          </a:xfrm>
        </p:spPr>
        <p:txBody>
          <a:bodyPr>
            <a:noAutofit/>
          </a:bodyPr>
          <a:lstStyle/>
          <a:p>
            <a:r>
              <a:rPr lang="en-US" dirty="0"/>
              <a:t>Shubhashis Sinha</a:t>
            </a:r>
          </a:p>
          <a:p>
            <a:r>
              <a:rPr lang="en-US" dirty="0"/>
              <a:t>Hiram Hernandez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{F83D6456-4921-4D60-A2F0-4358467499ED}tf67328976_win32</Template>
  <TotalTime>80</TotalTime>
  <Words>358</Words>
  <Application>Microsoft Office PowerPoint</Application>
  <PresentationFormat>Widescreen</PresentationFormat>
  <Paragraphs>53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Tenorite</vt:lpstr>
      <vt:lpstr>Custom</vt:lpstr>
      <vt:lpstr>TenderGenAI: Enhancing Tender Management with RAG</vt:lpstr>
      <vt:lpstr>Introduction to Tender Management in Healthcare</vt:lpstr>
      <vt:lpstr>Problem Statement and Approach</vt:lpstr>
      <vt:lpstr>Technical Workflow and Demo</vt:lpstr>
      <vt:lpstr>PowerPoint Presentation</vt:lpstr>
      <vt:lpstr>PowerPoint Presentation</vt:lpstr>
      <vt:lpstr>Benefits &amp; Future Potential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TenderGenAI: Enhancing Tender Management with RAG</dc:title>
  <dc:creator>Sinha, Shubhashis</dc:creator>
  <cp:lastModifiedBy>Sinha, Shubhashis</cp:lastModifiedBy>
  <cp:revision>2</cp:revision>
  <dcterms:created xsi:type="dcterms:W3CDTF">2024-10-30T09:18:08Z</dcterms:created>
  <dcterms:modified xsi:type="dcterms:W3CDTF">2024-10-30T10:38:09Z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