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E83CD-FDF5-41BE-B650-9394AC8D62C9}" v="156" dt="2024-02-26T12:38:24.732"/>
    <p1510:client id="{A0FD37BD-0207-4069-8A7F-A0341204800F}" v="3" dt="2024-02-26T12:11:5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E2C79-C153-41D0-AEF7-69C5825664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8F961E-B823-4712-8B1B-3B20E29C9D86}">
      <dgm:prSet/>
      <dgm:spPr/>
      <dgm:t>
        <a:bodyPr/>
        <a:lstStyle/>
        <a:p>
          <a:r>
            <a:rPr lang="en-US" dirty="0"/>
            <a:t>1.If a tree or subtree does not exist, create a node and insert the value in it.</a:t>
          </a:r>
          <a:endParaRPr lang="en-IN" dirty="0"/>
        </a:p>
      </dgm:t>
    </dgm:pt>
    <dgm:pt modelId="{7D4673E7-E983-4868-94E5-9DA1A644258C}" type="parTrans" cxnId="{4BAF2539-C0D4-403F-83FB-3614C5090903}">
      <dgm:prSet/>
      <dgm:spPr/>
      <dgm:t>
        <a:bodyPr/>
        <a:lstStyle/>
        <a:p>
          <a:endParaRPr lang="en-IN"/>
        </a:p>
      </dgm:t>
    </dgm:pt>
    <dgm:pt modelId="{6B466E87-A71A-4BE4-92DA-B369782A5E7E}" type="sibTrans" cxnId="{4BAF2539-C0D4-403F-83FB-3614C5090903}">
      <dgm:prSet/>
      <dgm:spPr/>
      <dgm:t>
        <a:bodyPr/>
        <a:lstStyle/>
        <a:p>
          <a:endParaRPr lang="en-IN"/>
        </a:p>
      </dgm:t>
    </dgm:pt>
    <dgm:pt modelId="{B0785293-34F3-439F-93BF-A436C87A49DD}">
      <dgm:prSet/>
      <dgm:spPr/>
      <dgm:t>
        <a:bodyPr/>
        <a:lstStyle/>
        <a:p>
          <a:r>
            <a:rPr lang="en-US" dirty="0"/>
            <a:t>2.If the value we are inserting is less than the root of the tree, we move to the left subtree and start at step1 again.</a:t>
          </a:r>
          <a:endParaRPr lang="en-IN" dirty="0"/>
        </a:p>
      </dgm:t>
    </dgm:pt>
    <dgm:pt modelId="{F3B4FD5B-EC9D-4228-994A-D765D90EADA6}" type="parTrans" cxnId="{7132C4A3-F824-42B0-A050-5E2C17C2FD77}">
      <dgm:prSet/>
      <dgm:spPr/>
      <dgm:t>
        <a:bodyPr/>
        <a:lstStyle/>
        <a:p>
          <a:endParaRPr lang="en-IN"/>
        </a:p>
      </dgm:t>
    </dgm:pt>
    <dgm:pt modelId="{F25D2D93-D439-4A24-A5A3-A772FDD1829D}" type="sibTrans" cxnId="{7132C4A3-F824-42B0-A050-5E2C17C2FD77}">
      <dgm:prSet/>
      <dgm:spPr/>
      <dgm:t>
        <a:bodyPr/>
        <a:lstStyle/>
        <a:p>
          <a:endParaRPr lang="en-IN"/>
        </a:p>
      </dgm:t>
    </dgm:pt>
    <dgm:pt modelId="{9510A249-6434-4398-B6F0-ADF125A5DDF3}">
      <dgm:prSet/>
      <dgm:spPr/>
      <dgm:t>
        <a:bodyPr/>
        <a:lstStyle/>
        <a:p>
          <a:r>
            <a:rPr lang="en-US" dirty="0"/>
            <a:t>3.If the value is greater than the root of the tree, we move to the right subtree and start at step1 again.</a:t>
          </a:r>
          <a:endParaRPr lang="en-IN" dirty="0"/>
        </a:p>
      </dgm:t>
    </dgm:pt>
    <dgm:pt modelId="{25BD85EE-5DDA-49B1-8D55-3AC87B100698}" type="parTrans" cxnId="{5AAE8215-44FF-4535-AA88-5F87FBCF675C}">
      <dgm:prSet/>
      <dgm:spPr/>
      <dgm:t>
        <a:bodyPr/>
        <a:lstStyle/>
        <a:p>
          <a:endParaRPr lang="en-IN"/>
        </a:p>
      </dgm:t>
    </dgm:pt>
    <dgm:pt modelId="{17310171-CAEB-4B46-B7B6-993690805D31}" type="sibTrans" cxnId="{5AAE8215-44FF-4535-AA88-5F87FBCF675C}">
      <dgm:prSet/>
      <dgm:spPr/>
      <dgm:t>
        <a:bodyPr/>
        <a:lstStyle/>
        <a:p>
          <a:endParaRPr lang="en-IN"/>
        </a:p>
      </dgm:t>
    </dgm:pt>
    <dgm:pt modelId="{60B04317-9B60-476F-9FEB-9E3529CA6156}">
      <dgm:prSet/>
      <dgm:spPr/>
      <dgm:t>
        <a:bodyPr/>
        <a:lstStyle/>
        <a:p>
          <a:r>
            <a:rPr lang="en-US" dirty="0"/>
            <a:t>4.If the value is equal to the root of the tree or subtree, we do nothing because the value is already there. In this case we return.</a:t>
          </a:r>
          <a:endParaRPr lang="en-IN" dirty="0"/>
        </a:p>
      </dgm:t>
    </dgm:pt>
    <dgm:pt modelId="{4FDE99C2-BB10-4365-B1B8-D8AF82B96D4E}" type="parTrans" cxnId="{C3A1F6D2-FBF9-4D2B-B6C3-2C60153A0BFB}">
      <dgm:prSet/>
      <dgm:spPr/>
      <dgm:t>
        <a:bodyPr/>
        <a:lstStyle/>
        <a:p>
          <a:endParaRPr lang="en-IN"/>
        </a:p>
      </dgm:t>
    </dgm:pt>
    <dgm:pt modelId="{FE5FA7EB-E18F-49E0-9DD0-89D551A4DDAF}" type="sibTrans" cxnId="{C3A1F6D2-FBF9-4D2B-B6C3-2C60153A0BFB}">
      <dgm:prSet/>
      <dgm:spPr/>
      <dgm:t>
        <a:bodyPr/>
        <a:lstStyle/>
        <a:p>
          <a:endParaRPr lang="en-IN"/>
        </a:p>
      </dgm:t>
    </dgm:pt>
    <dgm:pt modelId="{72F57E79-E2D7-4CA7-BF00-FC1C3B9E1656}" type="pres">
      <dgm:prSet presAssocID="{8D6E2C79-C153-41D0-AEF7-69C5825664D8}" presName="linear" presStyleCnt="0">
        <dgm:presLayoutVars>
          <dgm:animLvl val="lvl"/>
          <dgm:resizeHandles val="exact"/>
        </dgm:presLayoutVars>
      </dgm:prSet>
      <dgm:spPr/>
    </dgm:pt>
    <dgm:pt modelId="{65B40A57-09B7-44DA-8705-6255AFA7255A}" type="pres">
      <dgm:prSet presAssocID="{048F961E-B823-4712-8B1B-3B20E29C9D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42F556-04DC-4EBC-8CA6-6E275AB86248}" type="pres">
      <dgm:prSet presAssocID="{6B466E87-A71A-4BE4-92DA-B369782A5E7E}" presName="spacer" presStyleCnt="0"/>
      <dgm:spPr/>
    </dgm:pt>
    <dgm:pt modelId="{33334D08-5EB2-41B9-B85F-2EDF5B3367B4}" type="pres">
      <dgm:prSet presAssocID="{B0785293-34F3-439F-93BF-A436C87A49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15D896-03B7-45A7-AADA-CBC8235D89D0}" type="pres">
      <dgm:prSet presAssocID="{F25D2D93-D439-4A24-A5A3-A772FDD1829D}" presName="spacer" presStyleCnt="0"/>
      <dgm:spPr/>
    </dgm:pt>
    <dgm:pt modelId="{765B6674-41CF-4627-86E2-9516561FE7BF}" type="pres">
      <dgm:prSet presAssocID="{9510A249-6434-4398-B6F0-ADF125A5DD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4D48DD-451F-4FB6-9947-2E0F8702EF18}" type="pres">
      <dgm:prSet presAssocID="{17310171-CAEB-4B46-B7B6-993690805D31}" presName="spacer" presStyleCnt="0"/>
      <dgm:spPr/>
    </dgm:pt>
    <dgm:pt modelId="{D1E4428A-BBB3-4B31-8316-A820FA2DD512}" type="pres">
      <dgm:prSet presAssocID="{60B04317-9B60-476F-9FEB-9E3529CA61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AE8215-44FF-4535-AA88-5F87FBCF675C}" srcId="{8D6E2C79-C153-41D0-AEF7-69C5825664D8}" destId="{9510A249-6434-4398-B6F0-ADF125A5DDF3}" srcOrd="2" destOrd="0" parTransId="{25BD85EE-5DDA-49B1-8D55-3AC87B100698}" sibTransId="{17310171-CAEB-4B46-B7B6-993690805D31}"/>
    <dgm:cxn modelId="{4BAF2539-C0D4-403F-83FB-3614C5090903}" srcId="{8D6E2C79-C153-41D0-AEF7-69C5825664D8}" destId="{048F961E-B823-4712-8B1B-3B20E29C9D86}" srcOrd="0" destOrd="0" parTransId="{7D4673E7-E983-4868-94E5-9DA1A644258C}" sibTransId="{6B466E87-A71A-4BE4-92DA-B369782A5E7E}"/>
    <dgm:cxn modelId="{30A4BB3F-959E-45F4-BC5F-5D9010AA5264}" type="presOf" srcId="{048F961E-B823-4712-8B1B-3B20E29C9D86}" destId="{65B40A57-09B7-44DA-8705-6255AFA7255A}" srcOrd="0" destOrd="0" presId="urn:microsoft.com/office/officeart/2005/8/layout/vList2"/>
    <dgm:cxn modelId="{0156FE9C-1A6C-487C-9DAD-C6DDC7ECA2CD}" type="presOf" srcId="{8D6E2C79-C153-41D0-AEF7-69C5825664D8}" destId="{72F57E79-E2D7-4CA7-BF00-FC1C3B9E1656}" srcOrd="0" destOrd="0" presId="urn:microsoft.com/office/officeart/2005/8/layout/vList2"/>
    <dgm:cxn modelId="{7132C4A3-F824-42B0-A050-5E2C17C2FD77}" srcId="{8D6E2C79-C153-41D0-AEF7-69C5825664D8}" destId="{B0785293-34F3-439F-93BF-A436C87A49DD}" srcOrd="1" destOrd="0" parTransId="{F3B4FD5B-EC9D-4228-994A-D765D90EADA6}" sibTransId="{F25D2D93-D439-4A24-A5A3-A772FDD1829D}"/>
    <dgm:cxn modelId="{165F04A6-0FC3-4861-B610-586090A9B9EA}" type="presOf" srcId="{9510A249-6434-4398-B6F0-ADF125A5DDF3}" destId="{765B6674-41CF-4627-86E2-9516561FE7BF}" srcOrd="0" destOrd="0" presId="urn:microsoft.com/office/officeart/2005/8/layout/vList2"/>
    <dgm:cxn modelId="{6D98DAAB-F8A5-4ABC-B176-64F29616AEDC}" type="presOf" srcId="{60B04317-9B60-476F-9FEB-9E3529CA6156}" destId="{D1E4428A-BBB3-4B31-8316-A820FA2DD512}" srcOrd="0" destOrd="0" presId="urn:microsoft.com/office/officeart/2005/8/layout/vList2"/>
    <dgm:cxn modelId="{C3A1F6D2-FBF9-4D2B-B6C3-2C60153A0BFB}" srcId="{8D6E2C79-C153-41D0-AEF7-69C5825664D8}" destId="{60B04317-9B60-476F-9FEB-9E3529CA6156}" srcOrd="3" destOrd="0" parTransId="{4FDE99C2-BB10-4365-B1B8-D8AF82B96D4E}" sibTransId="{FE5FA7EB-E18F-49E0-9DD0-89D551A4DDAF}"/>
    <dgm:cxn modelId="{A420E4F2-19D7-4C6B-8899-D84AC40094AB}" type="presOf" srcId="{B0785293-34F3-439F-93BF-A436C87A49DD}" destId="{33334D08-5EB2-41B9-B85F-2EDF5B3367B4}" srcOrd="0" destOrd="0" presId="urn:microsoft.com/office/officeart/2005/8/layout/vList2"/>
    <dgm:cxn modelId="{F6D4FE25-AE81-4FED-8A83-55C1CD0792F9}" type="presParOf" srcId="{72F57E79-E2D7-4CA7-BF00-FC1C3B9E1656}" destId="{65B40A57-09B7-44DA-8705-6255AFA7255A}" srcOrd="0" destOrd="0" presId="urn:microsoft.com/office/officeart/2005/8/layout/vList2"/>
    <dgm:cxn modelId="{58CBADC2-C4A0-43C0-8FAB-F2C3FB1918C4}" type="presParOf" srcId="{72F57E79-E2D7-4CA7-BF00-FC1C3B9E1656}" destId="{F642F556-04DC-4EBC-8CA6-6E275AB86248}" srcOrd="1" destOrd="0" presId="urn:microsoft.com/office/officeart/2005/8/layout/vList2"/>
    <dgm:cxn modelId="{C7247E30-1941-4809-80E5-C9FDDCC0D1D9}" type="presParOf" srcId="{72F57E79-E2D7-4CA7-BF00-FC1C3B9E1656}" destId="{33334D08-5EB2-41B9-B85F-2EDF5B3367B4}" srcOrd="2" destOrd="0" presId="urn:microsoft.com/office/officeart/2005/8/layout/vList2"/>
    <dgm:cxn modelId="{058D7FC6-8EAA-4009-A7E0-EB54145B3C4C}" type="presParOf" srcId="{72F57E79-E2D7-4CA7-BF00-FC1C3B9E1656}" destId="{3815D896-03B7-45A7-AADA-CBC8235D89D0}" srcOrd="3" destOrd="0" presId="urn:microsoft.com/office/officeart/2005/8/layout/vList2"/>
    <dgm:cxn modelId="{D38FB9BA-6E70-4A0B-B885-61444534B7CE}" type="presParOf" srcId="{72F57E79-E2D7-4CA7-BF00-FC1C3B9E1656}" destId="{765B6674-41CF-4627-86E2-9516561FE7BF}" srcOrd="4" destOrd="0" presId="urn:microsoft.com/office/officeart/2005/8/layout/vList2"/>
    <dgm:cxn modelId="{CA340BC5-112E-4305-B78B-6EBA81CF535A}" type="presParOf" srcId="{72F57E79-E2D7-4CA7-BF00-FC1C3B9E1656}" destId="{2E4D48DD-451F-4FB6-9947-2E0F8702EF18}" srcOrd="5" destOrd="0" presId="urn:microsoft.com/office/officeart/2005/8/layout/vList2"/>
    <dgm:cxn modelId="{131EDA01-C3EA-42BB-9A09-138F6D371E19}" type="presParOf" srcId="{72F57E79-E2D7-4CA7-BF00-FC1C3B9E1656}" destId="{D1E4428A-BBB3-4B31-8316-A820FA2DD5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40A57-09B7-44DA-8705-6255AFA7255A}">
      <dsp:nvSpPr>
        <dsp:cNvPr id="0" name=""/>
        <dsp:cNvSpPr/>
      </dsp:nvSpPr>
      <dsp:spPr>
        <a:xfrm>
          <a:off x="0" y="31475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1.If a tree or subtree does not exist, create a node and insert the value in it.</a:t>
          </a:r>
          <a:endParaRPr lang="en-IN" sz="2800" kern="1200" dirty="0"/>
        </a:p>
      </dsp:txBody>
      <dsp:txXfrm>
        <a:off x="54373" y="85848"/>
        <a:ext cx="10406854" cy="1005094"/>
      </dsp:txXfrm>
    </dsp:sp>
    <dsp:sp modelId="{33334D08-5EB2-41B9-B85F-2EDF5B3367B4}">
      <dsp:nvSpPr>
        <dsp:cNvPr id="0" name=""/>
        <dsp:cNvSpPr/>
      </dsp:nvSpPr>
      <dsp:spPr>
        <a:xfrm>
          <a:off x="0" y="1225955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2.If the value we are inserting is less than the root of the tree, we move to the left subtree and start at step1 again.</a:t>
          </a:r>
          <a:endParaRPr lang="en-IN" sz="2800" kern="1200" dirty="0"/>
        </a:p>
      </dsp:txBody>
      <dsp:txXfrm>
        <a:off x="54373" y="1280328"/>
        <a:ext cx="10406854" cy="1005094"/>
      </dsp:txXfrm>
    </dsp:sp>
    <dsp:sp modelId="{765B6674-41CF-4627-86E2-9516561FE7BF}">
      <dsp:nvSpPr>
        <dsp:cNvPr id="0" name=""/>
        <dsp:cNvSpPr/>
      </dsp:nvSpPr>
      <dsp:spPr>
        <a:xfrm>
          <a:off x="0" y="2420435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3.If the value is greater than the root of the tree, we move to the right subtree and start at step1 again.</a:t>
          </a:r>
          <a:endParaRPr lang="en-IN" sz="2800" kern="1200" dirty="0"/>
        </a:p>
      </dsp:txBody>
      <dsp:txXfrm>
        <a:off x="54373" y="2474808"/>
        <a:ext cx="10406854" cy="1005094"/>
      </dsp:txXfrm>
    </dsp:sp>
    <dsp:sp modelId="{D1E4428A-BBB3-4B31-8316-A820FA2DD512}">
      <dsp:nvSpPr>
        <dsp:cNvPr id="0" name=""/>
        <dsp:cNvSpPr/>
      </dsp:nvSpPr>
      <dsp:spPr>
        <a:xfrm>
          <a:off x="0" y="3614915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4.If the value is equal to the root of the tree or subtree, we do nothing because the value is already there. In this case we return.</a:t>
          </a:r>
          <a:endParaRPr lang="en-IN" sz="2800" kern="1200" dirty="0"/>
        </a:p>
      </dsp:txBody>
      <dsp:txXfrm>
        <a:off x="54373" y="3669288"/>
        <a:ext cx="104068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94-E0E3-C195-DCF8-B71FEB2E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D34EA-74FD-F1DA-A1DE-1996A715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07D5-C79E-B3E6-DB84-D857180C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AFCA-977A-A65E-2618-B64AAF2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B041-937F-336A-9AC7-6FF7BC1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5CC7-7FAC-443D-5D5C-3E3A021C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D634-46B3-5280-D9D8-F85A7C66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63DC-51A9-0FE3-113E-892F5C5A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0925-FFEF-90D2-4903-7E693811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6A15-F703-4381-78AF-CA8313E9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08397-62B6-6818-B1DB-FDE60E570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CB8E-F159-9C6E-368E-A651838A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732-46B8-644F-6373-C2911DCC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635E-A029-269C-66C9-D5B9172A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E424-7B97-17E8-69B1-F6B253A9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33D3-9EC4-53C4-965B-846FAAFC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492D-E23D-6496-551C-583F2834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27CE-06CF-0293-FDED-56D10122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4F79-03AE-8E19-C553-D851857C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A1EF-13EA-5A4C-2657-D6FE6EC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5709-DC86-9584-8DA9-F562D3A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F3F7-2267-E165-3729-A89F21D3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B350-A886-49A0-3DF2-6CC9E47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0B86-D50B-9461-E669-37327EC1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7892-7DAB-47D3-EE6C-D7A0C69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D3F4-BED8-2E0F-37E0-258DEB22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3702-C6EE-DB57-CF14-8D11AD07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CE331-53FF-C50D-44D1-E7FC9462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E7014-0A99-E2ED-2408-B29871BB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CFF8-8D3E-7CC0-EF99-68A8D32A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2180-CBD6-CA1E-71E8-C2AC8258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FB26-F467-71D1-B505-390BC1FA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161A-3899-084E-5C04-5271F2A1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7E86-9C93-EE72-0D58-AE924F61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11BF3-0E4F-8A41-DF8E-86EC774B4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D7F37-C3C5-8185-1A55-B1703E0ED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B3BA8-C827-FA5C-5051-FEF38CA4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AE584-DD0F-B6A8-0D6F-49C86818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19C62-699C-E6F7-0390-F52E994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5D52-28D5-F599-EFEB-29DFEFE6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D7B81-2B26-DB31-7EC9-03CFE4B0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4999-84BB-A433-E0BB-C7649D51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2EC2C-FE77-52EF-C61E-3375317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D0FDE-91C7-B9DE-038A-15DFEE3D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7EEED-F1EC-6865-1721-FFD94BDE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F8E5C-6D23-FE89-9B80-E1D02BA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AA72-1A4D-B9A9-F1A9-80458B9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1315-74A0-5E0A-DB8C-92C4AE35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87C7-E49A-C07C-2161-A0B29064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6BF6-FAD8-9BDF-77F1-75D1BF9D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5EAE7-97E6-8C75-2126-CCAB097A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DDDA3-92EA-D96B-6CE1-8754A031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8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9ECD-2AEB-0D82-7316-01504F88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F93E-43C6-EB6D-88B5-2B07B59B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0A70-D3F0-EF27-71D3-DD49A3DB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5F90-E3E7-6B66-EA49-B91A8088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D10E-B677-8D9F-5347-1305B204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131D-3F7F-3110-A275-F1E851C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9BCF-9D8F-6884-EBBD-5A62714B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E1E9-3E94-9C3D-19C6-A779C1C9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2078-4589-E5F7-4001-68D24D651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F503-FEEE-4873-93E1-8A6DBB4E50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6601-4EE1-188C-4A20-1EC3C8E0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E1B4-E73F-3EB6-1550-5F09E80E4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B22D-0DA6-4B9D-9BA5-4CD7526C2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16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FC97-3301-264A-1F87-4F4CB6D2F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60" y="5353763"/>
            <a:ext cx="10596880" cy="1280158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ATRIA INSTITUTE OF TECHNOLOGY</a:t>
            </a:r>
            <a:b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BANGALORE-54, Karnataka</a:t>
            </a:r>
            <a:b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DEPARTMENT OF COMPUTER SCIENCE &amp; ENGINEERING (DataScience)</a:t>
            </a:r>
            <a:endParaRPr lang="en-IN" sz="24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64EF65F-F56F-582E-AC94-1257F4C47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023" y="1427692"/>
            <a:ext cx="4791393" cy="10895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DSA Seminar on </a:t>
            </a:r>
            <a:br>
              <a:rPr lang="en-US" sz="2400" b="1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solidFill>
                  <a:srgbClr val="464646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BINARY SEARCH TREE OPEARTIONS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00C55-F055-AEB6-D08D-D619CE98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0"/>
            <a:ext cx="94691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 UNIVERSITY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“Jnana  Sangama”, Belagavi– 590018</a:t>
            </a:r>
          </a:p>
        </p:txBody>
      </p:sp>
      <p:pic>
        <p:nvPicPr>
          <p:cNvPr id="6" name="Picture 5" descr="image001">
            <a:extLst>
              <a:ext uri="{FF2B5EF4-FFF2-40B4-BE49-F238E27FC236}">
                <a16:creationId xmlns:a16="http://schemas.microsoft.com/office/drawing/2014/main" id="{8A5EFF83-C2D1-E71C-ABFE-8E3FD6B4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0" y="64231"/>
            <a:ext cx="1209040" cy="104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FC214-BD0B-910C-41BD-BAADBCE5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1998" y="4150151"/>
            <a:ext cx="1308003" cy="128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2255C8-3040-5A8F-A7E9-8B60A6B0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" y="3067375"/>
            <a:ext cx="5049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SHUBHASHREE.S(1AT22CD052)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THANUSHRI.R(1AT22CD058)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5E3A1-3B3F-3776-9159-BFEBCB922E5B}"/>
              </a:ext>
            </a:extLst>
          </p:cNvPr>
          <p:cNvSpPr/>
          <p:nvPr/>
        </p:nvSpPr>
        <p:spPr>
          <a:xfrm>
            <a:off x="6979919" y="2753360"/>
            <a:ext cx="5431741" cy="20880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dirty="0">
                <a:ln w="1905"/>
                <a:gradFill>
                  <a:gsLst>
                    <a:gs pos="0">
                      <a:srgbClr val="7D3C4A">
                        <a:shade val="20000"/>
                        <a:satMod val="200000"/>
                      </a:srgbClr>
                    </a:gs>
                    <a:gs pos="78000">
                      <a:srgbClr val="7D3C4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7D3C4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rgbClr val="7D3C4A">
                        <a:shade val="20000"/>
                        <a:satMod val="200000"/>
                      </a:srgbClr>
                    </a:gs>
                    <a:gs pos="78000">
                      <a:srgbClr val="7D3C4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7D3C4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Dr. K S Ananda Kumar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464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464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Dept. of ISE, Atria 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464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464646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464646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A4EBF-AF25-2E5B-B241-1963F51AB394}"/>
              </a:ext>
            </a:extLst>
          </p:cNvPr>
          <p:cNvSpPr txBox="1"/>
          <p:nvPr/>
        </p:nvSpPr>
        <p:spPr>
          <a:xfrm>
            <a:off x="296093" y="230051"/>
            <a:ext cx="9804399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Söhne Mono"/>
              </a:rPr>
              <a:t>// Function to insert a key into the tree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Node* </a:t>
            </a:r>
            <a:r>
              <a:rPr lang="en-US" sz="2800" b="0" i="0" dirty="0">
                <a:solidFill>
                  <a:srgbClr val="F22C3D"/>
                </a:solidFill>
                <a:effectLst/>
                <a:latin typeface="Söhne Mono"/>
              </a:rPr>
              <a:t>insert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Node* root,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key) { </a:t>
            </a:r>
          </a:p>
          <a:p>
            <a:r>
              <a:rPr lang="en-US" sz="2800" b="0" i="0" dirty="0">
                <a:effectLst/>
                <a:latin typeface="Söhne Mono"/>
              </a:rPr>
              <a:t>// Base case: If the tree is empty, create a new node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(root ==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createNode(key);</a:t>
            </a:r>
          </a:p>
          <a:p>
            <a:r>
              <a:rPr lang="en-US" sz="28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effectLst/>
                <a:latin typeface="Söhne Mono"/>
              </a:rPr>
              <a:t>// Otherwise, recursively insert into the appropriate subtree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(key &lt; root-&gt;key) {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root-&gt;left = insert(root-&gt;left, key);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else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(key &gt; root-&gt;key) {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root-&gt;right = insert(root-&gt;right, key);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root;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22369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3B3F-8370-4B1D-D075-7ACCCD2E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-1029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SEARCHING A NODE IN BINARY SEARCH TREE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A54C8-63D6-54C6-4184-B18B8AED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25" y="1446076"/>
            <a:ext cx="8399750" cy="4351338"/>
          </a:xfrm>
        </p:spPr>
      </p:pic>
    </p:spTree>
    <p:extLst>
      <p:ext uri="{BB962C8B-B14F-4D97-AF65-F5344CB8AC3E}">
        <p14:creationId xmlns:p14="http://schemas.microsoft.com/office/powerpoint/2010/main" val="279083672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15252-F7AE-7C95-78D3-4D511EEE934F}"/>
              </a:ext>
            </a:extLst>
          </p:cNvPr>
          <p:cNvSpPr txBox="1"/>
          <p:nvPr/>
        </p:nvSpPr>
        <p:spPr>
          <a:xfrm>
            <a:off x="198783" y="212035"/>
            <a:ext cx="1142337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Söhne Mono"/>
              </a:rPr>
              <a:t>// Function to search for a node with a specific key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Node* </a:t>
            </a:r>
            <a:r>
              <a:rPr lang="en-US" sz="3200" b="0" i="0" dirty="0">
                <a:solidFill>
                  <a:srgbClr val="F22C3D"/>
                </a:solidFill>
                <a:effectLst/>
                <a:latin typeface="Söhne Mono"/>
              </a:rPr>
              <a:t>search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Node* root, </a:t>
            </a:r>
            <a:r>
              <a:rPr lang="en-US" sz="32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key) {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3200" b="0" i="0" dirty="0">
                <a:effectLst/>
                <a:latin typeface="Söhne Mono"/>
              </a:rPr>
              <a:t>// Base cases: root is null or the key is found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(root == </a:t>
            </a:r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|| root-&gt;key == key) { </a:t>
            </a:r>
          </a:p>
          <a:p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root; 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</a:p>
          <a:p>
            <a:r>
              <a:rPr lang="en-US" sz="3200" b="0" i="0" dirty="0">
                <a:effectLst/>
                <a:latin typeface="Söhne Mono"/>
              </a:rPr>
              <a:t>// Key is smaller, search in the left subtree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(key &lt; root-&gt;key) { </a:t>
            </a:r>
          </a:p>
          <a:p>
            <a:r>
              <a:rPr lang="en-US" sz="3200" dirty="0">
                <a:solidFill>
                  <a:srgbClr val="FFFFFF"/>
                </a:solidFill>
                <a:latin typeface="Söhne Mono"/>
              </a:rPr>
              <a:t>     </a:t>
            </a:r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search(root-&gt;left, key);</a:t>
            </a:r>
          </a:p>
          <a:p>
            <a:r>
              <a:rPr lang="en-US" sz="32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en-US" sz="3200" b="0" i="0" dirty="0">
                <a:effectLst/>
                <a:latin typeface="Söhne Mono"/>
              </a:rPr>
              <a:t>// Key is larger, search in the right subtree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32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search(root-&gt;right, key);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  <a:r>
              <a:rPr lang="en-US" sz="3200" b="0" i="0" dirty="0">
                <a:effectLst/>
                <a:latin typeface="Söhne Mono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55210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3D709-1660-FAFE-B9E7-C2ECE36FAB20}"/>
              </a:ext>
            </a:extLst>
          </p:cNvPr>
          <p:cNvSpPr txBox="1"/>
          <p:nvPr/>
        </p:nvSpPr>
        <p:spPr>
          <a:xfrm>
            <a:off x="278295" y="198783"/>
            <a:ext cx="1106556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Söhne Mono"/>
              </a:rPr>
              <a:t> // </a:t>
            </a:r>
            <a:r>
              <a:rPr lang="en-US" sz="2800" b="1" i="0" dirty="0">
                <a:effectLst/>
                <a:latin typeface="Söhne Mono"/>
              </a:rPr>
              <a:t>Example usage</a:t>
            </a:r>
            <a:endParaRPr lang="en-US" sz="2800" b="1" dirty="0">
              <a:latin typeface="Söhne Mono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F22C3D"/>
                </a:solidFill>
                <a:effectLst/>
                <a:latin typeface="Söhne Mono"/>
              </a:rPr>
              <a:t>main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() {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root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keys[] = {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50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20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40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70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60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80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}; </a:t>
            </a:r>
          </a:p>
          <a:p>
            <a:endParaRPr lang="en-US" sz="2800" dirty="0">
              <a:solidFill>
                <a:srgbClr val="FFFFFF"/>
              </a:solidFill>
              <a:latin typeface="Söhne Mono"/>
            </a:endParaRPr>
          </a:p>
          <a:p>
            <a:r>
              <a:rPr lang="en-US" sz="2800" b="0" i="0" dirty="0">
                <a:effectLst/>
                <a:latin typeface="Söhne Mono"/>
              </a:rPr>
              <a:t>// Insert keys into the tree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for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Söhne Mono"/>
              </a:rPr>
              <a:t>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Söhne Mono"/>
              </a:rPr>
              <a:t>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&lt;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sizeof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(keys) /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sizeof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(keys[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]);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Söhne Mono"/>
              </a:rPr>
              <a:t>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++) {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root = insert(root, keys[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Söhne Mono"/>
              </a:rPr>
              <a:t>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]);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800" b="0" i="0" dirty="0">
                <a:effectLst/>
                <a:latin typeface="Söhne Mono"/>
              </a:rPr>
              <a:t>// Search for a node with a specific key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targetKey =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60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foundNode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= search(root, targetKey); </a:t>
            </a:r>
          </a:p>
          <a:p>
            <a:endParaRPr lang="en-US" sz="2800" dirty="0">
              <a:solidFill>
                <a:srgbClr val="FFFFFF"/>
              </a:solidFill>
              <a:latin typeface="Söhne Mono"/>
            </a:endParaRPr>
          </a:p>
          <a:p>
            <a:r>
              <a:rPr lang="en-US" sz="2800" b="0" i="0" dirty="0">
                <a:effectLst/>
                <a:latin typeface="Söhne Mono"/>
              </a:rPr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559284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19B5D-2113-248C-529E-6726382A19BB}"/>
              </a:ext>
            </a:extLst>
          </p:cNvPr>
          <p:cNvSpPr txBox="1"/>
          <p:nvPr/>
        </p:nvSpPr>
        <p:spPr>
          <a:xfrm>
            <a:off x="538480" y="416560"/>
            <a:ext cx="8605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Söhne Mono"/>
              </a:rPr>
              <a:t>// Check if the node is found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(foundNode !=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) { </a:t>
            </a:r>
          </a:p>
          <a:p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printf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800" b="0" i="0" dirty="0">
                <a:solidFill>
                  <a:srgbClr val="00A67D"/>
                </a:solidFill>
                <a:effectLst/>
                <a:latin typeface="Söhne Mono"/>
              </a:rPr>
              <a:t>"Node with key %d found in the tree.\n"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targetKey);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else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en-US" sz="2800" b="0" i="0" dirty="0">
                <a:solidFill>
                  <a:srgbClr val="E9950C"/>
                </a:solidFill>
                <a:effectLst/>
                <a:latin typeface="Söhne Mono"/>
              </a:rPr>
              <a:t>printf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800" b="0" i="0" dirty="0">
                <a:solidFill>
                  <a:srgbClr val="00A67D"/>
                </a:solidFill>
                <a:effectLst/>
                <a:latin typeface="Söhne Mono"/>
              </a:rPr>
              <a:t>"Node with key %d not found in the tree.\n"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, targetKey); 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} </a:t>
            </a:r>
          </a:p>
          <a:p>
            <a:r>
              <a:rPr lang="en-US" sz="28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8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Söhne Mono"/>
              </a:rPr>
              <a:t> 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77976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87A1-C3FA-FB28-290D-A8EFB4B1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DELETING A NODE IN BINARY SEARCH TREE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6770-94D9-C81C-FB22-F2E5E909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1.Perform search for value x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2.if x is a leaf, delete x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3.Else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      &gt; replace with largest value Y on left subtree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                                   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       smallest value Z on right subtree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      &gt; delete replacement value (Y or Z) from subtree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0641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C69AC-3815-741F-A219-E43B320C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-205582"/>
            <a:ext cx="10515600" cy="1325563"/>
          </a:xfrm>
        </p:spPr>
        <p:txBody>
          <a:bodyPr/>
          <a:lstStyle/>
          <a:p>
            <a:r>
              <a:rPr lang="en-US" dirty="0"/>
              <a:t>EX-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3000EC-DF2A-3A59-3AB0-167E862B6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213359"/>
            <a:ext cx="10119360" cy="6296297"/>
          </a:xfrm>
        </p:spPr>
      </p:pic>
    </p:spTree>
    <p:extLst>
      <p:ext uri="{BB962C8B-B14F-4D97-AF65-F5344CB8AC3E}">
        <p14:creationId xmlns:p14="http://schemas.microsoft.com/office/powerpoint/2010/main" val="429115544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DED-E85D-0FE8-A694-88673984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/>
              </a:rPr>
              <a:t>TRAVERSAL OF A BINARY SEARCH TREE</a:t>
            </a:r>
            <a:endParaRPr lang="en-IN" dirty="0">
              <a:solidFill>
                <a:srgbClr val="FFFF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F111-85E6-A14E-296C-78F5F520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</a:t>
            </a:r>
          </a:p>
          <a:p>
            <a:r>
              <a:rPr lang="en-US" dirty="0"/>
              <a:t>                                                                   PREORDER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1,2,4,5,3,6,7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INORDER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4,2,5,1,6,3,7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POSTORDER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4,5,2,6,7,3,1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</a:t>
            </a:r>
          </a:p>
        </p:txBody>
      </p:sp>
      <p:pic>
        <p:nvPicPr>
          <p:cNvPr id="2050" name="Picture 2" descr="Binary Trees - CSE 143">
            <a:extLst>
              <a:ext uri="{FF2B5EF4-FFF2-40B4-BE49-F238E27FC236}">
                <a16:creationId xmlns:a16="http://schemas.microsoft.com/office/drawing/2014/main" id="{DCC33BBB-54AD-C122-C080-1137D12D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148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9879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6A859-18EC-2070-3C74-15A06FEF829A}"/>
              </a:ext>
            </a:extLst>
          </p:cNvPr>
          <p:cNvSpPr/>
          <p:nvPr/>
        </p:nvSpPr>
        <p:spPr>
          <a:xfrm>
            <a:off x="4280631" y="287589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20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35025-36FA-2C36-4253-F591E87B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19760"/>
            <a:ext cx="10515600" cy="536448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                   BINARY SEARCH TREE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                          OPERATIONS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832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C15E-C96C-3214-6E63-FACB4B1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  <a:endParaRPr lang="en-IN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68F0-1352-31B2-49F6-26C9909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 NODE IN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INSERTING A NODE IN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SEARCHING A NODE IN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DELETING A NODE IN BINARY SEARCH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TRAVERSAL OF A BINARY SEARCH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87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F2CD-D405-633C-8C91-B38E0834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E4E-E674-AC8B-9ED6-9E506460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63525"/>
            <a:ext cx="9250680" cy="1325563"/>
          </a:xfrm>
        </p:spPr>
        <p:txBody>
          <a:bodyPr/>
          <a:lstStyle/>
          <a:p>
            <a:r>
              <a:rPr lang="en-US" b="1" i="1" dirty="0"/>
              <a:t>What is </a:t>
            </a:r>
            <a:r>
              <a:rPr lang="en-US" b="1" i="1" dirty="0">
                <a:solidFill>
                  <a:srgbClr val="FFFF00"/>
                </a:solidFill>
              </a:rPr>
              <a:t>BINARY SEARCH TREE ?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BDC1-2B25-A5BB-60DE-A4DBF901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53331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A BINARY SEARCH TREE WHERE THE ELEMENTS IN THE LEFTSUB TREE ARE LESSER THAN THE ROOT NODE AND THE ELEMENTS IN THE RIGHTSUB TREE  ARE GREATER THAN THE ROOT NODE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EVERY NODE IN THE TREE MUST SATISFY THIS CONDITION ,IF THE LEFTSUBTREE AND RIGHTSUB TREE EXITS.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2898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26765B-CEFE-0556-EB83-9D8B6C74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</a:t>
            </a:r>
            <a:endParaRPr lang="en-IN" dirty="0"/>
          </a:p>
        </p:txBody>
      </p:sp>
      <p:pic>
        <p:nvPicPr>
          <p:cNvPr id="1026" name="Picture 2" descr="How to insert into a binary search tree – Let us code">
            <a:extLst>
              <a:ext uri="{FF2B5EF4-FFF2-40B4-BE49-F238E27FC236}">
                <a16:creationId xmlns:a16="http://schemas.microsoft.com/office/drawing/2014/main" id="{DF9D0B34-A02B-0178-8B57-F234914F2A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1253331"/>
            <a:ext cx="5194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7970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428-8FE7-DB71-A3BA-F103BDD1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212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CREATING BINARY SEARCH TREE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A298-9670-F334-F7F3-0EFBD9D6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599248"/>
            <a:ext cx="11998960" cy="59293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effectLst/>
                <a:latin typeface="Comic Sans MS" panose="030F0702030302020204" pitchFamily="66" charset="0"/>
              </a:rPr>
              <a:t>Creating a binary search tree involves inserting nodes in a way that maintains the property that for each node: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Comic Sans MS" panose="030F0702030302020204" pitchFamily="66" charset="0"/>
              </a:rPr>
              <a:t>All nodes in its left subtree have values less than the node.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Comic Sans MS" panose="030F0702030302020204" pitchFamily="66" charset="0"/>
              </a:rPr>
              <a:t>All nodes in its right subtree have values greater than the node.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 </a:t>
            </a:r>
            <a:br>
              <a:rPr lang="en-IN" sz="3600" dirty="0"/>
            </a:br>
            <a:endParaRPr lang="en-US" sz="36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792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5D06F-E671-D259-A07B-F16A57A8A9C9}"/>
              </a:ext>
            </a:extLst>
          </p:cNvPr>
          <p:cNvSpPr txBox="1"/>
          <p:nvPr/>
        </p:nvSpPr>
        <p:spPr>
          <a:xfrm>
            <a:off x="152400" y="152072"/>
            <a:ext cx="1263904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Söhne Mono"/>
              </a:rPr>
              <a:t>#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IN" sz="2400" b="0" i="0" dirty="0">
                <a:effectLst/>
                <a:latin typeface="Söhne Mono"/>
              </a:rPr>
              <a:t> </a:t>
            </a:r>
            <a:r>
              <a:rPr lang="en-IN" sz="2400" b="0" i="0" dirty="0">
                <a:solidFill>
                  <a:srgbClr val="00A67D"/>
                </a:solidFill>
                <a:effectLst/>
                <a:latin typeface="Söhne Mono"/>
              </a:rPr>
              <a:t>&lt;stdio.h&gt;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IN" sz="2400" b="0" i="0" dirty="0">
                <a:effectLst/>
                <a:latin typeface="Söhne Mono"/>
              </a:rPr>
              <a:t>#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IN" sz="2400" b="0" i="0" dirty="0">
                <a:effectLst/>
                <a:latin typeface="Söhne Mono"/>
              </a:rPr>
              <a:t> </a:t>
            </a:r>
            <a:r>
              <a:rPr lang="en-IN" sz="2400" b="0" i="0" dirty="0">
                <a:solidFill>
                  <a:srgbClr val="00A67D"/>
                </a:solidFill>
                <a:effectLst/>
                <a:latin typeface="Söhne Mono"/>
              </a:rPr>
              <a:t>&lt;stdlib.h&gt;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en-IN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IN" sz="2400" b="0" i="0" dirty="0">
                <a:effectLst/>
                <a:latin typeface="Söhne Mono"/>
              </a:rPr>
              <a:t>// Node structure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en-IN" sz="2400" b="0" i="0" dirty="0">
                <a:solidFill>
                  <a:srgbClr val="DF3079"/>
                </a:solidFill>
                <a:effectLst/>
                <a:latin typeface="Söhne Mono"/>
              </a:rPr>
              <a:t>      int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key;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     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left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      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*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right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n-IN" sz="24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}; </a:t>
            </a:r>
          </a:p>
          <a:p>
            <a:endParaRPr lang="en-IN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IN" sz="2400" b="0" i="0" dirty="0">
                <a:effectLst/>
                <a:latin typeface="Söhne Mono"/>
              </a:rPr>
              <a:t>// Function to create a new node</a:t>
            </a:r>
            <a:endParaRPr lang="en-IN" sz="2400" dirty="0">
              <a:latin typeface="Söhne Mono"/>
            </a:endParaRPr>
          </a:p>
          <a:p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Node* </a:t>
            </a:r>
            <a:r>
              <a:rPr lang="en-IN" sz="2400" b="0" i="0" dirty="0">
                <a:solidFill>
                  <a:srgbClr val="F22C3D"/>
                </a:solidFill>
                <a:effectLst/>
                <a:latin typeface="Söhne Mono"/>
              </a:rPr>
              <a:t>createNode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IN" sz="24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key) { </a:t>
            </a:r>
          </a:p>
          <a:p>
            <a:r>
              <a:rPr lang="en-IN" sz="2400" dirty="0">
                <a:solidFill>
                  <a:srgbClr val="2E95D3"/>
                </a:solidFill>
                <a:latin typeface="Söhne Mono"/>
              </a:rPr>
              <a:t>s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truct 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Node* newNode =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Node*)</a:t>
            </a:r>
            <a:r>
              <a:rPr lang="en-IN" sz="2400" b="0" i="0" dirty="0">
                <a:solidFill>
                  <a:srgbClr val="E9950C"/>
                </a:solidFill>
                <a:effectLst/>
                <a:latin typeface="Söhne Mono"/>
              </a:rPr>
              <a:t>malloc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sizeof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struct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Node));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newNode-&gt;key = key; 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newNode-&gt;left = newNode-&gt;right = </a:t>
            </a:r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en-IN" sz="2400" b="0" i="0" dirty="0">
                <a:solidFill>
                  <a:srgbClr val="2E95D3"/>
                </a:solidFill>
                <a:effectLst/>
                <a:latin typeface="Söhne Mono"/>
              </a:rPr>
              <a:t>return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newNode;</a:t>
            </a:r>
          </a:p>
          <a:p>
            <a:r>
              <a:rPr lang="en-IN" sz="24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2908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E3B3-8A23-F432-FA62-5450486C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-717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INSERTING A NODE IN BINARY TREE</a:t>
            </a:r>
            <a:endParaRPr lang="en-IN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0E72D-5628-CCA8-6431-7F489D22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780836"/>
              </p:ext>
            </p:extLst>
          </p:nvPr>
        </p:nvGraphicFramePr>
        <p:xfrm>
          <a:off x="337457" y="1357539"/>
          <a:ext cx="10515600" cy="476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9910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642A1A-F5DF-FBA0-E677-A219CA7A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512553"/>
            <a:ext cx="11138263" cy="58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71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901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ATRIA INSTITUTE OF TECHNOLOGY BANGALORE-54, Karnataka DEPARTMENT OF COMPUTER SCIENCE &amp; ENGINEERING (DataScience)</vt:lpstr>
      <vt:lpstr>                       BINARY SEARCH TREE                               OPERATIONS</vt:lpstr>
      <vt:lpstr>CONTENTS</vt:lpstr>
      <vt:lpstr>What is BINARY SEARCH TREE ?</vt:lpstr>
      <vt:lpstr>EX-</vt:lpstr>
      <vt:lpstr>CREATING BINARY SEARCH TREE</vt:lpstr>
      <vt:lpstr>PowerPoint Presentation</vt:lpstr>
      <vt:lpstr>INSERTING A NODE IN BINARY TREE</vt:lpstr>
      <vt:lpstr>PowerPoint Presentation</vt:lpstr>
      <vt:lpstr>PowerPoint Presentation</vt:lpstr>
      <vt:lpstr>SEARCHING A NODE IN BINARY SEARCH TREE</vt:lpstr>
      <vt:lpstr>PowerPoint Presentation</vt:lpstr>
      <vt:lpstr>PowerPoint Presentation</vt:lpstr>
      <vt:lpstr>PowerPoint Presentation</vt:lpstr>
      <vt:lpstr>DELETING A NODE IN BINARY SEARCH TREE</vt:lpstr>
      <vt:lpstr>EX-</vt:lpstr>
      <vt:lpstr>TRAVERSAL OF A BINARY SEARCH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ATRIA INSTITUTE OF TECHNOLOGY BANGALORE-54, Karnataka DEPARTMENT OF COMPUTER SCIENCE &amp; ENGINEERING (DataScience)</dc:title>
  <dc:creator>Thanu Shri</dc:creator>
  <cp:lastModifiedBy>Thanu Shri</cp:lastModifiedBy>
  <cp:revision>3</cp:revision>
  <dcterms:created xsi:type="dcterms:W3CDTF">2024-02-22T07:28:24Z</dcterms:created>
  <dcterms:modified xsi:type="dcterms:W3CDTF">2024-02-26T16:33:12Z</dcterms:modified>
</cp:coreProperties>
</file>