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D4jmU_TQ3TnEaBhMNpM-phs1tZvRwttn/view?usp=sharing" TargetMode="External"/><Relationship Id="rId3" Type="http://schemas.openxmlformats.org/officeDocument/2006/relationships/hyperlink" Target="https://drive.google.com/file/d/1D4jmU_TQ3TnEaBhMNpM-phs1tZvRwttn/view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19794c59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19794c59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one compare the relative environmental impact of a MWh of wind power produced in Brazil to a 30ha forest planted in Germany to a ton of Co2 sequestered in the USA to a chemical plant in China reducing operations or being taken offline? </a:t>
            </a:r>
            <a:r>
              <a:rPr lang="en">
                <a:solidFill>
                  <a:schemeClr val="dk1"/>
                </a:solidFill>
              </a:rPr>
              <a:t>Today, the answer is that there are different results across all of these jurisdictions thus creating a lack of actual exchangeable value between different carbon credit offset markets (</a:t>
            </a:r>
            <a:r>
              <a:rPr lang="en" u="sng">
                <a:solidFill>
                  <a:schemeClr val="hlink"/>
                </a:solidFill>
                <a:hlinkClick r:id="rId2"/>
              </a:rPr>
              <a:t>Carbon Token Ecosystem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Further, the relevant consultants that verify the work along the value stream often have misaligned financial incentives as they are selected and paid by the individual project that they must evaluate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Carbon Token Ecosystem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19794c59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19794c59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there music in the background?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19794c59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19794c59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19794c59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19794c59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19794c59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19794c59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-AY2viexttp6nljuhHjpzOICaKYmt1wK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-I1OpNDwL1a0st2SnubcC4MMd0k2pyxZ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-9JrQxN_fR2T8PNanyRllRs9KDgIc6Mz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LhYEOm7LmxduDaEi3RF0YNRFqHZSoxug/view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04225"/>
            <a:ext cx="596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Carbon Credit Market using the Etherium Blockchain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by Shubhayu Das and Hrittik Roy</a:t>
            </a:r>
            <a:endParaRPr/>
          </a:p>
        </p:txBody>
      </p:sp>
      <p:pic>
        <p:nvPicPr>
          <p:cNvPr id="279" name="Google Shape;279;p13" title="Ccslide1.m4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1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Carbon Credit Market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ncentivize major carbon </a:t>
            </a:r>
            <a:r>
              <a:rPr lang="en" sz="1500"/>
              <a:t>emitters to move to more carbon efficient processes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 Carbon Credits to carbon emissions: One carbon credit is equal to one tonne of CO2 emission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Carbon Credit Market running on a Blockchain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tokenized carbon credit market running on a </a:t>
            </a:r>
            <a:r>
              <a:rPr lang="en" sz="1500"/>
              <a:t>blockchain</a:t>
            </a:r>
            <a:r>
              <a:rPr lang="en" sz="1500"/>
              <a:t> would allow for a globally robust system of checks and balances which can controlled by a global administrative authority - while making sure that the data is immutable and decentralized.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6" name="Google Shape;286;p14" title="Ccslide2.m4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91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 : The Paradigm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global administrator, and a set of </a:t>
            </a:r>
            <a:r>
              <a:rPr lang="en"/>
              <a:t>participants subscribe to the smart contract</a:t>
            </a:r>
            <a:endParaRPr/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participants : Account balance ($), Net carbon emission (Tons), CarbonCredit (cc), is maintained by the administrator.</a:t>
            </a:r>
            <a:endParaRPr/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participant receives 500 carbon credits from the administrator every year, and their net emissions are reset to zero. These 500 credits are equivalent to the 5 tonnes of CO2 they are allowed to emit.</a:t>
            </a:r>
            <a:endParaRPr/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end of the year if a participant emits more than the allowed 5 tons of CO2 they are required to buy an equivalent amount of Carbon Credits from the emission market to offset the excess emission. </a:t>
            </a:r>
            <a:endParaRPr/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Outside of this context, low-polluting participants can also sell excess carbon-credit to their higher polluting counterparts to increase their revenue.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 title="Ccslide3.m4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6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273350" y="13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 : A brief demo</a:t>
            </a:r>
            <a:endParaRPr/>
          </a:p>
        </p:txBody>
      </p:sp>
      <p:pic>
        <p:nvPicPr>
          <p:cNvPr id="299" name="Google Shape;299;p16" title="Screen Recording 2020-12-16 at 12.14.25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475" y="772275"/>
            <a:ext cx="5491726" cy="41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deploying a Carbon Credit Market in real life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The global administrator must work with a diverse group of academics to make a decide upon exchange rate between CarbonCredits and emissions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The global administrator must constantly track a participants emissions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If the system aims to include other environmental factors apart from CO2 emissions, like energy consumption, the exchange policy becomes more complex.</a:t>
            </a:r>
            <a:endParaRPr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</a:pPr>
            <a:r>
              <a:rPr lang="en">
                <a:solidFill>
                  <a:srgbClr val="434343"/>
                </a:solidFill>
              </a:rPr>
              <a:t>Comparing a </a:t>
            </a:r>
            <a:r>
              <a:rPr lang="en">
                <a:solidFill>
                  <a:srgbClr val="434343"/>
                </a:solidFill>
              </a:rPr>
              <a:t>MWh of wind power produced in Brazil to a 30ha forest planted in Germany to a ton of Co2 sequestered in the USA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244425" y="1964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</a:t>
            </a:r>
            <a:r>
              <a:rPr lang="en"/>
              <a:t>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