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5db04b8f69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5db04b8f69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5db04b8f69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5db04b8f69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5db04b8f69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5db04b8f69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5db04b8f69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5db04b8f69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5db04b8f69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5db04b8f69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5db04b8f69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5db04b8f69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5db04b8f69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5db04b8f69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5db04b8f69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5db04b8f69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5db04b8f69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5db04b8f69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5db04b8f69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5db04b8f69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5db04b8f6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5db04b8f6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5db04b8f69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5db04b8f69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5db04b8f69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5db04b8f69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5db04b8f69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5db04b8f69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5db04b8f69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5db04b8f69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5db04b8f69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5db04b8f69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5db04b8f69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5db04b8f69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5db04b8f69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5db04b8f69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5918dae90f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5918dae90f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5918dae90f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5918dae90f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5db04b8f6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5db04b8f6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5db04b8f6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5db04b8f6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5db04b8f6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5db04b8f6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5db04b8f6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5db04b8f6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5db04b8f6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5db04b8f6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5db04b8f69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5db04b8f6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5db04b8f6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5db04b8f6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CAPSTONE PROJECT</a:t>
            </a:r>
            <a:endParaRPr/>
          </a:p>
          <a:p>
            <a:pPr indent="0" lvl="0" marL="0" rtl="0" algn="l">
              <a:spcBef>
                <a:spcPts val="0"/>
              </a:spcBef>
              <a:spcAft>
                <a:spcPts val="0"/>
              </a:spcAft>
              <a:buClr>
                <a:schemeClr val="dk1"/>
              </a:buClr>
              <a:buSzPct val="26190"/>
              <a:buFont typeface="Arial"/>
              <a:buNone/>
            </a:pPr>
            <a:r>
              <a:rPr lang="en"/>
              <a:t>HOTEL BOOKING ANALYSIS</a:t>
            </a:r>
            <a:endParaRPr/>
          </a:p>
        </p:txBody>
      </p:sp>
      <p:sp>
        <p:nvSpPr>
          <p:cNvPr id="86" name="Google Shape;86;p13"/>
          <p:cNvSpPr txBox="1"/>
          <p:nvPr>
            <p:ph idx="1" type="subTitle"/>
          </p:nvPr>
        </p:nvSpPr>
        <p:spPr>
          <a:xfrm>
            <a:off x="4289625" y="2898275"/>
            <a:ext cx="8520600" cy="7926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a:t>SHUBHAM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txBox="1"/>
          <p:nvPr>
            <p:ph idx="1" type="body"/>
          </p:nvPr>
        </p:nvSpPr>
        <p:spPr>
          <a:xfrm>
            <a:off x="290300" y="609675"/>
            <a:ext cx="8424900" cy="887400"/>
          </a:xfrm>
          <a:prstGeom prst="rect">
            <a:avLst/>
          </a:prstGeom>
        </p:spPr>
        <p:txBody>
          <a:bodyPr anchorCtr="0" anchor="t" bIns="91425" lIns="91425" spcFirstLastPara="1" rIns="91425" wrap="square" tIns="91425">
            <a:normAutofit fontScale="85000"/>
          </a:bodyPr>
          <a:lstStyle/>
          <a:p>
            <a:pPr indent="-304165" lvl="0" marL="457200" rtl="0" algn="just">
              <a:spcBef>
                <a:spcPts val="0"/>
              </a:spcBef>
              <a:spcAft>
                <a:spcPts val="0"/>
              </a:spcAft>
              <a:buClr>
                <a:srgbClr val="212121"/>
              </a:buClr>
              <a:buSzPct val="1000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In every year number of canceled and not canceled bookings are more in City hotel bookings than compared to Resort hotel.</a:t>
            </a:r>
            <a:endParaRPr sz="1400">
              <a:solidFill>
                <a:srgbClr val="212121"/>
              </a:solidFill>
              <a:highlight>
                <a:srgbClr val="FFFFFF"/>
              </a:highlight>
              <a:latin typeface="Times New Roman"/>
              <a:ea typeface="Times New Roman"/>
              <a:cs typeface="Times New Roman"/>
              <a:sym typeface="Times New Roman"/>
            </a:endParaRPr>
          </a:p>
          <a:p>
            <a:pPr indent="-304165" lvl="0" marL="457200" rtl="0" algn="just">
              <a:spcBef>
                <a:spcPts val="0"/>
              </a:spcBef>
              <a:spcAft>
                <a:spcPts val="0"/>
              </a:spcAft>
              <a:buClr>
                <a:srgbClr val="212121"/>
              </a:buClr>
              <a:buSzPct val="1000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Further, it should be noted that in 2016 maximum number of cancelation took place and the ratio of bookings that not canceled between City and Resort hotel is least in 2015.</a:t>
            </a:r>
            <a:endParaRPr sz="1400">
              <a:latin typeface="Times New Roman"/>
              <a:ea typeface="Times New Roman"/>
              <a:cs typeface="Times New Roman"/>
              <a:sym typeface="Times New Roman"/>
            </a:endParaRPr>
          </a:p>
        </p:txBody>
      </p:sp>
      <p:pic>
        <p:nvPicPr>
          <p:cNvPr id="171" name="Google Shape;171;p22"/>
          <p:cNvPicPr preferRelativeResize="0"/>
          <p:nvPr/>
        </p:nvPicPr>
        <p:blipFill>
          <a:blip r:embed="rId3">
            <a:alphaModFix/>
          </a:blip>
          <a:stretch>
            <a:fillRect/>
          </a:stretch>
        </p:blipFill>
        <p:spPr>
          <a:xfrm>
            <a:off x="343325" y="1715550"/>
            <a:ext cx="4286875" cy="2368425"/>
          </a:xfrm>
          <a:prstGeom prst="rect">
            <a:avLst/>
          </a:prstGeom>
          <a:noFill/>
          <a:ln>
            <a:noFill/>
          </a:ln>
        </p:spPr>
      </p:pic>
      <p:pic>
        <p:nvPicPr>
          <p:cNvPr id="172" name="Google Shape;172;p22"/>
          <p:cNvPicPr preferRelativeResize="0"/>
          <p:nvPr/>
        </p:nvPicPr>
        <p:blipFill>
          <a:blip r:embed="rId4">
            <a:alphaModFix/>
          </a:blip>
          <a:stretch>
            <a:fillRect/>
          </a:stretch>
        </p:blipFill>
        <p:spPr>
          <a:xfrm>
            <a:off x="5014225" y="1613950"/>
            <a:ext cx="3775701" cy="2759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From which Country the most guests are coming</a:t>
            </a:r>
            <a:endParaRPr/>
          </a:p>
        </p:txBody>
      </p:sp>
      <p:sp>
        <p:nvSpPr>
          <p:cNvPr id="178" name="Google Shape;178;p23"/>
          <p:cNvSpPr txBox="1"/>
          <p:nvPr>
            <p:ph idx="1" type="body"/>
          </p:nvPr>
        </p:nvSpPr>
        <p:spPr>
          <a:xfrm>
            <a:off x="311700" y="1090875"/>
            <a:ext cx="3890700" cy="3339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212121"/>
              </a:buClr>
              <a:buSzPts val="1200"/>
              <a:buChar char="➢"/>
            </a:pPr>
            <a:r>
              <a:rPr lang="en" sz="1200">
                <a:solidFill>
                  <a:srgbClr val="212121"/>
                </a:solidFill>
                <a:highlight>
                  <a:srgbClr val="FFFFFF"/>
                </a:highlight>
              </a:rPr>
              <a:t>The highest numbers of visitors are from countries like Portugal, United Kingdom, France, Spain and Germany.</a:t>
            </a:r>
            <a:endParaRPr sz="1200">
              <a:solidFill>
                <a:srgbClr val="212121"/>
              </a:solidFill>
              <a:highlight>
                <a:srgbClr val="FFFFFF"/>
              </a:highlight>
            </a:endParaRPr>
          </a:p>
          <a:p>
            <a:pPr indent="-304800" lvl="0" marL="457200" rtl="0" algn="l">
              <a:spcBef>
                <a:spcPts val="0"/>
              </a:spcBef>
              <a:spcAft>
                <a:spcPts val="0"/>
              </a:spcAft>
              <a:buClr>
                <a:srgbClr val="212121"/>
              </a:buClr>
              <a:buSzPts val="1200"/>
              <a:buChar char="➢"/>
            </a:pPr>
            <a:r>
              <a:rPr lang="en" sz="1200">
                <a:solidFill>
                  <a:srgbClr val="212121"/>
                </a:solidFill>
                <a:highlight>
                  <a:srgbClr val="FFFFFF"/>
                </a:highlight>
              </a:rPr>
              <a:t>More than 80% visitors come from these five countries.</a:t>
            </a:r>
            <a:endParaRPr/>
          </a:p>
        </p:txBody>
      </p:sp>
      <p:pic>
        <p:nvPicPr>
          <p:cNvPr id="179" name="Google Shape;179;p23"/>
          <p:cNvPicPr preferRelativeResize="0"/>
          <p:nvPr/>
        </p:nvPicPr>
        <p:blipFill>
          <a:blip r:embed="rId3">
            <a:alphaModFix/>
          </a:blip>
          <a:stretch>
            <a:fillRect/>
          </a:stretch>
        </p:blipFill>
        <p:spPr>
          <a:xfrm>
            <a:off x="4365475" y="1090875"/>
            <a:ext cx="3322681" cy="3339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Market Segment-wise hotel bookings</a:t>
            </a:r>
            <a:endParaRPr/>
          </a:p>
        </p:txBody>
      </p:sp>
      <p:sp>
        <p:nvSpPr>
          <p:cNvPr id="185" name="Google Shape;185;p24"/>
          <p:cNvSpPr txBox="1"/>
          <p:nvPr>
            <p:ph idx="1" type="body"/>
          </p:nvPr>
        </p:nvSpPr>
        <p:spPr>
          <a:xfrm>
            <a:off x="311700" y="1229875"/>
            <a:ext cx="3516600" cy="33390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Bookings through online and offline travel agents are higher as compared to group bookings and direct bookings. </a:t>
            </a:r>
            <a:endParaRPr sz="1400">
              <a:solidFill>
                <a:srgbClr val="212121"/>
              </a:solidFill>
              <a:highlight>
                <a:srgbClr val="FFFFFF"/>
              </a:highlight>
              <a:latin typeface="Times New Roman"/>
              <a:ea typeface="Times New Roman"/>
              <a:cs typeface="Times New Roman"/>
              <a:sym typeface="Times New Roman"/>
            </a:endParaRPr>
          </a:p>
          <a:p>
            <a:pPr indent="-317500" lvl="0" marL="457200" rtl="0" algn="just">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The majority of people go for travel agents for hotel bookings.</a:t>
            </a:r>
            <a:endParaRPr sz="1400">
              <a:latin typeface="Times New Roman"/>
              <a:ea typeface="Times New Roman"/>
              <a:cs typeface="Times New Roman"/>
              <a:sym typeface="Times New Roman"/>
            </a:endParaRPr>
          </a:p>
        </p:txBody>
      </p:sp>
      <p:pic>
        <p:nvPicPr>
          <p:cNvPr id="186" name="Google Shape;186;p24"/>
          <p:cNvPicPr preferRelativeResize="0"/>
          <p:nvPr/>
        </p:nvPicPr>
        <p:blipFill>
          <a:blip r:embed="rId3">
            <a:alphaModFix/>
          </a:blip>
          <a:stretch>
            <a:fillRect/>
          </a:stretch>
        </p:blipFill>
        <p:spPr>
          <a:xfrm>
            <a:off x="3969800" y="1127450"/>
            <a:ext cx="4369501" cy="312473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ph type="title"/>
          </p:nvPr>
        </p:nvSpPr>
        <p:spPr>
          <a:xfrm>
            <a:off x="311700" y="271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relationship between cancelation and market segmentation</a:t>
            </a:r>
            <a:endParaRPr/>
          </a:p>
        </p:txBody>
      </p:sp>
      <p:sp>
        <p:nvSpPr>
          <p:cNvPr id="192" name="Google Shape;192;p25"/>
          <p:cNvSpPr txBox="1"/>
          <p:nvPr>
            <p:ph idx="1" type="body"/>
          </p:nvPr>
        </p:nvSpPr>
        <p:spPr>
          <a:xfrm>
            <a:off x="311700" y="1229875"/>
            <a:ext cx="4361400" cy="33390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Plot shows that Groups segment has cancellation rate of around 60%. </a:t>
            </a:r>
            <a:endParaRPr sz="1400">
              <a:solidFill>
                <a:srgbClr val="212121"/>
              </a:solidFill>
              <a:highlight>
                <a:srgbClr val="FFFFFF"/>
              </a:highlight>
              <a:latin typeface="Times New Roman"/>
              <a:ea typeface="Times New Roman"/>
              <a:cs typeface="Times New Roman"/>
              <a:sym typeface="Times New Roman"/>
            </a:endParaRPr>
          </a:p>
          <a:p>
            <a:pPr indent="-317500" lvl="0" marL="457200" rtl="0" algn="just">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Offline TA/TO (Travel Agents/Tour Operators) and Online TA has cancellation rate of more than 33%. </a:t>
            </a:r>
            <a:endParaRPr sz="1400">
              <a:solidFill>
                <a:srgbClr val="212121"/>
              </a:solidFill>
              <a:highlight>
                <a:srgbClr val="FFFFFF"/>
              </a:highlight>
              <a:latin typeface="Times New Roman"/>
              <a:ea typeface="Times New Roman"/>
              <a:cs typeface="Times New Roman"/>
              <a:sym typeface="Times New Roman"/>
            </a:endParaRPr>
          </a:p>
          <a:p>
            <a:pPr indent="-317500" lvl="0" marL="457200" rtl="0" algn="just">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It is surprising that the cancellation rate in these segments is high despite of a deposit. </a:t>
            </a:r>
            <a:endParaRPr sz="1400">
              <a:solidFill>
                <a:srgbClr val="212121"/>
              </a:solidFill>
              <a:highlight>
                <a:srgbClr val="FFFFFF"/>
              </a:highlight>
              <a:latin typeface="Times New Roman"/>
              <a:ea typeface="Times New Roman"/>
              <a:cs typeface="Times New Roman"/>
              <a:sym typeface="Times New Roman"/>
            </a:endParaRPr>
          </a:p>
          <a:p>
            <a:pPr indent="-317500" lvl="0" marL="457200" rtl="0" algn="just">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It is fact that cancellations that are made collectively like group reservations has high cancellation rate as different visitors may not free at same to visit hotel.</a:t>
            </a:r>
            <a:endParaRPr sz="1400">
              <a:solidFill>
                <a:srgbClr val="212121"/>
              </a:solidFill>
              <a:highlight>
                <a:srgbClr val="FFFFFF"/>
              </a:highlight>
              <a:latin typeface="Times New Roman"/>
              <a:ea typeface="Times New Roman"/>
              <a:cs typeface="Times New Roman"/>
              <a:sym typeface="Times New Roman"/>
            </a:endParaRPr>
          </a:p>
          <a:p>
            <a:pPr indent="-317500" lvl="0" marL="457200" rtl="0" algn="just">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It is interesting to note that direct segment has cancellation rate of less than 20%.</a:t>
            </a:r>
            <a:endParaRPr sz="1400">
              <a:latin typeface="Times New Roman"/>
              <a:ea typeface="Times New Roman"/>
              <a:cs typeface="Times New Roman"/>
              <a:sym typeface="Times New Roman"/>
            </a:endParaRPr>
          </a:p>
        </p:txBody>
      </p:sp>
      <p:pic>
        <p:nvPicPr>
          <p:cNvPr id="193" name="Google Shape;193;p25"/>
          <p:cNvPicPr preferRelativeResize="0"/>
          <p:nvPr/>
        </p:nvPicPr>
        <p:blipFill>
          <a:blip r:embed="rId3">
            <a:alphaModFix/>
          </a:blip>
          <a:stretch>
            <a:fillRect/>
          </a:stretch>
        </p:blipFill>
        <p:spPr>
          <a:xfrm>
            <a:off x="4825500" y="1068950"/>
            <a:ext cx="4166101" cy="349993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cancellations with respect to customer types</a:t>
            </a:r>
            <a:endParaRPr/>
          </a:p>
        </p:txBody>
      </p:sp>
      <p:sp>
        <p:nvSpPr>
          <p:cNvPr id="199" name="Google Shape;199;p26"/>
          <p:cNvSpPr txBox="1"/>
          <p:nvPr>
            <p:ph idx="1" type="body"/>
          </p:nvPr>
        </p:nvSpPr>
        <p:spPr>
          <a:xfrm>
            <a:off x="311700" y="1229875"/>
            <a:ext cx="4361400" cy="3339000"/>
          </a:xfrm>
          <a:prstGeom prst="rect">
            <a:avLst/>
          </a:prstGeom>
        </p:spPr>
        <p:txBody>
          <a:bodyPr anchorCtr="0" anchor="t" bIns="91425" lIns="91425" spcFirstLastPara="1" rIns="91425" wrap="square" tIns="91425">
            <a:normAutofit lnSpcReduction="20000"/>
          </a:bodyPr>
          <a:lstStyle/>
          <a:p>
            <a:pPr indent="-317500" lvl="0" marL="457200" rtl="0" algn="just">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The plot shows that majority of bookings are transient. </a:t>
            </a:r>
            <a:endParaRPr sz="1400">
              <a:solidFill>
                <a:srgbClr val="212121"/>
              </a:solidFill>
              <a:highlight>
                <a:srgbClr val="FFFFFF"/>
              </a:highlight>
              <a:latin typeface="Times New Roman"/>
              <a:ea typeface="Times New Roman"/>
              <a:cs typeface="Times New Roman"/>
              <a:sym typeface="Times New Roman"/>
            </a:endParaRPr>
          </a:p>
          <a:p>
            <a:pPr indent="-317500" lvl="0" marL="457200" rtl="0" algn="just">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Transient booking is a booking that is not a part of a contract or group. </a:t>
            </a:r>
            <a:endParaRPr sz="1400">
              <a:solidFill>
                <a:srgbClr val="212121"/>
              </a:solidFill>
              <a:highlight>
                <a:srgbClr val="FFFFFF"/>
              </a:highlight>
              <a:latin typeface="Times New Roman"/>
              <a:ea typeface="Times New Roman"/>
              <a:cs typeface="Times New Roman"/>
              <a:sym typeface="Times New Roman"/>
            </a:endParaRPr>
          </a:p>
          <a:p>
            <a:pPr indent="-317500" lvl="0" marL="457200" rtl="0" algn="just">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This shows that Booking online is becoming increasingly consumer friendly.</a:t>
            </a:r>
            <a:endParaRPr sz="1400">
              <a:solidFill>
                <a:srgbClr val="212121"/>
              </a:solidFill>
              <a:highlight>
                <a:srgbClr val="FFFFFF"/>
              </a:highlight>
              <a:latin typeface="Times New Roman"/>
              <a:ea typeface="Times New Roman"/>
              <a:cs typeface="Times New Roman"/>
              <a:sym typeface="Times New Roman"/>
            </a:endParaRPr>
          </a:p>
          <a:p>
            <a:pPr indent="0" lvl="0" marL="0" rtl="0" algn="just">
              <a:spcBef>
                <a:spcPts val="1200"/>
              </a:spcBef>
              <a:spcAft>
                <a:spcPts val="0"/>
              </a:spcAft>
              <a:buNone/>
            </a:pPr>
            <a:r>
              <a:t/>
            </a:r>
            <a:endParaRPr sz="1400">
              <a:solidFill>
                <a:srgbClr val="212121"/>
              </a:solidFill>
              <a:highlight>
                <a:srgbClr val="FFFFFF"/>
              </a:highlight>
              <a:latin typeface="Times New Roman"/>
              <a:ea typeface="Times New Roman"/>
              <a:cs typeface="Times New Roman"/>
              <a:sym typeface="Times New Roman"/>
            </a:endParaRPr>
          </a:p>
          <a:p>
            <a:pPr indent="0" lvl="0" marL="0" rtl="0" algn="just">
              <a:spcBef>
                <a:spcPts val="1200"/>
              </a:spcBef>
              <a:spcAft>
                <a:spcPts val="0"/>
              </a:spcAft>
              <a:buNone/>
            </a:pPr>
            <a:r>
              <a:rPr b="1" lang="en" sz="1400">
                <a:solidFill>
                  <a:srgbClr val="212121"/>
                </a:solidFill>
                <a:highlight>
                  <a:srgbClr val="FFFFFF"/>
                </a:highlight>
                <a:latin typeface="Times New Roman"/>
                <a:ea typeface="Times New Roman"/>
                <a:cs typeface="Times New Roman"/>
                <a:sym typeface="Times New Roman"/>
              </a:rPr>
              <a:t>Conclusion:</a:t>
            </a:r>
            <a:endParaRPr b="1" sz="1400">
              <a:solidFill>
                <a:srgbClr val="212121"/>
              </a:solidFill>
              <a:highlight>
                <a:srgbClr val="FFFFFF"/>
              </a:highlight>
              <a:latin typeface="Times New Roman"/>
              <a:ea typeface="Times New Roman"/>
              <a:cs typeface="Times New Roman"/>
              <a:sym typeface="Times New Roman"/>
            </a:endParaRPr>
          </a:p>
          <a:p>
            <a:pPr indent="-317500" lvl="0" marL="457200" rtl="0" algn="just">
              <a:spcBef>
                <a:spcPts val="1200"/>
              </a:spcBef>
              <a:spcAft>
                <a:spcPts val="0"/>
              </a:spcAft>
              <a:buSzPts val="1400"/>
              <a:buFont typeface="Times New Roman"/>
              <a:buChar char="➢"/>
            </a:pPr>
            <a:r>
              <a:rPr lang="en" sz="1400">
                <a:latin typeface="Times New Roman"/>
                <a:ea typeface="Times New Roman"/>
                <a:cs typeface="Times New Roman"/>
                <a:sym typeface="Times New Roman"/>
              </a:rPr>
              <a:t>Booking online is becoming first choice of visitors so, hotels can advertise and provide offers through this channel to increase their sales.</a:t>
            </a:r>
            <a:endParaRPr sz="1400">
              <a:latin typeface="Times New Roman"/>
              <a:ea typeface="Times New Roman"/>
              <a:cs typeface="Times New Roman"/>
              <a:sym typeface="Times New Roman"/>
            </a:endParaRPr>
          </a:p>
          <a:p>
            <a:pPr indent="0" lvl="0" marL="457200" rtl="0" algn="just">
              <a:spcBef>
                <a:spcPts val="1200"/>
              </a:spcBef>
              <a:spcAft>
                <a:spcPts val="1200"/>
              </a:spcAft>
              <a:buNone/>
            </a:pPr>
            <a:r>
              <a:t/>
            </a:r>
            <a:endParaRPr sz="1400">
              <a:solidFill>
                <a:srgbClr val="212121"/>
              </a:solidFill>
              <a:highlight>
                <a:srgbClr val="FFFFFF"/>
              </a:highlight>
              <a:latin typeface="Times New Roman"/>
              <a:ea typeface="Times New Roman"/>
              <a:cs typeface="Times New Roman"/>
              <a:sym typeface="Times New Roman"/>
            </a:endParaRPr>
          </a:p>
        </p:txBody>
      </p:sp>
      <p:pic>
        <p:nvPicPr>
          <p:cNvPr id="200" name="Google Shape;200;p26"/>
          <p:cNvPicPr preferRelativeResize="0"/>
          <p:nvPr/>
        </p:nvPicPr>
        <p:blipFill>
          <a:blip r:embed="rId3">
            <a:alphaModFix/>
          </a:blip>
          <a:stretch>
            <a:fillRect/>
          </a:stretch>
        </p:blipFill>
        <p:spPr>
          <a:xfrm>
            <a:off x="4739975" y="1138125"/>
            <a:ext cx="4166100" cy="326074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Busy months for Hotels</a:t>
            </a:r>
            <a:endParaRPr/>
          </a:p>
        </p:txBody>
      </p:sp>
      <p:sp>
        <p:nvSpPr>
          <p:cNvPr id="206" name="Google Shape;206;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212121"/>
                </a:solidFill>
                <a:highlight>
                  <a:srgbClr val="FFFFFF"/>
                </a:highlight>
              </a:rPr>
              <a:t>The plot shows most of the bookings were made from July to August, and the least bookings were placed at the start and end of the year.</a:t>
            </a:r>
            <a:endParaRPr/>
          </a:p>
        </p:txBody>
      </p:sp>
      <p:pic>
        <p:nvPicPr>
          <p:cNvPr id="207" name="Google Shape;207;p27"/>
          <p:cNvPicPr preferRelativeResize="0"/>
          <p:nvPr/>
        </p:nvPicPr>
        <p:blipFill>
          <a:blip r:embed="rId3">
            <a:alphaModFix/>
          </a:blip>
          <a:stretch>
            <a:fillRect/>
          </a:stretch>
        </p:blipFill>
        <p:spPr>
          <a:xfrm>
            <a:off x="636850" y="1798100"/>
            <a:ext cx="7485351" cy="2976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8"/>
          <p:cNvSpPr txBox="1"/>
          <p:nvPr>
            <p:ph idx="1" type="body"/>
          </p:nvPr>
        </p:nvSpPr>
        <p:spPr>
          <a:xfrm>
            <a:off x="311700" y="33162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212121"/>
                </a:solidFill>
                <a:highlight>
                  <a:srgbClr val="FFFFFF"/>
                </a:highlight>
              </a:rPr>
              <a:t>We can see that bookings for both City and Resort Hotel are high in July and August, and lower in start and end of the year. Further, period from May to August is busiest for both the hotels.</a:t>
            </a:r>
            <a:endParaRPr/>
          </a:p>
        </p:txBody>
      </p:sp>
      <p:pic>
        <p:nvPicPr>
          <p:cNvPr id="213" name="Google Shape;213;p28"/>
          <p:cNvPicPr preferRelativeResize="0"/>
          <p:nvPr/>
        </p:nvPicPr>
        <p:blipFill rotWithShape="1">
          <a:blip r:embed="rId3">
            <a:alphaModFix/>
          </a:blip>
          <a:srcRect b="1629" l="-1530" r="1530" t="-1630"/>
          <a:stretch/>
        </p:blipFill>
        <p:spPr>
          <a:xfrm>
            <a:off x="438400" y="1046501"/>
            <a:ext cx="7699201" cy="2624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txBox="1"/>
          <p:nvPr>
            <p:ph type="title"/>
          </p:nvPr>
        </p:nvSpPr>
        <p:spPr>
          <a:xfrm>
            <a:off x="311700" y="2389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t>
            </a:r>
            <a:r>
              <a:rPr lang="en"/>
              <a:t>he most booked accommodation type as Family, Couple, Single</a:t>
            </a:r>
            <a:endParaRPr/>
          </a:p>
        </p:txBody>
      </p:sp>
      <p:sp>
        <p:nvSpPr>
          <p:cNvPr id="219" name="Google Shape;219;p29"/>
          <p:cNvSpPr txBox="1"/>
          <p:nvPr>
            <p:ph idx="1" type="body"/>
          </p:nvPr>
        </p:nvSpPr>
        <p:spPr>
          <a:xfrm>
            <a:off x="311700" y="1368900"/>
            <a:ext cx="4260300" cy="3339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Couple with no children is the most popular accommodation type. </a:t>
            </a:r>
            <a:endParaRPr/>
          </a:p>
          <a:p>
            <a:pPr indent="0" lvl="0" marL="457200" rtl="0" algn="l">
              <a:spcBef>
                <a:spcPts val="1200"/>
              </a:spcBef>
              <a:spcAft>
                <a:spcPts val="0"/>
              </a:spcAft>
              <a:buNone/>
            </a:pPr>
            <a:r>
              <a:t/>
            </a:r>
            <a:endParaRPr/>
          </a:p>
          <a:p>
            <a:pPr indent="0" lvl="0" marL="0" rtl="0" algn="l">
              <a:spcBef>
                <a:spcPts val="1200"/>
              </a:spcBef>
              <a:spcAft>
                <a:spcPts val="0"/>
              </a:spcAft>
              <a:buNone/>
            </a:pPr>
            <a:r>
              <a:rPr b="1" lang="en"/>
              <a:t>Conclusion:</a:t>
            </a:r>
            <a:endParaRPr b="1"/>
          </a:p>
          <a:p>
            <a:pPr indent="-342900" lvl="0" marL="457200" rtl="0" algn="l">
              <a:spcBef>
                <a:spcPts val="1200"/>
              </a:spcBef>
              <a:spcAft>
                <a:spcPts val="0"/>
              </a:spcAft>
              <a:buSzPts val="1800"/>
              <a:buChar char="➢"/>
            </a:pPr>
            <a:r>
              <a:rPr lang="en"/>
              <a:t>Hotels can provide special plans and services for couples and singles.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20" name="Google Shape;220;p29"/>
          <p:cNvPicPr preferRelativeResize="0"/>
          <p:nvPr/>
        </p:nvPicPr>
        <p:blipFill>
          <a:blip r:embed="rId3">
            <a:alphaModFix/>
          </a:blip>
          <a:stretch>
            <a:fillRect/>
          </a:stretch>
        </p:blipFill>
        <p:spPr>
          <a:xfrm>
            <a:off x="4572000" y="1009800"/>
            <a:ext cx="4267201" cy="264516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Deposit Type with respect to booking cancelation</a:t>
            </a:r>
            <a:endParaRPr/>
          </a:p>
        </p:txBody>
      </p:sp>
      <p:sp>
        <p:nvSpPr>
          <p:cNvPr id="226" name="Google Shape;226;p30"/>
          <p:cNvSpPr txBox="1"/>
          <p:nvPr>
            <p:ph idx="1" type="body"/>
          </p:nvPr>
        </p:nvSpPr>
        <p:spPr>
          <a:xfrm>
            <a:off x="311700" y="1127550"/>
            <a:ext cx="3537900" cy="33390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en" sz="1400"/>
              <a:t>The majority of bookings that are canceled are from no deposit type that does not require any deposit, due to this the high cancelation rate is observed. </a:t>
            </a:r>
            <a:endParaRPr sz="1400"/>
          </a:p>
          <a:p>
            <a:pPr indent="-317500" lvl="0" marL="457200" rtl="0" algn="just">
              <a:spcBef>
                <a:spcPts val="0"/>
              </a:spcBef>
              <a:spcAft>
                <a:spcPts val="0"/>
              </a:spcAft>
              <a:buSzPts val="1400"/>
              <a:buChar char="➢"/>
            </a:pPr>
            <a:r>
              <a:rPr lang="en" sz="1400"/>
              <a:t>Also it is interesting to note that refundable deposits had less cancellation than non-refundable deposits. Logically one would have assumed that non-refundable deposits have less cancellation as hotel rates are usually higher.</a:t>
            </a:r>
            <a:endParaRPr sz="1400"/>
          </a:p>
        </p:txBody>
      </p:sp>
      <p:pic>
        <p:nvPicPr>
          <p:cNvPr id="227" name="Google Shape;227;p30"/>
          <p:cNvPicPr preferRelativeResize="0"/>
          <p:nvPr/>
        </p:nvPicPr>
        <p:blipFill>
          <a:blip r:embed="rId3">
            <a:alphaModFix/>
          </a:blip>
          <a:stretch>
            <a:fillRect/>
          </a:stretch>
        </p:blipFill>
        <p:spPr>
          <a:xfrm>
            <a:off x="4243175" y="1017800"/>
            <a:ext cx="4267200" cy="288841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1"/>
          <p:cNvSpPr txBox="1"/>
          <p:nvPr>
            <p:ph type="title"/>
          </p:nvPr>
        </p:nvSpPr>
        <p:spPr>
          <a:xfrm>
            <a:off x="311700" y="2603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
            </a:r>
            <a:r>
              <a:rPr lang="en"/>
              <a:t>elationship between Reservation Status and cancelation</a:t>
            </a:r>
            <a:endParaRPr/>
          </a:p>
        </p:txBody>
      </p:sp>
      <p:sp>
        <p:nvSpPr>
          <p:cNvPr id="233" name="Google Shape;233;p31"/>
          <p:cNvSpPr txBox="1"/>
          <p:nvPr>
            <p:ph idx="1" type="body"/>
          </p:nvPr>
        </p:nvSpPr>
        <p:spPr>
          <a:xfrm>
            <a:off x="311700" y="1283350"/>
            <a:ext cx="3783900" cy="33390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The graph shows most of the people how booked the hotel done checkout. </a:t>
            </a:r>
            <a:endParaRPr sz="1400">
              <a:solidFill>
                <a:srgbClr val="212121"/>
              </a:solidFill>
              <a:highlight>
                <a:srgbClr val="FFFFFF"/>
              </a:highlight>
              <a:latin typeface="Times New Roman"/>
              <a:ea typeface="Times New Roman"/>
              <a:cs typeface="Times New Roman"/>
              <a:sym typeface="Times New Roman"/>
            </a:endParaRPr>
          </a:p>
          <a:p>
            <a:pPr indent="-317500" lvl="0" marL="457200" rtl="0" algn="just">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This implies most people who do the reservation came to the hotel.</a:t>
            </a:r>
            <a:endParaRPr sz="1400">
              <a:latin typeface="Times New Roman"/>
              <a:ea typeface="Times New Roman"/>
              <a:cs typeface="Times New Roman"/>
              <a:sym typeface="Times New Roman"/>
            </a:endParaRPr>
          </a:p>
        </p:txBody>
      </p:sp>
      <p:pic>
        <p:nvPicPr>
          <p:cNvPr id="234" name="Google Shape;234;p31"/>
          <p:cNvPicPr preferRelativeResize="0"/>
          <p:nvPr/>
        </p:nvPicPr>
        <p:blipFill>
          <a:blip r:embed="rId3">
            <a:alphaModFix/>
          </a:blip>
          <a:stretch>
            <a:fillRect/>
          </a:stretch>
        </p:blipFill>
        <p:spPr>
          <a:xfrm>
            <a:off x="4493950" y="1017800"/>
            <a:ext cx="3526603" cy="3604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2923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CONTENTS:</a:t>
            </a:r>
            <a:endParaRPr/>
          </a:p>
        </p:txBody>
      </p:sp>
      <p:sp>
        <p:nvSpPr>
          <p:cNvPr id="92" name="Google Shape;92;p14"/>
          <p:cNvSpPr txBox="1"/>
          <p:nvPr>
            <p:ph idx="1" type="body"/>
          </p:nvPr>
        </p:nvSpPr>
        <p:spPr>
          <a:xfrm>
            <a:off x="311700" y="956100"/>
            <a:ext cx="3719700" cy="3638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Problem Statement</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Process Flow</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Data Summary</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Data Cleaning</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Data Visualization Objectives</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Hotel-wise yearly bookings</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Finding how many Bookings were canceled or not canceled?</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Visualizing the number of hotel bookings that were canceled and not canceled Yearly.</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From which Country the most guests are coming?</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Market Segment wise hotel bookings</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Font typeface="Times New Roman"/>
              <a:buChar char="➢"/>
            </a:pPr>
            <a:r>
              <a:rPr lang="en" sz="1200">
                <a:solidFill>
                  <a:schemeClr val="dk1"/>
                </a:solidFill>
                <a:highlight>
                  <a:schemeClr val="lt1"/>
                </a:highlight>
                <a:latin typeface="Times New Roman"/>
                <a:ea typeface="Times New Roman"/>
                <a:cs typeface="Times New Roman"/>
                <a:sym typeface="Times New Roman"/>
              </a:rPr>
              <a:t>Finding the relationship between cancelation and market segmentation</a:t>
            </a:r>
            <a:endParaRPr sz="1200">
              <a:solidFill>
                <a:schemeClr val="dk1"/>
              </a:solidFill>
              <a:highlight>
                <a:schemeClr val="lt1"/>
              </a:highlight>
              <a:latin typeface="Times New Roman"/>
              <a:ea typeface="Times New Roman"/>
              <a:cs typeface="Times New Roman"/>
              <a:sym typeface="Times New Roman"/>
            </a:endParaRPr>
          </a:p>
          <a:p>
            <a:pPr indent="0" lvl="0" marL="457200" rtl="0" algn="just">
              <a:spcBef>
                <a:spcPts val="0"/>
              </a:spcBef>
              <a:spcAft>
                <a:spcPts val="0"/>
              </a:spcAft>
              <a:buNone/>
            </a:pPr>
            <a:r>
              <a:t/>
            </a:r>
            <a:endParaRPr sz="1200">
              <a:solidFill>
                <a:schemeClr val="dk1"/>
              </a:solidFill>
              <a:highlight>
                <a:srgbClr val="FFFFFF"/>
              </a:highlight>
              <a:latin typeface="Times New Roman"/>
              <a:ea typeface="Times New Roman"/>
              <a:cs typeface="Times New Roman"/>
              <a:sym typeface="Times New Roman"/>
            </a:endParaRPr>
          </a:p>
          <a:p>
            <a:pPr indent="0" lvl="0" marL="457200" rtl="0" algn="just">
              <a:spcBef>
                <a:spcPts val="0"/>
              </a:spcBef>
              <a:spcAft>
                <a:spcPts val="0"/>
              </a:spcAft>
              <a:buNone/>
            </a:pPr>
            <a:r>
              <a:t/>
            </a:r>
            <a:endParaRPr sz="1200">
              <a:solidFill>
                <a:srgbClr val="000000"/>
              </a:solidFill>
              <a:highlight>
                <a:srgbClr val="FFFFFF"/>
              </a:highlight>
              <a:latin typeface="Times New Roman"/>
              <a:ea typeface="Times New Roman"/>
              <a:cs typeface="Times New Roman"/>
              <a:sym typeface="Times New Roman"/>
            </a:endParaRPr>
          </a:p>
          <a:p>
            <a:pPr indent="0" lvl="0" marL="457200" rtl="0" algn="l">
              <a:spcBef>
                <a:spcPts val="1200"/>
              </a:spcBef>
              <a:spcAft>
                <a:spcPts val="0"/>
              </a:spcAft>
              <a:buNone/>
            </a:pPr>
            <a:r>
              <a:t/>
            </a:r>
            <a:endParaRPr sz="1200">
              <a:solidFill>
                <a:srgbClr val="000000"/>
              </a:solidFill>
              <a:highlight>
                <a:srgbClr val="FFFFFF"/>
              </a:highlight>
              <a:latin typeface="Times New Roman"/>
              <a:ea typeface="Times New Roman"/>
              <a:cs typeface="Times New Roman"/>
              <a:sym typeface="Times New Roman"/>
            </a:endParaRPr>
          </a:p>
          <a:p>
            <a:pPr indent="0" lvl="0" marL="457200" rtl="0" algn="l">
              <a:spcBef>
                <a:spcPts val="1200"/>
              </a:spcBef>
              <a:spcAft>
                <a:spcPts val="1200"/>
              </a:spcAft>
              <a:buNone/>
            </a:pPr>
            <a:r>
              <a:t/>
            </a:r>
            <a:endParaRPr/>
          </a:p>
        </p:txBody>
      </p:sp>
      <p:sp>
        <p:nvSpPr>
          <p:cNvPr id="93" name="Google Shape;93;p14"/>
          <p:cNvSpPr txBox="1"/>
          <p:nvPr>
            <p:ph idx="1" type="body"/>
          </p:nvPr>
        </p:nvSpPr>
        <p:spPr>
          <a:xfrm>
            <a:off x="4572000" y="900175"/>
            <a:ext cx="3640500" cy="34164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accent2"/>
              </a:buClr>
              <a:buSzPts val="1200"/>
              <a:buFont typeface="Times New Roman"/>
              <a:buChar char="➢"/>
            </a:pPr>
            <a:r>
              <a:rPr lang="en" sz="1200">
                <a:solidFill>
                  <a:schemeClr val="accent2"/>
                </a:solidFill>
                <a:highlight>
                  <a:schemeClr val="lt1"/>
                </a:highlight>
                <a:latin typeface="Times New Roman"/>
                <a:ea typeface="Times New Roman"/>
                <a:cs typeface="Times New Roman"/>
                <a:sym typeface="Times New Roman"/>
              </a:rPr>
              <a:t>Finding cancellations with respect to customer types</a:t>
            </a:r>
            <a:endParaRPr sz="1200">
              <a:solidFill>
                <a:schemeClr val="accent2"/>
              </a:solidFill>
              <a:highlight>
                <a:srgbClr val="FFFFFF"/>
              </a:highlight>
              <a:latin typeface="Times New Roman"/>
              <a:ea typeface="Times New Roman"/>
              <a:cs typeface="Times New Roman"/>
              <a:sym typeface="Times New Roman"/>
            </a:endParaRPr>
          </a:p>
          <a:p>
            <a:pPr indent="-304800" lvl="0" marL="457200" rtl="0" algn="just">
              <a:spcBef>
                <a:spcPts val="0"/>
              </a:spcBef>
              <a:spcAft>
                <a:spcPts val="0"/>
              </a:spcAft>
              <a:buClr>
                <a:schemeClr val="accent2"/>
              </a:buClr>
              <a:buSzPts val="1200"/>
              <a:buFont typeface="Times New Roman"/>
              <a:buChar char="➢"/>
            </a:pPr>
            <a:r>
              <a:rPr lang="en" sz="1200">
                <a:solidFill>
                  <a:schemeClr val="accent2"/>
                </a:solidFill>
                <a:highlight>
                  <a:srgbClr val="FFFFFF"/>
                </a:highlight>
                <a:latin typeface="Times New Roman"/>
                <a:ea typeface="Times New Roman"/>
                <a:cs typeface="Times New Roman"/>
                <a:sym typeface="Times New Roman"/>
              </a:rPr>
              <a:t>Busy months for Hotels</a:t>
            </a:r>
            <a:endParaRPr sz="1200">
              <a:solidFill>
                <a:schemeClr val="accent2"/>
              </a:solidFill>
              <a:highlight>
                <a:srgbClr val="FFFFFF"/>
              </a:highlight>
              <a:latin typeface="Times New Roman"/>
              <a:ea typeface="Times New Roman"/>
              <a:cs typeface="Times New Roman"/>
              <a:sym typeface="Times New Roman"/>
            </a:endParaRPr>
          </a:p>
          <a:p>
            <a:pPr indent="-304800" lvl="0" marL="457200" rtl="0" algn="just">
              <a:spcBef>
                <a:spcPts val="0"/>
              </a:spcBef>
              <a:spcAft>
                <a:spcPts val="0"/>
              </a:spcAft>
              <a:buClr>
                <a:schemeClr val="accent2"/>
              </a:buClr>
              <a:buSzPts val="1200"/>
              <a:buFont typeface="Times New Roman"/>
              <a:buChar char="➢"/>
            </a:pPr>
            <a:r>
              <a:rPr lang="en" sz="1200">
                <a:solidFill>
                  <a:schemeClr val="accent2"/>
                </a:solidFill>
                <a:highlight>
                  <a:srgbClr val="FFFFFF"/>
                </a:highlight>
                <a:latin typeface="Times New Roman"/>
                <a:ea typeface="Times New Roman"/>
                <a:cs typeface="Times New Roman"/>
                <a:sym typeface="Times New Roman"/>
              </a:rPr>
              <a:t>The most booked accommodation types as Family, Couple, Single. </a:t>
            </a:r>
            <a:endParaRPr sz="1200">
              <a:solidFill>
                <a:schemeClr val="accent2"/>
              </a:solidFill>
              <a:highlight>
                <a:srgbClr val="FFFFFF"/>
              </a:highlight>
              <a:latin typeface="Times New Roman"/>
              <a:ea typeface="Times New Roman"/>
              <a:cs typeface="Times New Roman"/>
              <a:sym typeface="Times New Roman"/>
            </a:endParaRPr>
          </a:p>
          <a:p>
            <a:pPr indent="-304800" lvl="0" marL="457200" rtl="0" algn="just">
              <a:spcBef>
                <a:spcPts val="0"/>
              </a:spcBef>
              <a:spcAft>
                <a:spcPts val="0"/>
              </a:spcAft>
              <a:buClr>
                <a:schemeClr val="accent2"/>
              </a:buClr>
              <a:buSzPts val="1200"/>
              <a:buFont typeface="Times New Roman"/>
              <a:buChar char="➢"/>
            </a:pPr>
            <a:r>
              <a:rPr lang="en" sz="1200">
                <a:solidFill>
                  <a:schemeClr val="accent2"/>
                </a:solidFill>
                <a:highlight>
                  <a:srgbClr val="FFFFFF"/>
                </a:highlight>
                <a:latin typeface="Times New Roman"/>
                <a:ea typeface="Times New Roman"/>
                <a:cs typeface="Times New Roman"/>
                <a:sym typeface="Times New Roman"/>
              </a:rPr>
              <a:t>Deposit Type with respect to cancelation.</a:t>
            </a:r>
            <a:endParaRPr sz="1200">
              <a:solidFill>
                <a:schemeClr val="accent2"/>
              </a:solidFill>
              <a:highlight>
                <a:srgbClr val="FFFFFF"/>
              </a:highlight>
              <a:latin typeface="Times New Roman"/>
              <a:ea typeface="Times New Roman"/>
              <a:cs typeface="Times New Roman"/>
              <a:sym typeface="Times New Roman"/>
            </a:endParaRPr>
          </a:p>
          <a:p>
            <a:pPr indent="-304800" lvl="0" marL="457200" rtl="0" algn="just">
              <a:spcBef>
                <a:spcPts val="0"/>
              </a:spcBef>
              <a:spcAft>
                <a:spcPts val="0"/>
              </a:spcAft>
              <a:buClr>
                <a:schemeClr val="accent2"/>
              </a:buClr>
              <a:buSzPts val="1200"/>
              <a:buFont typeface="Times New Roman"/>
              <a:buChar char="➢"/>
            </a:pPr>
            <a:r>
              <a:rPr lang="en" sz="1200">
                <a:solidFill>
                  <a:schemeClr val="accent2"/>
                </a:solidFill>
                <a:highlight>
                  <a:srgbClr val="FFFFFF"/>
                </a:highlight>
                <a:latin typeface="Times New Roman"/>
                <a:ea typeface="Times New Roman"/>
                <a:cs typeface="Times New Roman"/>
                <a:sym typeface="Times New Roman"/>
              </a:rPr>
              <a:t>Reservation Status of visitors.</a:t>
            </a:r>
            <a:endParaRPr sz="1200">
              <a:solidFill>
                <a:schemeClr val="accent2"/>
              </a:solidFill>
              <a:highlight>
                <a:srgbClr val="FFFFFF"/>
              </a:highlight>
              <a:latin typeface="Times New Roman"/>
              <a:ea typeface="Times New Roman"/>
              <a:cs typeface="Times New Roman"/>
              <a:sym typeface="Times New Roman"/>
            </a:endParaRPr>
          </a:p>
          <a:p>
            <a:pPr indent="-304800" lvl="0" marL="457200" rtl="0" algn="just">
              <a:spcBef>
                <a:spcPts val="0"/>
              </a:spcBef>
              <a:spcAft>
                <a:spcPts val="0"/>
              </a:spcAft>
              <a:buClr>
                <a:schemeClr val="accent2"/>
              </a:buClr>
              <a:buSzPts val="1200"/>
              <a:buFont typeface="Times New Roman"/>
              <a:buChar char="➢"/>
            </a:pPr>
            <a:r>
              <a:rPr lang="en" sz="1200">
                <a:solidFill>
                  <a:schemeClr val="accent2"/>
                </a:solidFill>
                <a:highlight>
                  <a:srgbClr val="FFFFFF"/>
                </a:highlight>
                <a:latin typeface="Times New Roman"/>
                <a:ea typeface="Times New Roman"/>
                <a:cs typeface="Times New Roman"/>
                <a:sym typeface="Times New Roman"/>
              </a:rPr>
              <a:t>Finding visitors that stay on weekends and weekdays.</a:t>
            </a:r>
            <a:endParaRPr sz="1200">
              <a:solidFill>
                <a:schemeClr val="accent2"/>
              </a:solidFill>
              <a:highlight>
                <a:srgbClr val="FFFFFF"/>
              </a:highlight>
              <a:latin typeface="Times New Roman"/>
              <a:ea typeface="Times New Roman"/>
              <a:cs typeface="Times New Roman"/>
              <a:sym typeface="Times New Roman"/>
            </a:endParaRPr>
          </a:p>
          <a:p>
            <a:pPr indent="-304800" lvl="0" marL="457200" rtl="0" algn="just">
              <a:spcBef>
                <a:spcPts val="0"/>
              </a:spcBef>
              <a:spcAft>
                <a:spcPts val="0"/>
              </a:spcAft>
              <a:buClr>
                <a:schemeClr val="accent2"/>
              </a:buClr>
              <a:buSzPts val="1200"/>
              <a:buFont typeface="Times New Roman"/>
              <a:buChar char="➢"/>
            </a:pPr>
            <a:r>
              <a:rPr lang="en" sz="1200">
                <a:solidFill>
                  <a:schemeClr val="accent2"/>
                </a:solidFill>
                <a:highlight>
                  <a:srgbClr val="FFFFFF"/>
                </a:highlight>
                <a:latin typeface="Times New Roman"/>
                <a:ea typeface="Times New Roman"/>
                <a:cs typeface="Times New Roman"/>
                <a:sym typeface="Times New Roman"/>
              </a:rPr>
              <a:t>Visualizing type of visitors with respect to hotel type.</a:t>
            </a:r>
            <a:endParaRPr sz="1200">
              <a:solidFill>
                <a:schemeClr val="accent2"/>
              </a:solidFill>
              <a:highlight>
                <a:srgbClr val="FFFFFF"/>
              </a:highlight>
              <a:latin typeface="Times New Roman"/>
              <a:ea typeface="Times New Roman"/>
              <a:cs typeface="Times New Roman"/>
              <a:sym typeface="Times New Roman"/>
            </a:endParaRPr>
          </a:p>
          <a:p>
            <a:pPr indent="-304800" lvl="0" marL="457200" rtl="0" algn="just">
              <a:spcBef>
                <a:spcPts val="0"/>
              </a:spcBef>
              <a:spcAft>
                <a:spcPts val="0"/>
              </a:spcAft>
              <a:buClr>
                <a:schemeClr val="accent2"/>
              </a:buClr>
              <a:buSzPts val="1200"/>
              <a:buFont typeface="Times New Roman"/>
              <a:buChar char="➢"/>
            </a:pPr>
            <a:r>
              <a:rPr lang="en" sz="1200">
                <a:solidFill>
                  <a:schemeClr val="accent2"/>
                </a:solidFill>
                <a:highlight>
                  <a:srgbClr val="FFFFFF"/>
                </a:highlight>
                <a:latin typeface="Times New Roman"/>
                <a:ea typeface="Times New Roman"/>
                <a:cs typeface="Times New Roman"/>
                <a:sym typeface="Times New Roman"/>
              </a:rPr>
              <a:t>Finding meals for visitors.</a:t>
            </a:r>
            <a:endParaRPr sz="1200">
              <a:solidFill>
                <a:schemeClr val="accent2"/>
              </a:solidFill>
              <a:highlight>
                <a:srgbClr val="FFFFFF"/>
              </a:highlight>
              <a:latin typeface="Times New Roman"/>
              <a:ea typeface="Times New Roman"/>
              <a:cs typeface="Times New Roman"/>
              <a:sym typeface="Times New Roman"/>
            </a:endParaRPr>
          </a:p>
          <a:p>
            <a:pPr indent="-304800" lvl="0" marL="457200" rtl="0" algn="just">
              <a:spcBef>
                <a:spcPts val="0"/>
              </a:spcBef>
              <a:spcAft>
                <a:spcPts val="0"/>
              </a:spcAft>
              <a:buClr>
                <a:schemeClr val="accent2"/>
              </a:buClr>
              <a:buSzPts val="1200"/>
              <a:buFont typeface="Times New Roman"/>
              <a:buChar char="➢"/>
            </a:pPr>
            <a:r>
              <a:rPr lang="en" sz="1200">
                <a:solidFill>
                  <a:schemeClr val="accent2"/>
                </a:solidFill>
                <a:highlight>
                  <a:srgbClr val="FFFFFF"/>
                </a:highlight>
                <a:latin typeface="Times New Roman"/>
                <a:ea typeface="Times New Roman"/>
                <a:cs typeface="Times New Roman"/>
                <a:sym typeface="Times New Roman"/>
              </a:rPr>
              <a:t>Finding Repeat guests in hotels.</a:t>
            </a:r>
            <a:endParaRPr sz="1200">
              <a:solidFill>
                <a:schemeClr val="accent2"/>
              </a:solidFill>
              <a:highlight>
                <a:srgbClr val="FFFFFF"/>
              </a:highlight>
              <a:latin typeface="Times New Roman"/>
              <a:ea typeface="Times New Roman"/>
              <a:cs typeface="Times New Roman"/>
              <a:sym typeface="Times New Roman"/>
            </a:endParaRPr>
          </a:p>
          <a:p>
            <a:pPr indent="-304800" lvl="0" marL="457200" rtl="0" algn="just">
              <a:spcBef>
                <a:spcPts val="0"/>
              </a:spcBef>
              <a:spcAft>
                <a:spcPts val="0"/>
              </a:spcAft>
              <a:buClr>
                <a:schemeClr val="accent2"/>
              </a:buClr>
              <a:buSzPts val="1200"/>
              <a:buFont typeface="Times New Roman"/>
              <a:buChar char="➢"/>
            </a:pPr>
            <a:r>
              <a:rPr lang="en" sz="1200">
                <a:solidFill>
                  <a:schemeClr val="accent2"/>
                </a:solidFill>
                <a:highlight>
                  <a:srgbClr val="FFFFFF"/>
                </a:highlight>
                <a:latin typeface="Times New Roman"/>
                <a:ea typeface="Times New Roman"/>
                <a:cs typeface="Times New Roman"/>
                <a:sym typeface="Times New Roman"/>
              </a:rPr>
              <a:t>Conclusion</a:t>
            </a:r>
            <a:endParaRPr sz="1200">
              <a:solidFill>
                <a:schemeClr val="accent2"/>
              </a:solidFill>
              <a:highlight>
                <a:srgbClr val="FFFFFF"/>
              </a:highlight>
              <a:latin typeface="Times New Roman"/>
              <a:ea typeface="Times New Roman"/>
              <a:cs typeface="Times New Roman"/>
              <a:sym typeface="Times New Roman"/>
            </a:endParaRPr>
          </a:p>
          <a:p>
            <a:pPr indent="-304800" lvl="0" marL="457200" rtl="0" algn="just">
              <a:spcBef>
                <a:spcPts val="0"/>
              </a:spcBef>
              <a:spcAft>
                <a:spcPts val="0"/>
              </a:spcAft>
              <a:buClr>
                <a:schemeClr val="accent2"/>
              </a:buClr>
              <a:buSzPts val="1200"/>
              <a:buFont typeface="Times New Roman"/>
              <a:buChar char="➢"/>
            </a:pPr>
            <a:r>
              <a:rPr lang="en" sz="1200">
                <a:solidFill>
                  <a:schemeClr val="accent2"/>
                </a:solidFill>
                <a:highlight>
                  <a:srgbClr val="FFFFFF"/>
                </a:highlight>
                <a:latin typeface="Times New Roman"/>
                <a:ea typeface="Times New Roman"/>
                <a:cs typeface="Times New Roman"/>
                <a:sym typeface="Times New Roman"/>
              </a:rPr>
              <a:t>Challenges</a:t>
            </a:r>
            <a:endParaRPr sz="1200">
              <a:solidFill>
                <a:schemeClr val="accent2"/>
              </a:solidFill>
              <a:highlight>
                <a:srgbClr val="FFFFFF"/>
              </a:highlight>
              <a:latin typeface="Times New Roman"/>
              <a:ea typeface="Times New Roman"/>
              <a:cs typeface="Times New Roman"/>
              <a:sym typeface="Times New Roman"/>
            </a:endParaRPr>
          </a:p>
          <a:p>
            <a:pPr indent="0" lvl="0" marL="457200" rtl="0" algn="just">
              <a:spcBef>
                <a:spcPts val="0"/>
              </a:spcBef>
              <a:spcAft>
                <a:spcPts val="0"/>
              </a:spcAft>
              <a:buNone/>
            </a:pPr>
            <a:r>
              <a:t/>
            </a:r>
            <a:endParaRPr sz="1200">
              <a:solidFill>
                <a:schemeClr val="accent2"/>
              </a:solidFill>
              <a:highlight>
                <a:srgbClr val="FFFFFF"/>
              </a:highlight>
              <a:latin typeface="Times New Roman"/>
              <a:ea typeface="Times New Roman"/>
              <a:cs typeface="Times New Roman"/>
              <a:sym typeface="Times New Roman"/>
            </a:endParaRPr>
          </a:p>
          <a:p>
            <a:pPr indent="0" lvl="0" marL="457200" rtl="0" algn="l">
              <a:spcBef>
                <a:spcPts val="1200"/>
              </a:spcBef>
              <a:spcAft>
                <a:spcPts val="0"/>
              </a:spcAft>
              <a:buNone/>
            </a:pPr>
            <a:r>
              <a:t/>
            </a:r>
            <a:endParaRPr sz="1200">
              <a:solidFill>
                <a:schemeClr val="accent2"/>
              </a:solidFill>
              <a:highlight>
                <a:srgbClr val="FFFFFF"/>
              </a:highlight>
              <a:latin typeface="Times New Roman"/>
              <a:ea typeface="Times New Roman"/>
              <a:cs typeface="Times New Roman"/>
              <a:sym typeface="Times New Roman"/>
            </a:endParaRPr>
          </a:p>
          <a:p>
            <a:pPr indent="0" lvl="0" marL="45720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2"/>
          <p:cNvSpPr txBox="1"/>
          <p:nvPr>
            <p:ph type="title"/>
          </p:nvPr>
        </p:nvSpPr>
        <p:spPr>
          <a:xfrm>
            <a:off x="263850" y="1640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t>
            </a:r>
            <a:r>
              <a:rPr lang="en"/>
              <a:t>isitors that stay on weekends and week days</a:t>
            </a:r>
            <a:endParaRPr/>
          </a:p>
        </p:txBody>
      </p:sp>
      <p:sp>
        <p:nvSpPr>
          <p:cNvPr id="240" name="Google Shape;240;p32"/>
          <p:cNvSpPr txBox="1"/>
          <p:nvPr>
            <p:ph idx="1" type="body"/>
          </p:nvPr>
        </p:nvSpPr>
        <p:spPr>
          <a:xfrm>
            <a:off x="311700" y="771850"/>
            <a:ext cx="8424900" cy="6717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400">
                <a:latin typeface="Times New Roman"/>
                <a:ea typeface="Times New Roman"/>
                <a:cs typeface="Times New Roman"/>
                <a:sym typeface="Times New Roman"/>
              </a:rPr>
              <a:t>The plots shows that the majority of visitors stay for one or less than one day in weekend nights for both type of hotels. Further, most people stay in the month of July and August.</a:t>
            </a:r>
            <a:endParaRPr sz="1400">
              <a:latin typeface="Times New Roman"/>
              <a:ea typeface="Times New Roman"/>
              <a:cs typeface="Times New Roman"/>
              <a:sym typeface="Times New Roman"/>
            </a:endParaRPr>
          </a:p>
        </p:txBody>
      </p:sp>
      <p:pic>
        <p:nvPicPr>
          <p:cNvPr id="241" name="Google Shape;241;p32"/>
          <p:cNvPicPr preferRelativeResize="0"/>
          <p:nvPr/>
        </p:nvPicPr>
        <p:blipFill>
          <a:blip r:embed="rId3">
            <a:alphaModFix/>
          </a:blip>
          <a:stretch>
            <a:fillRect/>
          </a:stretch>
        </p:blipFill>
        <p:spPr>
          <a:xfrm>
            <a:off x="215238" y="1443550"/>
            <a:ext cx="4136775" cy="3248075"/>
          </a:xfrm>
          <a:prstGeom prst="rect">
            <a:avLst/>
          </a:prstGeom>
          <a:noFill/>
          <a:ln>
            <a:noFill/>
          </a:ln>
        </p:spPr>
      </p:pic>
      <p:pic>
        <p:nvPicPr>
          <p:cNvPr id="242" name="Google Shape;242;p32"/>
          <p:cNvPicPr preferRelativeResize="0"/>
          <p:nvPr/>
        </p:nvPicPr>
        <p:blipFill>
          <a:blip r:embed="rId4">
            <a:alphaModFix/>
          </a:blip>
          <a:stretch>
            <a:fillRect/>
          </a:stretch>
        </p:blipFill>
        <p:spPr>
          <a:xfrm>
            <a:off x="4572000" y="1443550"/>
            <a:ext cx="4314176" cy="31333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3"/>
          <p:cNvSpPr txBox="1"/>
          <p:nvPr>
            <p:ph idx="1" type="body"/>
          </p:nvPr>
        </p:nvSpPr>
        <p:spPr>
          <a:xfrm>
            <a:off x="226150" y="310250"/>
            <a:ext cx="8520600" cy="791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200">
                <a:solidFill>
                  <a:srgbClr val="212121"/>
                </a:solidFill>
                <a:highlight>
                  <a:srgbClr val="FFFFFF"/>
                </a:highlight>
              </a:rPr>
              <a:t>The above plots shows that 75% people stay for three or less than three days in week nights for both type of hotels. It is to be noted that as no of days increases people stay more in resort hotel than city hotel. Further, most people stay in the month of July and August.</a:t>
            </a:r>
            <a:endParaRPr/>
          </a:p>
        </p:txBody>
      </p:sp>
      <p:pic>
        <p:nvPicPr>
          <p:cNvPr id="248" name="Google Shape;248;p33"/>
          <p:cNvPicPr preferRelativeResize="0"/>
          <p:nvPr/>
        </p:nvPicPr>
        <p:blipFill>
          <a:blip r:embed="rId3">
            <a:alphaModFix/>
          </a:blip>
          <a:stretch>
            <a:fillRect/>
          </a:stretch>
        </p:blipFill>
        <p:spPr>
          <a:xfrm>
            <a:off x="226150" y="1293900"/>
            <a:ext cx="3826500" cy="3034226"/>
          </a:xfrm>
          <a:prstGeom prst="rect">
            <a:avLst/>
          </a:prstGeom>
          <a:noFill/>
          <a:ln>
            <a:noFill/>
          </a:ln>
        </p:spPr>
      </p:pic>
      <p:pic>
        <p:nvPicPr>
          <p:cNvPr id="249" name="Google Shape;249;p33"/>
          <p:cNvPicPr preferRelativeResize="0"/>
          <p:nvPr/>
        </p:nvPicPr>
        <p:blipFill>
          <a:blip r:embed="rId4">
            <a:alphaModFix/>
          </a:blip>
          <a:stretch>
            <a:fillRect/>
          </a:stretch>
        </p:blipFill>
        <p:spPr>
          <a:xfrm>
            <a:off x="4311975" y="1247600"/>
            <a:ext cx="4280942" cy="3034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Visualizing type of visitors with respect to hotel type</a:t>
            </a:r>
            <a:endParaRPr/>
          </a:p>
        </p:txBody>
      </p:sp>
      <p:sp>
        <p:nvSpPr>
          <p:cNvPr id="255" name="Google Shape;255;p34"/>
          <p:cNvSpPr txBox="1"/>
          <p:nvPr>
            <p:ph idx="1" type="body"/>
          </p:nvPr>
        </p:nvSpPr>
        <p:spPr>
          <a:xfrm>
            <a:off x="119200" y="1229875"/>
            <a:ext cx="2939100" cy="33390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The plot shows that most of the visitors of both the hotels are adults either couple or single with no children and babies. </a:t>
            </a:r>
            <a:endParaRPr sz="1400">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Further, couple with babies prefer Resort Hotels.</a:t>
            </a:r>
            <a:endParaRPr sz="1400">
              <a:latin typeface="Times New Roman"/>
              <a:ea typeface="Times New Roman"/>
              <a:cs typeface="Times New Roman"/>
              <a:sym typeface="Times New Roman"/>
            </a:endParaRPr>
          </a:p>
        </p:txBody>
      </p:sp>
      <p:pic>
        <p:nvPicPr>
          <p:cNvPr id="256" name="Google Shape;256;p34"/>
          <p:cNvPicPr preferRelativeResize="0"/>
          <p:nvPr/>
        </p:nvPicPr>
        <p:blipFill>
          <a:blip r:embed="rId3">
            <a:alphaModFix/>
          </a:blip>
          <a:stretch>
            <a:fillRect/>
          </a:stretch>
        </p:blipFill>
        <p:spPr>
          <a:xfrm>
            <a:off x="3132300" y="1315275"/>
            <a:ext cx="2879400" cy="1451800"/>
          </a:xfrm>
          <a:prstGeom prst="rect">
            <a:avLst/>
          </a:prstGeom>
          <a:noFill/>
          <a:ln>
            <a:noFill/>
          </a:ln>
        </p:spPr>
      </p:pic>
      <p:pic>
        <p:nvPicPr>
          <p:cNvPr id="257" name="Google Shape;257;p34"/>
          <p:cNvPicPr preferRelativeResize="0"/>
          <p:nvPr/>
        </p:nvPicPr>
        <p:blipFill>
          <a:blip r:embed="rId4">
            <a:alphaModFix/>
          </a:blip>
          <a:stretch>
            <a:fillRect/>
          </a:stretch>
        </p:blipFill>
        <p:spPr>
          <a:xfrm>
            <a:off x="6162075" y="1315275"/>
            <a:ext cx="2795018" cy="1389750"/>
          </a:xfrm>
          <a:prstGeom prst="rect">
            <a:avLst/>
          </a:prstGeom>
          <a:noFill/>
          <a:ln>
            <a:noFill/>
          </a:ln>
        </p:spPr>
      </p:pic>
      <p:pic>
        <p:nvPicPr>
          <p:cNvPr id="258" name="Google Shape;258;p34"/>
          <p:cNvPicPr preferRelativeResize="0"/>
          <p:nvPr/>
        </p:nvPicPr>
        <p:blipFill>
          <a:blip r:embed="rId5">
            <a:alphaModFix/>
          </a:blip>
          <a:stretch>
            <a:fillRect/>
          </a:stretch>
        </p:blipFill>
        <p:spPr>
          <a:xfrm>
            <a:off x="3138550" y="3002500"/>
            <a:ext cx="3023525" cy="1536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t>
            </a:r>
            <a:r>
              <a:rPr lang="en"/>
              <a:t>referred meals by visitors</a:t>
            </a:r>
            <a:endParaRPr/>
          </a:p>
        </p:txBody>
      </p:sp>
      <p:sp>
        <p:nvSpPr>
          <p:cNvPr id="264" name="Google Shape;264;p35"/>
          <p:cNvSpPr txBox="1"/>
          <p:nvPr>
            <p:ph idx="1" type="body"/>
          </p:nvPr>
        </p:nvSpPr>
        <p:spPr>
          <a:xfrm>
            <a:off x="311700" y="1165725"/>
            <a:ext cx="2885700" cy="3100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212121"/>
                </a:solidFill>
                <a:highlight>
                  <a:srgbClr val="FFFFFF"/>
                </a:highlight>
                <a:latin typeface="Times New Roman"/>
                <a:ea typeface="Times New Roman"/>
                <a:cs typeface="Times New Roman"/>
                <a:sym typeface="Times New Roman"/>
              </a:rPr>
              <a:t>Most of the visitors prefer for Bead and Breakfast meal followed by Half board, and then SC (no meal package).</a:t>
            </a:r>
            <a:endParaRPr sz="1400">
              <a:solidFill>
                <a:srgbClr val="212121"/>
              </a:solidFill>
              <a:highlight>
                <a:srgbClr val="FFFFFF"/>
              </a:highlight>
              <a:latin typeface="Times New Roman"/>
              <a:ea typeface="Times New Roman"/>
              <a:cs typeface="Times New Roman"/>
              <a:sym typeface="Times New Roman"/>
            </a:endParaRPr>
          </a:p>
          <a:p>
            <a:pPr indent="0" lvl="0" marL="0" rtl="0" algn="just">
              <a:spcBef>
                <a:spcPts val="1200"/>
              </a:spcBef>
              <a:spcAft>
                <a:spcPts val="0"/>
              </a:spcAft>
              <a:buNone/>
            </a:pPr>
            <a:r>
              <a:rPr b="1" lang="en" sz="1400">
                <a:solidFill>
                  <a:srgbClr val="212121"/>
                </a:solidFill>
                <a:highlight>
                  <a:srgbClr val="FFFFFF"/>
                </a:highlight>
                <a:latin typeface="Times New Roman"/>
                <a:ea typeface="Times New Roman"/>
                <a:cs typeface="Times New Roman"/>
                <a:sym typeface="Times New Roman"/>
              </a:rPr>
              <a:t>Conclusion:</a:t>
            </a:r>
            <a:endParaRPr b="1" sz="1400">
              <a:solidFill>
                <a:srgbClr val="212121"/>
              </a:solidFill>
              <a:highlight>
                <a:srgbClr val="FFFFFF"/>
              </a:highlight>
              <a:latin typeface="Times New Roman"/>
              <a:ea typeface="Times New Roman"/>
              <a:cs typeface="Times New Roman"/>
              <a:sym typeface="Times New Roman"/>
            </a:endParaRPr>
          </a:p>
          <a:p>
            <a:pPr indent="0" lvl="0" marL="0" rtl="0" algn="just">
              <a:spcBef>
                <a:spcPts val="1200"/>
              </a:spcBef>
              <a:spcAft>
                <a:spcPts val="0"/>
              </a:spcAft>
              <a:buNone/>
            </a:pPr>
            <a:r>
              <a:rPr lang="en" sz="1400">
                <a:latin typeface="Times New Roman"/>
                <a:ea typeface="Times New Roman"/>
                <a:cs typeface="Times New Roman"/>
                <a:sym typeface="Times New Roman"/>
              </a:rPr>
              <a:t>More than 70% of people prefer BB meals, so menu prices can be increased. As most people prefer to do breakfast in hotels. At the same time, additional offers for lunch and dinners should be added to attract visitors.</a:t>
            </a:r>
            <a:endParaRPr sz="1400">
              <a:latin typeface="Times New Roman"/>
              <a:ea typeface="Times New Roman"/>
              <a:cs typeface="Times New Roman"/>
              <a:sym typeface="Times New Roman"/>
            </a:endParaRPr>
          </a:p>
          <a:p>
            <a:pPr indent="0" lvl="0" marL="0" rtl="0" algn="just">
              <a:spcBef>
                <a:spcPts val="1200"/>
              </a:spcBef>
              <a:spcAft>
                <a:spcPts val="1200"/>
              </a:spcAft>
              <a:buNone/>
            </a:pPr>
            <a:r>
              <a:t/>
            </a:r>
            <a:endParaRPr sz="1400">
              <a:solidFill>
                <a:srgbClr val="212121"/>
              </a:solidFill>
              <a:highlight>
                <a:srgbClr val="FFFFFF"/>
              </a:highlight>
              <a:latin typeface="Times New Roman"/>
              <a:ea typeface="Times New Roman"/>
              <a:cs typeface="Times New Roman"/>
              <a:sym typeface="Times New Roman"/>
            </a:endParaRPr>
          </a:p>
        </p:txBody>
      </p:sp>
      <p:pic>
        <p:nvPicPr>
          <p:cNvPr id="265" name="Google Shape;265;p35"/>
          <p:cNvPicPr preferRelativeResize="0"/>
          <p:nvPr/>
        </p:nvPicPr>
        <p:blipFill>
          <a:blip r:embed="rId3">
            <a:alphaModFix/>
          </a:blip>
          <a:stretch>
            <a:fillRect/>
          </a:stretch>
        </p:blipFill>
        <p:spPr>
          <a:xfrm>
            <a:off x="3745450" y="1017800"/>
            <a:ext cx="3632949" cy="3686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Repeated Guest</a:t>
            </a:r>
            <a:endParaRPr/>
          </a:p>
        </p:txBody>
      </p:sp>
      <p:sp>
        <p:nvSpPr>
          <p:cNvPr id="271" name="Google Shape;271;p36"/>
          <p:cNvSpPr txBox="1"/>
          <p:nvPr>
            <p:ph idx="1" type="body"/>
          </p:nvPr>
        </p:nvSpPr>
        <p:spPr>
          <a:xfrm>
            <a:off x="311700" y="1208475"/>
            <a:ext cx="4126200" cy="33390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The plot shows very low number of repeated guests. </a:t>
            </a:r>
            <a:endParaRPr sz="1400">
              <a:solidFill>
                <a:srgbClr val="212121"/>
              </a:solidFill>
              <a:highlight>
                <a:srgbClr val="FFFFFF"/>
              </a:highlight>
              <a:latin typeface="Times New Roman"/>
              <a:ea typeface="Times New Roman"/>
              <a:cs typeface="Times New Roman"/>
              <a:sym typeface="Times New Roman"/>
            </a:endParaRPr>
          </a:p>
          <a:p>
            <a:pPr indent="-317500" lvl="0" marL="457200" rtl="0" algn="just">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Further, marketing or business should be drafted to improve repeated guests.</a:t>
            </a:r>
            <a:endParaRPr sz="1400">
              <a:latin typeface="Times New Roman"/>
              <a:ea typeface="Times New Roman"/>
              <a:cs typeface="Times New Roman"/>
              <a:sym typeface="Times New Roman"/>
            </a:endParaRPr>
          </a:p>
        </p:txBody>
      </p:sp>
      <p:pic>
        <p:nvPicPr>
          <p:cNvPr id="272" name="Google Shape;272;p36"/>
          <p:cNvPicPr preferRelativeResize="0"/>
          <p:nvPr/>
        </p:nvPicPr>
        <p:blipFill>
          <a:blip r:embed="rId3">
            <a:alphaModFix/>
          </a:blip>
          <a:stretch>
            <a:fillRect/>
          </a:stretch>
        </p:blipFill>
        <p:spPr>
          <a:xfrm>
            <a:off x="4486475" y="1017800"/>
            <a:ext cx="4533662" cy="2656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7"/>
          <p:cNvSpPr txBox="1"/>
          <p:nvPr>
            <p:ph idx="1" type="body"/>
          </p:nvPr>
        </p:nvSpPr>
        <p:spPr>
          <a:xfrm>
            <a:off x="183375" y="695225"/>
            <a:ext cx="8520600" cy="33390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Overall, People prefer City hotels over Resort Hotels. So, the hospitality industry can create new City hotels and can provide offers to visitors in Resort hotels to engage more visitors.</a:t>
            </a:r>
            <a:endParaRPr sz="1000">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People for a shorter duration of stay prefer City hotels over Resort hotels and for longer stays go for Resort hotels.</a:t>
            </a:r>
            <a:endParaRPr sz="1000">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From May to August the hotels seem busy. During this period hotels can increase their price for increasing their profits. Although, at the end and start of the year very few visitors arrive, in this period hotels can provide promotional offers to attract visitors.</a:t>
            </a:r>
            <a:endParaRPr sz="1000">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Couples with no children and babies prefer to stay in both types of hotels. But couples with babies prefer to stay in Resort hotels. So, additional couple services can be provided to attract visitors towards hotels. Also, services like baby care can be provided in Resort hotels.</a:t>
            </a:r>
            <a:endParaRPr sz="1000">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Visitors mostly prefer online/offline travel agents and tour operators for their hotel bookings. So, hotel advertising can be processed from this channel to increase the range of hotels.</a:t>
            </a:r>
            <a:endParaRPr sz="1000">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More than 70% of people prefer BB meals, so menu prices can be increased. As most people prefer to do breakfast in hotels. At the same time, additional offers for lunch and dinners should be added to attract visitors.</a:t>
            </a:r>
            <a:endParaRPr sz="1000">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The majority of bookings that are canceled are from a no deposit type that does not require any amount to be deposited, due to this a high cancelation rate is observed. Also, it is interesting to note that refundable deposits had fewer cancellations than non-refundable deposits. Logically one would have assumed that non-refundable deposits have fewer cancellations as hotel rates are usually higher.</a:t>
            </a:r>
            <a:endParaRPr sz="1000">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The majority of bookings are transient (booking that is not a part of a contract or group). This shows that Booking online is becoming increasingly consumer friendly. Hotels can advertise and provide offers through this channel to increase their sales.</a:t>
            </a:r>
            <a:endParaRPr sz="1000">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Countries like  Germany, Italy, Ireland, Belgium, Brazil, and the Netherlands have a very less number of visitors. Since they are in the top 10 countries from where visitors are coming so these country visitors have the potential to increase further if a proper advertising channel is established to engage them.</a:t>
            </a:r>
            <a:endParaRPr sz="1000">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The most painful analysis in this data set is very less number of people are retain by the hotels, this shows people are not satisfied with the hotel services. Proper feedback should be taken at checkouts. Plus proper social connectivity channels should be established with the visitors and hotels should send promotional offers and reminders to the visitors regularly to retain them.</a:t>
            </a:r>
            <a:endParaRPr sz="1000">
              <a:latin typeface="Times New Roman"/>
              <a:ea typeface="Times New Roman"/>
              <a:cs typeface="Times New Roman"/>
              <a:sym typeface="Times New Roman"/>
            </a:endParaRPr>
          </a:p>
          <a:p>
            <a:pPr indent="0" lvl="0" marL="457200" rtl="0" algn="l">
              <a:spcBef>
                <a:spcPts val="1200"/>
              </a:spcBef>
              <a:spcAft>
                <a:spcPts val="0"/>
              </a:spcAft>
              <a:buNone/>
            </a:pPr>
            <a:r>
              <a:t/>
            </a:r>
            <a:endParaRPr sz="1000">
              <a:latin typeface="Times New Roman"/>
              <a:ea typeface="Times New Roman"/>
              <a:cs typeface="Times New Roman"/>
              <a:sym typeface="Times New Roman"/>
            </a:endParaRPr>
          </a:p>
          <a:p>
            <a:pPr indent="0" lvl="0" marL="0" rtl="0" algn="l">
              <a:spcBef>
                <a:spcPts val="1200"/>
              </a:spcBef>
              <a:spcAft>
                <a:spcPts val="0"/>
              </a:spcAft>
              <a:buNone/>
            </a:pPr>
            <a:r>
              <a:t/>
            </a:r>
            <a:endParaRPr sz="1000">
              <a:latin typeface="Times New Roman"/>
              <a:ea typeface="Times New Roman"/>
              <a:cs typeface="Times New Roman"/>
              <a:sym typeface="Times New Roman"/>
            </a:endParaRPr>
          </a:p>
          <a:p>
            <a:pPr indent="0" lvl="0" marL="0" rtl="0" algn="l">
              <a:spcBef>
                <a:spcPts val="1200"/>
              </a:spcBef>
              <a:spcAft>
                <a:spcPts val="1200"/>
              </a:spcAft>
              <a:buNone/>
            </a:pPr>
            <a:r>
              <a:t/>
            </a:r>
            <a:endParaRPr sz="1000">
              <a:latin typeface="Times New Roman"/>
              <a:ea typeface="Times New Roman"/>
              <a:cs typeface="Times New Roman"/>
              <a:sym typeface="Times New Roman"/>
            </a:endParaRPr>
          </a:p>
        </p:txBody>
      </p:sp>
      <p:sp>
        <p:nvSpPr>
          <p:cNvPr id="278" name="Google Shape;278;p37"/>
          <p:cNvSpPr txBox="1"/>
          <p:nvPr/>
        </p:nvSpPr>
        <p:spPr>
          <a:xfrm>
            <a:off x="641625" y="427750"/>
            <a:ext cx="360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Hotel’s Perspective:</a:t>
            </a:r>
            <a:endParaRPr>
              <a:latin typeface="Roboto"/>
              <a:ea typeface="Roboto"/>
              <a:cs typeface="Roboto"/>
              <a:sym typeface="Roboto"/>
            </a:endParaRPr>
          </a:p>
        </p:txBody>
      </p:sp>
      <p:sp>
        <p:nvSpPr>
          <p:cNvPr id="279" name="Google Shape;279;p37"/>
          <p:cNvSpPr txBox="1"/>
          <p:nvPr/>
        </p:nvSpPr>
        <p:spPr>
          <a:xfrm>
            <a:off x="598850" y="147975"/>
            <a:ext cx="3603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Conclusion</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8"/>
          <p:cNvSpPr txBox="1"/>
          <p:nvPr>
            <p:ph type="title"/>
          </p:nvPr>
        </p:nvSpPr>
        <p:spPr>
          <a:xfrm>
            <a:off x="311700" y="622075"/>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latin typeface="Times New Roman"/>
                <a:ea typeface="Times New Roman"/>
                <a:cs typeface="Times New Roman"/>
                <a:sym typeface="Times New Roman"/>
              </a:rPr>
              <a:t>Visitor’s Perspective</a:t>
            </a:r>
            <a:endParaRPr b="1" sz="1800">
              <a:latin typeface="Times New Roman"/>
              <a:ea typeface="Times New Roman"/>
              <a:cs typeface="Times New Roman"/>
              <a:sym typeface="Times New Roman"/>
            </a:endParaRPr>
          </a:p>
        </p:txBody>
      </p:sp>
      <p:sp>
        <p:nvSpPr>
          <p:cNvPr id="285" name="Google Shape;285;p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People planning big parties in resort and city hotels can plan at the start or end of the year as there is no rush and they can get heavy discounts in this period.</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People can use online/offline travel agents and tour operators for booking their tickets since they seem to be the most trustworthy while booking hotels and people can also get better deals in the future through this channel.</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People can go for BB meals in hotels since 77% of visitors preferred it.</a:t>
            </a:r>
            <a:endParaRPr sz="1400">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a:p>
            <a:pPr indent="0" lvl="0" marL="0" rtl="0" algn="l">
              <a:spcBef>
                <a:spcPts val="0"/>
              </a:spcBef>
              <a:spcAft>
                <a:spcPts val="0"/>
              </a:spcAft>
              <a:buNone/>
            </a:pPr>
            <a:r>
              <a:t/>
            </a:r>
            <a:endParaRPr/>
          </a:p>
        </p:txBody>
      </p:sp>
      <p:sp>
        <p:nvSpPr>
          <p:cNvPr id="291" name="Google Shape;291;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The major challenge was to identify the </a:t>
            </a:r>
            <a:r>
              <a:rPr lang="en"/>
              <a:t>columns</a:t>
            </a:r>
            <a:r>
              <a:rPr lang="en"/>
              <a:t> that are taken into consideration for analyzing the data set and the columns that can be dropped to reduce noise from the data set.</a:t>
            </a:r>
            <a:endParaRPr/>
          </a:p>
          <a:p>
            <a:pPr indent="-342900" lvl="0" marL="457200" rtl="0" algn="just">
              <a:spcBef>
                <a:spcPts val="0"/>
              </a:spcBef>
              <a:spcAft>
                <a:spcPts val="0"/>
              </a:spcAft>
              <a:buSzPts val="1800"/>
              <a:buChar char="➢"/>
            </a:pPr>
            <a:r>
              <a:rPr lang="en"/>
              <a:t>Framing objectives that provides fruitful conclusion on the data set.</a:t>
            </a:r>
            <a:endParaRPr/>
          </a:p>
          <a:p>
            <a:pPr indent="-342900" lvl="0" marL="457200" rtl="0" algn="just">
              <a:spcBef>
                <a:spcPts val="0"/>
              </a:spcBef>
              <a:spcAft>
                <a:spcPts val="0"/>
              </a:spcAft>
              <a:buSzPts val="1800"/>
              <a:buChar char="➢"/>
            </a:pPr>
            <a:r>
              <a:rPr lang="en"/>
              <a:t>Computation time.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0"/>
          <p:cNvSpPr txBox="1"/>
          <p:nvPr>
            <p:ph idx="1" type="body"/>
          </p:nvPr>
        </p:nvSpPr>
        <p:spPr>
          <a:xfrm>
            <a:off x="2824425" y="1804500"/>
            <a:ext cx="33027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r>
              <a:rPr b="1" lang="en" sz="3000">
                <a:solidFill>
                  <a:schemeClr val="dk1"/>
                </a:solidFill>
              </a:rPr>
              <a:t>Thank You !!!!!</a:t>
            </a:r>
            <a:endParaRPr b="1" sz="3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just">
              <a:spcBef>
                <a:spcPts val="800"/>
              </a:spcBef>
              <a:spcAft>
                <a:spcPts val="0"/>
              </a:spcAft>
              <a:buClr>
                <a:schemeClr val="dk1"/>
              </a:buClr>
              <a:buSzPts val="1100"/>
              <a:buFont typeface="Arial"/>
              <a:buNone/>
            </a:pPr>
            <a:r>
              <a:rPr lang="en">
                <a:solidFill>
                  <a:schemeClr val="accent2"/>
                </a:solidFill>
                <a:highlight>
                  <a:srgbClr val="FFFFFF"/>
                </a:highlight>
                <a:latin typeface="Times New Roman"/>
                <a:ea typeface="Times New Roman"/>
                <a:cs typeface="Times New Roman"/>
                <a:sym typeface="Times New Roman"/>
              </a:rPr>
              <a:t>The data set includes booking information for a city hotel and a resort hotel, and also includes information such as when the booking was made, length of stay, the number of adults, children, and/or babies, and the number of available parking spaces, etc. </a:t>
            </a:r>
            <a:endParaRPr>
              <a:solidFill>
                <a:schemeClr val="accent2"/>
              </a:solidFill>
              <a:highlight>
                <a:srgbClr val="FFFFFF"/>
              </a:highlight>
              <a:latin typeface="Times New Roman"/>
              <a:ea typeface="Times New Roman"/>
              <a:cs typeface="Times New Roman"/>
              <a:sym typeface="Times New Roman"/>
            </a:endParaRPr>
          </a:p>
          <a:p>
            <a:pPr indent="0" lvl="0" marL="0" rtl="0" algn="just">
              <a:spcBef>
                <a:spcPts val="800"/>
              </a:spcBef>
              <a:spcAft>
                <a:spcPts val="0"/>
              </a:spcAft>
              <a:buClr>
                <a:schemeClr val="dk1"/>
              </a:buClr>
              <a:buSzPts val="1100"/>
              <a:buFont typeface="Arial"/>
              <a:buNone/>
            </a:pPr>
            <a:r>
              <a:rPr lang="en">
                <a:solidFill>
                  <a:schemeClr val="accent2"/>
                </a:solidFill>
                <a:highlight>
                  <a:srgbClr val="FFFFFF"/>
                </a:highlight>
                <a:latin typeface="Times New Roman"/>
                <a:ea typeface="Times New Roman"/>
                <a:cs typeface="Times New Roman"/>
                <a:sym typeface="Times New Roman"/>
              </a:rPr>
              <a:t>We have explored and analyzed the data to discover important factors that govern the bookings in the hotel, which could help in finding the loopholes to increase the overall productivity of the hospitality industry. This would also help hotels to provide the best offers and facilities to their customers.</a:t>
            </a:r>
            <a:endParaRPr>
              <a:solidFill>
                <a:schemeClr val="accent2"/>
              </a:solidFill>
              <a:highlight>
                <a:srgbClr val="FFFFFF"/>
              </a:highlight>
              <a:latin typeface="Times New Roman"/>
              <a:ea typeface="Times New Roman"/>
              <a:cs typeface="Times New Roman"/>
              <a:sym typeface="Times New Roman"/>
            </a:endParaRPr>
          </a:p>
          <a:p>
            <a:pPr indent="0" lvl="0" marL="0" rtl="0" algn="just">
              <a:spcBef>
                <a:spcPts val="0"/>
              </a:spcBef>
              <a:spcAft>
                <a:spcPts val="1200"/>
              </a:spcAft>
              <a:buNone/>
            </a:pPr>
            <a:r>
              <a:t/>
            </a:r>
            <a:endParaRPr>
              <a:solidFill>
                <a:schemeClr val="accent2"/>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grpSp>
        <p:nvGrpSpPr>
          <p:cNvPr id="104" name="Google Shape;104;p16"/>
          <p:cNvGrpSpPr/>
          <p:nvPr/>
        </p:nvGrpSpPr>
        <p:grpSpPr>
          <a:xfrm>
            <a:off x="1293736" y="1258050"/>
            <a:ext cx="2726286" cy="2547000"/>
            <a:chOff x="1293736" y="1258050"/>
            <a:chExt cx="2726286" cy="2547000"/>
          </a:xfrm>
        </p:grpSpPr>
        <p:sp>
          <p:nvSpPr>
            <p:cNvPr id="105" name="Google Shape;105;p16"/>
            <p:cNvSpPr/>
            <p:nvPr/>
          </p:nvSpPr>
          <p:spPr>
            <a:xfrm rot="2700000">
              <a:off x="2286374" y="1011412"/>
              <a:ext cx="561726" cy="3040276"/>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p:nvPr/>
          </p:nvSpPr>
          <p:spPr>
            <a:xfrm>
              <a:off x="151075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944A1"/>
                  </a:solidFill>
                  <a:latin typeface="Roboto"/>
                  <a:ea typeface="Roboto"/>
                  <a:cs typeface="Roboto"/>
                  <a:sym typeface="Roboto"/>
                </a:rPr>
                <a:t>1</a:t>
              </a:r>
              <a:endParaRPr b="1" sz="1200">
                <a:solidFill>
                  <a:srgbClr val="0944A1"/>
                </a:solidFill>
                <a:latin typeface="Roboto"/>
                <a:ea typeface="Roboto"/>
                <a:cs typeface="Roboto"/>
                <a:sym typeface="Roboto"/>
              </a:endParaRPr>
            </a:p>
          </p:txBody>
        </p:sp>
        <p:sp>
          <p:nvSpPr>
            <p:cNvPr id="107" name="Google Shape;107;p16"/>
            <p:cNvSpPr txBox="1"/>
            <p:nvPr/>
          </p:nvSpPr>
          <p:spPr>
            <a:xfrm rot="-2700000">
              <a:off x="1501398" y="2241353"/>
              <a:ext cx="2332604"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Roboto"/>
                  <a:ea typeface="Roboto"/>
                  <a:cs typeface="Roboto"/>
                  <a:sym typeface="Roboto"/>
                </a:rPr>
                <a:t>Vestibulum congue tempus</a:t>
              </a:r>
              <a:endParaRPr b="1" sz="800">
                <a:solidFill>
                  <a:srgbClr val="FFFFFF"/>
                </a:solidFill>
                <a:latin typeface="Roboto"/>
                <a:ea typeface="Roboto"/>
                <a:cs typeface="Roboto"/>
                <a:sym typeface="Roboto"/>
              </a:endParaRPr>
            </a:p>
          </p:txBody>
        </p:sp>
        <p:sp>
          <p:nvSpPr>
            <p:cNvPr id="108" name="Google Shape;108;p16"/>
            <p:cNvSpPr txBox="1"/>
            <p:nvPr/>
          </p:nvSpPr>
          <p:spPr>
            <a:xfrm rot="-2700000">
              <a:off x="1959709"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800">
                  <a:latin typeface="Roboto"/>
                  <a:ea typeface="Roboto"/>
                  <a:cs typeface="Roboto"/>
                  <a:sym typeface="Roboto"/>
                </a:rPr>
                <a:t>Data set from Google drive is loaded and libraries like numpy, pandas, matplotlib, seaborn</a:t>
              </a:r>
              <a:endParaRPr b="1" sz="800">
                <a:latin typeface="Roboto"/>
                <a:ea typeface="Roboto"/>
                <a:cs typeface="Roboto"/>
                <a:sym typeface="Roboto"/>
              </a:endParaRPr>
            </a:p>
          </p:txBody>
        </p:sp>
      </p:grpSp>
      <p:grpSp>
        <p:nvGrpSpPr>
          <p:cNvPr id="109" name="Google Shape;109;p16"/>
          <p:cNvGrpSpPr/>
          <p:nvPr/>
        </p:nvGrpSpPr>
        <p:grpSpPr>
          <a:xfrm>
            <a:off x="3203958" y="1258050"/>
            <a:ext cx="2726286" cy="2547000"/>
            <a:chOff x="3203958" y="1258050"/>
            <a:chExt cx="2726286" cy="2547000"/>
          </a:xfrm>
        </p:grpSpPr>
        <p:sp>
          <p:nvSpPr>
            <p:cNvPr id="110" name="Google Shape;110;p16"/>
            <p:cNvSpPr/>
            <p:nvPr/>
          </p:nvSpPr>
          <p:spPr>
            <a:xfrm rot="2700000">
              <a:off x="4196595" y="1011412"/>
              <a:ext cx="561726" cy="3040276"/>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3420974"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D5DDF"/>
                  </a:solidFill>
                  <a:latin typeface="Roboto"/>
                  <a:ea typeface="Roboto"/>
                  <a:cs typeface="Roboto"/>
                  <a:sym typeface="Roboto"/>
                </a:rPr>
                <a:t>2</a:t>
              </a:r>
              <a:endParaRPr b="1" sz="1200">
                <a:solidFill>
                  <a:srgbClr val="0D5DDF"/>
                </a:solidFill>
                <a:latin typeface="Roboto"/>
                <a:ea typeface="Roboto"/>
                <a:cs typeface="Roboto"/>
                <a:sym typeface="Roboto"/>
              </a:endParaRPr>
            </a:p>
          </p:txBody>
        </p:sp>
        <p:sp>
          <p:nvSpPr>
            <p:cNvPr id="112" name="Google Shape;112;p16"/>
            <p:cNvSpPr txBox="1"/>
            <p:nvPr/>
          </p:nvSpPr>
          <p:spPr>
            <a:xfrm rot="-2700000">
              <a:off x="3410687" y="2240903"/>
              <a:ext cx="2333877"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Roboto"/>
                  <a:ea typeface="Roboto"/>
                  <a:cs typeface="Roboto"/>
                  <a:sym typeface="Roboto"/>
                </a:rPr>
                <a:t>Vestibulum congue tempus</a:t>
              </a:r>
              <a:endParaRPr b="1" sz="800">
                <a:solidFill>
                  <a:srgbClr val="FFFFFF"/>
                </a:solidFill>
                <a:latin typeface="Roboto"/>
                <a:ea typeface="Roboto"/>
                <a:cs typeface="Roboto"/>
                <a:sym typeface="Roboto"/>
              </a:endParaRPr>
            </a:p>
          </p:txBody>
        </p:sp>
        <p:sp>
          <p:nvSpPr>
            <p:cNvPr id="113" name="Google Shape;113;p16"/>
            <p:cNvSpPr txBox="1"/>
            <p:nvPr/>
          </p:nvSpPr>
          <p:spPr>
            <a:xfrm rot="-2700000">
              <a:off x="3869931"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800">
                  <a:latin typeface="Roboto"/>
                  <a:ea typeface="Roboto"/>
                  <a:cs typeface="Roboto"/>
                  <a:sym typeface="Roboto"/>
                </a:rPr>
                <a:t>Removing unwanted columns and done statistical mean and mode on the required columns</a:t>
              </a:r>
              <a:endParaRPr b="1" sz="800">
                <a:latin typeface="Roboto"/>
                <a:ea typeface="Roboto"/>
                <a:cs typeface="Roboto"/>
                <a:sym typeface="Roboto"/>
              </a:endParaRPr>
            </a:p>
          </p:txBody>
        </p:sp>
      </p:grpSp>
      <p:grpSp>
        <p:nvGrpSpPr>
          <p:cNvPr id="114" name="Google Shape;114;p16"/>
          <p:cNvGrpSpPr/>
          <p:nvPr/>
        </p:nvGrpSpPr>
        <p:grpSpPr>
          <a:xfrm>
            <a:off x="5123977" y="1258050"/>
            <a:ext cx="2726286" cy="2547000"/>
            <a:chOff x="5123977" y="1258050"/>
            <a:chExt cx="2726286" cy="2547000"/>
          </a:xfrm>
        </p:grpSpPr>
        <p:sp>
          <p:nvSpPr>
            <p:cNvPr id="115" name="Google Shape;115;p16"/>
            <p:cNvSpPr/>
            <p:nvPr/>
          </p:nvSpPr>
          <p:spPr>
            <a:xfrm rot="2700000">
              <a:off x="6116614" y="1011412"/>
              <a:ext cx="561726" cy="3040276"/>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a:off x="534099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307BF3"/>
                  </a:solidFill>
                  <a:latin typeface="Roboto"/>
                  <a:ea typeface="Roboto"/>
                  <a:cs typeface="Roboto"/>
                  <a:sym typeface="Roboto"/>
                </a:rPr>
                <a:t>3</a:t>
              </a:r>
              <a:endParaRPr b="1" sz="1200">
                <a:solidFill>
                  <a:srgbClr val="307BF3"/>
                </a:solidFill>
                <a:latin typeface="Roboto"/>
                <a:ea typeface="Roboto"/>
                <a:cs typeface="Roboto"/>
                <a:sym typeface="Roboto"/>
              </a:endParaRPr>
            </a:p>
          </p:txBody>
        </p:sp>
        <p:sp>
          <p:nvSpPr>
            <p:cNvPr id="117" name="Google Shape;117;p16"/>
            <p:cNvSpPr txBox="1"/>
            <p:nvPr/>
          </p:nvSpPr>
          <p:spPr>
            <a:xfrm rot="-2700000">
              <a:off x="5323969" y="2238203"/>
              <a:ext cx="2341513"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Roboto"/>
                  <a:ea typeface="Roboto"/>
                  <a:cs typeface="Roboto"/>
                  <a:sym typeface="Roboto"/>
                </a:rPr>
                <a:t>Vestibulum congue tempus</a:t>
              </a:r>
              <a:endParaRPr b="1" sz="800">
                <a:solidFill>
                  <a:srgbClr val="FFFFFF"/>
                </a:solidFill>
                <a:latin typeface="Roboto"/>
                <a:ea typeface="Roboto"/>
                <a:cs typeface="Roboto"/>
                <a:sym typeface="Roboto"/>
              </a:endParaRPr>
            </a:p>
          </p:txBody>
        </p:sp>
        <p:sp>
          <p:nvSpPr>
            <p:cNvPr id="118" name="Google Shape;118;p16"/>
            <p:cNvSpPr txBox="1"/>
            <p:nvPr/>
          </p:nvSpPr>
          <p:spPr>
            <a:xfrm rot="-2700000">
              <a:off x="5789949"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800">
                  <a:latin typeface="Roboto"/>
                  <a:ea typeface="Roboto"/>
                  <a:cs typeface="Roboto"/>
                  <a:sym typeface="Roboto"/>
                </a:rPr>
                <a:t>Analyze and Explore Data set to </a:t>
              </a:r>
              <a:r>
                <a:rPr lang="en" sz="800">
                  <a:latin typeface="Roboto"/>
                  <a:ea typeface="Roboto"/>
                  <a:cs typeface="Roboto"/>
                  <a:sym typeface="Roboto"/>
                </a:rPr>
                <a:t>find</a:t>
              </a:r>
              <a:r>
                <a:rPr lang="en" sz="800">
                  <a:latin typeface="Roboto"/>
                  <a:ea typeface="Roboto"/>
                  <a:cs typeface="Roboto"/>
                  <a:sym typeface="Roboto"/>
                </a:rPr>
                <a:t> insights according to hotel’s and visitors perspective</a:t>
              </a:r>
              <a:endParaRPr b="1" sz="800">
                <a:latin typeface="Roboto"/>
                <a:ea typeface="Roboto"/>
                <a:cs typeface="Roboto"/>
                <a:sym typeface="Roboto"/>
              </a:endParaRPr>
            </a:p>
          </p:txBody>
        </p:sp>
      </p:grpSp>
      <p:grpSp>
        <p:nvGrpSpPr>
          <p:cNvPr id="119" name="Google Shape;119;p16"/>
          <p:cNvGrpSpPr/>
          <p:nvPr/>
        </p:nvGrpSpPr>
        <p:grpSpPr>
          <a:xfrm>
            <a:off x="1293736" y="1258050"/>
            <a:ext cx="2547000" cy="2547000"/>
            <a:chOff x="1293736" y="1258050"/>
            <a:chExt cx="2547000" cy="2547000"/>
          </a:xfrm>
        </p:grpSpPr>
        <p:sp>
          <p:nvSpPr>
            <p:cNvPr id="120" name="Google Shape;120;p16"/>
            <p:cNvSpPr/>
            <p:nvPr/>
          </p:nvSpPr>
          <p:spPr>
            <a:xfrm rot="2700000">
              <a:off x="2286374" y="1011412"/>
              <a:ext cx="561726" cy="3040276"/>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a:off x="151075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944A1"/>
                  </a:solidFill>
                  <a:latin typeface="Roboto"/>
                  <a:ea typeface="Roboto"/>
                  <a:cs typeface="Roboto"/>
                  <a:sym typeface="Roboto"/>
                </a:rPr>
                <a:t>1</a:t>
              </a:r>
              <a:endParaRPr b="1" sz="1200">
                <a:solidFill>
                  <a:srgbClr val="0944A1"/>
                </a:solidFill>
                <a:latin typeface="Roboto"/>
                <a:ea typeface="Roboto"/>
                <a:cs typeface="Roboto"/>
                <a:sym typeface="Roboto"/>
              </a:endParaRPr>
            </a:p>
          </p:txBody>
        </p:sp>
        <p:sp>
          <p:nvSpPr>
            <p:cNvPr id="122" name="Google Shape;122;p16"/>
            <p:cNvSpPr txBox="1"/>
            <p:nvPr/>
          </p:nvSpPr>
          <p:spPr>
            <a:xfrm rot="-2700000">
              <a:off x="1501398" y="2241353"/>
              <a:ext cx="2332604"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Roboto"/>
                  <a:ea typeface="Roboto"/>
                  <a:cs typeface="Roboto"/>
                  <a:sym typeface="Roboto"/>
                </a:rPr>
                <a:t>Loading Hotel Data Set </a:t>
              </a:r>
              <a:endParaRPr b="1" sz="800">
                <a:solidFill>
                  <a:srgbClr val="FFFFFF"/>
                </a:solidFill>
                <a:latin typeface="Roboto"/>
                <a:ea typeface="Roboto"/>
                <a:cs typeface="Roboto"/>
                <a:sym typeface="Roboto"/>
              </a:endParaRPr>
            </a:p>
          </p:txBody>
        </p:sp>
      </p:grpSp>
      <p:grpSp>
        <p:nvGrpSpPr>
          <p:cNvPr id="123" name="Google Shape;123;p16"/>
          <p:cNvGrpSpPr/>
          <p:nvPr/>
        </p:nvGrpSpPr>
        <p:grpSpPr>
          <a:xfrm>
            <a:off x="3203958" y="1258050"/>
            <a:ext cx="2547000" cy="2547000"/>
            <a:chOff x="3203958" y="1258050"/>
            <a:chExt cx="2547000" cy="2547000"/>
          </a:xfrm>
        </p:grpSpPr>
        <p:sp>
          <p:nvSpPr>
            <p:cNvPr id="124" name="Google Shape;124;p16"/>
            <p:cNvSpPr/>
            <p:nvPr/>
          </p:nvSpPr>
          <p:spPr>
            <a:xfrm rot="2700000">
              <a:off x="4196595" y="1011412"/>
              <a:ext cx="561726" cy="3040276"/>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a:off x="3420974"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D5DDF"/>
                  </a:solidFill>
                  <a:latin typeface="Roboto"/>
                  <a:ea typeface="Roboto"/>
                  <a:cs typeface="Roboto"/>
                  <a:sym typeface="Roboto"/>
                </a:rPr>
                <a:t>2</a:t>
              </a:r>
              <a:endParaRPr b="1" sz="1200">
                <a:solidFill>
                  <a:srgbClr val="0D5DDF"/>
                </a:solidFill>
                <a:latin typeface="Roboto"/>
                <a:ea typeface="Roboto"/>
                <a:cs typeface="Roboto"/>
                <a:sym typeface="Roboto"/>
              </a:endParaRPr>
            </a:p>
          </p:txBody>
        </p:sp>
        <p:sp>
          <p:nvSpPr>
            <p:cNvPr id="126" name="Google Shape;126;p16"/>
            <p:cNvSpPr txBox="1"/>
            <p:nvPr/>
          </p:nvSpPr>
          <p:spPr>
            <a:xfrm rot="-2700000">
              <a:off x="3410687" y="2240903"/>
              <a:ext cx="2333877"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Roboto"/>
                  <a:ea typeface="Roboto"/>
                  <a:cs typeface="Roboto"/>
                  <a:sym typeface="Roboto"/>
                </a:rPr>
                <a:t>Data Cleaning</a:t>
              </a:r>
              <a:endParaRPr b="1" sz="800">
                <a:solidFill>
                  <a:srgbClr val="FFFFFF"/>
                </a:solidFill>
                <a:latin typeface="Roboto"/>
                <a:ea typeface="Roboto"/>
                <a:cs typeface="Roboto"/>
                <a:sym typeface="Roboto"/>
              </a:endParaRPr>
            </a:p>
          </p:txBody>
        </p:sp>
      </p:grpSp>
      <p:grpSp>
        <p:nvGrpSpPr>
          <p:cNvPr id="127" name="Google Shape;127;p16"/>
          <p:cNvGrpSpPr/>
          <p:nvPr/>
        </p:nvGrpSpPr>
        <p:grpSpPr>
          <a:xfrm>
            <a:off x="5123977" y="1258050"/>
            <a:ext cx="2547000" cy="2547000"/>
            <a:chOff x="5123977" y="1258050"/>
            <a:chExt cx="2547000" cy="2547000"/>
          </a:xfrm>
        </p:grpSpPr>
        <p:sp>
          <p:nvSpPr>
            <p:cNvPr id="128" name="Google Shape;128;p16"/>
            <p:cNvSpPr/>
            <p:nvPr/>
          </p:nvSpPr>
          <p:spPr>
            <a:xfrm rot="2700000">
              <a:off x="6116614" y="1011412"/>
              <a:ext cx="561726" cy="3040276"/>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534099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307BF3"/>
                  </a:solidFill>
                  <a:latin typeface="Roboto"/>
                  <a:ea typeface="Roboto"/>
                  <a:cs typeface="Roboto"/>
                  <a:sym typeface="Roboto"/>
                </a:rPr>
                <a:t>3</a:t>
              </a:r>
              <a:endParaRPr b="1" sz="1200">
                <a:solidFill>
                  <a:srgbClr val="307BF3"/>
                </a:solidFill>
                <a:latin typeface="Roboto"/>
                <a:ea typeface="Roboto"/>
                <a:cs typeface="Roboto"/>
                <a:sym typeface="Roboto"/>
              </a:endParaRPr>
            </a:p>
          </p:txBody>
        </p:sp>
        <p:sp>
          <p:nvSpPr>
            <p:cNvPr id="130" name="Google Shape;130;p16"/>
            <p:cNvSpPr txBox="1"/>
            <p:nvPr/>
          </p:nvSpPr>
          <p:spPr>
            <a:xfrm rot="-2700000">
              <a:off x="5323969" y="2238203"/>
              <a:ext cx="2341513"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Roboto"/>
                  <a:ea typeface="Roboto"/>
                  <a:cs typeface="Roboto"/>
                  <a:sym typeface="Roboto"/>
                </a:rPr>
                <a:t>Data Visualization</a:t>
              </a:r>
              <a:endParaRPr b="1" sz="800">
                <a:solidFill>
                  <a:srgbClr val="FFFFFF"/>
                </a:solidFill>
                <a:latin typeface="Roboto"/>
                <a:ea typeface="Roboto"/>
                <a:cs typeface="Roboto"/>
                <a:sym typeface="Roboto"/>
              </a:endParaRPr>
            </a:p>
          </p:txBody>
        </p:sp>
      </p:grpSp>
      <p:sp>
        <p:nvSpPr>
          <p:cNvPr id="131" name="Google Shape;131;p16"/>
          <p:cNvSpPr txBox="1"/>
          <p:nvPr/>
        </p:nvSpPr>
        <p:spPr>
          <a:xfrm>
            <a:off x="652300" y="374275"/>
            <a:ext cx="5475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Times New Roman"/>
                <a:ea typeface="Times New Roman"/>
                <a:cs typeface="Times New Roman"/>
                <a:sym typeface="Times New Roman"/>
              </a:rPr>
              <a:t>EDA Process Flow: </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txBox="1"/>
          <p:nvPr>
            <p:ph type="title"/>
          </p:nvPr>
        </p:nvSpPr>
        <p:spPr>
          <a:xfrm>
            <a:off x="311700" y="2944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Summary:</a:t>
            </a:r>
            <a:endParaRPr/>
          </a:p>
          <a:p>
            <a:pPr indent="0" lvl="0" marL="0" rtl="0" algn="l">
              <a:spcBef>
                <a:spcPts val="0"/>
              </a:spcBef>
              <a:spcAft>
                <a:spcPts val="0"/>
              </a:spcAft>
              <a:buNone/>
            </a:pPr>
            <a:r>
              <a:t/>
            </a:r>
            <a:endParaRPr/>
          </a:p>
        </p:txBody>
      </p:sp>
      <p:sp>
        <p:nvSpPr>
          <p:cNvPr id="137" name="Google Shape;137;p17"/>
          <p:cNvSpPr txBox="1"/>
          <p:nvPr>
            <p:ph idx="1" type="body"/>
          </p:nvPr>
        </p:nvSpPr>
        <p:spPr>
          <a:xfrm>
            <a:off x="236850" y="848775"/>
            <a:ext cx="8520600" cy="3588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5600"/>
              <a:t>df_hotel:</a:t>
            </a:r>
            <a:endParaRPr b="1" sz="5600"/>
          </a:p>
          <a:p>
            <a:pPr indent="-307975" lvl="0" marL="457200" rtl="0" algn="l">
              <a:spcBef>
                <a:spcPts val="1200"/>
              </a:spcBef>
              <a:spcAft>
                <a:spcPts val="0"/>
              </a:spcAft>
              <a:buSzPct val="100000"/>
              <a:buFont typeface="Times New Roman"/>
              <a:buChar char="●"/>
            </a:pPr>
            <a:r>
              <a:rPr lang="en" sz="5000">
                <a:latin typeface="Times New Roman"/>
                <a:ea typeface="Times New Roman"/>
                <a:cs typeface="Times New Roman"/>
                <a:sym typeface="Times New Roman"/>
              </a:rPr>
              <a:t>It contains all the information related to City and Resort hotel bookings. </a:t>
            </a:r>
            <a:endParaRPr sz="5000">
              <a:latin typeface="Times New Roman"/>
              <a:ea typeface="Times New Roman"/>
              <a:cs typeface="Times New Roman"/>
              <a:sym typeface="Times New Roman"/>
            </a:endParaRPr>
          </a:p>
          <a:p>
            <a:pPr indent="-307975" lvl="0" marL="457200" rtl="0" algn="l">
              <a:spcBef>
                <a:spcPts val="0"/>
              </a:spcBef>
              <a:spcAft>
                <a:spcPts val="0"/>
              </a:spcAft>
              <a:buSzPct val="100000"/>
              <a:buFont typeface="Times New Roman"/>
              <a:buChar char="●"/>
            </a:pPr>
            <a:r>
              <a:rPr lang="en" sz="5000">
                <a:latin typeface="Times New Roman"/>
                <a:ea typeface="Times New Roman"/>
                <a:cs typeface="Times New Roman"/>
                <a:sym typeface="Times New Roman"/>
              </a:rPr>
              <a:t>It contains following features that are used for exploring and analyzing the data set.</a:t>
            </a:r>
            <a:endParaRPr sz="5000">
              <a:latin typeface="Times New Roman"/>
              <a:ea typeface="Times New Roman"/>
              <a:cs typeface="Times New Roman"/>
              <a:sym typeface="Times New Roman"/>
            </a:endParaRPr>
          </a:p>
          <a:p>
            <a:pPr indent="-307975" lvl="0" marL="457200" rtl="0" algn="l">
              <a:spcBef>
                <a:spcPts val="0"/>
              </a:spcBef>
              <a:spcAft>
                <a:spcPts val="0"/>
              </a:spcAft>
              <a:buSzPct val="100000"/>
              <a:buChar char="➢"/>
            </a:pPr>
            <a:r>
              <a:rPr b="1" i="1" lang="en" sz="5000">
                <a:solidFill>
                  <a:srgbClr val="2E2E2E"/>
                </a:solidFill>
                <a:highlight>
                  <a:srgbClr val="FFFFFF"/>
                </a:highlight>
                <a:latin typeface="Times New Roman"/>
                <a:ea typeface="Times New Roman"/>
                <a:cs typeface="Times New Roman"/>
                <a:sym typeface="Times New Roman"/>
              </a:rPr>
              <a:t>arrival_date_year: </a:t>
            </a:r>
            <a:r>
              <a:rPr lang="en" sz="5000">
                <a:solidFill>
                  <a:srgbClr val="2E2E2E"/>
                </a:solidFill>
                <a:highlight>
                  <a:srgbClr val="FFFFFF"/>
                </a:highlight>
                <a:latin typeface="Times New Roman"/>
                <a:ea typeface="Times New Roman"/>
                <a:cs typeface="Times New Roman"/>
                <a:sym typeface="Times New Roman"/>
              </a:rPr>
              <a:t>Year of arrival date</a:t>
            </a:r>
            <a:endParaRPr sz="5000">
              <a:solidFill>
                <a:srgbClr val="2E2E2E"/>
              </a:solidFill>
              <a:highlight>
                <a:srgbClr val="FFFFFF"/>
              </a:highlight>
              <a:latin typeface="Times New Roman"/>
              <a:ea typeface="Times New Roman"/>
              <a:cs typeface="Times New Roman"/>
              <a:sym typeface="Times New Roman"/>
            </a:endParaRPr>
          </a:p>
          <a:p>
            <a:pPr indent="-307975" lvl="0" marL="457200" rtl="0" algn="l">
              <a:spcBef>
                <a:spcPts val="0"/>
              </a:spcBef>
              <a:spcAft>
                <a:spcPts val="0"/>
              </a:spcAft>
              <a:buSzPct val="100000"/>
              <a:buChar char="➢"/>
            </a:pPr>
            <a:r>
              <a:rPr b="1" lang="en" sz="5000">
                <a:solidFill>
                  <a:srgbClr val="212121"/>
                </a:solidFill>
                <a:highlight>
                  <a:srgbClr val="FFFFFF"/>
                </a:highlight>
                <a:latin typeface="Times New Roman"/>
                <a:ea typeface="Times New Roman"/>
                <a:cs typeface="Times New Roman"/>
                <a:sym typeface="Times New Roman"/>
              </a:rPr>
              <a:t>customer_type: </a:t>
            </a:r>
            <a:r>
              <a:rPr lang="en" sz="5000">
                <a:solidFill>
                  <a:srgbClr val="212121"/>
                </a:solidFill>
                <a:highlight>
                  <a:srgbClr val="FFFFFF"/>
                </a:highlight>
                <a:latin typeface="Times New Roman"/>
                <a:ea typeface="Times New Roman"/>
                <a:cs typeface="Times New Roman"/>
                <a:sym typeface="Times New Roman"/>
              </a:rPr>
              <a:t>Type of booking such as Contract (booking has an allotment), Group (booking is associated with a group booking), Transient (booking is not part of a group or contract), Transient-party (booking is transient but is associated with at least other transient bookings). </a:t>
            </a:r>
            <a:endParaRPr sz="5000">
              <a:solidFill>
                <a:srgbClr val="212121"/>
              </a:solidFill>
              <a:highlight>
                <a:srgbClr val="FFFFFF"/>
              </a:highlight>
              <a:latin typeface="Times New Roman"/>
              <a:ea typeface="Times New Roman"/>
              <a:cs typeface="Times New Roman"/>
              <a:sym typeface="Times New Roman"/>
            </a:endParaRPr>
          </a:p>
          <a:p>
            <a:pPr indent="-307975" lvl="0" marL="457200" rtl="0" algn="l">
              <a:spcBef>
                <a:spcPts val="0"/>
              </a:spcBef>
              <a:spcAft>
                <a:spcPts val="0"/>
              </a:spcAft>
              <a:buSzPct val="100000"/>
              <a:buChar char="➢"/>
            </a:pPr>
            <a:r>
              <a:rPr b="1" lang="en" sz="5000">
                <a:solidFill>
                  <a:srgbClr val="212121"/>
                </a:solidFill>
                <a:highlight>
                  <a:srgbClr val="FFFFFF"/>
                </a:highlight>
                <a:latin typeface="Times New Roman"/>
                <a:ea typeface="Times New Roman"/>
                <a:cs typeface="Times New Roman"/>
                <a:sym typeface="Times New Roman"/>
              </a:rPr>
              <a:t>is_canceled: </a:t>
            </a:r>
            <a:r>
              <a:rPr lang="en" sz="5000">
                <a:solidFill>
                  <a:srgbClr val="212121"/>
                </a:solidFill>
                <a:highlight>
                  <a:srgbClr val="FFFFFF"/>
                </a:highlight>
                <a:latin typeface="Times New Roman"/>
                <a:ea typeface="Times New Roman"/>
                <a:cs typeface="Times New Roman"/>
                <a:sym typeface="Times New Roman"/>
              </a:rPr>
              <a:t>Value indicates if the booking was canceled (1) or not (0).  </a:t>
            </a:r>
            <a:endParaRPr sz="5000">
              <a:solidFill>
                <a:srgbClr val="212121"/>
              </a:solidFill>
              <a:highlight>
                <a:srgbClr val="FFFFFF"/>
              </a:highlight>
              <a:latin typeface="Times New Roman"/>
              <a:ea typeface="Times New Roman"/>
              <a:cs typeface="Times New Roman"/>
              <a:sym typeface="Times New Roman"/>
            </a:endParaRPr>
          </a:p>
          <a:p>
            <a:pPr indent="-307975" lvl="0" marL="457200" rtl="0" algn="l">
              <a:spcBef>
                <a:spcPts val="0"/>
              </a:spcBef>
              <a:spcAft>
                <a:spcPts val="0"/>
              </a:spcAft>
              <a:buSzPct val="100000"/>
              <a:buChar char="➢"/>
            </a:pPr>
            <a:r>
              <a:rPr b="1" lang="en" sz="5000">
                <a:solidFill>
                  <a:srgbClr val="212121"/>
                </a:solidFill>
                <a:highlight>
                  <a:srgbClr val="FFFFFF"/>
                </a:highlight>
                <a:latin typeface="Times New Roman"/>
                <a:ea typeface="Times New Roman"/>
                <a:cs typeface="Times New Roman"/>
                <a:sym typeface="Times New Roman"/>
              </a:rPr>
              <a:t>market_segment: </a:t>
            </a:r>
            <a:r>
              <a:rPr lang="en" sz="5000">
                <a:solidFill>
                  <a:srgbClr val="212121"/>
                </a:solidFill>
                <a:highlight>
                  <a:srgbClr val="FFFFFF"/>
                </a:highlight>
                <a:latin typeface="Times New Roman"/>
                <a:ea typeface="Times New Roman"/>
                <a:cs typeface="Times New Roman"/>
                <a:sym typeface="Times New Roman"/>
              </a:rPr>
              <a:t>Market segment designation. In categories, the term “TA” means “Travel Agents” and “TO” means “Tour Operators. </a:t>
            </a:r>
            <a:endParaRPr sz="5000">
              <a:solidFill>
                <a:srgbClr val="212121"/>
              </a:solidFill>
              <a:highlight>
                <a:srgbClr val="FFFFFF"/>
              </a:highlight>
              <a:latin typeface="Times New Roman"/>
              <a:ea typeface="Times New Roman"/>
              <a:cs typeface="Times New Roman"/>
              <a:sym typeface="Times New Roman"/>
            </a:endParaRPr>
          </a:p>
          <a:p>
            <a:pPr indent="-307975" lvl="0" marL="457200" rtl="0" algn="l">
              <a:spcBef>
                <a:spcPts val="0"/>
              </a:spcBef>
              <a:spcAft>
                <a:spcPts val="0"/>
              </a:spcAft>
              <a:buSzPct val="100000"/>
              <a:buChar char="➢"/>
            </a:pPr>
            <a:r>
              <a:rPr b="1" lang="en" sz="5000">
                <a:solidFill>
                  <a:srgbClr val="212121"/>
                </a:solidFill>
                <a:highlight>
                  <a:srgbClr val="FFFFFF"/>
                </a:highlight>
                <a:latin typeface="Times New Roman"/>
                <a:ea typeface="Times New Roman"/>
                <a:cs typeface="Times New Roman"/>
                <a:sym typeface="Times New Roman"/>
              </a:rPr>
              <a:t>meal: </a:t>
            </a:r>
            <a:r>
              <a:rPr lang="en" sz="5000">
                <a:solidFill>
                  <a:srgbClr val="212121"/>
                </a:solidFill>
                <a:highlight>
                  <a:srgbClr val="FFFFFF"/>
                </a:highlight>
                <a:latin typeface="Times New Roman"/>
                <a:ea typeface="Times New Roman"/>
                <a:cs typeface="Times New Roman"/>
                <a:sym typeface="Times New Roman"/>
              </a:rPr>
              <a:t>Type of meal booked such as  Bed &amp; Breakfast (BB), Half board (breakfast and one other meal – usual dinner) (HB), Full board (breakfast, lunch, and dinner) (FB).</a:t>
            </a:r>
            <a:endParaRPr sz="5000">
              <a:solidFill>
                <a:srgbClr val="212121"/>
              </a:solidFill>
              <a:highlight>
                <a:srgbClr val="FFFFFF"/>
              </a:highlight>
              <a:latin typeface="Times New Roman"/>
              <a:ea typeface="Times New Roman"/>
              <a:cs typeface="Times New Roman"/>
              <a:sym typeface="Times New Roman"/>
            </a:endParaRPr>
          </a:p>
          <a:p>
            <a:pPr indent="-307975" lvl="0" marL="457200" rtl="0" algn="l">
              <a:spcBef>
                <a:spcPts val="0"/>
              </a:spcBef>
              <a:spcAft>
                <a:spcPts val="0"/>
              </a:spcAft>
              <a:buClr>
                <a:srgbClr val="212121"/>
              </a:buClr>
              <a:buSzPct val="100000"/>
              <a:buFont typeface="Times New Roman"/>
              <a:buChar char="➢"/>
            </a:pPr>
            <a:r>
              <a:rPr b="1" lang="en" sz="5000">
                <a:solidFill>
                  <a:srgbClr val="212121"/>
                </a:solidFill>
                <a:highlight>
                  <a:srgbClr val="FFFFFF"/>
                </a:highlight>
                <a:latin typeface="Times New Roman"/>
                <a:ea typeface="Times New Roman"/>
                <a:cs typeface="Times New Roman"/>
                <a:sym typeface="Times New Roman"/>
              </a:rPr>
              <a:t>stays_in _weekend_nights: </a:t>
            </a:r>
            <a:r>
              <a:rPr lang="en" sz="5000">
                <a:solidFill>
                  <a:srgbClr val="212121"/>
                </a:solidFill>
                <a:highlight>
                  <a:srgbClr val="FFFFFF"/>
                </a:highlight>
                <a:latin typeface="Times New Roman"/>
                <a:ea typeface="Times New Roman"/>
                <a:cs typeface="Times New Roman"/>
                <a:sym typeface="Times New Roman"/>
              </a:rPr>
              <a:t>Number of weekend nights (Saturday or Sunday) the guest stayed or booked to stay at the hotel</a:t>
            </a:r>
            <a:endParaRPr sz="5000">
              <a:solidFill>
                <a:srgbClr val="212121"/>
              </a:solidFill>
              <a:highlight>
                <a:srgbClr val="FFFFFF"/>
              </a:highlight>
              <a:latin typeface="Times New Roman"/>
              <a:ea typeface="Times New Roman"/>
              <a:cs typeface="Times New Roman"/>
              <a:sym typeface="Times New Roman"/>
            </a:endParaRPr>
          </a:p>
          <a:p>
            <a:pPr indent="-307975" lvl="0" marL="457200" rtl="0" algn="l">
              <a:spcBef>
                <a:spcPts val="0"/>
              </a:spcBef>
              <a:spcAft>
                <a:spcPts val="0"/>
              </a:spcAft>
              <a:buClr>
                <a:srgbClr val="212121"/>
              </a:buClr>
              <a:buSzPct val="100000"/>
              <a:buFont typeface="Times New Roman"/>
              <a:buChar char="➢"/>
            </a:pPr>
            <a:r>
              <a:rPr b="1" lang="en" sz="5000">
                <a:solidFill>
                  <a:srgbClr val="212121"/>
                </a:solidFill>
                <a:highlight>
                  <a:srgbClr val="FFFFFF"/>
                </a:highlight>
                <a:latin typeface="Times New Roman"/>
                <a:ea typeface="Times New Roman"/>
                <a:cs typeface="Times New Roman"/>
                <a:sym typeface="Times New Roman"/>
              </a:rPr>
              <a:t>stays_in_week_nights:</a:t>
            </a:r>
            <a:r>
              <a:rPr lang="en" sz="5000">
                <a:solidFill>
                  <a:srgbClr val="212121"/>
                </a:solidFill>
                <a:highlight>
                  <a:srgbClr val="FFFFFF"/>
                </a:highlight>
                <a:latin typeface="Times New Roman"/>
                <a:ea typeface="Times New Roman"/>
                <a:cs typeface="Times New Roman"/>
                <a:sym typeface="Times New Roman"/>
              </a:rPr>
              <a:t> Number of weeknights (Monday to Friday) the guest stayed or booked to stay at the hotel</a:t>
            </a:r>
            <a:endParaRPr sz="5000">
              <a:solidFill>
                <a:srgbClr val="212121"/>
              </a:solidFill>
              <a:highlight>
                <a:srgbClr val="FFFFFF"/>
              </a:highlight>
              <a:latin typeface="Times New Roman"/>
              <a:ea typeface="Times New Roman"/>
              <a:cs typeface="Times New Roman"/>
              <a:sym typeface="Times New Roman"/>
            </a:endParaRPr>
          </a:p>
          <a:p>
            <a:pPr indent="-307975" lvl="0" marL="457200" rtl="0" algn="l">
              <a:spcBef>
                <a:spcPts val="0"/>
              </a:spcBef>
              <a:spcAft>
                <a:spcPts val="0"/>
              </a:spcAft>
              <a:buClr>
                <a:srgbClr val="212121"/>
              </a:buClr>
              <a:buSzPct val="100000"/>
              <a:buFont typeface="Times New Roman"/>
              <a:buChar char="➢"/>
            </a:pPr>
            <a:r>
              <a:rPr b="1" lang="en" sz="5000">
                <a:solidFill>
                  <a:srgbClr val="212121"/>
                </a:solidFill>
                <a:highlight>
                  <a:srgbClr val="FFFFFF"/>
                </a:highlight>
                <a:latin typeface="Times New Roman"/>
                <a:ea typeface="Times New Roman"/>
                <a:cs typeface="Times New Roman"/>
                <a:sym typeface="Times New Roman"/>
              </a:rPr>
              <a:t>adults/children/babies: </a:t>
            </a:r>
            <a:r>
              <a:rPr lang="en" sz="5000">
                <a:solidFill>
                  <a:srgbClr val="212121"/>
                </a:solidFill>
                <a:highlight>
                  <a:srgbClr val="FFFFFF"/>
                </a:highlight>
                <a:latin typeface="Times New Roman"/>
                <a:ea typeface="Times New Roman"/>
                <a:cs typeface="Times New Roman"/>
                <a:sym typeface="Times New Roman"/>
              </a:rPr>
              <a:t>Number of adults, children, and babies visiting hotels.</a:t>
            </a:r>
            <a:endParaRPr sz="5000">
              <a:solidFill>
                <a:srgbClr val="212121"/>
              </a:solidFill>
              <a:highlight>
                <a:srgbClr val="FFFFFF"/>
              </a:highlight>
              <a:latin typeface="Times New Roman"/>
              <a:ea typeface="Times New Roman"/>
              <a:cs typeface="Times New Roman"/>
              <a:sym typeface="Times New Roman"/>
            </a:endParaRPr>
          </a:p>
          <a:p>
            <a:pPr indent="-307975" lvl="0" marL="457200" rtl="0" algn="l">
              <a:spcBef>
                <a:spcPts val="0"/>
              </a:spcBef>
              <a:spcAft>
                <a:spcPts val="0"/>
              </a:spcAft>
              <a:buClr>
                <a:srgbClr val="212121"/>
              </a:buClr>
              <a:buSzPct val="100000"/>
              <a:buFont typeface="Times New Roman"/>
              <a:buChar char="➢"/>
            </a:pPr>
            <a:r>
              <a:rPr b="1" lang="en" sz="5000">
                <a:solidFill>
                  <a:srgbClr val="212121"/>
                </a:solidFill>
                <a:highlight>
                  <a:srgbClr val="FFFFFF"/>
                </a:highlight>
                <a:latin typeface="Times New Roman"/>
                <a:ea typeface="Times New Roman"/>
                <a:cs typeface="Times New Roman"/>
                <a:sym typeface="Times New Roman"/>
              </a:rPr>
              <a:t>is_repeated_guest: </a:t>
            </a:r>
            <a:r>
              <a:rPr lang="en" sz="5000">
                <a:solidFill>
                  <a:srgbClr val="212121"/>
                </a:solidFill>
                <a:highlight>
                  <a:srgbClr val="FFFFFF"/>
                </a:highlight>
                <a:latin typeface="Times New Roman"/>
                <a:ea typeface="Times New Roman"/>
                <a:cs typeface="Times New Roman"/>
                <a:sym typeface="Times New Roman"/>
              </a:rPr>
              <a:t>Value indicates if the booking name was from a repeated guest (1) or not (0)</a:t>
            </a:r>
            <a:endParaRPr sz="5000">
              <a:solidFill>
                <a:srgbClr val="212121"/>
              </a:solidFill>
              <a:highlight>
                <a:srgbClr val="FFFFFF"/>
              </a:highlight>
              <a:latin typeface="Times New Roman"/>
              <a:ea typeface="Times New Roman"/>
              <a:cs typeface="Times New Roman"/>
              <a:sym typeface="Times New Roman"/>
            </a:endParaRPr>
          </a:p>
          <a:p>
            <a:pPr indent="0" lvl="0" marL="1371600" rtl="0" algn="l">
              <a:spcBef>
                <a:spcPts val="1200"/>
              </a:spcBef>
              <a:spcAft>
                <a:spcPts val="0"/>
              </a:spcAft>
              <a:buNone/>
            </a:pPr>
            <a:r>
              <a:t/>
            </a:r>
            <a:endParaRPr sz="5100">
              <a:solidFill>
                <a:srgbClr val="212121"/>
              </a:solidFill>
              <a:highlight>
                <a:srgbClr val="FFFFFF"/>
              </a:highlight>
              <a:latin typeface="Times New Roman"/>
              <a:ea typeface="Times New Roman"/>
              <a:cs typeface="Times New Roman"/>
              <a:sym typeface="Times New Roman"/>
            </a:endParaRPr>
          </a:p>
          <a:p>
            <a:pPr indent="0" lvl="0" marL="1371600" rtl="0" algn="l">
              <a:spcBef>
                <a:spcPts val="1200"/>
              </a:spcBef>
              <a:spcAft>
                <a:spcPts val="0"/>
              </a:spcAft>
              <a:buNone/>
            </a:pPr>
            <a:r>
              <a:t/>
            </a:r>
            <a:endParaRPr sz="5100">
              <a:solidFill>
                <a:srgbClr val="212121"/>
              </a:solidFill>
              <a:highlight>
                <a:srgbClr val="FFFFFF"/>
              </a:highlight>
              <a:latin typeface="Times New Roman"/>
              <a:ea typeface="Times New Roman"/>
              <a:cs typeface="Times New Roman"/>
              <a:sym typeface="Times New Roman"/>
            </a:endParaRPr>
          </a:p>
          <a:p>
            <a:pPr indent="-244475" lvl="0" marL="457200" rtl="0" algn="l">
              <a:spcBef>
                <a:spcPts val="1200"/>
              </a:spcBef>
              <a:spcAft>
                <a:spcPts val="0"/>
              </a:spcAft>
              <a:buClr>
                <a:srgbClr val="212121"/>
              </a:buClr>
              <a:buSzPct val="100000"/>
              <a:buFont typeface="Times New Roman"/>
              <a:buChar char="➢"/>
            </a:pPr>
            <a:r>
              <a:t/>
            </a:r>
            <a:endParaRPr sz="1000">
              <a:solidFill>
                <a:srgbClr val="212121"/>
              </a:solidFill>
              <a:highlight>
                <a:srgbClr val="FFFFFF"/>
              </a:highlight>
              <a:latin typeface="Times New Roman"/>
              <a:ea typeface="Times New Roman"/>
              <a:cs typeface="Times New Roman"/>
              <a:sym typeface="Times New Roman"/>
            </a:endParaRPr>
          </a:p>
          <a:p>
            <a:pPr indent="0" lvl="0" marL="1371600" rtl="0" algn="l">
              <a:spcBef>
                <a:spcPts val="1200"/>
              </a:spcBef>
              <a:spcAft>
                <a:spcPts val="0"/>
              </a:spcAft>
              <a:buNone/>
            </a:pPr>
            <a:r>
              <a:t/>
            </a:r>
            <a:endParaRPr b="1" sz="1000">
              <a:solidFill>
                <a:srgbClr val="212121"/>
              </a:solidFill>
              <a:highlight>
                <a:srgbClr val="FFFFFF"/>
              </a:highlight>
              <a:latin typeface="Times New Roman"/>
              <a:ea typeface="Times New Roman"/>
              <a:cs typeface="Times New Roman"/>
              <a:sym typeface="Times New Roman"/>
            </a:endParaRPr>
          </a:p>
          <a:p>
            <a:pPr indent="0" lvl="0" marL="1371600" rtl="0" algn="l">
              <a:spcBef>
                <a:spcPts val="1200"/>
              </a:spcBef>
              <a:spcAft>
                <a:spcPts val="0"/>
              </a:spcAft>
              <a:buNone/>
            </a:pPr>
            <a:r>
              <a:t/>
            </a:r>
            <a:endParaRPr b="1" sz="1000">
              <a:solidFill>
                <a:srgbClr val="21212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sz="1000">
              <a:solidFill>
                <a:srgbClr val="212121"/>
              </a:solidFill>
              <a:highlight>
                <a:srgbClr val="FFFFFF"/>
              </a:highlight>
              <a:latin typeface="Times New Roman"/>
              <a:ea typeface="Times New Roman"/>
              <a:cs typeface="Times New Roman"/>
              <a:sym typeface="Times New Roman"/>
            </a:endParaRPr>
          </a:p>
          <a:p>
            <a:pPr indent="0" lvl="0" marL="1371600" rtl="0" algn="l">
              <a:spcBef>
                <a:spcPts val="1200"/>
              </a:spcBef>
              <a:spcAft>
                <a:spcPts val="0"/>
              </a:spcAft>
              <a:buNone/>
            </a:pPr>
            <a:r>
              <a:t/>
            </a:r>
            <a:endParaRPr sz="1000">
              <a:solidFill>
                <a:srgbClr val="212121"/>
              </a:solidFill>
              <a:highlight>
                <a:srgbClr val="FFFFFF"/>
              </a:highlight>
              <a:latin typeface="Times New Roman"/>
              <a:ea typeface="Times New Roman"/>
              <a:cs typeface="Times New Roman"/>
              <a:sym typeface="Times New Roman"/>
            </a:endParaRPr>
          </a:p>
          <a:p>
            <a:pPr indent="0" lvl="0" marL="1371600" rtl="0" algn="l">
              <a:spcBef>
                <a:spcPts val="1200"/>
              </a:spcBef>
              <a:spcAft>
                <a:spcPts val="0"/>
              </a:spcAft>
              <a:buNone/>
            </a:pPr>
            <a:r>
              <a:t/>
            </a:r>
            <a:endParaRPr sz="1000">
              <a:solidFill>
                <a:srgbClr val="212121"/>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143" name="Google Shape;143;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In this step we </a:t>
            </a:r>
            <a:r>
              <a:rPr lang="en">
                <a:solidFill>
                  <a:srgbClr val="212121"/>
                </a:solidFill>
                <a:highlight>
                  <a:srgbClr val="FFFFFF"/>
                </a:highlight>
                <a:latin typeface="Times New Roman"/>
                <a:ea typeface="Times New Roman"/>
                <a:cs typeface="Times New Roman"/>
                <a:sym typeface="Times New Roman"/>
              </a:rPr>
              <a:t>drop the unnecessary columns to reduce noise in our data set.</a:t>
            </a:r>
            <a:endParaRPr>
              <a:solidFill>
                <a:srgbClr val="212121"/>
              </a:solidFill>
              <a:highlight>
                <a:srgbClr val="FFFFFF"/>
              </a:highlight>
              <a:latin typeface="Times New Roman"/>
              <a:ea typeface="Times New Roman"/>
              <a:cs typeface="Times New Roman"/>
              <a:sym typeface="Times New Roman"/>
            </a:endParaRPr>
          </a:p>
          <a:p>
            <a:pPr indent="-317500" lvl="0" marL="914400" rtl="0" algn="just">
              <a:spcBef>
                <a:spcPts val="120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Firstly, we have created a copy of our data set, so that the original data set does not get affected in further steps.</a:t>
            </a:r>
            <a:endParaRPr sz="1400">
              <a:solidFill>
                <a:srgbClr val="212121"/>
              </a:solidFill>
              <a:highlight>
                <a:srgbClr val="FFFFFF"/>
              </a:highlight>
              <a:latin typeface="Times New Roman"/>
              <a:ea typeface="Times New Roman"/>
              <a:cs typeface="Times New Roman"/>
              <a:sym typeface="Times New Roman"/>
            </a:endParaRPr>
          </a:p>
          <a:p>
            <a:pPr indent="-317500" lvl="0" marL="914400" rtl="0" algn="just">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Afterward, we found the columns with null values and replaced them with 0.   </a:t>
            </a:r>
            <a:endParaRPr sz="1400">
              <a:solidFill>
                <a:srgbClr val="212121"/>
              </a:solidFill>
              <a:highlight>
                <a:srgbClr val="FFFFFF"/>
              </a:highlight>
              <a:latin typeface="Times New Roman"/>
              <a:ea typeface="Times New Roman"/>
              <a:cs typeface="Times New Roman"/>
              <a:sym typeface="Times New Roman"/>
            </a:endParaRPr>
          </a:p>
          <a:p>
            <a:pPr indent="-317500" lvl="0" marL="914400" rtl="0" algn="just">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The missing values in the country column are replaced with mode value that appears mostly and the missing children values are replaced with the rounded mean value for proper evaluation of the data set.</a:t>
            </a:r>
            <a:endParaRPr sz="1400">
              <a:solidFill>
                <a:srgbClr val="212121"/>
              </a:solidFill>
              <a:highlight>
                <a:srgbClr val="FFFFFF"/>
              </a:highlight>
              <a:latin typeface="Times New Roman"/>
              <a:ea typeface="Times New Roman"/>
              <a:cs typeface="Times New Roman"/>
              <a:sym typeface="Times New Roman"/>
            </a:endParaRPr>
          </a:p>
          <a:p>
            <a:pPr indent="-317500" lvl="0" marL="914400" rtl="0" algn="just">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Lastly, we drop the rows where there is no baby, children, and adult, and convert the datatype of children, company, and agent columns from float to integer for noise-free calculation of the data set.  </a:t>
            </a:r>
            <a:endParaRPr sz="1400">
              <a:solidFill>
                <a:srgbClr val="212121"/>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type="title"/>
          </p:nvPr>
        </p:nvSpPr>
        <p:spPr>
          <a:xfrm>
            <a:off x="311700" y="177450"/>
            <a:ext cx="8520600" cy="607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2400">
                <a:highlight>
                  <a:srgbClr val="FFFFFF"/>
                </a:highlight>
                <a:latin typeface="Times New Roman"/>
                <a:ea typeface="Times New Roman"/>
                <a:cs typeface="Times New Roman"/>
                <a:sym typeface="Times New Roman"/>
              </a:rPr>
              <a:t>Hotel-wise yearly bookings</a:t>
            </a:r>
            <a:endParaRPr b="1" sz="24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49" name="Google Shape;149;p19"/>
          <p:cNvSpPr txBox="1"/>
          <p:nvPr>
            <p:ph idx="1" type="body"/>
          </p:nvPr>
        </p:nvSpPr>
        <p:spPr>
          <a:xfrm>
            <a:off x="311700" y="720375"/>
            <a:ext cx="8168100" cy="1069800"/>
          </a:xfrm>
          <a:prstGeom prst="rect">
            <a:avLst/>
          </a:prstGeom>
        </p:spPr>
        <p:txBody>
          <a:bodyPr anchorCtr="0" anchor="t" bIns="91425" lIns="91425" spcFirstLastPara="1" rIns="91425" wrap="square" tIns="91425">
            <a:normAutofit lnSpcReduction="10000"/>
          </a:bodyPr>
          <a:lstStyle/>
          <a:p>
            <a:pPr indent="-317500" lvl="0" marL="457200" rtl="0" algn="just">
              <a:spcBef>
                <a:spcPts val="0"/>
              </a:spcBef>
              <a:spcAft>
                <a:spcPts val="0"/>
              </a:spcAft>
              <a:buClr>
                <a:srgbClr val="212121"/>
              </a:buClr>
              <a:buSzPts val="1400"/>
              <a:buChar char="➢"/>
            </a:pPr>
            <a:r>
              <a:rPr lang="en" sz="1400">
                <a:solidFill>
                  <a:srgbClr val="212121"/>
                </a:solidFill>
                <a:highlight>
                  <a:srgbClr val="FFFFFF"/>
                </a:highlight>
                <a:latin typeface="Times New Roman"/>
                <a:ea typeface="Times New Roman"/>
                <a:cs typeface="Times New Roman"/>
                <a:sym typeface="Times New Roman"/>
              </a:rPr>
              <a:t>The highest number of hotel bookings took place in 2016.</a:t>
            </a:r>
            <a:endParaRPr sz="1400">
              <a:solidFill>
                <a:srgbClr val="212121"/>
              </a:solidFill>
              <a:highlight>
                <a:srgbClr val="FFFFFF"/>
              </a:highlight>
              <a:latin typeface="Times New Roman"/>
              <a:ea typeface="Times New Roman"/>
              <a:cs typeface="Times New Roman"/>
              <a:sym typeface="Times New Roman"/>
            </a:endParaRPr>
          </a:p>
          <a:p>
            <a:pPr indent="-317500" lvl="0" marL="457200" rtl="0" algn="just">
              <a:spcBef>
                <a:spcPts val="0"/>
              </a:spcBef>
              <a:spcAft>
                <a:spcPts val="0"/>
              </a:spcAft>
              <a:buClr>
                <a:srgbClr val="212121"/>
              </a:buClr>
              <a:buSzPts val="1400"/>
              <a:buFont typeface="Times New Roman"/>
              <a:buChar char="➢"/>
            </a:pPr>
            <a:r>
              <a:rPr lang="en" sz="1200">
                <a:solidFill>
                  <a:srgbClr val="212121"/>
                </a:solidFill>
                <a:highlight>
                  <a:srgbClr val="FFFFFF"/>
                </a:highlight>
              </a:rPr>
              <a:t>E</a:t>
            </a:r>
            <a:r>
              <a:rPr lang="en" sz="1200">
                <a:solidFill>
                  <a:srgbClr val="212121"/>
                </a:solidFill>
                <a:highlight>
                  <a:srgbClr val="FFFFFF"/>
                </a:highlight>
              </a:rPr>
              <a:t>very year. </a:t>
            </a:r>
            <a:r>
              <a:rPr lang="en" sz="1200">
                <a:solidFill>
                  <a:srgbClr val="212121"/>
                </a:solidFill>
                <a:highlight>
                  <a:srgbClr val="FFFFFF"/>
                </a:highlight>
              </a:rPr>
              <a:t>the number of </a:t>
            </a:r>
            <a:r>
              <a:rPr b="1" lang="en" sz="1200">
                <a:solidFill>
                  <a:srgbClr val="212121"/>
                </a:solidFill>
                <a:highlight>
                  <a:srgbClr val="FFFFFF"/>
                </a:highlight>
              </a:rPr>
              <a:t>City Hotel Booking is more than Resort Hotel Booking</a:t>
            </a:r>
            <a:r>
              <a:rPr lang="en" sz="1200">
                <a:solidFill>
                  <a:srgbClr val="212121"/>
                </a:solidFill>
                <a:highlight>
                  <a:srgbClr val="FFFFFF"/>
                </a:highlight>
              </a:rPr>
              <a:t>.</a:t>
            </a:r>
            <a:endParaRPr sz="1400">
              <a:solidFill>
                <a:srgbClr val="212121"/>
              </a:solidFill>
              <a:highlight>
                <a:srgbClr val="FFFFFF"/>
              </a:highlight>
              <a:latin typeface="Times New Roman"/>
              <a:ea typeface="Times New Roman"/>
              <a:cs typeface="Times New Roman"/>
              <a:sym typeface="Times New Roman"/>
            </a:endParaRPr>
          </a:p>
          <a:p>
            <a:pPr indent="-317500" lvl="0" marL="457200" rtl="0" algn="just">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More than double bookings were made in 2016 as compared to 2015. Although, the bookings were decreased by almost 15% in 2017.</a:t>
            </a:r>
            <a:endParaRPr sz="1400">
              <a:latin typeface="Times New Roman"/>
              <a:ea typeface="Times New Roman"/>
              <a:cs typeface="Times New Roman"/>
              <a:sym typeface="Times New Roman"/>
            </a:endParaRPr>
          </a:p>
        </p:txBody>
      </p:sp>
      <p:pic>
        <p:nvPicPr>
          <p:cNvPr id="150" name="Google Shape;150;p19"/>
          <p:cNvPicPr preferRelativeResize="0"/>
          <p:nvPr/>
        </p:nvPicPr>
        <p:blipFill>
          <a:blip r:embed="rId3">
            <a:alphaModFix/>
          </a:blip>
          <a:stretch>
            <a:fillRect/>
          </a:stretch>
        </p:blipFill>
        <p:spPr>
          <a:xfrm>
            <a:off x="311700" y="1790175"/>
            <a:ext cx="3248421" cy="2621325"/>
          </a:xfrm>
          <a:prstGeom prst="rect">
            <a:avLst/>
          </a:prstGeom>
          <a:noFill/>
          <a:ln>
            <a:noFill/>
          </a:ln>
        </p:spPr>
      </p:pic>
      <p:pic>
        <p:nvPicPr>
          <p:cNvPr id="151" name="Google Shape;151;p19"/>
          <p:cNvPicPr preferRelativeResize="0"/>
          <p:nvPr/>
        </p:nvPicPr>
        <p:blipFill rotWithShape="1">
          <a:blip r:embed="rId4">
            <a:alphaModFix/>
          </a:blip>
          <a:srcRect b="0" l="0" r="0" t="2362"/>
          <a:stretch/>
        </p:blipFill>
        <p:spPr>
          <a:xfrm>
            <a:off x="4416300" y="1790175"/>
            <a:ext cx="4002301" cy="2686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how many Bookings were canceled or not</a:t>
            </a:r>
            <a:endParaRPr/>
          </a:p>
        </p:txBody>
      </p:sp>
      <p:sp>
        <p:nvSpPr>
          <p:cNvPr id="157" name="Google Shape;157;p20"/>
          <p:cNvSpPr txBox="1"/>
          <p:nvPr>
            <p:ph idx="1" type="body"/>
          </p:nvPr>
        </p:nvSpPr>
        <p:spPr>
          <a:xfrm>
            <a:off x="311700" y="1229875"/>
            <a:ext cx="3805200" cy="33390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The countplot shows the total number of canceled vs not canceled bookings. </a:t>
            </a:r>
            <a:endParaRPr sz="1400">
              <a:solidFill>
                <a:srgbClr val="212121"/>
              </a:solidFill>
              <a:highlight>
                <a:srgbClr val="FFFFFF"/>
              </a:highlight>
              <a:latin typeface="Times New Roman"/>
              <a:ea typeface="Times New Roman"/>
              <a:cs typeface="Times New Roman"/>
              <a:sym typeface="Times New Roman"/>
            </a:endParaRPr>
          </a:p>
          <a:p>
            <a:pPr indent="-317500" lvl="0" marL="457200" rtl="0" algn="just">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It shows that the majority of bookings were not canceled which shows that most visitors came to hotel after doing booking.</a:t>
            </a:r>
            <a:endParaRPr sz="1400">
              <a:solidFill>
                <a:srgbClr val="212121"/>
              </a:solidFill>
              <a:highlight>
                <a:srgbClr val="FFFFFF"/>
              </a:highlight>
              <a:latin typeface="Times New Roman"/>
              <a:ea typeface="Times New Roman"/>
              <a:cs typeface="Times New Roman"/>
              <a:sym typeface="Times New Roman"/>
            </a:endParaRPr>
          </a:p>
          <a:p>
            <a:pPr indent="-317500" lvl="0" marL="457200" rtl="0" algn="just">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Appx. 62% bookings are not canceled.</a:t>
            </a:r>
            <a:endParaRPr sz="1400">
              <a:solidFill>
                <a:srgbClr val="212121"/>
              </a:solidFill>
              <a:highlight>
                <a:srgbClr val="FFFFFF"/>
              </a:highlight>
              <a:latin typeface="Times New Roman"/>
              <a:ea typeface="Times New Roman"/>
              <a:cs typeface="Times New Roman"/>
              <a:sym typeface="Times New Roman"/>
            </a:endParaRPr>
          </a:p>
        </p:txBody>
      </p:sp>
      <p:pic>
        <p:nvPicPr>
          <p:cNvPr id="158" name="Google Shape;158;p20"/>
          <p:cNvPicPr preferRelativeResize="0"/>
          <p:nvPr/>
        </p:nvPicPr>
        <p:blipFill>
          <a:blip r:embed="rId3">
            <a:alphaModFix/>
          </a:blip>
          <a:stretch>
            <a:fillRect/>
          </a:stretch>
        </p:blipFill>
        <p:spPr>
          <a:xfrm>
            <a:off x="4572000" y="1070749"/>
            <a:ext cx="4349549" cy="2832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1"/>
          <p:cNvSpPr txBox="1"/>
          <p:nvPr>
            <p:ph type="title"/>
          </p:nvPr>
        </p:nvSpPr>
        <p:spPr>
          <a:xfrm>
            <a:off x="311700" y="3137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Yearly  v</a:t>
            </a:r>
            <a:r>
              <a:rPr lang="en"/>
              <a:t>isualizing the number of hotel bookings that were canceled and not canceled </a:t>
            </a:r>
            <a:endParaRPr/>
          </a:p>
        </p:txBody>
      </p:sp>
      <p:sp>
        <p:nvSpPr>
          <p:cNvPr id="164" name="Google Shape;164;p21"/>
          <p:cNvSpPr txBox="1"/>
          <p:nvPr>
            <p:ph idx="1" type="body"/>
          </p:nvPr>
        </p:nvSpPr>
        <p:spPr>
          <a:xfrm>
            <a:off x="311700" y="1485750"/>
            <a:ext cx="4115400" cy="33390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The majority of bookings took place in City Hotel.</a:t>
            </a:r>
            <a:endParaRPr sz="1400">
              <a:solidFill>
                <a:srgbClr val="212121"/>
              </a:solidFill>
              <a:highlight>
                <a:srgbClr val="FFFFFF"/>
              </a:highlight>
              <a:latin typeface="Times New Roman"/>
              <a:ea typeface="Times New Roman"/>
              <a:cs typeface="Times New Roman"/>
              <a:sym typeface="Times New Roman"/>
            </a:endParaRPr>
          </a:p>
          <a:p>
            <a:pPr indent="-317500" lvl="0" marL="457200" rtl="0" algn="just">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The plot shows around 30% bookings were cancelled in resort hotel and 40% city hotel.</a:t>
            </a:r>
            <a:endParaRPr sz="1400">
              <a:solidFill>
                <a:srgbClr val="212121"/>
              </a:solidFill>
              <a:highlight>
                <a:srgbClr val="FFFFFF"/>
              </a:highlight>
              <a:latin typeface="Times New Roman"/>
              <a:ea typeface="Times New Roman"/>
              <a:cs typeface="Times New Roman"/>
              <a:sym typeface="Times New Roman"/>
            </a:endParaRPr>
          </a:p>
          <a:p>
            <a:pPr indent="-317500" lvl="0" marL="457200" rtl="0" algn="just">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T</a:t>
            </a:r>
            <a:r>
              <a:rPr lang="en" sz="1400">
                <a:solidFill>
                  <a:srgbClr val="212121"/>
                </a:solidFill>
                <a:highlight>
                  <a:srgbClr val="FFFFFF"/>
                </a:highlight>
                <a:latin typeface="Times New Roman"/>
                <a:ea typeface="Times New Roman"/>
                <a:cs typeface="Times New Roman"/>
                <a:sym typeface="Times New Roman"/>
              </a:rPr>
              <a:t>heir is a high rise in cancelation of booking in City hotel as compared to Resort hotel.</a:t>
            </a:r>
            <a:endParaRPr sz="1400">
              <a:solidFill>
                <a:srgbClr val="212121"/>
              </a:solidFill>
              <a:highlight>
                <a:srgbClr val="FFFFFF"/>
              </a:highlight>
              <a:latin typeface="Times New Roman"/>
              <a:ea typeface="Times New Roman"/>
              <a:cs typeface="Times New Roman"/>
              <a:sym typeface="Times New Roman"/>
            </a:endParaRPr>
          </a:p>
        </p:txBody>
      </p:sp>
      <p:pic>
        <p:nvPicPr>
          <p:cNvPr id="165" name="Google Shape;165;p21"/>
          <p:cNvPicPr preferRelativeResize="0"/>
          <p:nvPr/>
        </p:nvPicPr>
        <p:blipFill>
          <a:blip r:embed="rId3">
            <a:alphaModFix/>
          </a:blip>
          <a:stretch>
            <a:fillRect/>
          </a:stretch>
        </p:blipFill>
        <p:spPr>
          <a:xfrm>
            <a:off x="4667725" y="1314638"/>
            <a:ext cx="4412100" cy="25142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