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0" r:id="rId4"/>
    <p:sldId id="291" r:id="rId5"/>
    <p:sldId id="258" r:id="rId6"/>
    <p:sldId id="295" r:id="rId7"/>
    <p:sldId id="264" r:id="rId8"/>
    <p:sldId id="263" r:id="rId9"/>
    <p:sldId id="261" r:id="rId10"/>
    <p:sldId id="262" r:id="rId11"/>
    <p:sldId id="265" r:id="rId12"/>
    <p:sldId id="260" r:id="rId13"/>
    <p:sldId id="286" r:id="rId14"/>
    <p:sldId id="288" r:id="rId15"/>
    <p:sldId id="266" r:id="rId16"/>
    <p:sldId id="268" r:id="rId17"/>
    <p:sldId id="269" r:id="rId18"/>
    <p:sldId id="292" r:id="rId19"/>
    <p:sldId id="293" r:id="rId20"/>
    <p:sldId id="270" r:id="rId21"/>
    <p:sldId id="271" r:id="rId22"/>
    <p:sldId id="272" r:id="rId23"/>
    <p:sldId id="273" r:id="rId24"/>
    <p:sldId id="274" r:id="rId25"/>
    <p:sldId id="275" r:id="rId26"/>
    <p:sldId id="276" r:id="rId27"/>
    <p:sldId id="277" r:id="rId28"/>
    <p:sldId id="279" r:id="rId29"/>
    <p:sldId id="278" r:id="rId30"/>
    <p:sldId id="280" r:id="rId31"/>
    <p:sldId id="281" r:id="rId32"/>
    <p:sldId id="294" r:id="rId33"/>
    <p:sldId id="287" r:id="rId34"/>
    <p:sldId id="282" r:id="rId35"/>
    <p:sldId id="283" r:id="rId36"/>
    <p:sldId id="28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87BB2A-862E-0EEF-5A2B-1A423DC0B205}" v="9" dt="2024-05-02T17:07:19.688"/>
    <p1510:client id="{3C0A0020-456A-BA12-55A3-EC25CFDEF501}" v="1358" dt="2024-05-02T17:00:33.561"/>
    <p1510:client id="{A7B2FD0C-AC17-A104-D315-1ABD30D67A59}" v="37" dt="2024-05-02T17:01:04.7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baseline="0">
                <a:solidFill>
                  <a:schemeClr val="tx1">
                    <a:lumMod val="65000"/>
                    <a:lumOff val="35000"/>
                  </a:schemeClr>
                </a:solidFill>
                <a:latin typeface="+mn-lt"/>
                <a:ea typeface="+mn-ea"/>
                <a:cs typeface="+mn-cs"/>
              </a:defRPr>
            </a:pPr>
            <a:r>
              <a:rPr lang="en-US" dirty="0"/>
              <a:t>Pie</a:t>
            </a:r>
            <a:r>
              <a:rPr lang="en-US" baseline="0" dirty="0"/>
              <a:t> Chart</a:t>
            </a:r>
            <a:endParaRPr lang="en-US" dirty="0"/>
          </a:p>
        </c:rich>
      </c:tx>
      <c:layout>
        <c:manualLayout>
          <c:xMode val="edge"/>
          <c:yMode val="edge"/>
          <c:x val="0.46396135265700483"/>
          <c:y val="1.1674569982842059E-2"/>
        </c:manualLayout>
      </c:layout>
      <c:overlay val="0"/>
      <c:spPr>
        <a:noFill/>
        <a:ln>
          <a:noFill/>
        </a:ln>
        <a:effectLst/>
      </c:spPr>
      <c:txPr>
        <a:bodyPr rot="0" spcFirstLastPara="1" vertOverflow="ellipsis" vert="horz" wrap="square" anchor="ctr" anchorCtr="1"/>
        <a:lstStyle/>
        <a:p>
          <a:pPr>
            <a:defRPr sz="22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3-2F8B-4B89-A4E7-9152482F9E34}"/>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2-2F8B-4B89-A4E7-9152482F9E34}"/>
              </c:ext>
            </c:extLst>
          </c:dPt>
          <c:dLbls>
            <c:dLbl>
              <c:idx val="0"/>
              <c:tx>
                <c:rich>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fld id="{D0B3F125-9701-403D-8DF5-9375B7A0C84B}" type="CATEGORYNAME">
                      <a:rPr lang="en-US" b="1">
                        <a:solidFill>
                          <a:schemeClr val="tx1"/>
                        </a:solidFill>
                      </a:rPr>
                      <a:pPr>
                        <a:defRPr/>
                      </a:pPr>
                      <a:t>[CATEGORY NAME]</a:t>
                    </a:fld>
                    <a:endParaRPr lang="en-IN"/>
                  </a:p>
                </c:rich>
              </c:tx>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2F8B-4B89-A4E7-9152482F9E34}"/>
                </c:ext>
              </c:extLst>
            </c:dLbl>
            <c:dLbl>
              <c:idx val="1"/>
              <c:tx>
                <c:rich>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fld id="{637782C0-D144-4C6D-BDFE-4A5814865168}" type="CATEGORYNAME">
                      <a:rPr lang="en-US" b="1">
                        <a:solidFill>
                          <a:schemeClr val="tx1"/>
                        </a:solidFill>
                      </a:rPr>
                      <a:pPr>
                        <a:defRPr>
                          <a:solidFill>
                            <a:schemeClr val="accent1"/>
                          </a:solidFill>
                        </a:defRPr>
                      </a:pPr>
                      <a:t>[CATEGORY NAME]</a:t>
                    </a:fld>
                    <a:endParaRPr lang="en-IN"/>
                  </a:p>
                </c:rich>
              </c:tx>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2F8B-4B89-A4E7-9152482F9E34}"/>
                </c:ext>
              </c:extLst>
            </c:dLbl>
            <c:spPr>
              <a:solidFill>
                <a:prstClr val="white">
                  <a:alpha val="90000"/>
                </a:prstClr>
              </a:solidFill>
              <a:ln w="12700" cap="flat" cmpd="sng" algn="ctr">
                <a:solidFill>
                  <a:srgbClr val="156082"/>
                </a:solidFill>
                <a:round/>
              </a:ln>
              <a:effectLst>
                <a:outerShdw blurRad="50800" dist="38100" dir="2700000" algn="tl" rotWithShape="0">
                  <a:srgbClr val="156082">
                    <a:lumMod val="75000"/>
                    <a:alpha val="40000"/>
                  </a:srgbClr>
                </a:outerShdw>
              </a:effectLst>
            </c:sp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Sheet1!$A$2:$A$3</c:f>
              <c:strCache>
                <c:ptCount val="2"/>
                <c:pt idx="0">
                  <c:v>Our Work</c:v>
                </c:pt>
                <c:pt idx="1">
                  <c:v>Reference</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0-2F8B-4B89-A4E7-9152482F9E34}"/>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860DB1-CC8D-4B04-A2D4-F0FAB94E4E6D}" type="doc">
      <dgm:prSet loTypeId="urn:microsoft.com/office/officeart/2016/7/layout/BasicLinearProcessNumbered" loCatId="process" qsTypeId="urn:microsoft.com/office/officeart/2005/8/quickstyle/simple5" qsCatId="simple" csTypeId="urn:microsoft.com/office/officeart/2005/8/colors/accent3_2" csCatId="accent3"/>
      <dgm:spPr/>
      <dgm:t>
        <a:bodyPr/>
        <a:lstStyle/>
        <a:p>
          <a:endParaRPr lang="en-US"/>
        </a:p>
      </dgm:t>
    </dgm:pt>
    <dgm:pt modelId="{0C7F79D8-F51A-4B63-A6DB-3A09DEFB5924}">
      <dgm:prSet/>
      <dgm:spPr/>
      <dgm:t>
        <a:bodyPr/>
        <a:lstStyle/>
        <a:p>
          <a:r>
            <a:rPr lang="en-US" dirty="0">
              <a:latin typeface="Times New Roman" panose="02020603050405020304" pitchFamily="18" charset="0"/>
              <a:cs typeface="Times New Roman" panose="02020603050405020304" pitchFamily="18" charset="0"/>
            </a:rPr>
            <a:t>Our project revolves around the rendering of </a:t>
          </a:r>
          <a:r>
            <a:rPr lang="en-US" b="1" dirty="0">
              <a:latin typeface="Times New Roman" panose="02020603050405020304" pitchFamily="18" charset="0"/>
              <a:cs typeface="Times New Roman" panose="02020603050405020304" pitchFamily="18" charset="0"/>
            </a:rPr>
            <a:t>3D terrain using WebGL or OpenGL</a:t>
          </a:r>
          <a:r>
            <a:rPr lang="en-US" dirty="0">
              <a:latin typeface="Times New Roman" panose="02020603050405020304" pitchFamily="18" charset="0"/>
              <a:cs typeface="Times New Roman" panose="02020603050405020304" pitchFamily="18" charset="0"/>
            </a:rPr>
            <a:t> across a variety of devices, with a particular focus on </a:t>
          </a:r>
          <a:r>
            <a:rPr lang="en-US" b="1" dirty="0">
              <a:latin typeface="Times New Roman" panose="02020603050405020304" pitchFamily="18" charset="0"/>
              <a:cs typeface="Times New Roman" panose="02020603050405020304" pitchFamily="18" charset="0"/>
            </a:rPr>
            <a:t>mobile platforms. </a:t>
          </a:r>
          <a:endParaRPr lang="en-US" dirty="0">
            <a:latin typeface="Times New Roman" panose="02020603050405020304" pitchFamily="18" charset="0"/>
            <a:cs typeface="Times New Roman" panose="02020603050405020304" pitchFamily="18" charset="0"/>
          </a:endParaRPr>
        </a:p>
      </dgm:t>
    </dgm:pt>
    <dgm:pt modelId="{2565A850-95F6-434C-91C6-D120CE85440D}" type="parTrans" cxnId="{2F19CC2F-91DF-44D6-84A0-F722A0BF4375}">
      <dgm:prSet/>
      <dgm:spPr/>
      <dgm:t>
        <a:bodyPr/>
        <a:lstStyle/>
        <a:p>
          <a:endParaRPr lang="en-US"/>
        </a:p>
      </dgm:t>
    </dgm:pt>
    <dgm:pt modelId="{EA745856-0E28-42FD-B5E7-DC6F860C8E06}" type="sibTrans" cxnId="{2F19CC2F-91DF-44D6-84A0-F722A0BF4375}">
      <dgm:prSet phldrT="1" phldr="0"/>
      <dgm:spPr/>
      <dgm:t>
        <a:bodyPr/>
        <a:lstStyle/>
        <a:p>
          <a:r>
            <a:rPr lang="en-US"/>
            <a:t>1</a:t>
          </a:r>
        </a:p>
      </dgm:t>
    </dgm:pt>
    <dgm:pt modelId="{1FBFCBB1-30F8-4BA9-8AC3-5400994A43BB}">
      <dgm:prSet/>
      <dgm:spPr/>
      <dgm:t>
        <a:bodyPr/>
        <a:lstStyle/>
        <a:p>
          <a:r>
            <a:rPr lang="en-US" dirty="0">
              <a:latin typeface="Times New Roman" panose="02020603050405020304" pitchFamily="18" charset="0"/>
              <a:cs typeface="Times New Roman" panose="02020603050405020304" pitchFamily="18" charset="0"/>
            </a:rPr>
            <a:t>To demonstrate the capabilities of our implementation, we selected the </a:t>
          </a:r>
          <a:r>
            <a:rPr lang="en-US" b="1" dirty="0">
              <a:latin typeface="Times New Roman" panose="02020603050405020304" pitchFamily="18" charset="0"/>
              <a:cs typeface="Times New Roman" panose="02020603050405020304" pitchFamily="18" charset="0"/>
            </a:rPr>
            <a:t>Grand Canyon</a:t>
          </a:r>
          <a:r>
            <a:rPr lang="en-US" dirty="0">
              <a:latin typeface="Times New Roman" panose="02020603050405020304" pitchFamily="18" charset="0"/>
              <a:cs typeface="Times New Roman" panose="02020603050405020304" pitchFamily="18" charset="0"/>
            </a:rPr>
            <a:t> dataset as our primary visualization target.</a:t>
          </a:r>
        </a:p>
      </dgm:t>
    </dgm:pt>
    <dgm:pt modelId="{07DF5AFD-9861-4595-8523-916724B10C02}" type="parTrans" cxnId="{F4975CF1-D77D-4A1F-9FFC-799FE0F6BAFA}">
      <dgm:prSet/>
      <dgm:spPr/>
      <dgm:t>
        <a:bodyPr/>
        <a:lstStyle/>
        <a:p>
          <a:endParaRPr lang="en-US"/>
        </a:p>
      </dgm:t>
    </dgm:pt>
    <dgm:pt modelId="{A758EFD1-18DB-4A52-A526-F918E71B1BC5}" type="sibTrans" cxnId="{F4975CF1-D77D-4A1F-9FFC-799FE0F6BAFA}">
      <dgm:prSet phldrT="2" phldr="0"/>
      <dgm:spPr/>
      <dgm:t>
        <a:bodyPr/>
        <a:lstStyle/>
        <a:p>
          <a:r>
            <a:rPr lang="en-US"/>
            <a:t>2</a:t>
          </a:r>
        </a:p>
      </dgm:t>
    </dgm:pt>
    <dgm:pt modelId="{37399367-D4E5-497F-803D-55D52017A02F}">
      <dgm:prSet/>
      <dgm:spPr/>
      <dgm:t>
        <a:bodyPr/>
        <a:lstStyle/>
        <a:p>
          <a:r>
            <a:rPr lang="en-US" dirty="0">
              <a:latin typeface="Times New Roman" panose="02020603050405020304" pitchFamily="18" charset="0"/>
              <a:cs typeface="Times New Roman" panose="02020603050405020304" pitchFamily="18" charset="0"/>
            </a:rPr>
            <a:t>In this overview, we will delve into the </a:t>
          </a:r>
          <a:r>
            <a:rPr lang="en-US" b="1" dirty="0">
              <a:latin typeface="Times New Roman" panose="02020603050405020304" pitchFamily="18" charset="0"/>
              <a:cs typeface="Times New Roman" panose="02020603050405020304" pitchFamily="18" charset="0"/>
            </a:rPr>
            <a:t>implementation details, key features, challenges faced, future scope, and concluding remarks</a:t>
          </a:r>
          <a:r>
            <a:rPr lang="en-US" dirty="0">
              <a:latin typeface="Times New Roman" panose="02020603050405020304" pitchFamily="18" charset="0"/>
              <a:cs typeface="Times New Roman" panose="02020603050405020304" pitchFamily="18" charset="0"/>
            </a:rPr>
            <a:t> of our project.</a:t>
          </a:r>
        </a:p>
      </dgm:t>
    </dgm:pt>
    <dgm:pt modelId="{C7030E71-5FE4-4BE7-B931-8BDE035BC652}" type="parTrans" cxnId="{828DB716-AA57-432F-99BB-795ECCDB752C}">
      <dgm:prSet/>
      <dgm:spPr/>
      <dgm:t>
        <a:bodyPr/>
        <a:lstStyle/>
        <a:p>
          <a:endParaRPr lang="en-US"/>
        </a:p>
      </dgm:t>
    </dgm:pt>
    <dgm:pt modelId="{B170BEBC-21D1-434B-B516-5B09F789836A}" type="sibTrans" cxnId="{828DB716-AA57-432F-99BB-795ECCDB752C}">
      <dgm:prSet phldrT="3" phldr="0"/>
      <dgm:spPr/>
      <dgm:t>
        <a:bodyPr/>
        <a:lstStyle/>
        <a:p>
          <a:r>
            <a:rPr lang="en-US"/>
            <a:t>3</a:t>
          </a:r>
        </a:p>
      </dgm:t>
    </dgm:pt>
    <dgm:pt modelId="{C9CE7E85-3EEB-4C45-8C0E-A6CA2834402B}" type="pres">
      <dgm:prSet presAssocID="{53860DB1-CC8D-4B04-A2D4-F0FAB94E4E6D}" presName="Name0" presStyleCnt="0">
        <dgm:presLayoutVars>
          <dgm:animLvl val="lvl"/>
          <dgm:resizeHandles val="exact"/>
        </dgm:presLayoutVars>
      </dgm:prSet>
      <dgm:spPr/>
    </dgm:pt>
    <dgm:pt modelId="{0AD173EB-CB02-4C9B-97B8-ADFBC8D699BE}" type="pres">
      <dgm:prSet presAssocID="{0C7F79D8-F51A-4B63-A6DB-3A09DEFB5924}" presName="compositeNode" presStyleCnt="0">
        <dgm:presLayoutVars>
          <dgm:bulletEnabled val="1"/>
        </dgm:presLayoutVars>
      </dgm:prSet>
      <dgm:spPr/>
    </dgm:pt>
    <dgm:pt modelId="{FFCA9211-18E4-49F3-870E-CD8BD76A0ADE}" type="pres">
      <dgm:prSet presAssocID="{0C7F79D8-F51A-4B63-A6DB-3A09DEFB5924}" presName="bgRect" presStyleLbl="bgAccFollowNode1" presStyleIdx="0" presStyleCnt="3"/>
      <dgm:spPr/>
    </dgm:pt>
    <dgm:pt modelId="{D79F0389-0EE0-4D69-ACF0-8D2A0FC0B25E}" type="pres">
      <dgm:prSet presAssocID="{EA745856-0E28-42FD-B5E7-DC6F860C8E06}" presName="sibTransNodeCircle" presStyleLbl="alignNode1" presStyleIdx="0" presStyleCnt="6">
        <dgm:presLayoutVars>
          <dgm:chMax val="0"/>
          <dgm:bulletEnabled/>
        </dgm:presLayoutVars>
      </dgm:prSet>
      <dgm:spPr/>
    </dgm:pt>
    <dgm:pt modelId="{AA10E628-B4DE-4B2B-8962-17093BB5FA4B}" type="pres">
      <dgm:prSet presAssocID="{0C7F79D8-F51A-4B63-A6DB-3A09DEFB5924}" presName="bottomLine" presStyleLbl="alignNode1" presStyleIdx="1" presStyleCnt="6">
        <dgm:presLayoutVars/>
      </dgm:prSet>
      <dgm:spPr/>
    </dgm:pt>
    <dgm:pt modelId="{15D9792B-DE94-433C-85ED-A7E7B43A239A}" type="pres">
      <dgm:prSet presAssocID="{0C7F79D8-F51A-4B63-A6DB-3A09DEFB5924}" presName="nodeText" presStyleLbl="bgAccFollowNode1" presStyleIdx="0" presStyleCnt="3">
        <dgm:presLayoutVars>
          <dgm:bulletEnabled val="1"/>
        </dgm:presLayoutVars>
      </dgm:prSet>
      <dgm:spPr/>
    </dgm:pt>
    <dgm:pt modelId="{C9B1CD40-FF0B-4153-985B-7F59B764C04F}" type="pres">
      <dgm:prSet presAssocID="{EA745856-0E28-42FD-B5E7-DC6F860C8E06}" presName="sibTrans" presStyleCnt="0"/>
      <dgm:spPr/>
    </dgm:pt>
    <dgm:pt modelId="{C33B386D-F500-42CA-8722-C24D01F89D57}" type="pres">
      <dgm:prSet presAssocID="{1FBFCBB1-30F8-4BA9-8AC3-5400994A43BB}" presName="compositeNode" presStyleCnt="0">
        <dgm:presLayoutVars>
          <dgm:bulletEnabled val="1"/>
        </dgm:presLayoutVars>
      </dgm:prSet>
      <dgm:spPr/>
    </dgm:pt>
    <dgm:pt modelId="{481C6828-83B7-4BFB-A105-7A4F3BA2F37F}" type="pres">
      <dgm:prSet presAssocID="{1FBFCBB1-30F8-4BA9-8AC3-5400994A43BB}" presName="bgRect" presStyleLbl="bgAccFollowNode1" presStyleIdx="1" presStyleCnt="3"/>
      <dgm:spPr/>
    </dgm:pt>
    <dgm:pt modelId="{8BBA2486-5278-46B2-B73B-F423D6B89470}" type="pres">
      <dgm:prSet presAssocID="{A758EFD1-18DB-4A52-A526-F918E71B1BC5}" presName="sibTransNodeCircle" presStyleLbl="alignNode1" presStyleIdx="2" presStyleCnt="6">
        <dgm:presLayoutVars>
          <dgm:chMax val="0"/>
          <dgm:bulletEnabled/>
        </dgm:presLayoutVars>
      </dgm:prSet>
      <dgm:spPr/>
    </dgm:pt>
    <dgm:pt modelId="{5DD1A78E-8A58-4B6A-817F-A6D57A16C2C4}" type="pres">
      <dgm:prSet presAssocID="{1FBFCBB1-30F8-4BA9-8AC3-5400994A43BB}" presName="bottomLine" presStyleLbl="alignNode1" presStyleIdx="3" presStyleCnt="6">
        <dgm:presLayoutVars/>
      </dgm:prSet>
      <dgm:spPr/>
    </dgm:pt>
    <dgm:pt modelId="{15C276FC-EF7E-4C76-BF92-90041380312C}" type="pres">
      <dgm:prSet presAssocID="{1FBFCBB1-30F8-4BA9-8AC3-5400994A43BB}" presName="nodeText" presStyleLbl="bgAccFollowNode1" presStyleIdx="1" presStyleCnt="3">
        <dgm:presLayoutVars>
          <dgm:bulletEnabled val="1"/>
        </dgm:presLayoutVars>
      </dgm:prSet>
      <dgm:spPr/>
    </dgm:pt>
    <dgm:pt modelId="{A4C4FCC0-D294-4AB2-A98E-C64F307A4490}" type="pres">
      <dgm:prSet presAssocID="{A758EFD1-18DB-4A52-A526-F918E71B1BC5}" presName="sibTrans" presStyleCnt="0"/>
      <dgm:spPr/>
    </dgm:pt>
    <dgm:pt modelId="{6730F70F-BB10-446C-885E-ED3E9E570D8E}" type="pres">
      <dgm:prSet presAssocID="{37399367-D4E5-497F-803D-55D52017A02F}" presName="compositeNode" presStyleCnt="0">
        <dgm:presLayoutVars>
          <dgm:bulletEnabled val="1"/>
        </dgm:presLayoutVars>
      </dgm:prSet>
      <dgm:spPr/>
    </dgm:pt>
    <dgm:pt modelId="{61F6B466-D2BC-4F9D-B954-1B853C13F822}" type="pres">
      <dgm:prSet presAssocID="{37399367-D4E5-497F-803D-55D52017A02F}" presName="bgRect" presStyleLbl="bgAccFollowNode1" presStyleIdx="2" presStyleCnt="3"/>
      <dgm:spPr/>
    </dgm:pt>
    <dgm:pt modelId="{87F812ED-3FCC-48B5-8ECF-E8A8EBB76A80}" type="pres">
      <dgm:prSet presAssocID="{B170BEBC-21D1-434B-B516-5B09F789836A}" presName="sibTransNodeCircle" presStyleLbl="alignNode1" presStyleIdx="4" presStyleCnt="6">
        <dgm:presLayoutVars>
          <dgm:chMax val="0"/>
          <dgm:bulletEnabled/>
        </dgm:presLayoutVars>
      </dgm:prSet>
      <dgm:spPr/>
    </dgm:pt>
    <dgm:pt modelId="{C4668B19-A6AA-4166-B3F1-0DFFD479150A}" type="pres">
      <dgm:prSet presAssocID="{37399367-D4E5-497F-803D-55D52017A02F}" presName="bottomLine" presStyleLbl="alignNode1" presStyleIdx="5" presStyleCnt="6">
        <dgm:presLayoutVars/>
      </dgm:prSet>
      <dgm:spPr/>
    </dgm:pt>
    <dgm:pt modelId="{D198F4BD-AC32-4CEE-A2BD-9978F4FCE970}" type="pres">
      <dgm:prSet presAssocID="{37399367-D4E5-497F-803D-55D52017A02F}" presName="nodeText" presStyleLbl="bgAccFollowNode1" presStyleIdx="2" presStyleCnt="3">
        <dgm:presLayoutVars>
          <dgm:bulletEnabled val="1"/>
        </dgm:presLayoutVars>
      </dgm:prSet>
      <dgm:spPr/>
    </dgm:pt>
  </dgm:ptLst>
  <dgm:cxnLst>
    <dgm:cxn modelId="{828DB716-AA57-432F-99BB-795ECCDB752C}" srcId="{53860DB1-CC8D-4B04-A2D4-F0FAB94E4E6D}" destId="{37399367-D4E5-497F-803D-55D52017A02F}" srcOrd="2" destOrd="0" parTransId="{C7030E71-5FE4-4BE7-B931-8BDE035BC652}" sibTransId="{B170BEBC-21D1-434B-B516-5B09F789836A}"/>
    <dgm:cxn modelId="{51AC5F23-1707-4AB8-85DA-CC30A1A2093C}" type="presOf" srcId="{1FBFCBB1-30F8-4BA9-8AC3-5400994A43BB}" destId="{15C276FC-EF7E-4C76-BF92-90041380312C}" srcOrd="1" destOrd="0" presId="urn:microsoft.com/office/officeart/2016/7/layout/BasicLinearProcessNumbered"/>
    <dgm:cxn modelId="{22148A29-171C-4E05-998D-69E58B8DA5E4}" type="presOf" srcId="{EA745856-0E28-42FD-B5E7-DC6F860C8E06}" destId="{D79F0389-0EE0-4D69-ACF0-8D2A0FC0B25E}" srcOrd="0" destOrd="0" presId="urn:microsoft.com/office/officeart/2016/7/layout/BasicLinearProcessNumbered"/>
    <dgm:cxn modelId="{D0A7A22D-F9BE-4F28-9E18-AB298FA25BDB}" type="presOf" srcId="{37399367-D4E5-497F-803D-55D52017A02F}" destId="{D198F4BD-AC32-4CEE-A2BD-9978F4FCE970}" srcOrd="1" destOrd="0" presId="urn:microsoft.com/office/officeart/2016/7/layout/BasicLinearProcessNumbered"/>
    <dgm:cxn modelId="{2F19CC2F-91DF-44D6-84A0-F722A0BF4375}" srcId="{53860DB1-CC8D-4B04-A2D4-F0FAB94E4E6D}" destId="{0C7F79D8-F51A-4B63-A6DB-3A09DEFB5924}" srcOrd="0" destOrd="0" parTransId="{2565A850-95F6-434C-91C6-D120CE85440D}" sibTransId="{EA745856-0E28-42FD-B5E7-DC6F860C8E06}"/>
    <dgm:cxn modelId="{F9E72E6A-BD2C-40EF-A405-1576525C6A95}" type="presOf" srcId="{A758EFD1-18DB-4A52-A526-F918E71B1BC5}" destId="{8BBA2486-5278-46B2-B73B-F423D6B89470}" srcOrd="0" destOrd="0" presId="urn:microsoft.com/office/officeart/2016/7/layout/BasicLinearProcessNumbered"/>
    <dgm:cxn modelId="{757006A3-B666-4418-9712-D6AB6022B5FD}" type="presOf" srcId="{1FBFCBB1-30F8-4BA9-8AC3-5400994A43BB}" destId="{481C6828-83B7-4BFB-A105-7A4F3BA2F37F}" srcOrd="0" destOrd="0" presId="urn:microsoft.com/office/officeart/2016/7/layout/BasicLinearProcessNumbered"/>
    <dgm:cxn modelId="{2EE69EAF-421B-44A3-A781-9D056E2C70EB}" type="presOf" srcId="{53860DB1-CC8D-4B04-A2D4-F0FAB94E4E6D}" destId="{C9CE7E85-3EEB-4C45-8C0E-A6CA2834402B}" srcOrd="0" destOrd="0" presId="urn:microsoft.com/office/officeart/2016/7/layout/BasicLinearProcessNumbered"/>
    <dgm:cxn modelId="{DFFBD5BF-F1A8-40BD-97CC-5C3F5D19D499}" type="presOf" srcId="{0C7F79D8-F51A-4B63-A6DB-3A09DEFB5924}" destId="{15D9792B-DE94-433C-85ED-A7E7B43A239A}" srcOrd="1" destOrd="0" presId="urn:microsoft.com/office/officeart/2016/7/layout/BasicLinearProcessNumbered"/>
    <dgm:cxn modelId="{1F5C9FC3-2695-4361-A75F-FD0810B523A3}" type="presOf" srcId="{B170BEBC-21D1-434B-B516-5B09F789836A}" destId="{87F812ED-3FCC-48B5-8ECF-E8A8EBB76A80}" srcOrd="0" destOrd="0" presId="urn:microsoft.com/office/officeart/2016/7/layout/BasicLinearProcessNumbered"/>
    <dgm:cxn modelId="{7A0C84D2-775D-4795-A831-FC94DE1BB316}" type="presOf" srcId="{0C7F79D8-F51A-4B63-A6DB-3A09DEFB5924}" destId="{FFCA9211-18E4-49F3-870E-CD8BD76A0ADE}" srcOrd="0" destOrd="0" presId="urn:microsoft.com/office/officeart/2016/7/layout/BasicLinearProcessNumbered"/>
    <dgm:cxn modelId="{192D15D4-910C-46A7-B435-91ED8F4BD8BF}" type="presOf" srcId="{37399367-D4E5-497F-803D-55D52017A02F}" destId="{61F6B466-D2BC-4F9D-B954-1B853C13F822}" srcOrd="0" destOrd="0" presId="urn:microsoft.com/office/officeart/2016/7/layout/BasicLinearProcessNumbered"/>
    <dgm:cxn modelId="{F4975CF1-D77D-4A1F-9FFC-799FE0F6BAFA}" srcId="{53860DB1-CC8D-4B04-A2D4-F0FAB94E4E6D}" destId="{1FBFCBB1-30F8-4BA9-8AC3-5400994A43BB}" srcOrd="1" destOrd="0" parTransId="{07DF5AFD-9861-4595-8523-916724B10C02}" sibTransId="{A758EFD1-18DB-4A52-A526-F918E71B1BC5}"/>
    <dgm:cxn modelId="{53A8453D-E2C3-445B-A3FA-B485AAF2D651}" type="presParOf" srcId="{C9CE7E85-3EEB-4C45-8C0E-A6CA2834402B}" destId="{0AD173EB-CB02-4C9B-97B8-ADFBC8D699BE}" srcOrd="0" destOrd="0" presId="urn:microsoft.com/office/officeart/2016/7/layout/BasicLinearProcessNumbered"/>
    <dgm:cxn modelId="{15CC5632-F4E7-4D92-835E-4845517DA8E5}" type="presParOf" srcId="{0AD173EB-CB02-4C9B-97B8-ADFBC8D699BE}" destId="{FFCA9211-18E4-49F3-870E-CD8BD76A0ADE}" srcOrd="0" destOrd="0" presId="urn:microsoft.com/office/officeart/2016/7/layout/BasicLinearProcessNumbered"/>
    <dgm:cxn modelId="{8939575D-F598-4B48-A5B2-8001F94884E5}" type="presParOf" srcId="{0AD173EB-CB02-4C9B-97B8-ADFBC8D699BE}" destId="{D79F0389-0EE0-4D69-ACF0-8D2A0FC0B25E}" srcOrd="1" destOrd="0" presId="urn:microsoft.com/office/officeart/2016/7/layout/BasicLinearProcessNumbered"/>
    <dgm:cxn modelId="{E4718D4E-899A-4ED7-B0F8-E9A739458C9E}" type="presParOf" srcId="{0AD173EB-CB02-4C9B-97B8-ADFBC8D699BE}" destId="{AA10E628-B4DE-4B2B-8962-17093BB5FA4B}" srcOrd="2" destOrd="0" presId="urn:microsoft.com/office/officeart/2016/7/layout/BasicLinearProcessNumbered"/>
    <dgm:cxn modelId="{FDE2EFF0-1D7B-40EF-923A-83651CFB89AB}" type="presParOf" srcId="{0AD173EB-CB02-4C9B-97B8-ADFBC8D699BE}" destId="{15D9792B-DE94-433C-85ED-A7E7B43A239A}" srcOrd="3" destOrd="0" presId="urn:microsoft.com/office/officeart/2016/7/layout/BasicLinearProcessNumbered"/>
    <dgm:cxn modelId="{401F523D-F5FF-43A6-B84C-5FD12B2781CC}" type="presParOf" srcId="{C9CE7E85-3EEB-4C45-8C0E-A6CA2834402B}" destId="{C9B1CD40-FF0B-4153-985B-7F59B764C04F}" srcOrd="1" destOrd="0" presId="urn:microsoft.com/office/officeart/2016/7/layout/BasicLinearProcessNumbered"/>
    <dgm:cxn modelId="{375B1353-246D-4A85-A49C-9010DECC05A3}" type="presParOf" srcId="{C9CE7E85-3EEB-4C45-8C0E-A6CA2834402B}" destId="{C33B386D-F500-42CA-8722-C24D01F89D57}" srcOrd="2" destOrd="0" presId="urn:microsoft.com/office/officeart/2016/7/layout/BasicLinearProcessNumbered"/>
    <dgm:cxn modelId="{3CB98069-32AF-4363-B403-825F8977BEF9}" type="presParOf" srcId="{C33B386D-F500-42CA-8722-C24D01F89D57}" destId="{481C6828-83B7-4BFB-A105-7A4F3BA2F37F}" srcOrd="0" destOrd="0" presId="urn:microsoft.com/office/officeart/2016/7/layout/BasicLinearProcessNumbered"/>
    <dgm:cxn modelId="{676367B1-3131-4272-A56E-5FF0F7D5E7EC}" type="presParOf" srcId="{C33B386D-F500-42CA-8722-C24D01F89D57}" destId="{8BBA2486-5278-46B2-B73B-F423D6B89470}" srcOrd="1" destOrd="0" presId="urn:microsoft.com/office/officeart/2016/7/layout/BasicLinearProcessNumbered"/>
    <dgm:cxn modelId="{E6CBE9A3-E84C-4173-8523-B5096504151E}" type="presParOf" srcId="{C33B386D-F500-42CA-8722-C24D01F89D57}" destId="{5DD1A78E-8A58-4B6A-817F-A6D57A16C2C4}" srcOrd="2" destOrd="0" presId="urn:microsoft.com/office/officeart/2016/7/layout/BasicLinearProcessNumbered"/>
    <dgm:cxn modelId="{BFBEE7B6-1C0F-48C0-A20B-4E6BE11C6411}" type="presParOf" srcId="{C33B386D-F500-42CA-8722-C24D01F89D57}" destId="{15C276FC-EF7E-4C76-BF92-90041380312C}" srcOrd="3" destOrd="0" presId="urn:microsoft.com/office/officeart/2016/7/layout/BasicLinearProcessNumbered"/>
    <dgm:cxn modelId="{F10E5111-3AEB-418F-A76B-86EBEAAD3762}" type="presParOf" srcId="{C9CE7E85-3EEB-4C45-8C0E-A6CA2834402B}" destId="{A4C4FCC0-D294-4AB2-A98E-C64F307A4490}" srcOrd="3" destOrd="0" presId="urn:microsoft.com/office/officeart/2016/7/layout/BasicLinearProcessNumbered"/>
    <dgm:cxn modelId="{3C6DEDDC-4992-469D-89FA-83F6F737C793}" type="presParOf" srcId="{C9CE7E85-3EEB-4C45-8C0E-A6CA2834402B}" destId="{6730F70F-BB10-446C-885E-ED3E9E570D8E}" srcOrd="4" destOrd="0" presId="urn:microsoft.com/office/officeart/2016/7/layout/BasicLinearProcessNumbered"/>
    <dgm:cxn modelId="{EF3E42F2-668D-4DFC-B951-31F1C693214D}" type="presParOf" srcId="{6730F70F-BB10-446C-885E-ED3E9E570D8E}" destId="{61F6B466-D2BC-4F9D-B954-1B853C13F822}" srcOrd="0" destOrd="0" presId="urn:microsoft.com/office/officeart/2016/7/layout/BasicLinearProcessNumbered"/>
    <dgm:cxn modelId="{8D835649-25C1-466C-994D-F4B03C453E2F}" type="presParOf" srcId="{6730F70F-BB10-446C-885E-ED3E9E570D8E}" destId="{87F812ED-3FCC-48B5-8ECF-E8A8EBB76A80}" srcOrd="1" destOrd="0" presId="urn:microsoft.com/office/officeart/2016/7/layout/BasicLinearProcessNumbered"/>
    <dgm:cxn modelId="{E4830E3D-827B-4B09-8433-4A04B4158354}" type="presParOf" srcId="{6730F70F-BB10-446C-885E-ED3E9E570D8E}" destId="{C4668B19-A6AA-4166-B3F1-0DFFD479150A}" srcOrd="2" destOrd="0" presId="urn:microsoft.com/office/officeart/2016/7/layout/BasicLinearProcessNumbered"/>
    <dgm:cxn modelId="{1326F94B-C00A-43F4-8B5C-13798D3256FA}" type="presParOf" srcId="{6730F70F-BB10-446C-885E-ED3E9E570D8E}" destId="{D198F4BD-AC32-4CEE-A2BD-9978F4FCE97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4981AE-338C-47FA-8B3D-5B0A7FFE1BB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IN"/>
        </a:p>
      </dgm:t>
    </dgm:pt>
    <dgm:pt modelId="{CDE80E06-A5EB-475D-BBD2-C786F709863E}">
      <dgm:prSet phldrT="[Text]"/>
      <dgm:spPr/>
      <dgm:t>
        <a:bodyPr/>
        <a:lstStyle/>
        <a:p>
          <a:r>
            <a:rPr lang="en-US" dirty="0"/>
            <a:t>C1</a:t>
          </a:r>
          <a:endParaRPr lang="en-IN" dirty="0"/>
        </a:p>
      </dgm:t>
    </dgm:pt>
    <dgm:pt modelId="{F73C0EC5-BCC7-4A8E-AC15-07D35D3C697E}" type="parTrans" cxnId="{85F9EF51-D954-4B25-9248-3A8A33454CB7}">
      <dgm:prSet/>
      <dgm:spPr/>
      <dgm:t>
        <a:bodyPr/>
        <a:lstStyle/>
        <a:p>
          <a:endParaRPr lang="en-IN"/>
        </a:p>
      </dgm:t>
    </dgm:pt>
    <dgm:pt modelId="{ED187A29-C615-4FE8-BE7F-1345533183A2}" type="sibTrans" cxnId="{85F9EF51-D954-4B25-9248-3A8A33454CB7}">
      <dgm:prSet/>
      <dgm:spPr/>
      <dgm:t>
        <a:bodyPr/>
        <a:lstStyle/>
        <a:p>
          <a:endParaRPr lang="en-IN"/>
        </a:p>
      </dgm:t>
    </dgm:pt>
    <dgm:pt modelId="{25F47B0E-4B89-440A-8B9C-44D229242067}">
      <dgm:prSet phldrT="[Text]" custT="1"/>
      <dgm:spPr/>
      <dgm:t>
        <a:bodyPr/>
        <a:lstStyle/>
        <a:p>
          <a:pPr algn="l">
            <a:buFont typeface="Arial" panose="020B0604020202020204" pitchFamily="34" charset="0"/>
            <a:buNone/>
          </a:pPr>
          <a:r>
            <a:rPr lang="en-US" sz="1600" dirty="0"/>
            <a:t>Exploration of different Research Paper, On Terrain Rendering </a:t>
          </a:r>
          <a:endParaRPr lang="en-IN" sz="1600" dirty="0"/>
        </a:p>
      </dgm:t>
    </dgm:pt>
    <dgm:pt modelId="{61F35848-3CAE-424F-B69D-A89A463FC921}" type="parTrans" cxnId="{9E37D4B5-6D13-4877-BBB8-C8EDF6C398D2}">
      <dgm:prSet/>
      <dgm:spPr/>
      <dgm:t>
        <a:bodyPr/>
        <a:lstStyle/>
        <a:p>
          <a:endParaRPr lang="en-IN"/>
        </a:p>
      </dgm:t>
    </dgm:pt>
    <dgm:pt modelId="{AA54AE91-C017-4E15-91E2-4DE9DD3A42C5}" type="sibTrans" cxnId="{9E37D4B5-6D13-4877-BBB8-C8EDF6C398D2}">
      <dgm:prSet/>
      <dgm:spPr/>
      <dgm:t>
        <a:bodyPr/>
        <a:lstStyle/>
        <a:p>
          <a:endParaRPr lang="en-IN"/>
        </a:p>
      </dgm:t>
    </dgm:pt>
    <dgm:pt modelId="{29C686B2-E607-4FD3-AC80-2DD977AC4634}">
      <dgm:prSet phldrT="[Text]"/>
      <dgm:spPr/>
      <dgm:t>
        <a:bodyPr/>
        <a:lstStyle/>
        <a:p>
          <a:r>
            <a:rPr lang="en-US" dirty="0"/>
            <a:t>C2</a:t>
          </a:r>
          <a:endParaRPr lang="en-IN" dirty="0"/>
        </a:p>
      </dgm:t>
    </dgm:pt>
    <dgm:pt modelId="{93B94C2E-7213-42DE-BCE9-D5AB4F82C870}" type="parTrans" cxnId="{5D79E5FF-512B-488A-84DB-DEAEE83E5A08}">
      <dgm:prSet/>
      <dgm:spPr/>
      <dgm:t>
        <a:bodyPr/>
        <a:lstStyle/>
        <a:p>
          <a:endParaRPr lang="en-IN"/>
        </a:p>
      </dgm:t>
    </dgm:pt>
    <dgm:pt modelId="{7E2E7F92-B993-4B81-ABEC-73423F995958}" type="sibTrans" cxnId="{5D79E5FF-512B-488A-84DB-DEAEE83E5A08}">
      <dgm:prSet/>
      <dgm:spPr/>
      <dgm:t>
        <a:bodyPr/>
        <a:lstStyle/>
        <a:p>
          <a:endParaRPr lang="en-IN"/>
        </a:p>
      </dgm:t>
    </dgm:pt>
    <dgm:pt modelId="{9E0ED16E-21BE-41E0-BE65-F621E461A368}">
      <dgm:prSet phldrT="[Text]" custT="1"/>
      <dgm:spPr/>
      <dgm:t>
        <a:bodyPr/>
        <a:lstStyle/>
        <a:p>
          <a:r>
            <a:rPr lang="en-US" sz="1400" dirty="0"/>
            <a:t>Rendering on Desktop achieved.</a:t>
          </a:r>
          <a:endParaRPr lang="en-IN" sz="1400" dirty="0"/>
        </a:p>
      </dgm:t>
    </dgm:pt>
    <dgm:pt modelId="{D040DC6C-20EC-4F12-B741-DAF5753AC701}" type="parTrans" cxnId="{B8D8DF31-DD7A-4354-9F1C-12FADC21832A}">
      <dgm:prSet/>
      <dgm:spPr/>
      <dgm:t>
        <a:bodyPr/>
        <a:lstStyle/>
        <a:p>
          <a:endParaRPr lang="en-IN"/>
        </a:p>
      </dgm:t>
    </dgm:pt>
    <dgm:pt modelId="{4FD503E6-C44D-46C0-81B9-C69989CB9E3C}" type="sibTrans" cxnId="{B8D8DF31-DD7A-4354-9F1C-12FADC21832A}">
      <dgm:prSet/>
      <dgm:spPr/>
      <dgm:t>
        <a:bodyPr/>
        <a:lstStyle/>
        <a:p>
          <a:endParaRPr lang="en-IN"/>
        </a:p>
      </dgm:t>
    </dgm:pt>
    <dgm:pt modelId="{67EAD2CC-84FC-4AE5-A2B5-329F49D4AA4C}">
      <dgm:prSet phldrT="[Text]" custT="1"/>
      <dgm:spPr/>
      <dgm:t>
        <a:bodyPr/>
        <a:lstStyle/>
        <a:p>
          <a:r>
            <a:rPr lang="en-US" sz="1400" dirty="0"/>
            <a:t>Started working on Mobile Rendering</a:t>
          </a:r>
          <a:endParaRPr lang="en-IN" sz="1400" dirty="0"/>
        </a:p>
      </dgm:t>
    </dgm:pt>
    <dgm:pt modelId="{E4CDF524-CFB1-423B-98C9-B9D4D3FC7255}" type="parTrans" cxnId="{08E21139-9C77-4C67-96ED-C1DC5AE37FDD}">
      <dgm:prSet/>
      <dgm:spPr/>
      <dgm:t>
        <a:bodyPr/>
        <a:lstStyle/>
        <a:p>
          <a:endParaRPr lang="en-IN"/>
        </a:p>
      </dgm:t>
    </dgm:pt>
    <dgm:pt modelId="{B90AE500-3D60-419D-A63A-758EEAFE658C}" type="sibTrans" cxnId="{08E21139-9C77-4C67-96ED-C1DC5AE37FDD}">
      <dgm:prSet/>
      <dgm:spPr/>
      <dgm:t>
        <a:bodyPr/>
        <a:lstStyle/>
        <a:p>
          <a:endParaRPr lang="en-IN"/>
        </a:p>
      </dgm:t>
    </dgm:pt>
    <dgm:pt modelId="{8B21792C-FAC1-4597-BA8A-2755C76C7C0D}">
      <dgm:prSet phldrT="[Text]"/>
      <dgm:spPr/>
      <dgm:t>
        <a:bodyPr/>
        <a:lstStyle/>
        <a:p>
          <a:r>
            <a:rPr lang="en-US" dirty="0"/>
            <a:t>C3</a:t>
          </a:r>
          <a:endParaRPr lang="en-IN" dirty="0"/>
        </a:p>
      </dgm:t>
    </dgm:pt>
    <dgm:pt modelId="{C5CABFA4-B5FF-4CFB-AAD7-DAE543A0A1EF}" type="parTrans" cxnId="{C2DC937A-2D2A-4D29-953C-C768AB4B094D}">
      <dgm:prSet/>
      <dgm:spPr/>
      <dgm:t>
        <a:bodyPr/>
        <a:lstStyle/>
        <a:p>
          <a:endParaRPr lang="en-IN"/>
        </a:p>
      </dgm:t>
    </dgm:pt>
    <dgm:pt modelId="{0DACF992-85DE-4095-AE69-C945561F2B3F}" type="sibTrans" cxnId="{C2DC937A-2D2A-4D29-953C-C768AB4B094D}">
      <dgm:prSet/>
      <dgm:spPr/>
      <dgm:t>
        <a:bodyPr/>
        <a:lstStyle/>
        <a:p>
          <a:endParaRPr lang="en-IN"/>
        </a:p>
      </dgm:t>
    </dgm:pt>
    <dgm:pt modelId="{19DF4BE2-104F-499B-8062-F4BADAE4C4B5}">
      <dgm:prSet phldrT="[Text]" custT="1"/>
      <dgm:spPr/>
      <dgm:t>
        <a:bodyPr/>
        <a:lstStyle/>
        <a:p>
          <a:r>
            <a:rPr lang="en-US" sz="1400" dirty="0"/>
            <a:t>Successfully achieved mobile rendering.</a:t>
          </a:r>
          <a:endParaRPr lang="en-IN" sz="1400" dirty="0"/>
        </a:p>
      </dgm:t>
    </dgm:pt>
    <dgm:pt modelId="{5EC058E8-07E1-47C7-AD49-C08A900A8809}" type="parTrans" cxnId="{616E35B6-BC46-40C2-B00C-9BD0B3629823}">
      <dgm:prSet/>
      <dgm:spPr/>
      <dgm:t>
        <a:bodyPr/>
        <a:lstStyle/>
        <a:p>
          <a:endParaRPr lang="en-IN"/>
        </a:p>
      </dgm:t>
    </dgm:pt>
    <dgm:pt modelId="{CEEAE99B-0C64-4A53-9EEE-9828AA5C4381}" type="sibTrans" cxnId="{616E35B6-BC46-40C2-B00C-9BD0B3629823}">
      <dgm:prSet/>
      <dgm:spPr/>
      <dgm:t>
        <a:bodyPr/>
        <a:lstStyle/>
        <a:p>
          <a:endParaRPr lang="en-IN"/>
        </a:p>
      </dgm:t>
    </dgm:pt>
    <dgm:pt modelId="{497F97B9-EEF1-44BE-8B07-85E57C7F77E4}">
      <dgm:prSet phldrT="[Text]" custT="1"/>
      <dgm:spPr/>
      <dgm:t>
        <a:bodyPr/>
        <a:lstStyle/>
        <a:p>
          <a:r>
            <a:rPr lang="en-US" sz="1400" dirty="0"/>
            <a:t>Testing successful with Grand Canyon Dataset</a:t>
          </a:r>
          <a:endParaRPr lang="en-IN" sz="1400" dirty="0"/>
        </a:p>
      </dgm:t>
    </dgm:pt>
    <dgm:pt modelId="{676FAB5C-9058-46D6-B871-6E5E9DC0F97D}" type="parTrans" cxnId="{B069BE8C-3265-426D-913A-60DF39AFE03C}">
      <dgm:prSet/>
      <dgm:spPr/>
      <dgm:t>
        <a:bodyPr/>
        <a:lstStyle/>
        <a:p>
          <a:endParaRPr lang="en-IN"/>
        </a:p>
      </dgm:t>
    </dgm:pt>
    <dgm:pt modelId="{BB3CD608-E920-4428-BCB4-C02E4DD6DBAD}" type="sibTrans" cxnId="{B069BE8C-3265-426D-913A-60DF39AFE03C}">
      <dgm:prSet/>
      <dgm:spPr/>
      <dgm:t>
        <a:bodyPr/>
        <a:lstStyle/>
        <a:p>
          <a:endParaRPr lang="en-IN"/>
        </a:p>
      </dgm:t>
    </dgm:pt>
    <dgm:pt modelId="{A3574BDA-FB95-4D49-967E-58FBC5350E98}" type="pres">
      <dgm:prSet presAssocID="{644981AE-338C-47FA-8B3D-5B0A7FFE1BBB}" presName="theList" presStyleCnt="0">
        <dgm:presLayoutVars>
          <dgm:dir/>
          <dgm:animLvl val="lvl"/>
          <dgm:resizeHandles val="exact"/>
        </dgm:presLayoutVars>
      </dgm:prSet>
      <dgm:spPr/>
    </dgm:pt>
    <dgm:pt modelId="{DA826B9A-A839-4E49-BA8A-5846A24ECA86}" type="pres">
      <dgm:prSet presAssocID="{CDE80E06-A5EB-475D-BBD2-C786F709863E}" presName="compNode" presStyleCnt="0"/>
      <dgm:spPr/>
    </dgm:pt>
    <dgm:pt modelId="{433E31CC-9FC8-4D68-881D-FA496C5D2002}" type="pres">
      <dgm:prSet presAssocID="{CDE80E06-A5EB-475D-BBD2-C786F709863E}" presName="noGeometry" presStyleCnt="0"/>
      <dgm:spPr/>
    </dgm:pt>
    <dgm:pt modelId="{3CA885F5-E8E2-41D7-AE30-40F7477D49A0}" type="pres">
      <dgm:prSet presAssocID="{CDE80E06-A5EB-475D-BBD2-C786F709863E}" presName="childTextVisible" presStyleLbl="bgAccFollowNode1" presStyleIdx="0" presStyleCnt="3" custScaleX="119417" custScaleY="81756" custLinFactNeighborX="350" custLinFactNeighborY="-1201">
        <dgm:presLayoutVars>
          <dgm:bulletEnabled val="1"/>
        </dgm:presLayoutVars>
      </dgm:prSet>
      <dgm:spPr/>
    </dgm:pt>
    <dgm:pt modelId="{701085A2-BB43-422C-AADC-480E3070A6E7}" type="pres">
      <dgm:prSet presAssocID="{CDE80E06-A5EB-475D-BBD2-C786F709863E}" presName="childTextHidden" presStyleLbl="bgAccFollowNode1" presStyleIdx="0" presStyleCnt="3"/>
      <dgm:spPr/>
    </dgm:pt>
    <dgm:pt modelId="{F03D36C9-ADAB-489E-AA1A-4888EA04C68E}" type="pres">
      <dgm:prSet presAssocID="{CDE80E06-A5EB-475D-BBD2-C786F709863E}" presName="parentText" presStyleLbl="node1" presStyleIdx="0" presStyleCnt="3" custScaleX="42105" custScaleY="44929" custLinFactNeighborX="-2785" custLinFactNeighborY="2083">
        <dgm:presLayoutVars>
          <dgm:chMax val="1"/>
          <dgm:bulletEnabled val="1"/>
        </dgm:presLayoutVars>
      </dgm:prSet>
      <dgm:spPr/>
    </dgm:pt>
    <dgm:pt modelId="{BFCE44F0-BE47-4B53-8B7D-4CC5E4B7E96C}" type="pres">
      <dgm:prSet presAssocID="{CDE80E06-A5EB-475D-BBD2-C786F709863E}" presName="aSpace" presStyleCnt="0"/>
      <dgm:spPr/>
    </dgm:pt>
    <dgm:pt modelId="{6547EB74-2EF1-42B6-B27F-40D1770AF264}" type="pres">
      <dgm:prSet presAssocID="{29C686B2-E607-4FD3-AC80-2DD977AC4634}" presName="compNode" presStyleCnt="0"/>
      <dgm:spPr/>
    </dgm:pt>
    <dgm:pt modelId="{87FA3422-DF5D-43DD-8CF8-6128480AF789}" type="pres">
      <dgm:prSet presAssocID="{29C686B2-E607-4FD3-AC80-2DD977AC4634}" presName="noGeometry" presStyleCnt="0"/>
      <dgm:spPr/>
    </dgm:pt>
    <dgm:pt modelId="{B3C638D5-E605-4939-BED4-0A73F9CB9285}" type="pres">
      <dgm:prSet presAssocID="{29C686B2-E607-4FD3-AC80-2DD977AC4634}" presName="childTextVisible" presStyleLbl="bgAccFollowNode1" presStyleIdx="1" presStyleCnt="3" custScaleX="118589" custScaleY="83300">
        <dgm:presLayoutVars>
          <dgm:bulletEnabled val="1"/>
        </dgm:presLayoutVars>
      </dgm:prSet>
      <dgm:spPr/>
    </dgm:pt>
    <dgm:pt modelId="{F8DDEDAB-4052-4B6A-BBB4-BA3DA4FBDEB4}" type="pres">
      <dgm:prSet presAssocID="{29C686B2-E607-4FD3-AC80-2DD977AC4634}" presName="childTextHidden" presStyleLbl="bgAccFollowNode1" presStyleIdx="1" presStyleCnt="3"/>
      <dgm:spPr/>
    </dgm:pt>
    <dgm:pt modelId="{F5F9B806-790E-484E-9366-AC24D456DA55}" type="pres">
      <dgm:prSet presAssocID="{29C686B2-E607-4FD3-AC80-2DD977AC4634}" presName="parentText" presStyleLbl="node1" presStyleIdx="1" presStyleCnt="3" custScaleX="49928" custScaleY="49928" custLinFactNeighborX="6298" custLinFactNeighborY="1399">
        <dgm:presLayoutVars>
          <dgm:chMax val="1"/>
          <dgm:bulletEnabled val="1"/>
        </dgm:presLayoutVars>
      </dgm:prSet>
      <dgm:spPr/>
    </dgm:pt>
    <dgm:pt modelId="{52212FE2-F823-4AE8-AD5D-ADB5FA8BC4F3}" type="pres">
      <dgm:prSet presAssocID="{29C686B2-E607-4FD3-AC80-2DD977AC4634}" presName="aSpace" presStyleCnt="0"/>
      <dgm:spPr/>
    </dgm:pt>
    <dgm:pt modelId="{73FAC83A-8556-4B9A-8CC3-54D978644066}" type="pres">
      <dgm:prSet presAssocID="{8B21792C-FAC1-4597-BA8A-2755C76C7C0D}" presName="compNode" presStyleCnt="0"/>
      <dgm:spPr/>
    </dgm:pt>
    <dgm:pt modelId="{C3CC1ACE-5185-4D1D-8ADD-DF6DD9610D37}" type="pres">
      <dgm:prSet presAssocID="{8B21792C-FAC1-4597-BA8A-2755C76C7C0D}" presName="noGeometry" presStyleCnt="0"/>
      <dgm:spPr/>
    </dgm:pt>
    <dgm:pt modelId="{9237390D-417D-46B9-A16B-A74C75E05F68}" type="pres">
      <dgm:prSet presAssocID="{8B21792C-FAC1-4597-BA8A-2755C76C7C0D}" presName="childTextVisible" presStyleLbl="bgAccFollowNode1" presStyleIdx="2" presStyleCnt="3" custScaleX="125935" custScaleY="81756" custLinFactNeighborX="-1176" custLinFactNeighborY="-1195">
        <dgm:presLayoutVars>
          <dgm:bulletEnabled val="1"/>
        </dgm:presLayoutVars>
      </dgm:prSet>
      <dgm:spPr/>
    </dgm:pt>
    <dgm:pt modelId="{F09A378A-9D7D-4025-AC70-05E2AB1E9106}" type="pres">
      <dgm:prSet presAssocID="{8B21792C-FAC1-4597-BA8A-2755C76C7C0D}" presName="childTextHidden" presStyleLbl="bgAccFollowNode1" presStyleIdx="2" presStyleCnt="3"/>
      <dgm:spPr/>
    </dgm:pt>
    <dgm:pt modelId="{599CCDDC-394E-4A5A-AEC2-E57618B812CF}" type="pres">
      <dgm:prSet presAssocID="{8B21792C-FAC1-4597-BA8A-2755C76C7C0D}" presName="parentText" presStyleLbl="node1" presStyleIdx="2" presStyleCnt="3" custScaleX="51213" custScaleY="51213" custLinFactNeighborX="12491" custLinFactNeighborY="-696">
        <dgm:presLayoutVars>
          <dgm:chMax val="1"/>
          <dgm:bulletEnabled val="1"/>
        </dgm:presLayoutVars>
      </dgm:prSet>
      <dgm:spPr/>
    </dgm:pt>
  </dgm:ptLst>
  <dgm:cxnLst>
    <dgm:cxn modelId="{5D79FF06-3BAE-412D-BFCD-57081705C200}" type="presOf" srcId="{67EAD2CC-84FC-4AE5-A2B5-329F49D4AA4C}" destId="{B3C638D5-E605-4939-BED4-0A73F9CB9285}" srcOrd="0" destOrd="1" presId="urn:microsoft.com/office/officeart/2005/8/layout/hProcess6"/>
    <dgm:cxn modelId="{CCB4C608-53E1-4660-B2ED-3DD7959AE890}" type="presOf" srcId="{644981AE-338C-47FA-8B3D-5B0A7FFE1BBB}" destId="{A3574BDA-FB95-4D49-967E-58FBC5350E98}" srcOrd="0" destOrd="0" presId="urn:microsoft.com/office/officeart/2005/8/layout/hProcess6"/>
    <dgm:cxn modelId="{FB3EB20C-3165-44B8-A7DF-1A6F153523E7}" type="presOf" srcId="{67EAD2CC-84FC-4AE5-A2B5-329F49D4AA4C}" destId="{F8DDEDAB-4052-4B6A-BBB4-BA3DA4FBDEB4}" srcOrd="1" destOrd="1" presId="urn:microsoft.com/office/officeart/2005/8/layout/hProcess6"/>
    <dgm:cxn modelId="{48F2DC1D-6C04-4AF7-8C86-D625DD849B06}" type="presOf" srcId="{25F47B0E-4B89-440A-8B9C-44D229242067}" destId="{3CA885F5-E8E2-41D7-AE30-40F7477D49A0}" srcOrd="0" destOrd="0" presId="urn:microsoft.com/office/officeart/2005/8/layout/hProcess6"/>
    <dgm:cxn modelId="{886C412B-FA45-432C-8D50-E23474D686CD}" type="presOf" srcId="{9E0ED16E-21BE-41E0-BE65-F621E461A368}" destId="{F8DDEDAB-4052-4B6A-BBB4-BA3DA4FBDEB4}" srcOrd="1" destOrd="0" presId="urn:microsoft.com/office/officeart/2005/8/layout/hProcess6"/>
    <dgm:cxn modelId="{FF6B2B30-0F1E-4B8B-8693-ED77A966975A}" type="presOf" srcId="{497F97B9-EEF1-44BE-8B07-85E57C7F77E4}" destId="{F09A378A-9D7D-4025-AC70-05E2AB1E9106}" srcOrd="1" destOrd="1" presId="urn:microsoft.com/office/officeart/2005/8/layout/hProcess6"/>
    <dgm:cxn modelId="{B8D8DF31-DD7A-4354-9F1C-12FADC21832A}" srcId="{29C686B2-E607-4FD3-AC80-2DD977AC4634}" destId="{9E0ED16E-21BE-41E0-BE65-F621E461A368}" srcOrd="0" destOrd="0" parTransId="{D040DC6C-20EC-4F12-B741-DAF5753AC701}" sibTransId="{4FD503E6-C44D-46C0-81B9-C69989CB9E3C}"/>
    <dgm:cxn modelId="{08E21139-9C77-4C67-96ED-C1DC5AE37FDD}" srcId="{29C686B2-E607-4FD3-AC80-2DD977AC4634}" destId="{67EAD2CC-84FC-4AE5-A2B5-329F49D4AA4C}" srcOrd="1" destOrd="0" parTransId="{E4CDF524-CFB1-423B-98C9-B9D4D3FC7255}" sibTransId="{B90AE500-3D60-419D-A63A-758EEAFE658C}"/>
    <dgm:cxn modelId="{DF3D6739-69E7-4ECB-B1B4-CCFF007C9BA1}" type="presOf" srcId="{19DF4BE2-104F-499B-8062-F4BADAE4C4B5}" destId="{9237390D-417D-46B9-A16B-A74C75E05F68}" srcOrd="0" destOrd="0" presId="urn:microsoft.com/office/officeart/2005/8/layout/hProcess6"/>
    <dgm:cxn modelId="{AFCE0F3B-C995-4176-964E-2BFBB0594C59}" type="presOf" srcId="{8B21792C-FAC1-4597-BA8A-2755C76C7C0D}" destId="{599CCDDC-394E-4A5A-AEC2-E57618B812CF}" srcOrd="0" destOrd="0" presId="urn:microsoft.com/office/officeart/2005/8/layout/hProcess6"/>
    <dgm:cxn modelId="{711D4044-D288-48FE-860C-EA28C5CB0A31}" type="presOf" srcId="{CDE80E06-A5EB-475D-BBD2-C786F709863E}" destId="{F03D36C9-ADAB-489E-AA1A-4888EA04C68E}" srcOrd="0" destOrd="0" presId="urn:microsoft.com/office/officeart/2005/8/layout/hProcess6"/>
    <dgm:cxn modelId="{85F9EF51-D954-4B25-9248-3A8A33454CB7}" srcId="{644981AE-338C-47FA-8B3D-5B0A7FFE1BBB}" destId="{CDE80E06-A5EB-475D-BBD2-C786F709863E}" srcOrd="0" destOrd="0" parTransId="{F73C0EC5-BCC7-4A8E-AC15-07D35D3C697E}" sibTransId="{ED187A29-C615-4FE8-BE7F-1345533183A2}"/>
    <dgm:cxn modelId="{3E387E78-61D5-4140-8DD9-5708BBBF8B20}" type="presOf" srcId="{19DF4BE2-104F-499B-8062-F4BADAE4C4B5}" destId="{F09A378A-9D7D-4025-AC70-05E2AB1E9106}" srcOrd="1" destOrd="0" presId="urn:microsoft.com/office/officeart/2005/8/layout/hProcess6"/>
    <dgm:cxn modelId="{C2DC937A-2D2A-4D29-953C-C768AB4B094D}" srcId="{644981AE-338C-47FA-8B3D-5B0A7FFE1BBB}" destId="{8B21792C-FAC1-4597-BA8A-2755C76C7C0D}" srcOrd="2" destOrd="0" parTransId="{C5CABFA4-B5FF-4CFB-AAD7-DAE543A0A1EF}" sibTransId="{0DACF992-85DE-4095-AE69-C945561F2B3F}"/>
    <dgm:cxn modelId="{B069BE8C-3265-426D-913A-60DF39AFE03C}" srcId="{8B21792C-FAC1-4597-BA8A-2755C76C7C0D}" destId="{497F97B9-EEF1-44BE-8B07-85E57C7F77E4}" srcOrd="1" destOrd="0" parTransId="{676FAB5C-9058-46D6-B871-6E5E9DC0F97D}" sibTransId="{BB3CD608-E920-4428-BCB4-C02E4DD6DBAD}"/>
    <dgm:cxn modelId="{BE7966B5-CEAF-47A5-9E13-080F5BA522A5}" type="presOf" srcId="{497F97B9-EEF1-44BE-8B07-85E57C7F77E4}" destId="{9237390D-417D-46B9-A16B-A74C75E05F68}" srcOrd="0" destOrd="1" presId="urn:microsoft.com/office/officeart/2005/8/layout/hProcess6"/>
    <dgm:cxn modelId="{9E37D4B5-6D13-4877-BBB8-C8EDF6C398D2}" srcId="{CDE80E06-A5EB-475D-BBD2-C786F709863E}" destId="{25F47B0E-4B89-440A-8B9C-44D229242067}" srcOrd="0" destOrd="0" parTransId="{61F35848-3CAE-424F-B69D-A89A463FC921}" sibTransId="{AA54AE91-C017-4E15-91E2-4DE9DD3A42C5}"/>
    <dgm:cxn modelId="{616E35B6-BC46-40C2-B00C-9BD0B3629823}" srcId="{8B21792C-FAC1-4597-BA8A-2755C76C7C0D}" destId="{19DF4BE2-104F-499B-8062-F4BADAE4C4B5}" srcOrd="0" destOrd="0" parTransId="{5EC058E8-07E1-47C7-AD49-C08A900A8809}" sibTransId="{CEEAE99B-0C64-4A53-9EEE-9828AA5C4381}"/>
    <dgm:cxn modelId="{7EEAC4B6-2CAF-4D43-A7F8-49B9CFF74E29}" type="presOf" srcId="{29C686B2-E607-4FD3-AC80-2DD977AC4634}" destId="{F5F9B806-790E-484E-9366-AC24D456DA55}" srcOrd="0" destOrd="0" presId="urn:microsoft.com/office/officeart/2005/8/layout/hProcess6"/>
    <dgm:cxn modelId="{D300F1F2-7026-4E71-9028-ECE0570DA648}" type="presOf" srcId="{25F47B0E-4B89-440A-8B9C-44D229242067}" destId="{701085A2-BB43-422C-AADC-480E3070A6E7}" srcOrd="1" destOrd="0" presId="urn:microsoft.com/office/officeart/2005/8/layout/hProcess6"/>
    <dgm:cxn modelId="{50D118FC-D73C-4D2B-BD66-D9340239F393}" type="presOf" srcId="{9E0ED16E-21BE-41E0-BE65-F621E461A368}" destId="{B3C638D5-E605-4939-BED4-0A73F9CB9285}" srcOrd="0" destOrd="0" presId="urn:microsoft.com/office/officeart/2005/8/layout/hProcess6"/>
    <dgm:cxn modelId="{5D79E5FF-512B-488A-84DB-DEAEE83E5A08}" srcId="{644981AE-338C-47FA-8B3D-5B0A7FFE1BBB}" destId="{29C686B2-E607-4FD3-AC80-2DD977AC4634}" srcOrd="1" destOrd="0" parTransId="{93B94C2E-7213-42DE-BCE9-D5AB4F82C870}" sibTransId="{7E2E7F92-B993-4B81-ABEC-73423F995958}"/>
    <dgm:cxn modelId="{CD62DA5A-23D2-41C5-85E7-AFF406899037}" type="presParOf" srcId="{A3574BDA-FB95-4D49-967E-58FBC5350E98}" destId="{DA826B9A-A839-4E49-BA8A-5846A24ECA86}" srcOrd="0" destOrd="0" presId="urn:microsoft.com/office/officeart/2005/8/layout/hProcess6"/>
    <dgm:cxn modelId="{F64C8944-C724-4D1E-9449-1CAFABB4AE8D}" type="presParOf" srcId="{DA826B9A-A839-4E49-BA8A-5846A24ECA86}" destId="{433E31CC-9FC8-4D68-881D-FA496C5D2002}" srcOrd="0" destOrd="0" presId="urn:microsoft.com/office/officeart/2005/8/layout/hProcess6"/>
    <dgm:cxn modelId="{7E40698A-704C-42D7-B68B-BF2C99C08C53}" type="presParOf" srcId="{DA826B9A-A839-4E49-BA8A-5846A24ECA86}" destId="{3CA885F5-E8E2-41D7-AE30-40F7477D49A0}" srcOrd="1" destOrd="0" presId="urn:microsoft.com/office/officeart/2005/8/layout/hProcess6"/>
    <dgm:cxn modelId="{B6FE70E6-3874-408C-9BE0-1711FAFB3C28}" type="presParOf" srcId="{DA826B9A-A839-4E49-BA8A-5846A24ECA86}" destId="{701085A2-BB43-422C-AADC-480E3070A6E7}" srcOrd="2" destOrd="0" presId="urn:microsoft.com/office/officeart/2005/8/layout/hProcess6"/>
    <dgm:cxn modelId="{4BD5E9C6-398B-43E6-94D7-42B6E3C964D9}" type="presParOf" srcId="{DA826B9A-A839-4E49-BA8A-5846A24ECA86}" destId="{F03D36C9-ADAB-489E-AA1A-4888EA04C68E}" srcOrd="3" destOrd="0" presId="urn:microsoft.com/office/officeart/2005/8/layout/hProcess6"/>
    <dgm:cxn modelId="{95EED745-8D64-4BC5-A2BF-F0D15B2AFAC3}" type="presParOf" srcId="{A3574BDA-FB95-4D49-967E-58FBC5350E98}" destId="{BFCE44F0-BE47-4B53-8B7D-4CC5E4B7E96C}" srcOrd="1" destOrd="0" presId="urn:microsoft.com/office/officeart/2005/8/layout/hProcess6"/>
    <dgm:cxn modelId="{CE699344-3F51-46BD-ABC1-16EAD0F6F341}" type="presParOf" srcId="{A3574BDA-FB95-4D49-967E-58FBC5350E98}" destId="{6547EB74-2EF1-42B6-B27F-40D1770AF264}" srcOrd="2" destOrd="0" presId="urn:microsoft.com/office/officeart/2005/8/layout/hProcess6"/>
    <dgm:cxn modelId="{BC45C483-7361-4E09-ACB8-285AEC9CB5CE}" type="presParOf" srcId="{6547EB74-2EF1-42B6-B27F-40D1770AF264}" destId="{87FA3422-DF5D-43DD-8CF8-6128480AF789}" srcOrd="0" destOrd="0" presId="urn:microsoft.com/office/officeart/2005/8/layout/hProcess6"/>
    <dgm:cxn modelId="{DF689120-6440-4406-BE43-02822811FC2E}" type="presParOf" srcId="{6547EB74-2EF1-42B6-B27F-40D1770AF264}" destId="{B3C638D5-E605-4939-BED4-0A73F9CB9285}" srcOrd="1" destOrd="0" presId="urn:microsoft.com/office/officeart/2005/8/layout/hProcess6"/>
    <dgm:cxn modelId="{2F663BD6-79E8-4D64-A92B-E0AA507D4C6E}" type="presParOf" srcId="{6547EB74-2EF1-42B6-B27F-40D1770AF264}" destId="{F8DDEDAB-4052-4B6A-BBB4-BA3DA4FBDEB4}" srcOrd="2" destOrd="0" presId="urn:microsoft.com/office/officeart/2005/8/layout/hProcess6"/>
    <dgm:cxn modelId="{56C9615B-3A5B-4DFF-8F3D-0F00E67129ED}" type="presParOf" srcId="{6547EB74-2EF1-42B6-B27F-40D1770AF264}" destId="{F5F9B806-790E-484E-9366-AC24D456DA55}" srcOrd="3" destOrd="0" presId="urn:microsoft.com/office/officeart/2005/8/layout/hProcess6"/>
    <dgm:cxn modelId="{ED6183C9-375D-4EDF-84DD-9790749B20EB}" type="presParOf" srcId="{A3574BDA-FB95-4D49-967E-58FBC5350E98}" destId="{52212FE2-F823-4AE8-AD5D-ADB5FA8BC4F3}" srcOrd="3" destOrd="0" presId="urn:microsoft.com/office/officeart/2005/8/layout/hProcess6"/>
    <dgm:cxn modelId="{A1075910-F112-4B89-8F7E-A34F78A2D365}" type="presParOf" srcId="{A3574BDA-FB95-4D49-967E-58FBC5350E98}" destId="{73FAC83A-8556-4B9A-8CC3-54D978644066}" srcOrd="4" destOrd="0" presId="urn:microsoft.com/office/officeart/2005/8/layout/hProcess6"/>
    <dgm:cxn modelId="{68FC0418-27CA-4537-A9B8-C21E34EF1764}" type="presParOf" srcId="{73FAC83A-8556-4B9A-8CC3-54D978644066}" destId="{C3CC1ACE-5185-4D1D-8ADD-DF6DD9610D37}" srcOrd="0" destOrd="0" presId="urn:microsoft.com/office/officeart/2005/8/layout/hProcess6"/>
    <dgm:cxn modelId="{2567AC2C-B14E-492C-8CEB-FA0222823DAA}" type="presParOf" srcId="{73FAC83A-8556-4B9A-8CC3-54D978644066}" destId="{9237390D-417D-46B9-A16B-A74C75E05F68}" srcOrd="1" destOrd="0" presId="urn:microsoft.com/office/officeart/2005/8/layout/hProcess6"/>
    <dgm:cxn modelId="{E4E7EA05-170E-4369-8D5B-C52922A4C7C5}" type="presParOf" srcId="{73FAC83A-8556-4B9A-8CC3-54D978644066}" destId="{F09A378A-9D7D-4025-AC70-05E2AB1E9106}" srcOrd="2" destOrd="0" presId="urn:microsoft.com/office/officeart/2005/8/layout/hProcess6"/>
    <dgm:cxn modelId="{3F736D7F-7E31-472B-9D5F-F5BF39C64CC9}" type="presParOf" srcId="{73FAC83A-8556-4B9A-8CC3-54D978644066}" destId="{599CCDDC-394E-4A5A-AEC2-E57618B812CF}"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A9211-18E4-49F3-870E-CD8BD76A0ADE}">
      <dsp:nvSpPr>
        <dsp:cNvPr id="0" name=""/>
        <dsp:cNvSpPr/>
      </dsp:nvSpPr>
      <dsp:spPr>
        <a:xfrm>
          <a:off x="0" y="0"/>
          <a:ext cx="3286125" cy="4351338"/>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56199" tIns="330200" rIns="256199" bIns="330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Our project revolves around the rendering of </a:t>
          </a:r>
          <a:r>
            <a:rPr lang="en-US" sz="2000" b="1" kern="1200" dirty="0">
              <a:latin typeface="Times New Roman" panose="02020603050405020304" pitchFamily="18" charset="0"/>
              <a:cs typeface="Times New Roman" panose="02020603050405020304" pitchFamily="18" charset="0"/>
            </a:rPr>
            <a:t>3D terrain using WebGL or OpenGL</a:t>
          </a:r>
          <a:r>
            <a:rPr lang="en-US" sz="2000" kern="1200" dirty="0">
              <a:latin typeface="Times New Roman" panose="02020603050405020304" pitchFamily="18" charset="0"/>
              <a:cs typeface="Times New Roman" panose="02020603050405020304" pitchFamily="18" charset="0"/>
            </a:rPr>
            <a:t> across a variety of devices, with a particular focus on </a:t>
          </a:r>
          <a:r>
            <a:rPr lang="en-US" sz="2000" b="1" kern="1200" dirty="0">
              <a:latin typeface="Times New Roman" panose="02020603050405020304" pitchFamily="18" charset="0"/>
              <a:cs typeface="Times New Roman" panose="02020603050405020304" pitchFamily="18" charset="0"/>
            </a:rPr>
            <a:t>mobile platforms. </a:t>
          </a:r>
          <a:endParaRPr lang="en-US" sz="2000" kern="1200" dirty="0">
            <a:latin typeface="Times New Roman" panose="02020603050405020304" pitchFamily="18" charset="0"/>
            <a:cs typeface="Times New Roman" panose="02020603050405020304" pitchFamily="18" charset="0"/>
          </a:endParaRPr>
        </a:p>
      </dsp:txBody>
      <dsp:txXfrm>
        <a:off x="0" y="1653508"/>
        <a:ext cx="3286125" cy="2610802"/>
      </dsp:txXfrm>
    </dsp:sp>
    <dsp:sp modelId="{D79F0389-0EE0-4D69-ACF0-8D2A0FC0B25E}">
      <dsp:nvSpPr>
        <dsp:cNvPr id="0" name=""/>
        <dsp:cNvSpPr/>
      </dsp:nvSpPr>
      <dsp:spPr>
        <a:xfrm>
          <a:off x="990361" y="435133"/>
          <a:ext cx="1305401" cy="1305401"/>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AA10E628-B4DE-4B2B-8962-17093BB5FA4B}">
      <dsp:nvSpPr>
        <dsp:cNvPr id="0" name=""/>
        <dsp:cNvSpPr/>
      </dsp:nvSpPr>
      <dsp:spPr>
        <a:xfrm>
          <a:off x="0" y="4351266"/>
          <a:ext cx="3286125" cy="7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1C6828-83B7-4BFB-A105-7A4F3BA2F37F}">
      <dsp:nvSpPr>
        <dsp:cNvPr id="0" name=""/>
        <dsp:cNvSpPr/>
      </dsp:nvSpPr>
      <dsp:spPr>
        <a:xfrm>
          <a:off x="3614737" y="0"/>
          <a:ext cx="3286125" cy="4351338"/>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56199" tIns="330200" rIns="256199" bIns="330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To demonstrate the capabilities of our implementation, we selected the </a:t>
          </a:r>
          <a:r>
            <a:rPr lang="en-US" sz="2000" b="1" kern="1200" dirty="0">
              <a:latin typeface="Times New Roman" panose="02020603050405020304" pitchFamily="18" charset="0"/>
              <a:cs typeface="Times New Roman" panose="02020603050405020304" pitchFamily="18" charset="0"/>
            </a:rPr>
            <a:t>Grand Canyon</a:t>
          </a:r>
          <a:r>
            <a:rPr lang="en-US" sz="2000" kern="1200" dirty="0">
              <a:latin typeface="Times New Roman" panose="02020603050405020304" pitchFamily="18" charset="0"/>
              <a:cs typeface="Times New Roman" panose="02020603050405020304" pitchFamily="18" charset="0"/>
            </a:rPr>
            <a:t> dataset as our primary visualization target.</a:t>
          </a:r>
        </a:p>
      </dsp:txBody>
      <dsp:txXfrm>
        <a:off x="3614737" y="1653508"/>
        <a:ext cx="3286125" cy="2610802"/>
      </dsp:txXfrm>
    </dsp:sp>
    <dsp:sp modelId="{8BBA2486-5278-46B2-B73B-F423D6B89470}">
      <dsp:nvSpPr>
        <dsp:cNvPr id="0" name=""/>
        <dsp:cNvSpPr/>
      </dsp:nvSpPr>
      <dsp:spPr>
        <a:xfrm>
          <a:off x="4605099" y="435133"/>
          <a:ext cx="1305401" cy="1305401"/>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5DD1A78E-8A58-4B6A-817F-A6D57A16C2C4}">
      <dsp:nvSpPr>
        <dsp:cNvPr id="0" name=""/>
        <dsp:cNvSpPr/>
      </dsp:nvSpPr>
      <dsp:spPr>
        <a:xfrm>
          <a:off x="3614737" y="4351266"/>
          <a:ext cx="3286125" cy="7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1F6B466-D2BC-4F9D-B954-1B853C13F822}">
      <dsp:nvSpPr>
        <dsp:cNvPr id="0" name=""/>
        <dsp:cNvSpPr/>
      </dsp:nvSpPr>
      <dsp:spPr>
        <a:xfrm>
          <a:off x="7229475" y="0"/>
          <a:ext cx="3286125" cy="4351338"/>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56199" tIns="330200" rIns="256199" bIns="330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In this overview, we will delve into the </a:t>
          </a:r>
          <a:r>
            <a:rPr lang="en-US" sz="2000" b="1" kern="1200" dirty="0">
              <a:latin typeface="Times New Roman" panose="02020603050405020304" pitchFamily="18" charset="0"/>
              <a:cs typeface="Times New Roman" panose="02020603050405020304" pitchFamily="18" charset="0"/>
            </a:rPr>
            <a:t>implementation details, key features, challenges faced, future scope, and concluding remarks</a:t>
          </a:r>
          <a:r>
            <a:rPr lang="en-US" sz="2000" kern="1200" dirty="0">
              <a:latin typeface="Times New Roman" panose="02020603050405020304" pitchFamily="18" charset="0"/>
              <a:cs typeface="Times New Roman" panose="02020603050405020304" pitchFamily="18" charset="0"/>
            </a:rPr>
            <a:t> of our project.</a:t>
          </a:r>
        </a:p>
      </dsp:txBody>
      <dsp:txXfrm>
        <a:off x="7229475" y="1653508"/>
        <a:ext cx="3286125" cy="2610802"/>
      </dsp:txXfrm>
    </dsp:sp>
    <dsp:sp modelId="{87F812ED-3FCC-48B5-8ECF-E8A8EBB76A80}">
      <dsp:nvSpPr>
        <dsp:cNvPr id="0" name=""/>
        <dsp:cNvSpPr/>
      </dsp:nvSpPr>
      <dsp:spPr>
        <a:xfrm>
          <a:off x="8219836" y="435133"/>
          <a:ext cx="1305401" cy="1305401"/>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C4668B19-A6AA-4166-B3F1-0DFFD479150A}">
      <dsp:nvSpPr>
        <dsp:cNvPr id="0" name=""/>
        <dsp:cNvSpPr/>
      </dsp:nvSpPr>
      <dsp:spPr>
        <a:xfrm>
          <a:off x="7229475" y="4351266"/>
          <a:ext cx="3286125" cy="7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A885F5-E8E2-41D7-AE30-40F7477D49A0}">
      <dsp:nvSpPr>
        <dsp:cNvPr id="0" name=""/>
        <dsp:cNvSpPr/>
      </dsp:nvSpPr>
      <dsp:spPr>
        <a:xfrm>
          <a:off x="418672" y="1275969"/>
          <a:ext cx="3175939" cy="1900639"/>
        </a:xfrm>
        <a:prstGeom prst="rightArrow">
          <a:avLst>
            <a:gd name="adj1" fmla="val 70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US" sz="1600" kern="1200" dirty="0"/>
            <a:t>Exploration of different Research Paper, On Terrain Rendering </a:t>
          </a:r>
          <a:endParaRPr lang="en-IN" sz="1600" kern="1200" dirty="0"/>
        </a:p>
      </dsp:txBody>
      <dsp:txXfrm>
        <a:off x="1212657" y="1561065"/>
        <a:ext cx="1716730" cy="1330447"/>
      </dsp:txXfrm>
    </dsp:sp>
    <dsp:sp modelId="{F03D36C9-ADAB-489E-AA1A-4888EA04C68E}">
      <dsp:nvSpPr>
        <dsp:cNvPr id="0" name=""/>
        <dsp:cNvSpPr/>
      </dsp:nvSpPr>
      <dsp:spPr>
        <a:xfrm>
          <a:off x="350581" y="1983182"/>
          <a:ext cx="559899" cy="597451"/>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C1</a:t>
          </a:r>
          <a:endParaRPr lang="en-IN" sz="2700" kern="1200" dirty="0"/>
        </a:p>
      </dsp:txBody>
      <dsp:txXfrm>
        <a:off x="432576" y="2070677"/>
        <a:ext cx="395909" cy="422461"/>
      </dsp:txXfrm>
    </dsp:sp>
    <dsp:sp modelId="{B3C638D5-E605-4939-BED4-0A73F9CB9285}">
      <dsp:nvSpPr>
        <dsp:cNvPr id="0" name=""/>
        <dsp:cNvSpPr/>
      </dsp:nvSpPr>
      <dsp:spPr>
        <a:xfrm>
          <a:off x="4169218" y="1285942"/>
          <a:ext cx="3153918" cy="1936533"/>
        </a:xfrm>
        <a:prstGeom prst="rightArrow">
          <a:avLst>
            <a:gd name="adj1" fmla="val 70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Rendering on Desktop achieved.</a:t>
          </a:r>
          <a:endParaRPr lang="en-IN" sz="1400" kern="1200" dirty="0"/>
        </a:p>
        <a:p>
          <a:pPr marL="114300" lvl="1" indent="-114300" algn="l" defTabSz="622300">
            <a:lnSpc>
              <a:spcPct val="90000"/>
            </a:lnSpc>
            <a:spcBef>
              <a:spcPct val="0"/>
            </a:spcBef>
            <a:spcAft>
              <a:spcPct val="15000"/>
            </a:spcAft>
            <a:buChar char="•"/>
          </a:pPr>
          <a:r>
            <a:rPr lang="en-US" sz="1400" kern="1200" dirty="0"/>
            <a:t>Started working on Mobile Rendering</a:t>
          </a:r>
          <a:endParaRPr lang="en-IN" sz="1400" kern="1200" dirty="0"/>
        </a:p>
      </dsp:txBody>
      <dsp:txXfrm>
        <a:off x="4957698" y="1576422"/>
        <a:ext cx="1687651" cy="1355573"/>
      </dsp:txXfrm>
    </dsp:sp>
    <dsp:sp modelId="{F5F9B806-790E-484E-9366-AC24D456DA55}">
      <dsp:nvSpPr>
        <dsp:cNvPr id="0" name=""/>
        <dsp:cNvSpPr/>
      </dsp:nvSpPr>
      <dsp:spPr>
        <a:xfrm>
          <a:off x="4168194" y="1940849"/>
          <a:ext cx="663926" cy="66392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C2</a:t>
          </a:r>
          <a:endParaRPr lang="en-IN" sz="2700" kern="1200" dirty="0"/>
        </a:p>
      </dsp:txBody>
      <dsp:txXfrm>
        <a:off x="4265424" y="2038079"/>
        <a:ext cx="469466" cy="469466"/>
      </dsp:txXfrm>
    </dsp:sp>
    <dsp:sp modelId="{9237390D-417D-46B9-A16B-A74C75E05F68}">
      <dsp:nvSpPr>
        <dsp:cNvPr id="0" name=""/>
        <dsp:cNvSpPr/>
      </dsp:nvSpPr>
      <dsp:spPr>
        <a:xfrm>
          <a:off x="7778090" y="1276108"/>
          <a:ext cx="3349288" cy="1900639"/>
        </a:xfrm>
        <a:prstGeom prst="rightArrow">
          <a:avLst>
            <a:gd name="adj1" fmla="val 70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Successfully achieved mobile rendering.</a:t>
          </a:r>
          <a:endParaRPr lang="en-IN" sz="1400" kern="1200" dirty="0"/>
        </a:p>
        <a:p>
          <a:pPr marL="114300" lvl="1" indent="-114300" algn="l" defTabSz="622300">
            <a:lnSpc>
              <a:spcPct val="90000"/>
            </a:lnSpc>
            <a:spcBef>
              <a:spcPct val="0"/>
            </a:spcBef>
            <a:spcAft>
              <a:spcPct val="15000"/>
            </a:spcAft>
            <a:buChar char="•"/>
          </a:pPr>
          <a:r>
            <a:rPr lang="en-US" sz="1400" kern="1200" dirty="0"/>
            <a:t>Testing successful with Grand Canyon Dataset</a:t>
          </a:r>
          <a:endParaRPr lang="en-IN" sz="1400" kern="1200" dirty="0"/>
        </a:p>
      </dsp:txBody>
      <dsp:txXfrm>
        <a:off x="8615412" y="1561204"/>
        <a:ext cx="1846742" cy="1330447"/>
      </dsp:txXfrm>
    </dsp:sp>
    <dsp:sp modelId="{599CCDDC-394E-4A5A-AEC2-E57618B812CF}">
      <dsp:nvSpPr>
        <dsp:cNvPr id="0" name=""/>
        <dsp:cNvSpPr/>
      </dsp:nvSpPr>
      <dsp:spPr>
        <a:xfrm>
          <a:off x="7979836" y="1904447"/>
          <a:ext cx="681014" cy="68101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C3</a:t>
          </a:r>
          <a:endParaRPr lang="en-IN" sz="2700" kern="1200" dirty="0"/>
        </a:p>
      </dsp:txBody>
      <dsp:txXfrm>
        <a:off x="8079568" y="2004179"/>
        <a:ext cx="481550" cy="48155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www.semanticscholar.org/paper/REAL-TIME-RENDERING-OF-LARGE-TERRAIN-ON-MOBILE-BaoshanZhua/a00d6b08f7baaeb13d9cf74a39760a91887c4a7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isprs.org/proceedings/xxxvii/congress/5_pdf/122.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researchgate.net/figure/Diagram-of-perspective-camera-model-in-3D_fig17_327567296"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leverageedu.com/blog/reflection-of-light/"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oogle.com/search?q=google+scholar+mobile%2Flow+end+device+based+terrain+rendering+opengl&amp;client=ms-android-xiaomi-terr1-rso2&amp;sca_esv=f977441fd745688c&amp;sca_upv=1&amp;sxsrf=ACQVn09_O2KMN9MKVXY6qzrOCDFzYVJthQ%3A1714671245786&amp;ei=jc4zZtHEL6LWseMPsNaimA4&amp;oq=google+scholar+mobile%2Flow+end+device+based+terrain+rendering+opengl&amp;gs_lp=EhNtb2JpbGUtZ3dzLXdpei1zZXJwIkNnb29nbGUgc2Nob2xhciBtb2JpbGUvbG93IGVuZCBkZXZpY2UgYmFzZWQgdGVycmFpbiByZW5kZXJpbmcgb3BlbmdsMgQQIxgnSPtJUL0bWK1FcAJ4AZABAJgBwQKgAdQiqgEGMi0xNy4xuAEDyAEA-AEBmAIKoAKVEMICChAAGLADGNYEGEfCAgcQIxgnGMsEwgIIEAAYgAQYogTCAggQABiiBBiJBcICChAhGKABGMMEGArCAgoQIxiwAhgnGMsEwgIIECEYoAEYwwTCAgQQHhgKwgIHECMYsAIYJ5gDAIgGAZAGCJIHBzIuMC43LjGgB-5b&amp;sclient=mobile-gws-wiz-serp#vhid=zephyr:4&amp;vssid=atritem-https://zenodo.org/record/1071906/files/8978.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sketchfab.com/3d-models/horseshoe-bend-near-grand-canyon-0fad26d2d300445cbf519a571bb4faf8"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isprs.org/proceedings/xxxvii/congress/5_pdf/122.pdf"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isprs.org/proceedings/xxxvii/congress/5_pdf/122.pdf"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ketchfab.com/3d-models/horseshoe-bend-near-grand-canyon-0fad26d2d300445cbf519a571bb4faf8"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sketchfab.com/3d-models/horseshoe-bend-near-grand-canyon-0fad26d2d300445cbf519a571bb4faf8" TargetMode="External"/><Relationship Id="rId3" Type="http://schemas.openxmlformats.org/officeDocument/2006/relationships/hyperlink" Target="https://www.isprs.org/proceedings/xxxvii/congress/5_pdf/122.pdf" TargetMode="External"/><Relationship Id="rId7" Type="http://schemas.openxmlformats.org/officeDocument/2006/relationships/hyperlink" Target="https://www.semanticscholar.org/paper/REAL-TIME-RENDERING-OF-LARGE-TERRAIN-ON-MOBILE-BaoshanZhua/a00d6b08f7baaeb13d9cf74a39760a91887c4a70&#8203;" TargetMode="External"/><Relationship Id="rId2" Type="http://schemas.openxmlformats.org/officeDocument/2006/relationships/hyperlink" Target="https://ieeexplore.ieee.org/abstract/document/1349112" TargetMode="External"/><Relationship Id="rId1" Type="http://schemas.openxmlformats.org/officeDocument/2006/relationships/slideLayout" Target="../slideLayouts/slideLayout2.xml"/><Relationship Id="rId6" Type="http://schemas.openxmlformats.org/officeDocument/2006/relationships/hyperlink" Target="https://www.realspace3d.com/resources/what-is-3d-rendering/#Definition&#8203;&#8203;" TargetMode="External"/><Relationship Id="rId5" Type="http://schemas.openxmlformats.org/officeDocument/2006/relationships/hyperlink" Target="https://doi.org/10.1016/j.cageo.2010.08.007" TargetMode="External"/><Relationship Id="rId4" Type="http://schemas.openxmlformats.org/officeDocument/2006/relationships/hyperlink" Target="https://www.sciencedirect.com/science/article/pii/S0098300410003092" TargetMode="External"/><Relationship Id="rId9" Type="http://schemas.openxmlformats.org/officeDocument/2006/relationships/hyperlink" Target="https://www.youtube.com/watch?v=rSrHyTaZVVA&amp;ab_channel=InspirationTu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outforia.com/types-of-terrain/"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0569" y="745715"/>
            <a:ext cx="9386455" cy="1637147"/>
          </a:xfrm>
        </p:spPr>
        <p:txBody>
          <a:bodyPr>
            <a:noAutofit/>
          </a:bodyPr>
          <a:lstStyle/>
          <a:p>
            <a:pPr algn="ctr" rtl="0">
              <a:spcBef>
                <a:spcPts val="0"/>
              </a:spcBef>
              <a:spcAft>
                <a:spcPts val="0"/>
              </a:spcAft>
            </a:pPr>
            <a:r>
              <a:rPr lang="en-US" sz="4000" b="1" i="0" u="none" strike="noStrike" dirty="0">
                <a:solidFill>
                  <a:srgbClr val="1F1F1F"/>
                </a:solidFill>
                <a:effectLst/>
                <a:latin typeface="Times New Roman" panose="02020603050405020304" pitchFamily="18" charset="0"/>
                <a:cs typeface="Times New Roman" panose="02020603050405020304" pitchFamily="18" charset="0"/>
              </a:rPr>
              <a:t>Mobile-based large 3D Terrain rendering using WebGL (using ‘Grand Canyon’ Terrain Dataset)</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93690" y="3430320"/>
            <a:ext cx="5323268" cy="3029508"/>
          </a:xfrm>
        </p:spPr>
        <p:txBody>
          <a:bodyPr vert="horz" lIns="91440" tIns="45720" rIns="91440" bIns="45720" rtlCol="0" anchor="t">
            <a:normAutofit/>
          </a:bodyPr>
          <a:lstStyle/>
          <a:p>
            <a:pPr algn="l"/>
            <a:r>
              <a:rPr lang="en-US" b="1" dirty="0">
                <a:latin typeface="Times New Roman" panose="02020603050405020304" pitchFamily="18" charset="0"/>
                <a:cs typeface="Times New Roman" panose="02020603050405020304" pitchFamily="18" charset="0"/>
              </a:rPr>
              <a:t>Submitted By:-</a:t>
            </a:r>
          </a:p>
          <a:p>
            <a:pPr marL="457200" indent="-457200" algn="l">
              <a:buAutoNum type="arabicPeriod"/>
            </a:pPr>
            <a:r>
              <a:rPr lang="en-US" dirty="0" err="1">
                <a:latin typeface="Times New Roman" panose="02020603050405020304" pitchFamily="18" charset="0"/>
                <a:cs typeface="Times New Roman" panose="02020603050405020304" pitchFamily="18" charset="0"/>
              </a:rPr>
              <a:t>Subhendra</a:t>
            </a:r>
            <a:r>
              <a:rPr lang="en-US" dirty="0">
                <a:latin typeface="Times New Roman" panose="02020603050405020304" pitchFamily="18" charset="0"/>
                <a:cs typeface="Times New Roman" panose="02020603050405020304" pitchFamily="18" charset="0"/>
              </a:rPr>
              <a:t> Gautam (IIT2021142)</a:t>
            </a:r>
          </a:p>
          <a:p>
            <a:pPr algn="l"/>
            <a:r>
              <a:rPr lang="en-US" dirty="0">
                <a:latin typeface="Times New Roman" panose="02020603050405020304" pitchFamily="18" charset="0"/>
                <a:cs typeface="Times New Roman" panose="02020603050405020304" pitchFamily="18" charset="0"/>
              </a:rPr>
              <a:t>2.    Vishal Kumar (IIT2021196)</a:t>
            </a:r>
          </a:p>
          <a:p>
            <a:pPr algn="l"/>
            <a:r>
              <a:rPr lang="en-US" dirty="0">
                <a:latin typeface="Times New Roman" panose="02020603050405020304" pitchFamily="18" charset="0"/>
                <a:cs typeface="Times New Roman" panose="02020603050405020304" pitchFamily="18" charset="0"/>
              </a:rPr>
              <a:t>3.    Chandan Kumar (IIT2021209)</a:t>
            </a:r>
          </a:p>
          <a:p>
            <a:pPr algn="l"/>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Avaneesh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Rav</a:t>
            </a:r>
            <a:r>
              <a:rPr lang="en-US" dirty="0">
                <a:latin typeface="Times New Roman" panose="02020603050405020304" pitchFamily="18" charset="0"/>
                <a:cs typeface="Times New Roman" panose="02020603050405020304" pitchFamily="18" charset="0"/>
              </a:rPr>
              <a:t> Vikram (IIT2021211)</a:t>
            </a:r>
          </a:p>
          <a:p>
            <a:pPr algn="l"/>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Saikat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Sadhukhan</a:t>
            </a:r>
            <a:r>
              <a:rPr lang="en-US" dirty="0">
                <a:latin typeface="Times New Roman" panose="02020603050405020304" pitchFamily="18" charset="0"/>
                <a:cs typeface="Times New Roman" panose="02020603050405020304" pitchFamily="18" charset="0"/>
              </a:rPr>
              <a:t> (IIT2021261)</a:t>
            </a:r>
          </a:p>
          <a:p>
            <a:pPr algn="l"/>
            <a:endParaRPr lang="en-US" dirty="0">
              <a:latin typeface="Times New Roman" panose="02020603050405020304" pitchFamily="18" charset="0"/>
              <a:cs typeface="Times New Roman" panose="02020603050405020304" pitchFamily="18" charset="0"/>
            </a:endParaRPr>
          </a:p>
        </p:txBody>
      </p:sp>
      <p:sp>
        <p:nvSpPr>
          <p:cNvPr id="23" name="Subtitle 2">
            <a:extLst>
              <a:ext uri="{FF2B5EF4-FFF2-40B4-BE49-F238E27FC236}">
                <a16:creationId xmlns:a16="http://schemas.microsoft.com/office/drawing/2014/main" id="{75D94896-7E26-3B0C-61B6-0A051205637D}"/>
              </a:ext>
            </a:extLst>
          </p:cNvPr>
          <p:cNvSpPr txBox="1">
            <a:spLocks/>
          </p:cNvSpPr>
          <p:nvPr/>
        </p:nvSpPr>
        <p:spPr>
          <a:xfrm>
            <a:off x="7493358" y="3432467"/>
            <a:ext cx="3777804" cy="261094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Times New Roman" panose="02020603050405020304" pitchFamily="18" charset="0"/>
                <a:cs typeface="Times New Roman" panose="02020603050405020304" pitchFamily="18" charset="0"/>
              </a:rPr>
              <a:t>Guided By:-</a:t>
            </a:r>
          </a:p>
          <a:p>
            <a:pPr marL="457200" indent="-457200" algn="l">
              <a:buAutoNum type="arabicPeriod"/>
            </a:pPr>
            <a:r>
              <a:rPr lang="en-US" dirty="0">
                <a:latin typeface="Times New Roman" panose="02020603050405020304" pitchFamily="18" charset="0"/>
                <a:cs typeface="Times New Roman" panose="02020603050405020304" pitchFamily="18" charset="0"/>
              </a:rPr>
              <a:t>Prof. Anupam Gupta Sir</a:t>
            </a:r>
          </a:p>
          <a:p>
            <a:pPr algn="l"/>
            <a:r>
              <a:rPr lang="en-US" dirty="0">
                <a:latin typeface="Times New Roman" panose="02020603050405020304" pitchFamily="18" charset="0"/>
                <a:cs typeface="Times New Roman" panose="02020603050405020304" pitchFamily="18" charset="0"/>
              </a:rPr>
              <a:t>2.    Arvind Sir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C5C6-459D-530A-9948-D574CDB6D542}"/>
              </a:ext>
            </a:extLst>
          </p:cNvPr>
          <p:cNvSpPr>
            <a:spLocks noGrp="1"/>
          </p:cNvSpPr>
          <p:nvPr>
            <p:ph type="title"/>
          </p:nvPr>
        </p:nvSpPr>
        <p:spPr>
          <a:xfrm>
            <a:off x="838200" y="365125"/>
            <a:ext cx="5695950" cy="1139825"/>
          </a:xfrm>
        </p:spPr>
        <p:txBody>
          <a:bodyPr>
            <a:normAutofit/>
          </a:bodyPr>
          <a:lstStyle/>
          <a:p>
            <a:r>
              <a:rPr lang="en-IN" sz="3000" b="1">
                <a:latin typeface="Times New Roman" panose="02020603050405020304" pitchFamily="18" charset="0"/>
                <a:cs typeface="Times New Roman" panose="02020603050405020304" pitchFamily="18" charset="0"/>
              </a:rPr>
              <a:t>3D Terrain Rendering</a:t>
            </a:r>
          </a:p>
        </p:txBody>
      </p:sp>
      <p:sp>
        <p:nvSpPr>
          <p:cNvPr id="3" name="Content Placeholder 2">
            <a:extLst>
              <a:ext uri="{FF2B5EF4-FFF2-40B4-BE49-F238E27FC236}">
                <a16:creationId xmlns:a16="http://schemas.microsoft.com/office/drawing/2014/main" id="{5D101E6D-18D2-623D-148A-75503F6446D2}"/>
              </a:ext>
            </a:extLst>
          </p:cNvPr>
          <p:cNvSpPr>
            <a:spLocks noGrp="1"/>
          </p:cNvSpPr>
          <p:nvPr>
            <p:ph idx="1"/>
          </p:nvPr>
        </p:nvSpPr>
        <p:spPr>
          <a:xfrm>
            <a:off x="838200" y="1825624"/>
            <a:ext cx="5534025" cy="4765675"/>
          </a:xfrm>
        </p:spPr>
        <p:txBody>
          <a:bodyPr>
            <a:normAutofit/>
          </a:bodyPr>
          <a:lstStyle/>
          <a:p>
            <a:r>
              <a:rPr lang="en-US" sz="2400" b="0" i="0">
                <a:effectLst/>
                <a:latin typeface="Times New Roman" panose="02020603050405020304" pitchFamily="18" charset="0"/>
                <a:cs typeface="Times New Roman" panose="02020603050405020304" pitchFamily="18" charset="0"/>
              </a:rPr>
              <a:t>Combines 3D rendering techniques with terrain data to create lifelike digital representations of landscapes.</a:t>
            </a:r>
          </a:p>
          <a:p>
            <a:endParaRPr lang="en-US" sz="2400">
              <a:latin typeface="Times New Roman" panose="02020603050405020304" pitchFamily="18" charset="0"/>
              <a:cs typeface="Times New Roman" panose="02020603050405020304" pitchFamily="18" charset="0"/>
            </a:endParaRPr>
          </a:p>
          <a:p>
            <a:r>
              <a:rPr lang="en-US" sz="2400" b="0" i="0">
                <a:effectLst/>
                <a:latin typeface="Times New Roman" panose="02020603050405020304" pitchFamily="18" charset="0"/>
                <a:cs typeface="Times New Roman" panose="02020603050405020304" pitchFamily="18" charset="0"/>
              </a:rPr>
              <a:t>Utilizes heightmap data, mesh generation, textures, and shaders to simulate the geological features of a terrain in a virtual environment.</a:t>
            </a:r>
          </a:p>
          <a:p>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[1]</a:t>
            </a:r>
            <a:endParaRPr lang="en-IN"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4E0F35-3E17-3F4A-2199-6FC7D89FEE74}"/>
              </a:ext>
            </a:extLst>
          </p:cNvPr>
          <p:cNvPicPr>
            <a:picLocks noChangeAspect="1"/>
          </p:cNvPicPr>
          <p:nvPr/>
        </p:nvPicPr>
        <p:blipFill>
          <a:blip r:embed="rId2"/>
          <a:stretch>
            <a:fillRect/>
          </a:stretch>
        </p:blipFill>
        <p:spPr>
          <a:xfrm>
            <a:off x="8829675" y="638068"/>
            <a:ext cx="2453853" cy="2606266"/>
          </a:xfrm>
          <a:prstGeom prst="rect">
            <a:avLst/>
          </a:prstGeom>
        </p:spPr>
      </p:pic>
      <p:pic>
        <p:nvPicPr>
          <p:cNvPr id="7" name="Picture 6">
            <a:extLst>
              <a:ext uri="{FF2B5EF4-FFF2-40B4-BE49-F238E27FC236}">
                <a16:creationId xmlns:a16="http://schemas.microsoft.com/office/drawing/2014/main" id="{7C2CA4DA-4368-1569-0E38-81CE35118D9C}"/>
              </a:ext>
            </a:extLst>
          </p:cNvPr>
          <p:cNvPicPr>
            <a:picLocks noChangeAspect="1"/>
          </p:cNvPicPr>
          <p:nvPr/>
        </p:nvPicPr>
        <p:blipFill>
          <a:blip r:embed="rId3"/>
          <a:stretch>
            <a:fillRect/>
          </a:stretch>
        </p:blipFill>
        <p:spPr>
          <a:xfrm>
            <a:off x="7497975" y="3590926"/>
            <a:ext cx="2415749" cy="2606266"/>
          </a:xfrm>
          <a:prstGeom prst="rect">
            <a:avLst/>
          </a:prstGeom>
        </p:spPr>
      </p:pic>
      <p:sp>
        <p:nvSpPr>
          <p:cNvPr id="8" name="TextBox 7">
            <a:extLst>
              <a:ext uri="{FF2B5EF4-FFF2-40B4-BE49-F238E27FC236}">
                <a16:creationId xmlns:a16="http://schemas.microsoft.com/office/drawing/2014/main" id="{9E051D94-2417-FDA3-EE09-9E1E2A9185C7}"/>
              </a:ext>
            </a:extLst>
          </p:cNvPr>
          <p:cNvSpPr txBox="1"/>
          <p:nvPr/>
        </p:nvSpPr>
        <p:spPr>
          <a:xfrm>
            <a:off x="9667874" y="3267074"/>
            <a:ext cx="1371600" cy="369332"/>
          </a:xfrm>
          <a:prstGeom prst="rect">
            <a:avLst/>
          </a:prstGeom>
          <a:noFill/>
        </p:spPr>
        <p:txBody>
          <a:bodyPr wrap="square" rtlCol="0">
            <a:spAutoFit/>
          </a:bodyPr>
          <a:lstStyle/>
          <a:p>
            <a:r>
              <a:rPr lang="en-IN">
                <a:latin typeface="Times New Roman" panose="02020603050405020304" pitchFamily="18" charset="0"/>
                <a:cs typeface="Times New Roman" panose="02020603050405020304" pitchFamily="18" charset="0"/>
              </a:rPr>
              <a:t>a)  Terrain</a:t>
            </a:r>
          </a:p>
        </p:txBody>
      </p:sp>
      <p:sp>
        <p:nvSpPr>
          <p:cNvPr id="9" name="TextBox 8">
            <a:extLst>
              <a:ext uri="{FF2B5EF4-FFF2-40B4-BE49-F238E27FC236}">
                <a16:creationId xmlns:a16="http://schemas.microsoft.com/office/drawing/2014/main" id="{D78E20D2-6E49-F746-62A1-00E3A231D075}"/>
              </a:ext>
            </a:extLst>
          </p:cNvPr>
          <p:cNvSpPr txBox="1"/>
          <p:nvPr/>
        </p:nvSpPr>
        <p:spPr>
          <a:xfrm>
            <a:off x="7743825" y="6221967"/>
            <a:ext cx="1228725" cy="369332"/>
          </a:xfrm>
          <a:prstGeom prst="rect">
            <a:avLst/>
          </a:prstGeom>
          <a:noFill/>
        </p:spPr>
        <p:txBody>
          <a:bodyPr wrap="square" rtlCol="0">
            <a:spAutoFit/>
          </a:bodyPr>
          <a:lstStyle/>
          <a:p>
            <a:r>
              <a:rPr lang="en-IN">
                <a:latin typeface="Times New Roman" panose="02020603050405020304" pitchFamily="18" charset="0"/>
                <a:cs typeface="Times New Roman" panose="02020603050405020304" pitchFamily="18" charset="0"/>
              </a:rPr>
              <a:t>b) Terrain</a:t>
            </a:r>
          </a:p>
        </p:txBody>
      </p:sp>
      <p:sp>
        <p:nvSpPr>
          <p:cNvPr id="12" name="TextBox 11">
            <a:extLst>
              <a:ext uri="{FF2B5EF4-FFF2-40B4-BE49-F238E27FC236}">
                <a16:creationId xmlns:a16="http://schemas.microsoft.com/office/drawing/2014/main" id="{AA1393BD-27EC-4844-2825-9876D0CF47AF}"/>
              </a:ext>
            </a:extLst>
          </p:cNvPr>
          <p:cNvSpPr txBox="1"/>
          <p:nvPr/>
        </p:nvSpPr>
        <p:spPr>
          <a:xfrm>
            <a:off x="10056601" y="6221967"/>
            <a:ext cx="1962150" cy="369332"/>
          </a:xfrm>
          <a:prstGeom prst="rect">
            <a:avLst/>
          </a:prstGeom>
          <a:noFill/>
        </p:spPr>
        <p:txBody>
          <a:bodyPr wrap="square" rtlCol="0">
            <a:spAutoFit/>
          </a:bodyPr>
          <a:lstStyle/>
          <a:p>
            <a:r>
              <a:rPr lang="en-IN" err="1">
                <a:latin typeface="Times New Roman" panose="02020603050405020304" pitchFamily="18" charset="0"/>
                <a:cs typeface="Times New Roman" panose="02020603050405020304" pitchFamily="18" charset="0"/>
              </a:rPr>
              <a:t>Img</a:t>
            </a:r>
            <a:r>
              <a:rPr lang="en-IN">
                <a:latin typeface="Times New Roman" panose="02020603050405020304" pitchFamily="18" charset="0"/>
                <a:cs typeface="Times New Roman" panose="02020603050405020304" pitchFamily="18" charset="0"/>
              </a:rPr>
              <a:t> Source : </a:t>
            </a:r>
            <a:r>
              <a:rPr lang="en-IN">
                <a:latin typeface="Times New Roman" panose="02020603050405020304" pitchFamily="18" charset="0"/>
                <a:cs typeface="Times New Roman" panose="02020603050405020304" pitchFamily="18" charset="0"/>
                <a:hlinkClick r:id="rId4"/>
              </a:rPr>
              <a:t>Link</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503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42E2-F87F-9783-F045-09F26B7D970C}"/>
              </a:ext>
            </a:extLst>
          </p:cNvPr>
          <p:cNvSpPr>
            <a:spLocks noGrp="1"/>
          </p:cNvSpPr>
          <p:nvPr>
            <p:ph type="title"/>
          </p:nvPr>
        </p:nvSpPr>
        <p:spPr>
          <a:xfrm>
            <a:off x="838200" y="365125"/>
            <a:ext cx="10515600" cy="788944"/>
          </a:xfrm>
        </p:spPr>
        <p:txBody>
          <a:bodyPr/>
          <a:lstStyle/>
          <a:p>
            <a:r>
              <a:rPr lang="en-IN" b="1" dirty="0">
                <a:latin typeface="Times New Roman" panose="02020603050405020304" pitchFamily="18" charset="0"/>
                <a:cs typeface="Times New Roman" panose="02020603050405020304" pitchFamily="18" charset="0"/>
              </a:rPr>
              <a:t>3. Literature Review</a:t>
            </a:r>
          </a:p>
        </p:txBody>
      </p:sp>
      <p:sp>
        <p:nvSpPr>
          <p:cNvPr id="3" name="Content Placeholder 2">
            <a:extLst>
              <a:ext uri="{FF2B5EF4-FFF2-40B4-BE49-F238E27FC236}">
                <a16:creationId xmlns:a16="http://schemas.microsoft.com/office/drawing/2014/main" id="{1101192D-C74B-1FF6-A150-31C6A8A2A7DF}"/>
              </a:ext>
            </a:extLst>
          </p:cNvPr>
          <p:cNvSpPr>
            <a:spLocks noGrp="1"/>
          </p:cNvSpPr>
          <p:nvPr>
            <p:ph idx="1"/>
          </p:nvPr>
        </p:nvSpPr>
        <p:spPr>
          <a:xfrm>
            <a:off x="838200" y="3070583"/>
            <a:ext cx="10901966" cy="2827338"/>
          </a:xfrm>
        </p:spPr>
        <p:txBody>
          <a:bodyPr vert="horz" lIns="91440" tIns="45720" rIns="91440" bIns="45720" rtlCol="0" anchor="t">
            <a:normAutofit/>
          </a:bodyPr>
          <a:lstStyle/>
          <a:p>
            <a:r>
              <a:rPr lang="en-US" sz="2000" dirty="0">
                <a:latin typeface="Times New Roman" panose="02020603050405020304" pitchFamily="18" charset="0"/>
                <a:cs typeface="Times New Roman" panose="02020603050405020304" pitchFamily="18" charset="0"/>
              </a:rPr>
              <a:t>In this paper the </a:t>
            </a:r>
            <a:r>
              <a:rPr lang="en-US" sz="2000" b="0" i="0" dirty="0">
                <a:effectLst/>
                <a:latin typeface="Times New Roman" panose="02020603050405020304" pitchFamily="18" charset="0"/>
                <a:cs typeface="Times New Roman" panose="02020603050405020304" pitchFamily="18" charset="0"/>
              </a:rPr>
              <a:t>authors delve into the realm of real-time terrain rendering techniques, a crucial aspect widely employed in applications such as Virtual Reality, games, flight simulators, and geological visualization programs.</a:t>
            </a:r>
            <a:r>
              <a:rPr lang="en-US" sz="2000" dirty="0">
                <a:latin typeface="Times New Roman" panose="02020603050405020304" pitchFamily="18" charset="0"/>
                <a:cs typeface="Times New Roman" panose="02020603050405020304" pitchFamily="18" charset="0"/>
              </a:rPr>
              <a:t> </a:t>
            </a:r>
            <a:endParaRPr lang="en-US" sz="2000" b="0" i="0" dirty="0">
              <a:effectLst/>
              <a:latin typeface="Times New Roman" panose="02020603050405020304" pitchFamily="18" charset="0"/>
              <a:cs typeface="Times New Roman" panose="02020603050405020304" pitchFamily="18" charset="0"/>
            </a:endParaRPr>
          </a:p>
          <a:p>
            <a:endParaRPr lang="en-US" sz="2000" b="0" i="0" dirty="0">
              <a:effectLst/>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The necessity for rendering terrains at interactive rates has spurred considerable research efforts, resulting in the classification of techniques into two main categories: those based on </a:t>
            </a:r>
            <a:r>
              <a:rPr lang="en-US" sz="2000" b="1" i="0" dirty="0">
                <a:effectLst/>
                <a:latin typeface="Times New Roman" panose="02020603050405020304" pitchFamily="18" charset="0"/>
                <a:cs typeface="Times New Roman" panose="02020603050405020304" pitchFamily="18" charset="0"/>
              </a:rPr>
              <a:t>polygon models </a:t>
            </a:r>
            <a:r>
              <a:rPr lang="en-US" sz="2000" b="0" i="0" dirty="0">
                <a:effectLst/>
                <a:latin typeface="Times New Roman" panose="02020603050405020304" pitchFamily="18" charset="0"/>
                <a:cs typeface="Times New Roman" panose="02020603050405020304" pitchFamily="18" charset="0"/>
              </a:rPr>
              <a:t>and those based on </a:t>
            </a:r>
            <a:r>
              <a:rPr lang="en-US" sz="2000" b="1" i="0" dirty="0">
                <a:effectLst/>
                <a:latin typeface="Times New Roman" panose="02020603050405020304" pitchFamily="18" charset="0"/>
                <a:cs typeface="Times New Roman" panose="02020603050405020304" pitchFamily="18" charset="0"/>
              </a:rPr>
              <a:t>voxel models</a:t>
            </a:r>
            <a:r>
              <a:rPr lang="en-US" sz="2000" b="0" i="0" dirty="0">
                <a:effectLst/>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904E943-06EB-B19F-446B-8474DBF01A8B}"/>
              </a:ext>
            </a:extLst>
          </p:cNvPr>
          <p:cNvSpPr txBox="1"/>
          <p:nvPr/>
        </p:nvSpPr>
        <p:spPr>
          <a:xfrm>
            <a:off x="752283" y="1382211"/>
            <a:ext cx="9186929"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latin typeface="Times New Roman" panose="02020603050405020304" pitchFamily="18" charset="0"/>
                <a:cs typeface="Times New Roman" panose="02020603050405020304" pitchFamily="18" charset="0"/>
              </a:rPr>
              <a:t> </a:t>
            </a:r>
            <a:r>
              <a:rPr lang="en-US" sz="2500" dirty="0">
                <a:solidFill>
                  <a:srgbClr val="000000"/>
                </a:solidFill>
                <a:latin typeface="Times New Roman" panose="02020603050405020304" pitchFamily="18" charset="0"/>
                <a:ea typeface="+mn-lt"/>
                <a:cs typeface="Times New Roman" panose="02020603050405020304" pitchFamily="18" charset="0"/>
              </a:rPr>
              <a:t>1. </a:t>
            </a:r>
            <a:r>
              <a:rPr lang="en-US" sz="2500" b="1" u="sng" dirty="0">
                <a:solidFill>
                  <a:srgbClr val="333333"/>
                </a:solidFill>
                <a:latin typeface="Times New Roman" panose="02020603050405020304" pitchFamily="18" charset="0"/>
                <a:ea typeface="+mn-lt"/>
                <a:cs typeface="Times New Roman" panose="02020603050405020304" pitchFamily="18" charset="0"/>
              </a:rPr>
              <a:t>A review of real-time terrain rendering techniques</a:t>
            </a:r>
            <a:endParaRPr lang="en-US" sz="2500"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B48CCD8-983F-8EBA-918A-6B62FE311BED}"/>
              </a:ext>
            </a:extLst>
          </p:cNvPr>
          <p:cNvSpPr txBox="1"/>
          <p:nvPr/>
        </p:nvSpPr>
        <p:spPr>
          <a:xfrm>
            <a:off x="837127" y="2213556"/>
            <a:ext cx="579012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panose="02020603050405020304" pitchFamily="18" charset="0"/>
                <a:cs typeface="Times New Roman" panose="02020603050405020304" pitchFamily="18" charset="0"/>
              </a:rPr>
              <a:t>Author :- </a:t>
            </a:r>
            <a:r>
              <a:rPr lang="en-US" sz="2000" b="1">
                <a:solidFill>
                  <a:srgbClr val="000000"/>
                </a:solidFill>
                <a:latin typeface="Times New Roman" panose="02020603050405020304" pitchFamily="18" charset="0"/>
                <a:ea typeface="+mn-lt"/>
                <a:cs typeface="Times New Roman" panose="02020603050405020304" pitchFamily="18" charset="0"/>
              </a:rPr>
              <a:t>Ming Fan, Min Tang and Jinxiang Dong</a:t>
            </a:r>
            <a:endParaRPr lang="en-US" sz="2000" b="1">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5FD72EB-8448-D83D-5695-47E57971F864}"/>
              </a:ext>
            </a:extLst>
          </p:cNvPr>
          <p:cNvSpPr txBox="1"/>
          <p:nvPr/>
        </p:nvSpPr>
        <p:spPr>
          <a:xfrm>
            <a:off x="8116301" y="2203804"/>
            <a:ext cx="504959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panose="02020603050405020304" pitchFamily="18" charset="0"/>
                <a:cs typeface="Times New Roman" panose="02020603050405020304" pitchFamily="18" charset="0"/>
              </a:rPr>
              <a:t>Published Date : 08 Nov. 2004</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554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B58DF3-74F7-1DB4-4FF5-6A0B11488543}"/>
              </a:ext>
            </a:extLst>
          </p:cNvPr>
          <p:cNvSpPr txBox="1"/>
          <p:nvPr/>
        </p:nvSpPr>
        <p:spPr>
          <a:xfrm>
            <a:off x="499057" y="480274"/>
            <a:ext cx="9745014"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Times New Roman" panose="02020603050405020304" pitchFamily="18" charset="0"/>
                <a:cs typeface="Times New Roman" panose="02020603050405020304" pitchFamily="18" charset="0"/>
              </a:rPr>
              <a:t>2. </a:t>
            </a:r>
            <a:r>
              <a:rPr lang="en-US" sz="2500" b="1" u="sng" dirty="0">
                <a:latin typeface="Times New Roman" panose="02020603050405020304" pitchFamily="18" charset="0"/>
                <a:ea typeface="+mn-lt"/>
                <a:cs typeface="Times New Roman" panose="02020603050405020304" pitchFamily="18" charset="0"/>
              </a:rPr>
              <a:t>Real Time Rendering of Large Terrain on Mobile Devices</a:t>
            </a:r>
            <a:endParaRPr lang="en-US" sz="25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5958B79-A581-2D81-882F-1DABF2F0647C}"/>
              </a:ext>
            </a:extLst>
          </p:cNvPr>
          <p:cNvSpPr txBox="1"/>
          <p:nvPr/>
        </p:nvSpPr>
        <p:spPr>
          <a:xfrm>
            <a:off x="654676" y="1312035"/>
            <a:ext cx="579012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panose="02020603050405020304" pitchFamily="18" charset="0"/>
                <a:cs typeface="Times New Roman" panose="02020603050405020304" pitchFamily="18" charset="0"/>
              </a:rPr>
              <a:t>    Author :- </a:t>
            </a:r>
            <a:r>
              <a:rPr lang="en-US" sz="2000" b="1" err="1">
                <a:latin typeface="Times New Roman" panose="02020603050405020304" pitchFamily="18" charset="0"/>
                <a:ea typeface="+mn-lt"/>
                <a:cs typeface="Times New Roman" panose="02020603050405020304" pitchFamily="18" charset="0"/>
              </a:rPr>
              <a:t>JiangWen</a:t>
            </a:r>
            <a:r>
              <a:rPr lang="en-US" sz="2000" b="1">
                <a:latin typeface="Times New Roman" panose="02020603050405020304" pitchFamily="18" charset="0"/>
                <a:ea typeface="+mn-lt"/>
                <a:cs typeface="Times New Roman" panose="02020603050405020304" pitchFamily="18" charset="0"/>
              </a:rPr>
              <a:t>,  </a:t>
            </a:r>
            <a:r>
              <a:rPr lang="en-US" sz="2000" b="1" err="1">
                <a:latin typeface="Times New Roman" panose="02020603050405020304" pitchFamily="18" charset="0"/>
                <a:ea typeface="+mn-lt"/>
                <a:cs typeface="Times New Roman" panose="02020603050405020304" pitchFamily="18" charset="0"/>
              </a:rPr>
              <a:t>BaoshanZhu</a:t>
            </a:r>
            <a:r>
              <a:rPr lang="en-US" sz="2000" b="1">
                <a:latin typeface="Times New Roman" panose="02020603050405020304" pitchFamily="18" charset="0"/>
                <a:ea typeface="+mn-lt"/>
                <a:cs typeface="Times New Roman" panose="02020603050405020304" pitchFamily="18" charset="0"/>
              </a:rPr>
              <a:t> , </a:t>
            </a:r>
            <a:r>
              <a:rPr lang="en-US" sz="2000" b="1" err="1">
                <a:latin typeface="Times New Roman" panose="02020603050405020304" pitchFamily="18" charset="0"/>
                <a:ea typeface="+mn-lt"/>
                <a:cs typeface="Times New Roman" panose="02020603050405020304" pitchFamily="18" charset="0"/>
              </a:rPr>
              <a:t>FanWang</a:t>
            </a:r>
            <a:endParaRPr lang="en-US" sz="2000" b="1" err="1">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9D023F8-6661-903E-E980-BA7CA2D09180}"/>
              </a:ext>
            </a:extLst>
          </p:cNvPr>
          <p:cNvSpPr txBox="1"/>
          <p:nvPr/>
        </p:nvSpPr>
        <p:spPr>
          <a:xfrm>
            <a:off x="8038563" y="1312034"/>
            <a:ext cx="504959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Published Year: 2008</a:t>
            </a:r>
            <a:endParaRPr lang="en-US" dirty="0"/>
          </a:p>
        </p:txBody>
      </p:sp>
      <p:sp>
        <p:nvSpPr>
          <p:cNvPr id="7" name="TextBox 6">
            <a:extLst>
              <a:ext uri="{FF2B5EF4-FFF2-40B4-BE49-F238E27FC236}">
                <a16:creationId xmlns:a16="http://schemas.microsoft.com/office/drawing/2014/main" id="{B0DB3B1C-E84F-EB1A-5DA9-1C4DC1F8A6A3}"/>
              </a:ext>
            </a:extLst>
          </p:cNvPr>
          <p:cNvSpPr txBox="1"/>
          <p:nvPr/>
        </p:nvSpPr>
        <p:spPr>
          <a:xfrm>
            <a:off x="501740" y="2261852"/>
            <a:ext cx="1064921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latin typeface="Times New Roman" panose="02020603050405020304" pitchFamily="18" charset="0"/>
                <a:ea typeface="+mn-lt"/>
                <a:cs typeface="Times New Roman" panose="02020603050405020304" pitchFamily="18" charset="0"/>
              </a:rPr>
              <a:t>This paper introduces a multi-resolution technique for rendering terrains on mobile devices, aiming to reduce complexity and improve speed. </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ea typeface="+mn-lt"/>
              <a:cs typeface="Times New Roman" panose="02020603050405020304" pitchFamily="18" charset="0"/>
            </a:endParaRPr>
          </a:p>
          <a:p>
            <a:pPr marL="342900" indent="-342900">
              <a:buFont typeface="Arial"/>
              <a:buChar char="•"/>
            </a:pPr>
            <a:r>
              <a:rPr lang="en-US" sz="2000" dirty="0">
                <a:latin typeface="Times New Roman" panose="02020603050405020304" pitchFamily="18" charset="0"/>
                <a:ea typeface="+mn-lt"/>
                <a:cs typeface="Times New Roman" panose="02020603050405020304" pitchFamily="18" charset="0"/>
              </a:rPr>
              <a:t>It divides the terrain into tiles and dynamically computes appropriate levels of detail for smooth transitions.</a:t>
            </a:r>
          </a:p>
          <a:p>
            <a:pPr marL="342900" indent="-342900">
              <a:buFont typeface="Arial"/>
              <a:buChar char="•"/>
            </a:pPr>
            <a:endParaRPr lang="en-US" sz="2000" dirty="0">
              <a:latin typeface="Times New Roman" panose="02020603050405020304" pitchFamily="18" charset="0"/>
              <a:ea typeface="+mn-lt"/>
              <a:cs typeface="Times New Roman" panose="02020603050405020304" pitchFamily="18" charset="0"/>
            </a:endParaRPr>
          </a:p>
          <a:p>
            <a:pPr marL="342900" indent="-342900">
              <a:buFont typeface="Arial"/>
              <a:buChar char="•"/>
            </a:pPr>
            <a:r>
              <a:rPr lang="en-US" sz="2000" dirty="0">
                <a:latin typeface="Times New Roman" panose="02020603050405020304" pitchFamily="18" charset="0"/>
                <a:ea typeface="+mn-lt"/>
                <a:cs typeface="Times New Roman" panose="02020603050405020304" pitchFamily="18" charset="0"/>
              </a:rPr>
              <a:t> Each tile is rendered adaptively using computed triangle strips, optimizing CPU usage. </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ea typeface="+mn-lt"/>
              <a:cs typeface="Times New Roman" panose="02020603050405020304" pitchFamily="18" charset="0"/>
            </a:endParaRPr>
          </a:p>
          <a:p>
            <a:pPr marL="342900" indent="-342900">
              <a:buFont typeface="Arial"/>
              <a:buChar char="•"/>
            </a:pPr>
            <a:r>
              <a:rPr lang="en-US" sz="2000" dirty="0">
                <a:latin typeface="Times New Roman" panose="02020603050405020304" pitchFamily="18" charset="0"/>
                <a:ea typeface="+mn-lt"/>
                <a:cs typeface="Times New Roman" panose="02020603050405020304" pitchFamily="18" charset="0"/>
              </a:rPr>
              <a:t>The method focuses on an adaptive LOD framework and includes a technique for removing cracks on mesh boundaries.[2]</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125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677F74-2A9A-7781-FB1C-C6CABFB7F5F6}"/>
              </a:ext>
            </a:extLst>
          </p:cNvPr>
          <p:cNvSpPr>
            <a:spLocks noGrp="1"/>
          </p:cNvSpPr>
          <p:nvPr>
            <p:ph idx="1"/>
          </p:nvPr>
        </p:nvSpPr>
        <p:spPr>
          <a:xfrm>
            <a:off x="583223" y="2280869"/>
            <a:ext cx="10515600" cy="4726598"/>
          </a:xfrm>
        </p:spPr>
        <p:txBody>
          <a:bodyPr vert="horz" lIns="91440" tIns="45720" rIns="91440" bIns="45720" rtlCol="0" anchor="t">
            <a:normAutofit/>
          </a:bodyPr>
          <a:lstStyle/>
          <a:p>
            <a:r>
              <a:rPr lang="en-US" sz="2000" b="0" i="0" dirty="0">
                <a:effectLst/>
                <a:latin typeface="Times New Roman" panose="02020603050405020304" pitchFamily="18" charset="0"/>
                <a:cs typeface="Times New Roman" panose="02020603050405020304" pitchFamily="18" charset="0"/>
              </a:rPr>
              <a:t>This passage</a:t>
            </a: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discusses the widespread use of mobile devices for interactive guidance, featuring capabilities like GPS, location-based data access, and terrain rendering.</a:t>
            </a:r>
            <a:r>
              <a:rPr lang="en-US" sz="2000" dirty="0">
                <a:latin typeface="Times New Roman" panose="02020603050405020304" pitchFamily="18" charset="0"/>
                <a:cs typeface="Times New Roman" panose="02020603050405020304" pitchFamily="18" charset="0"/>
              </a:rPr>
              <a:t> </a:t>
            </a:r>
          </a:p>
          <a:p>
            <a:endParaRPr lang="en-US" sz="2000" b="0" i="0" dirty="0">
              <a:effectLst/>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Real-time terrain rendering is particularly crucial in personal navigation and GIS. However, rendering large terrains in real-time on mobile devices poses challenges due to limitations in computational power, memory, and network bandwidth. </a:t>
            </a:r>
          </a:p>
          <a:p>
            <a:endParaRPr lang="en-US" sz="2000" b="0" i="0" dirty="0">
              <a:effectLst/>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Unlike desktops, mobile devices lack sufficient CPU power and dedicated 3D graphics hardware, making traditional visualization techniques impractical. The limited memory and slow wireless networks further hinder efficient processing of large terrain data on mobile devices.[3]</a:t>
            </a:r>
            <a:endParaRPr lang="en-IN"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0D53B9E-FC62-48AA-BF4A-F8A38F99C56E}"/>
              </a:ext>
            </a:extLst>
          </p:cNvPr>
          <p:cNvSpPr txBox="1"/>
          <p:nvPr/>
        </p:nvSpPr>
        <p:spPr>
          <a:xfrm>
            <a:off x="835269" y="457200"/>
            <a:ext cx="8748346"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3. </a:t>
            </a:r>
            <a:r>
              <a:rPr lang="en-US" sz="2500" b="1" i="0" u="sng" dirty="0">
                <a:solidFill>
                  <a:srgbClr val="1F1F1F"/>
                </a:solidFill>
                <a:effectLst/>
                <a:latin typeface="Times New Roman" panose="02020603050405020304" pitchFamily="18" charset="0"/>
                <a:cs typeface="Times New Roman" panose="02020603050405020304" pitchFamily="18" charset="0"/>
              </a:rPr>
              <a:t>Navigating large terrains using commodity mobile devices</a:t>
            </a:r>
          </a:p>
        </p:txBody>
      </p:sp>
      <p:sp>
        <p:nvSpPr>
          <p:cNvPr id="4" name="TextBox 3">
            <a:extLst>
              <a:ext uri="{FF2B5EF4-FFF2-40B4-BE49-F238E27FC236}">
                <a16:creationId xmlns:a16="http://schemas.microsoft.com/office/drawing/2014/main" id="{4F1AC1C3-13C4-4770-B6DB-F85B4AA46A07}"/>
              </a:ext>
            </a:extLst>
          </p:cNvPr>
          <p:cNvSpPr txBox="1"/>
          <p:nvPr/>
        </p:nvSpPr>
        <p:spPr>
          <a:xfrm>
            <a:off x="905607" y="1169377"/>
            <a:ext cx="5020407"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Authors: </a:t>
            </a:r>
            <a:r>
              <a:rPr lang="en-IN" b="1" i="0" dirty="0">
                <a:solidFill>
                  <a:srgbClr val="1F1F1F"/>
                </a:solidFill>
                <a:effectLst/>
                <a:latin typeface="Times New Roman" panose="02020603050405020304" pitchFamily="18" charset="0"/>
                <a:cs typeface="Times New Roman" panose="02020603050405020304" pitchFamily="18" charset="0"/>
              </a:rPr>
              <a:t>José M. </a:t>
            </a:r>
            <a:r>
              <a:rPr lang="en-IN" b="1" i="0" dirty="0" err="1">
                <a:solidFill>
                  <a:srgbClr val="1F1F1F"/>
                </a:solidFill>
                <a:effectLst/>
                <a:latin typeface="Times New Roman" panose="02020603050405020304" pitchFamily="18" charset="0"/>
                <a:cs typeface="Times New Roman" panose="02020603050405020304" pitchFamily="18" charset="0"/>
              </a:rPr>
              <a:t>Noguera</a:t>
            </a:r>
            <a:r>
              <a:rPr lang="en-IN" b="1" i="0" dirty="0">
                <a:solidFill>
                  <a:srgbClr val="1F1F1F"/>
                </a:solidFill>
                <a:effectLst/>
                <a:latin typeface="Times New Roman" panose="02020603050405020304" pitchFamily="18" charset="0"/>
                <a:cs typeface="Times New Roman" panose="02020603050405020304" pitchFamily="18" charset="0"/>
              </a:rPr>
              <a:t>, Rafael J. Segura, Carlos J. </a:t>
            </a:r>
            <a:r>
              <a:rPr lang="en-IN" b="1" i="0" dirty="0" err="1">
                <a:solidFill>
                  <a:srgbClr val="1F1F1F"/>
                </a:solidFill>
                <a:effectLst/>
                <a:latin typeface="Times New Roman" panose="02020603050405020304" pitchFamily="18" charset="0"/>
                <a:cs typeface="Times New Roman" panose="02020603050405020304" pitchFamily="18" charset="0"/>
              </a:rPr>
              <a:t>Ogáyar</a:t>
            </a:r>
            <a:r>
              <a:rPr lang="en-IN" b="1" i="0" dirty="0">
                <a:solidFill>
                  <a:srgbClr val="1F1F1F"/>
                </a:solidFill>
                <a:effectLst/>
                <a:latin typeface="Times New Roman" panose="02020603050405020304" pitchFamily="18" charset="0"/>
                <a:cs typeface="Times New Roman" panose="02020603050405020304" pitchFamily="18" charset="0"/>
              </a:rPr>
              <a:t>, Robert Joan-</a:t>
            </a:r>
            <a:r>
              <a:rPr lang="en-IN" b="1" i="0" dirty="0" err="1">
                <a:solidFill>
                  <a:srgbClr val="1F1F1F"/>
                </a:solidFill>
                <a:effectLst/>
                <a:latin typeface="Times New Roman" panose="02020603050405020304" pitchFamily="18" charset="0"/>
                <a:cs typeface="Times New Roman" panose="02020603050405020304" pitchFamily="18" charset="0"/>
              </a:rPr>
              <a:t>Arinyo</a:t>
            </a:r>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E29D90F-163C-4589-B521-2428E85F0231}"/>
              </a:ext>
            </a:extLst>
          </p:cNvPr>
          <p:cNvSpPr txBox="1"/>
          <p:nvPr/>
        </p:nvSpPr>
        <p:spPr>
          <a:xfrm>
            <a:off x="9071463" y="1169377"/>
            <a:ext cx="2358536"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Published Year: 2010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334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30D0-0832-4ED9-BCA8-F67B59EF7FEF}"/>
              </a:ext>
            </a:extLst>
          </p:cNvPr>
          <p:cNvSpPr>
            <a:spLocks noGrp="1"/>
          </p:cNvSpPr>
          <p:nvPr>
            <p:ph type="title"/>
          </p:nvPr>
        </p:nvSpPr>
        <p:spPr>
          <a:xfrm>
            <a:off x="838200" y="365126"/>
            <a:ext cx="10515600" cy="988890"/>
          </a:xfrm>
        </p:spPr>
        <p:txBody>
          <a:bodyPr/>
          <a:lstStyle/>
          <a:p>
            <a:r>
              <a:rPr lang="en-US" b="1" dirty="0">
                <a:latin typeface="Times New Roman" panose="02020603050405020304" pitchFamily="18" charset="0"/>
                <a:cs typeface="Times New Roman" panose="02020603050405020304" pitchFamily="18" charset="0"/>
              </a:rPr>
              <a:t>3.1 Knowledge Gap</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7921F8-36F8-46E3-A002-AE6CC033B3CD}"/>
              </a:ext>
            </a:extLst>
          </p:cNvPr>
          <p:cNvSpPr>
            <a:spLocks noGrp="1"/>
          </p:cNvSpPr>
          <p:nvPr>
            <p:ph idx="1"/>
          </p:nvPr>
        </p:nvSpPr>
        <p:spPr>
          <a:xfrm>
            <a:off x="776654" y="1473933"/>
            <a:ext cx="10515600" cy="4351338"/>
          </a:xfrm>
        </p:spPr>
        <p:txBody>
          <a:bodyPr>
            <a:noAutofit/>
          </a:bodyPr>
          <a:lstStyle/>
          <a:p>
            <a:pPr algn="l">
              <a:lnSpc>
                <a:spcPct val="12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Rendering Discrepancies Across Devices</a:t>
            </a:r>
            <a:r>
              <a:rPr lang="en-US" sz="2000" b="0" i="0" dirty="0">
                <a:effectLst/>
                <a:latin typeface="Times New Roman" panose="02020603050405020304" pitchFamily="18" charset="0"/>
                <a:cs typeface="Times New Roman" panose="02020603050405020304" pitchFamily="18" charset="0"/>
              </a:rPr>
              <a:t>: Literature indicates a potential challenge in achieving consistent rendering performance across different devices phone-like devices.</a:t>
            </a:r>
          </a:p>
          <a:p>
            <a:pPr algn="l">
              <a:lnSpc>
                <a:spcPct val="120000"/>
              </a:lnSpc>
              <a:buFont typeface="+mj-lt"/>
              <a:buAutoNum type="arabicPeriod"/>
            </a:pPr>
            <a:r>
              <a:rPr lang="en-US" sz="2000" b="1" dirty="0">
                <a:latin typeface="Times New Roman" panose="02020603050405020304" pitchFamily="18" charset="0"/>
                <a:cs typeface="Times New Roman" panose="02020603050405020304" pitchFamily="18" charset="0"/>
              </a:rPr>
              <a:t>Less Performance</a:t>
            </a:r>
            <a:r>
              <a:rPr lang="en-US" sz="2000" b="1" i="0" dirty="0">
                <a:effectLst/>
                <a:latin typeface="Times New Roman" panose="02020603050405020304" pitchFamily="18" charset="0"/>
                <a:cs typeface="Times New Roman" panose="02020603050405020304" pitchFamily="18" charset="0"/>
              </a:rPr>
              <a:t> for Mobile Platforms</a:t>
            </a:r>
            <a:r>
              <a:rPr lang="en-US" sz="2000" b="0" i="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found</a:t>
            </a:r>
            <a:r>
              <a:rPr lang="en-US" sz="2000" b="0" i="0" dirty="0">
                <a:effectLst/>
                <a:latin typeface="Times New Roman" panose="02020603050405020304" pitchFamily="18" charset="0"/>
                <a:cs typeface="Times New Roman" panose="02020603050405020304" pitchFamily="18" charset="0"/>
              </a:rPr>
              <a:t> a gap in knowledge regarding the performance techniques required to achieve high-quality rendering on mobile platforms with limited resources compared to desktop counterparts.[2]</a:t>
            </a:r>
          </a:p>
          <a:p>
            <a:pPr algn="l">
              <a:lnSpc>
                <a:spcPct val="12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User Experience Considerations</a:t>
            </a:r>
            <a:r>
              <a:rPr lang="en-US" sz="2000" b="0" i="0" dirty="0">
                <a:effectLst/>
                <a:latin typeface="Times New Roman" panose="02020603050405020304" pitchFamily="18" charset="0"/>
                <a:cs typeface="Times New Roman" panose="02020603050405020304" pitchFamily="18" charset="0"/>
              </a:rPr>
              <a:t>: Understanding the impact of rendering performance on user experience, particularly in mobile contexts where factors like battery consumption and device heating may affect usability.[2]</a:t>
            </a:r>
          </a:p>
          <a:p>
            <a:pPr algn="l">
              <a:lnSpc>
                <a:spcPct val="12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Cross-platform Compatibility</a:t>
            </a:r>
            <a:r>
              <a:rPr lang="en-US" sz="2000" b="0" i="0" dirty="0">
                <a:effectLst/>
                <a:latin typeface="Times New Roman" panose="02020603050405020304" pitchFamily="18" charset="0"/>
                <a:cs typeface="Times New Roman" panose="02020603050405020304" pitchFamily="18" charset="0"/>
              </a:rPr>
              <a:t>: Addressing challenges related to cross-platform compatibility and ensuring seamless rendering experiences across different operating systems and hardware configurations.[2][3]</a:t>
            </a:r>
          </a:p>
        </p:txBody>
      </p:sp>
    </p:spTree>
    <p:extLst>
      <p:ext uri="{BB962C8B-B14F-4D97-AF65-F5344CB8AC3E}">
        <p14:creationId xmlns:p14="http://schemas.microsoft.com/office/powerpoint/2010/main" val="2402252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46490-32E0-D6EA-D184-D83D586BD013}"/>
              </a:ext>
            </a:extLst>
          </p:cNvPr>
          <p:cNvSpPr>
            <a:spLocks noGrp="1"/>
          </p:cNvSpPr>
          <p:nvPr>
            <p:ph type="title"/>
          </p:nvPr>
        </p:nvSpPr>
        <p:spPr>
          <a:xfrm>
            <a:off x="3915507" y="347541"/>
            <a:ext cx="3725008" cy="1252660"/>
          </a:xfrm>
        </p:spPr>
        <p:txBody>
          <a:bodyPr>
            <a:normAutofit fontScale="90000"/>
          </a:bodyPr>
          <a:lstStyle/>
          <a:p>
            <a:r>
              <a:rPr lang="en-US" b="1" dirty="0">
                <a:latin typeface="Times New Roman" panose="02020603050405020304" pitchFamily="18" charset="0"/>
                <a:cs typeface="Times New Roman" panose="02020603050405020304" pitchFamily="18" charset="0"/>
              </a:rPr>
              <a:t>4. Methodology</a:t>
            </a:r>
          </a:p>
        </p:txBody>
      </p:sp>
      <p:sp>
        <p:nvSpPr>
          <p:cNvPr id="4" name="Content Placeholder 2">
            <a:extLst>
              <a:ext uri="{FF2B5EF4-FFF2-40B4-BE49-F238E27FC236}">
                <a16:creationId xmlns:a16="http://schemas.microsoft.com/office/drawing/2014/main" id="{9C422BEF-9AB9-4654-BB6A-990B25F09430}"/>
              </a:ext>
            </a:extLst>
          </p:cNvPr>
          <p:cNvSpPr>
            <a:spLocks noGrp="1"/>
          </p:cNvSpPr>
          <p:nvPr>
            <p:ph idx="1"/>
          </p:nvPr>
        </p:nvSpPr>
        <p:spPr>
          <a:xfrm>
            <a:off x="682669" y="2386111"/>
            <a:ext cx="4659756" cy="3374137"/>
          </a:xfrm>
        </p:spPr>
        <p:txBody>
          <a:bodyPr vert="horz" lIns="91440" tIns="45720" rIns="91440" bIns="45720" rtlCol="0" anchor="ctr">
            <a:noAutofit/>
          </a:bodyPr>
          <a:lstStyle/>
          <a:p>
            <a:pPr marL="0" indent="0">
              <a:buNone/>
            </a:pPr>
            <a:r>
              <a:rPr lang="en-US" sz="2500" b="1" dirty="0">
                <a:latin typeface="Times New Roman" panose="02020603050405020304" pitchFamily="18" charset="0"/>
                <a:ea typeface="+mn-lt"/>
                <a:cs typeface="Times New Roman" panose="02020603050405020304" pitchFamily="18" charset="0"/>
              </a:rPr>
              <a:t>1. Setting Up the Scene:</a:t>
            </a:r>
            <a:endParaRPr lang="en-US" sz="2500" dirty="0">
              <a:latin typeface="Times New Roman" panose="02020603050405020304" pitchFamily="18" charset="0"/>
              <a:cs typeface="Times New Roman" panose="02020603050405020304" pitchFamily="18" charset="0"/>
            </a:endParaRPr>
          </a:p>
          <a:p>
            <a:pPr lvl="1"/>
            <a:r>
              <a:rPr lang="en-US" sz="2500" dirty="0">
                <a:latin typeface="Times New Roman" panose="02020603050405020304" pitchFamily="18" charset="0"/>
                <a:ea typeface="+mn-lt"/>
                <a:cs typeface="Times New Roman" panose="02020603050405020304" pitchFamily="18" charset="0"/>
              </a:rPr>
              <a:t>Define a scene using Three.js.</a:t>
            </a:r>
            <a:endParaRPr lang="en-US" sz="2500" dirty="0">
              <a:latin typeface="Times New Roman" panose="02020603050405020304" pitchFamily="18" charset="0"/>
              <a:cs typeface="Times New Roman" panose="02020603050405020304" pitchFamily="18" charset="0"/>
            </a:endParaRPr>
          </a:p>
          <a:p>
            <a:pPr lvl="1"/>
            <a:endParaRPr lang="en-US" sz="2500" dirty="0">
              <a:latin typeface="Times New Roman" panose="02020603050405020304" pitchFamily="18" charset="0"/>
              <a:ea typeface="+mn-lt"/>
              <a:cs typeface="Times New Roman" panose="02020603050405020304" pitchFamily="18" charset="0"/>
            </a:endParaRPr>
          </a:p>
          <a:p>
            <a:pPr lvl="1"/>
            <a:r>
              <a:rPr lang="en-US" sz="2500" dirty="0">
                <a:latin typeface="Times New Roman" panose="02020603050405020304" pitchFamily="18" charset="0"/>
                <a:ea typeface="+mn-lt"/>
                <a:cs typeface="Times New Roman" panose="02020603050405020304" pitchFamily="18" charset="0"/>
              </a:rPr>
              <a:t>Initialize a camera to view the scene.</a:t>
            </a:r>
            <a:endParaRPr lang="en-US" sz="2500" dirty="0">
              <a:latin typeface="Times New Roman" panose="02020603050405020304" pitchFamily="18" charset="0"/>
              <a:cs typeface="Times New Roman" panose="02020603050405020304" pitchFamily="18" charset="0"/>
            </a:endParaRPr>
          </a:p>
          <a:p>
            <a:pPr lvl="1"/>
            <a:endParaRPr lang="en-US" sz="2500" dirty="0">
              <a:latin typeface="Times New Roman" panose="02020603050405020304" pitchFamily="18" charset="0"/>
              <a:ea typeface="+mn-lt"/>
              <a:cs typeface="Times New Roman" panose="02020603050405020304" pitchFamily="18" charset="0"/>
            </a:endParaRPr>
          </a:p>
          <a:p>
            <a:pPr lvl="1"/>
            <a:r>
              <a:rPr lang="en-US" sz="2500" dirty="0">
                <a:latin typeface="Times New Roman" panose="02020603050405020304" pitchFamily="18" charset="0"/>
                <a:ea typeface="+mn-lt"/>
                <a:cs typeface="Times New Roman" panose="02020603050405020304" pitchFamily="18" charset="0"/>
              </a:rPr>
              <a:t>Create a WebGL renderer for rendering 3D graphics.[2]</a:t>
            </a:r>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9B24155-AA92-4AA2-B05B-1F6310CFDAB0}"/>
              </a:ext>
            </a:extLst>
          </p:cNvPr>
          <p:cNvSpPr txBox="1"/>
          <p:nvPr/>
        </p:nvSpPr>
        <p:spPr>
          <a:xfrm>
            <a:off x="6367996" y="2134188"/>
            <a:ext cx="4991665" cy="2785378"/>
          </a:xfrm>
          <a:prstGeom prst="rect">
            <a:avLst/>
          </a:prstGeom>
          <a:noFill/>
        </p:spPr>
        <p:txBody>
          <a:bodyPr wrap="square">
            <a:spAutoFit/>
          </a:bodyPr>
          <a:lstStyle/>
          <a:p>
            <a:pPr marL="0" indent="0">
              <a:buNone/>
            </a:pPr>
            <a:r>
              <a:rPr lang="en-US" sz="2500" b="1" dirty="0">
                <a:latin typeface="Times New Roman" panose="02020603050405020304" pitchFamily="18" charset="0"/>
                <a:cs typeface="Times New Roman" panose="02020603050405020304" pitchFamily="18" charset="0"/>
              </a:rPr>
              <a:t>2. Loading 3D Models:</a:t>
            </a:r>
            <a:endParaRPr lang="en-US" sz="25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Utilize the </a:t>
            </a:r>
            <a:r>
              <a:rPr lang="en-US" sz="2500" dirty="0" err="1">
                <a:latin typeface="Times New Roman" panose="02020603050405020304" pitchFamily="18" charset="0"/>
                <a:cs typeface="Times New Roman" panose="02020603050405020304" pitchFamily="18" charset="0"/>
              </a:rPr>
              <a:t>GLTFLoader</a:t>
            </a:r>
            <a:r>
              <a:rPr lang="en-US" sz="2500" dirty="0">
                <a:latin typeface="Times New Roman" panose="02020603050405020304" pitchFamily="18" charset="0"/>
                <a:cs typeface="Times New Roman" panose="02020603050405020304" pitchFamily="18" charset="0"/>
              </a:rPr>
              <a:t> to import 3D models into the scene.</a:t>
            </a:r>
          </a:p>
          <a:p>
            <a:pPr marL="800100" lvl="1" indent="-342900">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Adjust the scale and position of the models as necessary.[2]</a:t>
            </a:r>
          </a:p>
        </p:txBody>
      </p:sp>
    </p:spTree>
    <p:extLst>
      <p:ext uri="{BB962C8B-B14F-4D97-AF65-F5344CB8AC3E}">
        <p14:creationId xmlns:p14="http://schemas.microsoft.com/office/powerpoint/2010/main" val="3582217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88A4DD-9F3F-4BCC-A01F-267BEC9142D1}"/>
              </a:ext>
            </a:extLst>
          </p:cNvPr>
          <p:cNvSpPr txBox="1"/>
          <p:nvPr/>
        </p:nvSpPr>
        <p:spPr>
          <a:xfrm>
            <a:off x="411041" y="2036311"/>
            <a:ext cx="5101736" cy="2785378"/>
          </a:xfrm>
          <a:prstGeom prst="rect">
            <a:avLst/>
          </a:prstGeom>
          <a:noFill/>
        </p:spPr>
        <p:txBody>
          <a:bodyPr wrap="square">
            <a:spAutoFit/>
          </a:bodyPr>
          <a:lstStyle/>
          <a:p>
            <a:r>
              <a:rPr lang="en-US" sz="2500" b="1" dirty="0">
                <a:latin typeface="Times New Roman" panose="02020603050405020304" pitchFamily="18" charset="0"/>
                <a:cs typeface="Times New Roman" panose="02020603050405020304" pitchFamily="18" charset="0"/>
              </a:rPr>
              <a:t>3. Lighting Setup:</a:t>
            </a:r>
            <a:endParaRPr lang="en-US" sz="25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Implement directional lighting to simulate sunlight.</a:t>
            </a:r>
          </a:p>
          <a:p>
            <a:pPr marL="800100" lvl="1" indent="-342900">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Position the light source to create realistic shadows and highlights.[2]</a:t>
            </a:r>
          </a:p>
        </p:txBody>
      </p:sp>
      <p:sp>
        <p:nvSpPr>
          <p:cNvPr id="6" name="TextBox 5">
            <a:extLst>
              <a:ext uri="{FF2B5EF4-FFF2-40B4-BE49-F238E27FC236}">
                <a16:creationId xmlns:a16="http://schemas.microsoft.com/office/drawing/2014/main" id="{64AE08E1-3106-4FEA-A48F-6C851969585C}"/>
              </a:ext>
            </a:extLst>
          </p:cNvPr>
          <p:cNvSpPr txBox="1"/>
          <p:nvPr/>
        </p:nvSpPr>
        <p:spPr>
          <a:xfrm>
            <a:off x="6096000" y="1843950"/>
            <a:ext cx="6097464" cy="3554819"/>
          </a:xfrm>
          <a:prstGeom prst="rect">
            <a:avLst/>
          </a:prstGeom>
          <a:noFill/>
        </p:spPr>
        <p:txBody>
          <a:bodyPr wrap="square">
            <a:spAutoFit/>
          </a:bodyPr>
          <a:lstStyle/>
          <a:p>
            <a:r>
              <a:rPr lang="en-US" sz="2500" b="1" dirty="0">
                <a:latin typeface="Times New Roman" panose="02020603050405020304" pitchFamily="18" charset="0"/>
                <a:cs typeface="Times New Roman" panose="02020603050405020304" pitchFamily="18" charset="0"/>
              </a:rPr>
              <a:t>4. Keyboard Controls:</a:t>
            </a:r>
            <a:endParaRPr lang="en-US" sz="25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Enable keyboard controls for navigating the scene.</a:t>
            </a:r>
          </a:p>
          <a:p>
            <a:pPr marL="800100" lvl="1" indent="-342900">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Implement movement controls (forward, backward, left, right).</a:t>
            </a:r>
          </a:p>
          <a:p>
            <a:pPr marL="800100" lvl="1" indent="-342900">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Incorporate zoom in/out functionality.[2]</a:t>
            </a:r>
          </a:p>
        </p:txBody>
      </p:sp>
      <p:sp>
        <p:nvSpPr>
          <p:cNvPr id="7" name="Title 1">
            <a:extLst>
              <a:ext uri="{FF2B5EF4-FFF2-40B4-BE49-F238E27FC236}">
                <a16:creationId xmlns:a16="http://schemas.microsoft.com/office/drawing/2014/main" id="{DC2623D9-F0A3-4938-A4EC-E1F6714E88BC}"/>
              </a:ext>
            </a:extLst>
          </p:cNvPr>
          <p:cNvSpPr>
            <a:spLocks noGrp="1"/>
          </p:cNvSpPr>
          <p:nvPr>
            <p:ph type="title"/>
          </p:nvPr>
        </p:nvSpPr>
        <p:spPr>
          <a:xfrm>
            <a:off x="3897922" y="365126"/>
            <a:ext cx="3610709" cy="1252660"/>
          </a:xfrm>
        </p:spPr>
        <p:txBody>
          <a:bodyPr>
            <a:normAutofit fontScale="90000"/>
          </a:bodyPr>
          <a:lstStyle/>
          <a:p>
            <a:r>
              <a:rPr lang="en-US" b="1" dirty="0">
                <a:latin typeface="Times New Roman" panose="02020603050405020304" pitchFamily="18" charset="0"/>
                <a:cs typeface="Times New Roman" panose="02020603050405020304" pitchFamily="18" charset="0"/>
              </a:rPr>
              <a:t>4. Methodology</a:t>
            </a:r>
          </a:p>
        </p:txBody>
      </p:sp>
    </p:spTree>
    <p:extLst>
      <p:ext uri="{BB962C8B-B14F-4D97-AF65-F5344CB8AC3E}">
        <p14:creationId xmlns:p14="http://schemas.microsoft.com/office/powerpoint/2010/main" val="1678861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31C3-713E-01F3-E631-FAAF1481DCA6}"/>
              </a:ext>
            </a:extLst>
          </p:cNvPr>
          <p:cNvSpPr>
            <a:spLocks noGrp="1"/>
          </p:cNvSpPr>
          <p:nvPr>
            <p:ph type="title"/>
          </p:nvPr>
        </p:nvSpPr>
        <p:spPr>
          <a:xfrm>
            <a:off x="4064977" y="382710"/>
            <a:ext cx="3821723" cy="1235075"/>
          </a:xfrm>
        </p:spPr>
        <p:txBody>
          <a:bodyPr>
            <a:normAutofit fontScale="90000"/>
          </a:bodyPr>
          <a:lstStyle/>
          <a:p>
            <a:r>
              <a:rPr lang="en-US" b="1" dirty="0">
                <a:latin typeface="Times New Roman" panose="02020603050405020304" pitchFamily="18" charset="0"/>
                <a:cs typeface="Times New Roman" panose="02020603050405020304" pitchFamily="18" charset="0"/>
              </a:rPr>
              <a:t>4. Methodology</a:t>
            </a:r>
          </a:p>
        </p:txBody>
      </p:sp>
      <p:sp>
        <p:nvSpPr>
          <p:cNvPr id="3" name="Content Placeholder 2">
            <a:extLst>
              <a:ext uri="{FF2B5EF4-FFF2-40B4-BE49-F238E27FC236}">
                <a16:creationId xmlns:a16="http://schemas.microsoft.com/office/drawing/2014/main" id="{1B075BC2-CD25-963B-FEA8-BDB9C2932AB8}"/>
              </a:ext>
            </a:extLst>
          </p:cNvPr>
          <p:cNvSpPr>
            <a:spLocks noGrp="1"/>
          </p:cNvSpPr>
          <p:nvPr>
            <p:ph idx="1"/>
          </p:nvPr>
        </p:nvSpPr>
        <p:spPr>
          <a:xfrm>
            <a:off x="512884" y="2036640"/>
            <a:ext cx="4454769" cy="3775075"/>
          </a:xfrm>
        </p:spPr>
        <p:txBody>
          <a:bodyPr vert="horz" lIns="91440" tIns="45720" rIns="91440" bIns="45720" rtlCol="0" anchor="t">
            <a:noAutofit/>
          </a:bodyPr>
          <a:lstStyle/>
          <a:p>
            <a:pPr marL="0" indent="0">
              <a:buNone/>
            </a:pPr>
            <a:r>
              <a:rPr lang="en-US" sz="2500" b="1" dirty="0">
                <a:latin typeface="Times New Roman" panose="02020603050405020304" pitchFamily="18" charset="0"/>
                <a:cs typeface="Times New Roman" panose="02020603050405020304" pitchFamily="18" charset="0"/>
              </a:rPr>
              <a:t>5.Touch Controls:</a:t>
            </a:r>
            <a:endParaRPr lang="en-US" sz="2500" dirty="0">
              <a:latin typeface="Times New Roman" panose="02020603050405020304" pitchFamily="18" charset="0"/>
              <a:cs typeface="Times New Roman" panose="02020603050405020304" pitchFamily="18" charset="0"/>
            </a:endParaRPr>
          </a:p>
          <a:p>
            <a:pPr lvl="1"/>
            <a:r>
              <a:rPr lang="en-US" sz="2500" dirty="0">
                <a:latin typeface="Times New Roman" panose="02020603050405020304" pitchFamily="18" charset="0"/>
                <a:cs typeface="Times New Roman" panose="02020603050405020304" pitchFamily="18" charset="0"/>
              </a:rPr>
              <a:t>Enable touch controls for mobile devices.</a:t>
            </a:r>
          </a:p>
          <a:p>
            <a:pPr lvl="1"/>
            <a:endParaRPr lang="en-US" sz="2500" dirty="0">
              <a:latin typeface="Times New Roman" panose="02020603050405020304" pitchFamily="18" charset="0"/>
              <a:cs typeface="Times New Roman" panose="02020603050405020304" pitchFamily="18" charset="0"/>
            </a:endParaRPr>
          </a:p>
          <a:p>
            <a:pPr lvl="1"/>
            <a:r>
              <a:rPr lang="en-US" sz="2500" dirty="0">
                <a:latin typeface="Times New Roman" panose="02020603050405020304" pitchFamily="18" charset="0"/>
                <a:cs typeface="Times New Roman" panose="02020603050405020304" pitchFamily="18" charset="0"/>
              </a:rPr>
              <a:t>Implement touch-based panning and zooming gestures.</a:t>
            </a:r>
          </a:p>
          <a:p>
            <a:pPr lvl="1"/>
            <a:endParaRPr lang="en-US" sz="2500" dirty="0">
              <a:latin typeface="Times New Roman" panose="02020603050405020304" pitchFamily="18" charset="0"/>
              <a:cs typeface="Times New Roman" panose="02020603050405020304" pitchFamily="18" charset="0"/>
            </a:endParaRPr>
          </a:p>
          <a:p>
            <a:pPr lvl="1"/>
            <a:r>
              <a:rPr lang="en-US" sz="2500" dirty="0">
                <a:latin typeface="Times New Roman" panose="02020603050405020304" pitchFamily="18" charset="0"/>
                <a:cs typeface="Times New Roman" panose="02020603050405020304" pitchFamily="18" charset="0"/>
              </a:rPr>
              <a:t>Adjust sensitivity and rotation speed for optimal user experience.[2]</a:t>
            </a: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712C481-CB26-4A10-B9ED-1567F0B521E0}"/>
              </a:ext>
            </a:extLst>
          </p:cNvPr>
          <p:cNvSpPr txBox="1"/>
          <p:nvPr/>
        </p:nvSpPr>
        <p:spPr>
          <a:xfrm>
            <a:off x="6029325" y="2036640"/>
            <a:ext cx="6097464" cy="3554819"/>
          </a:xfrm>
          <a:prstGeom prst="rect">
            <a:avLst/>
          </a:prstGeom>
          <a:noFill/>
        </p:spPr>
        <p:txBody>
          <a:bodyPr wrap="square">
            <a:spAutoFit/>
          </a:bodyPr>
          <a:lstStyle/>
          <a:p>
            <a:r>
              <a:rPr lang="en-US" sz="2500" b="1" dirty="0">
                <a:latin typeface="Times New Roman" panose="02020603050405020304" pitchFamily="18" charset="0"/>
                <a:cs typeface="Times New Roman" panose="02020603050405020304" pitchFamily="18" charset="0"/>
              </a:rPr>
              <a:t>6. Animating the Scene:</a:t>
            </a:r>
            <a:endParaRPr lang="en-US" sz="2500" dirty="0">
              <a:latin typeface="Times New Roman" panose="02020603050405020304" pitchFamily="18" charset="0"/>
              <a:cs typeface="Times New Roman" panose="02020603050405020304" pitchFamily="18" charset="0"/>
            </a:endParaRPr>
          </a:p>
          <a:p>
            <a:pPr lvl="1"/>
            <a:r>
              <a:rPr lang="en-US" sz="2500" dirty="0">
                <a:latin typeface="Times New Roman" panose="02020603050405020304" pitchFamily="18" charset="0"/>
                <a:cs typeface="Times New Roman" panose="02020603050405020304" pitchFamily="18" charset="0"/>
              </a:rPr>
              <a:t>Utilize </a:t>
            </a:r>
            <a:r>
              <a:rPr lang="en-US" sz="2500" dirty="0" err="1">
                <a:latin typeface="Times New Roman" panose="02020603050405020304" pitchFamily="18" charset="0"/>
                <a:cs typeface="Times New Roman" panose="02020603050405020304" pitchFamily="18" charset="0"/>
              </a:rPr>
              <a:t>requestAnimationFrame</a:t>
            </a:r>
            <a:r>
              <a:rPr lang="en-US" sz="2500" dirty="0">
                <a:latin typeface="Times New Roman" panose="02020603050405020304" pitchFamily="18" charset="0"/>
                <a:cs typeface="Times New Roman" panose="02020603050405020304" pitchFamily="18" charset="0"/>
              </a:rPr>
              <a:t> for smooth animation rendering.</a:t>
            </a:r>
          </a:p>
          <a:p>
            <a:pPr lvl="1"/>
            <a:endParaRPr lang="en-US" sz="2500" dirty="0">
              <a:latin typeface="Times New Roman" panose="02020603050405020304" pitchFamily="18" charset="0"/>
              <a:cs typeface="Times New Roman" panose="02020603050405020304" pitchFamily="18" charset="0"/>
            </a:endParaRPr>
          </a:p>
          <a:p>
            <a:pPr lvl="1"/>
            <a:r>
              <a:rPr lang="en-US" sz="2500" dirty="0">
                <a:latin typeface="Times New Roman" panose="02020603050405020304" pitchFamily="18" charset="0"/>
                <a:cs typeface="Times New Roman" panose="02020603050405020304" pitchFamily="18" charset="0"/>
              </a:rPr>
              <a:t>Update camera position and rotation based on user input.</a:t>
            </a:r>
          </a:p>
          <a:p>
            <a:pPr lvl="1"/>
            <a:endParaRPr lang="en-US" sz="2500" dirty="0">
              <a:latin typeface="Times New Roman" panose="02020603050405020304" pitchFamily="18" charset="0"/>
              <a:cs typeface="Times New Roman" panose="02020603050405020304" pitchFamily="18" charset="0"/>
            </a:endParaRPr>
          </a:p>
          <a:p>
            <a:pPr lvl="1"/>
            <a:r>
              <a:rPr lang="en-US" sz="2500" dirty="0">
                <a:latin typeface="Times New Roman" panose="02020603050405020304" pitchFamily="18" charset="0"/>
                <a:cs typeface="Times New Roman" panose="02020603050405020304" pitchFamily="18" charset="0"/>
              </a:rPr>
              <a:t>Continuously render the scene to provide an interactive experience.[2]</a:t>
            </a:r>
          </a:p>
        </p:txBody>
      </p:sp>
    </p:spTree>
    <p:extLst>
      <p:ext uri="{BB962C8B-B14F-4D97-AF65-F5344CB8AC3E}">
        <p14:creationId xmlns:p14="http://schemas.microsoft.com/office/powerpoint/2010/main" val="3227295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CA13-99F2-4F4B-B5B1-72AA681BCCED}"/>
              </a:ext>
            </a:extLst>
          </p:cNvPr>
          <p:cNvSpPr>
            <a:spLocks noGrp="1"/>
          </p:cNvSpPr>
          <p:nvPr>
            <p:ph type="title"/>
          </p:nvPr>
        </p:nvSpPr>
        <p:spPr>
          <a:xfrm>
            <a:off x="4188069" y="435463"/>
            <a:ext cx="2775438" cy="1015267"/>
          </a:xfrm>
        </p:spPr>
        <p:txBody>
          <a:bodyPr/>
          <a:lstStyle/>
          <a:p>
            <a:pPr algn="ctr"/>
            <a:r>
              <a:rPr lang="en-US" b="1" dirty="0">
                <a:latin typeface="Times New Roman" panose="02020603050405020304" pitchFamily="18" charset="0"/>
                <a:cs typeface="Times New Roman" panose="02020603050405020304" pitchFamily="18" charset="0"/>
              </a:rPr>
              <a:t>Flowchart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11EE97-E3DE-4191-BB4C-819D965A0587}"/>
              </a:ext>
            </a:extLst>
          </p:cNvPr>
          <p:cNvSpPr>
            <a:spLocks noGrp="1"/>
          </p:cNvSpPr>
          <p:nvPr>
            <p:ph idx="1"/>
          </p:nvPr>
        </p:nvSpPr>
        <p:spPr>
          <a:xfrm>
            <a:off x="4164623" y="1534602"/>
            <a:ext cx="7558454" cy="645013"/>
          </a:xfrm>
        </p:spPr>
        <p:txBody>
          <a:bodyPr/>
          <a:lstStyle/>
          <a:p>
            <a:pPr marL="0" indent="0">
              <a:buNone/>
            </a:pPr>
            <a:r>
              <a:rPr lang="en-US" dirty="0">
                <a:latin typeface="Times New Roman" panose="02020603050405020304" pitchFamily="18" charset="0"/>
                <a:cs typeface="Times New Roman" panose="02020603050405020304" pitchFamily="18" charset="0"/>
              </a:rPr>
              <a:t>Setting Up the Scene and Rendering 3D Graphics</a:t>
            </a:r>
            <a:endParaRPr lang="en-IN" dirty="0">
              <a:latin typeface="Times New Roman" panose="02020603050405020304" pitchFamily="18" charset="0"/>
              <a:cs typeface="Times New Roman" panose="02020603050405020304" pitchFamily="18" charset="0"/>
            </a:endParaRPr>
          </a:p>
        </p:txBody>
      </p:sp>
      <p:sp>
        <p:nvSpPr>
          <p:cNvPr id="4" name="Arrow: Down 3">
            <a:extLst>
              <a:ext uri="{FF2B5EF4-FFF2-40B4-BE49-F238E27FC236}">
                <a16:creationId xmlns:a16="http://schemas.microsoft.com/office/drawing/2014/main" id="{605C104F-C8A7-4706-B838-5C527A451CFA}"/>
              </a:ext>
            </a:extLst>
          </p:cNvPr>
          <p:cNvSpPr/>
          <p:nvPr/>
        </p:nvSpPr>
        <p:spPr>
          <a:xfrm>
            <a:off x="7872047" y="2302343"/>
            <a:ext cx="597877" cy="7649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FA06F4B-AADE-46B0-9363-DB18AF15A72C}"/>
              </a:ext>
            </a:extLst>
          </p:cNvPr>
          <p:cNvSpPr txBox="1"/>
          <p:nvPr/>
        </p:nvSpPr>
        <p:spPr>
          <a:xfrm>
            <a:off x="5232157" y="3190002"/>
            <a:ext cx="6097464"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Define Scene, Camera, and Renderer</a:t>
            </a:r>
          </a:p>
        </p:txBody>
      </p:sp>
      <p:sp>
        <p:nvSpPr>
          <p:cNvPr id="7" name="Arrow: Down 6">
            <a:extLst>
              <a:ext uri="{FF2B5EF4-FFF2-40B4-BE49-F238E27FC236}">
                <a16:creationId xmlns:a16="http://schemas.microsoft.com/office/drawing/2014/main" id="{2CC858C8-F7A3-4362-A2CF-F7C936A75C6C}"/>
              </a:ext>
            </a:extLst>
          </p:cNvPr>
          <p:cNvSpPr/>
          <p:nvPr/>
        </p:nvSpPr>
        <p:spPr>
          <a:xfrm>
            <a:off x="7872046" y="3958678"/>
            <a:ext cx="597877" cy="7649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D5B33C8-523F-4228-A7A3-91650CA0E700}"/>
              </a:ext>
            </a:extLst>
          </p:cNvPr>
          <p:cNvSpPr txBox="1"/>
          <p:nvPr/>
        </p:nvSpPr>
        <p:spPr>
          <a:xfrm>
            <a:off x="5122252" y="4904838"/>
            <a:ext cx="6097464" cy="523220"/>
          </a:xfrm>
          <a:prstGeom prst="rect">
            <a:avLst/>
          </a:prstGeom>
          <a:noFill/>
        </p:spPr>
        <p:txBody>
          <a:bodyPr wrap="square">
            <a:spAutoFit/>
          </a:bodyPr>
          <a:lstStyle/>
          <a:p>
            <a:pPr algn="ctr"/>
            <a:r>
              <a:rPr lang="en-IN" sz="2800" dirty="0">
                <a:latin typeface="Times New Roman" panose="02020603050405020304" pitchFamily="18" charset="0"/>
                <a:cs typeface="Times New Roman" panose="02020603050405020304" pitchFamily="18" charset="0"/>
              </a:rPr>
              <a:t> Import Models Using </a:t>
            </a:r>
            <a:r>
              <a:rPr lang="en-IN" sz="2800" dirty="0" err="1">
                <a:latin typeface="Times New Roman" panose="02020603050405020304" pitchFamily="18" charset="0"/>
                <a:cs typeface="Times New Roman" panose="02020603050405020304" pitchFamily="18" charset="0"/>
              </a:rPr>
              <a:t>GLTFLoader</a:t>
            </a:r>
            <a:endParaRPr lang="en-IN" sz="2800" dirty="0">
              <a:latin typeface="Times New Roman" panose="02020603050405020304" pitchFamily="18" charset="0"/>
              <a:cs typeface="Times New Roman" panose="02020603050405020304" pitchFamily="18" charset="0"/>
            </a:endParaRPr>
          </a:p>
        </p:txBody>
      </p:sp>
      <p:sp>
        <p:nvSpPr>
          <p:cNvPr id="10" name="Arrow: Down 9">
            <a:extLst>
              <a:ext uri="{FF2B5EF4-FFF2-40B4-BE49-F238E27FC236}">
                <a16:creationId xmlns:a16="http://schemas.microsoft.com/office/drawing/2014/main" id="{B9DE50ED-EA18-4935-9085-22502EE0F510}"/>
              </a:ext>
            </a:extLst>
          </p:cNvPr>
          <p:cNvSpPr/>
          <p:nvPr/>
        </p:nvSpPr>
        <p:spPr>
          <a:xfrm>
            <a:off x="7872045" y="5657606"/>
            <a:ext cx="597877" cy="7649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1" name="Left Brace 10">
            <a:extLst>
              <a:ext uri="{FF2B5EF4-FFF2-40B4-BE49-F238E27FC236}">
                <a16:creationId xmlns:a16="http://schemas.microsoft.com/office/drawing/2014/main" id="{E6B0C2E8-9F93-42B4-BF2B-2B49B87D162B}"/>
              </a:ext>
            </a:extLst>
          </p:cNvPr>
          <p:cNvSpPr/>
          <p:nvPr/>
        </p:nvSpPr>
        <p:spPr>
          <a:xfrm>
            <a:off x="2902927" y="1873451"/>
            <a:ext cx="764931" cy="160899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218568D-D68C-4B8F-96F3-AB10BDEE048B}"/>
              </a:ext>
            </a:extLst>
          </p:cNvPr>
          <p:cNvSpPr txBox="1"/>
          <p:nvPr/>
        </p:nvSpPr>
        <p:spPr>
          <a:xfrm>
            <a:off x="228600" y="2354781"/>
            <a:ext cx="2540977"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Setting and defining the scene</a:t>
            </a:r>
            <a:endParaRPr lang="en-IN" sz="24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4068B8D0-2020-4436-865B-E10FFDD75A00}"/>
              </a:ext>
            </a:extLst>
          </p:cNvPr>
          <p:cNvSpPr txBox="1"/>
          <p:nvPr/>
        </p:nvSpPr>
        <p:spPr>
          <a:xfrm>
            <a:off x="411041" y="4904838"/>
            <a:ext cx="2639890" cy="830997"/>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Loading 3D Models</a:t>
            </a:r>
          </a:p>
        </p:txBody>
      </p:sp>
      <p:sp>
        <p:nvSpPr>
          <p:cNvPr id="15" name="Left Brace 14">
            <a:extLst>
              <a:ext uri="{FF2B5EF4-FFF2-40B4-BE49-F238E27FC236}">
                <a16:creationId xmlns:a16="http://schemas.microsoft.com/office/drawing/2014/main" id="{355A397D-4ECB-4B85-A23B-2D4CB9CA2451}"/>
              </a:ext>
            </a:extLst>
          </p:cNvPr>
          <p:cNvSpPr/>
          <p:nvPr/>
        </p:nvSpPr>
        <p:spPr>
          <a:xfrm>
            <a:off x="3378444" y="4753204"/>
            <a:ext cx="289414" cy="76493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6293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CBFE7D-69D1-41C9-8DB4-250C1D70281E}"/>
              </a:ext>
            </a:extLst>
          </p:cNvPr>
          <p:cNvSpPr txBox="1"/>
          <p:nvPr/>
        </p:nvSpPr>
        <p:spPr>
          <a:xfrm>
            <a:off x="5088548" y="1134181"/>
            <a:ext cx="6097464"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 Implement Directional Lighting</a:t>
            </a:r>
          </a:p>
        </p:txBody>
      </p:sp>
      <p:sp>
        <p:nvSpPr>
          <p:cNvPr id="7" name="TextBox 6">
            <a:extLst>
              <a:ext uri="{FF2B5EF4-FFF2-40B4-BE49-F238E27FC236}">
                <a16:creationId xmlns:a16="http://schemas.microsoft.com/office/drawing/2014/main" id="{385CDBC1-3A27-4ECB-AE17-AADAFF375F84}"/>
              </a:ext>
            </a:extLst>
          </p:cNvPr>
          <p:cNvSpPr txBox="1"/>
          <p:nvPr/>
        </p:nvSpPr>
        <p:spPr>
          <a:xfrm>
            <a:off x="5185263" y="2488196"/>
            <a:ext cx="6097464"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Enable Navigation and Zooming</a:t>
            </a:r>
          </a:p>
        </p:txBody>
      </p:sp>
      <p:sp>
        <p:nvSpPr>
          <p:cNvPr id="8" name="Arrow: Down 7">
            <a:extLst>
              <a:ext uri="{FF2B5EF4-FFF2-40B4-BE49-F238E27FC236}">
                <a16:creationId xmlns:a16="http://schemas.microsoft.com/office/drawing/2014/main" id="{1B2B1DFF-4648-412A-AD12-7FA6D144B07D}"/>
              </a:ext>
            </a:extLst>
          </p:cNvPr>
          <p:cNvSpPr/>
          <p:nvPr/>
        </p:nvSpPr>
        <p:spPr>
          <a:xfrm>
            <a:off x="7385538" y="1723265"/>
            <a:ext cx="597877" cy="7649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69B4227-F8C8-41F4-B0EC-AF0E18C4DE76}"/>
              </a:ext>
            </a:extLst>
          </p:cNvPr>
          <p:cNvSpPr txBox="1"/>
          <p:nvPr/>
        </p:nvSpPr>
        <p:spPr>
          <a:xfrm>
            <a:off x="5088548" y="3947719"/>
            <a:ext cx="6097464"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Enable Touch-Based Interactions</a:t>
            </a:r>
          </a:p>
        </p:txBody>
      </p:sp>
      <p:sp>
        <p:nvSpPr>
          <p:cNvPr id="11" name="Arrow: Down 10">
            <a:extLst>
              <a:ext uri="{FF2B5EF4-FFF2-40B4-BE49-F238E27FC236}">
                <a16:creationId xmlns:a16="http://schemas.microsoft.com/office/drawing/2014/main" id="{1B30D247-8674-4131-9958-D0FC0F456E3E}"/>
              </a:ext>
            </a:extLst>
          </p:cNvPr>
          <p:cNvSpPr/>
          <p:nvPr/>
        </p:nvSpPr>
        <p:spPr>
          <a:xfrm>
            <a:off x="7385538" y="3134481"/>
            <a:ext cx="597877" cy="7649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6FF5DB2-F84B-44D0-84A0-B84A6F6DBC89}"/>
              </a:ext>
            </a:extLst>
          </p:cNvPr>
          <p:cNvSpPr txBox="1"/>
          <p:nvPr/>
        </p:nvSpPr>
        <p:spPr>
          <a:xfrm>
            <a:off x="5317148" y="5437966"/>
            <a:ext cx="6097464"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Utilize </a:t>
            </a:r>
            <a:r>
              <a:rPr lang="en-IN" sz="2800" dirty="0" err="1">
                <a:latin typeface="Times New Roman" panose="02020603050405020304" pitchFamily="18" charset="0"/>
                <a:cs typeface="Times New Roman" panose="02020603050405020304" pitchFamily="18" charset="0"/>
              </a:rPr>
              <a:t>requestAnimationFrame</a:t>
            </a:r>
            <a:endParaRPr lang="en-IN" sz="2800" dirty="0">
              <a:latin typeface="Times New Roman" panose="02020603050405020304" pitchFamily="18" charset="0"/>
              <a:cs typeface="Times New Roman" panose="02020603050405020304" pitchFamily="18" charset="0"/>
            </a:endParaRPr>
          </a:p>
        </p:txBody>
      </p:sp>
      <p:sp>
        <p:nvSpPr>
          <p:cNvPr id="14" name="Arrow: Down 13">
            <a:extLst>
              <a:ext uri="{FF2B5EF4-FFF2-40B4-BE49-F238E27FC236}">
                <a16:creationId xmlns:a16="http://schemas.microsoft.com/office/drawing/2014/main" id="{F40DFA54-AA5E-4609-A8D0-A29E5BF58FCC}"/>
              </a:ext>
            </a:extLst>
          </p:cNvPr>
          <p:cNvSpPr/>
          <p:nvPr/>
        </p:nvSpPr>
        <p:spPr>
          <a:xfrm>
            <a:off x="7385538" y="4558834"/>
            <a:ext cx="597877" cy="7649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D75B2130-39DB-47A9-8761-FB1A6B16852A}"/>
              </a:ext>
            </a:extLst>
          </p:cNvPr>
          <p:cNvSpPr txBox="1"/>
          <p:nvPr/>
        </p:nvSpPr>
        <p:spPr>
          <a:xfrm>
            <a:off x="1156189" y="1134154"/>
            <a:ext cx="2088172" cy="830997"/>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Lighting Setup</a:t>
            </a:r>
          </a:p>
        </p:txBody>
      </p:sp>
      <p:sp>
        <p:nvSpPr>
          <p:cNvPr id="17" name="Left Brace 16">
            <a:extLst>
              <a:ext uri="{FF2B5EF4-FFF2-40B4-BE49-F238E27FC236}">
                <a16:creationId xmlns:a16="http://schemas.microsoft.com/office/drawing/2014/main" id="{7007B33B-9560-45BB-9287-E0326BCC1362}"/>
              </a:ext>
            </a:extLst>
          </p:cNvPr>
          <p:cNvSpPr/>
          <p:nvPr/>
        </p:nvSpPr>
        <p:spPr>
          <a:xfrm>
            <a:off x="3877040" y="1013325"/>
            <a:ext cx="289414" cy="76493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8" name="Left Brace 17">
            <a:extLst>
              <a:ext uri="{FF2B5EF4-FFF2-40B4-BE49-F238E27FC236}">
                <a16:creationId xmlns:a16="http://schemas.microsoft.com/office/drawing/2014/main" id="{8F0EEE09-52B5-4EBD-B44C-8ACC1E6EB393}"/>
              </a:ext>
            </a:extLst>
          </p:cNvPr>
          <p:cNvSpPr/>
          <p:nvPr/>
        </p:nvSpPr>
        <p:spPr>
          <a:xfrm>
            <a:off x="3804505" y="5315370"/>
            <a:ext cx="289414" cy="76493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9" name="Left Brace 18">
            <a:extLst>
              <a:ext uri="{FF2B5EF4-FFF2-40B4-BE49-F238E27FC236}">
                <a16:creationId xmlns:a16="http://schemas.microsoft.com/office/drawing/2014/main" id="{8E5E3056-7836-4564-A6EC-7AECA159856C}"/>
              </a:ext>
            </a:extLst>
          </p:cNvPr>
          <p:cNvSpPr/>
          <p:nvPr/>
        </p:nvSpPr>
        <p:spPr>
          <a:xfrm>
            <a:off x="3826487" y="3778550"/>
            <a:ext cx="289414" cy="76493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0" name="Left Brace 19">
            <a:extLst>
              <a:ext uri="{FF2B5EF4-FFF2-40B4-BE49-F238E27FC236}">
                <a16:creationId xmlns:a16="http://schemas.microsoft.com/office/drawing/2014/main" id="{E676154E-433B-47D8-B226-E743D0A3CDF1}"/>
              </a:ext>
            </a:extLst>
          </p:cNvPr>
          <p:cNvSpPr/>
          <p:nvPr/>
        </p:nvSpPr>
        <p:spPr>
          <a:xfrm>
            <a:off x="3866053" y="2241730"/>
            <a:ext cx="289414" cy="76493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1452247E-023C-4BC0-844C-1A0F5D4F7967}"/>
              </a:ext>
            </a:extLst>
          </p:cNvPr>
          <p:cNvSpPr txBox="1"/>
          <p:nvPr/>
        </p:nvSpPr>
        <p:spPr>
          <a:xfrm>
            <a:off x="909638" y="2393362"/>
            <a:ext cx="2581273" cy="830997"/>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Keyboard Controls</a:t>
            </a:r>
          </a:p>
        </p:txBody>
      </p:sp>
      <p:sp>
        <p:nvSpPr>
          <p:cNvPr id="24" name="TextBox 23">
            <a:extLst>
              <a:ext uri="{FF2B5EF4-FFF2-40B4-BE49-F238E27FC236}">
                <a16:creationId xmlns:a16="http://schemas.microsoft.com/office/drawing/2014/main" id="{88517E3E-3556-43EB-BFCA-01DD0970177B}"/>
              </a:ext>
            </a:extLst>
          </p:cNvPr>
          <p:cNvSpPr txBox="1"/>
          <p:nvPr/>
        </p:nvSpPr>
        <p:spPr>
          <a:xfrm>
            <a:off x="1156189" y="3899412"/>
            <a:ext cx="2063257" cy="830997"/>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Touch Controls</a:t>
            </a:r>
          </a:p>
        </p:txBody>
      </p:sp>
      <p:sp>
        <p:nvSpPr>
          <p:cNvPr id="26" name="TextBox 25">
            <a:extLst>
              <a:ext uri="{FF2B5EF4-FFF2-40B4-BE49-F238E27FC236}">
                <a16:creationId xmlns:a16="http://schemas.microsoft.com/office/drawing/2014/main" id="{2CDDFE93-17A7-42F5-9186-4B750226A58C}"/>
              </a:ext>
            </a:extLst>
          </p:cNvPr>
          <p:cNvSpPr txBox="1"/>
          <p:nvPr/>
        </p:nvSpPr>
        <p:spPr>
          <a:xfrm>
            <a:off x="512886" y="5405462"/>
            <a:ext cx="2813538" cy="830997"/>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Animating the Scene</a:t>
            </a:r>
          </a:p>
        </p:txBody>
      </p:sp>
    </p:spTree>
    <p:extLst>
      <p:ext uri="{BB962C8B-B14F-4D97-AF65-F5344CB8AC3E}">
        <p14:creationId xmlns:p14="http://schemas.microsoft.com/office/powerpoint/2010/main" val="4223325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8070-F419-FE25-C98F-3E52B0C73700}"/>
              </a:ext>
            </a:extLst>
          </p:cNvPr>
          <p:cNvSpPr>
            <a:spLocks noGrp="1"/>
          </p:cNvSpPr>
          <p:nvPr>
            <p:ph type="title"/>
          </p:nvPr>
        </p:nvSpPr>
        <p:spPr>
          <a:xfrm>
            <a:off x="838200" y="365125"/>
            <a:ext cx="10515600" cy="638690"/>
          </a:xfrm>
        </p:spPr>
        <p:txBody>
          <a:bodyPr>
            <a:normAutofit fontScale="90000"/>
          </a:bodyPr>
          <a:lstStyle/>
          <a:p>
            <a:r>
              <a:rPr lang="en-US" b="1"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CEE54716-D652-84AA-DA00-BA2B2EC6E9EA}"/>
              </a:ext>
            </a:extLst>
          </p:cNvPr>
          <p:cNvSpPr>
            <a:spLocks noGrp="1"/>
          </p:cNvSpPr>
          <p:nvPr>
            <p:ph idx="1"/>
          </p:nvPr>
        </p:nvSpPr>
        <p:spPr>
          <a:xfrm>
            <a:off x="838200" y="1460724"/>
            <a:ext cx="3840052" cy="4147423"/>
          </a:xfrm>
        </p:spPr>
        <p:txBody>
          <a:bodyPr vert="horz" lIns="91440" tIns="45720" rIns="91440" bIns="45720" rtlCol="0" anchor="t">
            <a:normAutofit/>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Overview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Activity Time Chart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Literature Review</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Dataset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Language and Libraries Used</a:t>
            </a:r>
          </a:p>
          <a:p>
            <a:endParaRPr lang="en-US"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45619152-29FE-5F19-7F78-494630E862F4}"/>
              </a:ext>
            </a:extLst>
          </p:cNvPr>
          <p:cNvSpPr txBox="1">
            <a:spLocks/>
          </p:cNvSpPr>
          <p:nvPr/>
        </p:nvSpPr>
        <p:spPr>
          <a:xfrm>
            <a:off x="7333444" y="941770"/>
            <a:ext cx="3840052" cy="308491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startAt="7"/>
            </a:pPr>
            <a:r>
              <a:rPr lang="en-US" dirty="0">
                <a:latin typeface="Times New Roman" panose="02020603050405020304" pitchFamily="18" charset="0"/>
                <a:cs typeface="Times New Roman" panose="02020603050405020304" pitchFamily="18" charset="0"/>
              </a:rPr>
              <a:t>Result </a:t>
            </a:r>
          </a:p>
          <a:p>
            <a:pPr marL="514350" indent="-514350">
              <a:buFont typeface="+mj-lt"/>
              <a:buAutoNum type="arabicPeriod" startAt="7"/>
            </a:pPr>
            <a:r>
              <a:rPr lang="en-US" dirty="0">
                <a:latin typeface="Times New Roman" panose="02020603050405020304" pitchFamily="18" charset="0"/>
                <a:cs typeface="Times New Roman" panose="02020603050405020304" pitchFamily="18" charset="0"/>
              </a:rPr>
              <a:t>Future Scope</a:t>
            </a:r>
          </a:p>
          <a:p>
            <a:pPr marL="514350" indent="-514350">
              <a:buFont typeface="+mj-lt"/>
              <a:buAutoNum type="arabicPeriod" startAt="7"/>
            </a:pPr>
            <a:r>
              <a:rPr lang="en-US" dirty="0">
                <a:latin typeface="Times New Roman" panose="02020603050405020304" pitchFamily="18" charset="0"/>
                <a:cs typeface="Times New Roman" panose="02020603050405020304" pitchFamily="18" charset="0"/>
              </a:rPr>
              <a:t>Conclusion</a:t>
            </a:r>
          </a:p>
          <a:p>
            <a:pPr marL="514350" indent="-514350">
              <a:buFont typeface="+mj-lt"/>
              <a:buAutoNum type="arabicPeriod" startAt="7"/>
            </a:pPr>
            <a:r>
              <a:rPr lang="en-US"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604456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780D-46AC-4DDE-AC7C-0D22067B86B5}"/>
              </a:ext>
            </a:extLst>
          </p:cNvPr>
          <p:cNvSpPr>
            <a:spLocks noGrp="1"/>
          </p:cNvSpPr>
          <p:nvPr>
            <p:ph type="title"/>
          </p:nvPr>
        </p:nvSpPr>
        <p:spPr>
          <a:xfrm>
            <a:off x="838200" y="365125"/>
            <a:ext cx="10336823" cy="1296621"/>
          </a:xfrm>
        </p:spPr>
        <p:txBody>
          <a:bodyPr>
            <a:normAutofit fontScale="90000"/>
          </a:bodyPr>
          <a:lstStyle/>
          <a:p>
            <a:r>
              <a:rPr lang="en-IN" b="1" dirty="0"/>
              <a:t>4.1 </a:t>
            </a:r>
            <a:r>
              <a:rPr lang="en-IN" b="1" dirty="0">
                <a:latin typeface="Times New Roman" panose="02020603050405020304" pitchFamily="18" charset="0"/>
                <a:cs typeface="Times New Roman" panose="02020603050405020304" pitchFamily="18" charset="0"/>
              </a:rPr>
              <a:t>Using WebGL through </a:t>
            </a:r>
            <a:r>
              <a:rPr lang="en-IN" b="1" dirty="0" err="1">
                <a:latin typeface="Times New Roman" panose="02020603050405020304" pitchFamily="18" charset="0"/>
                <a:cs typeface="Times New Roman" panose="02020603050405020304" pitchFamily="18" charset="0"/>
              </a:rPr>
              <a:t>Three.Js</a:t>
            </a:r>
            <a:r>
              <a:rPr lang="en-IN" b="1" dirty="0">
                <a:latin typeface="Times New Roman" panose="02020603050405020304" pitchFamily="18" charset="0"/>
                <a:cs typeface="Times New Roman" panose="02020603050405020304" pitchFamily="18" charset="0"/>
              </a:rPr>
              <a:t> Library</a:t>
            </a:r>
          </a:p>
        </p:txBody>
      </p:sp>
      <p:sp>
        <p:nvSpPr>
          <p:cNvPr id="3" name="Content Placeholder 2">
            <a:extLst>
              <a:ext uri="{FF2B5EF4-FFF2-40B4-BE49-F238E27FC236}">
                <a16:creationId xmlns:a16="http://schemas.microsoft.com/office/drawing/2014/main" id="{EADD10A1-35BF-4E17-B4E0-2B5DB6743F81}"/>
              </a:ext>
            </a:extLst>
          </p:cNvPr>
          <p:cNvSpPr>
            <a:spLocks noGrp="1"/>
          </p:cNvSpPr>
          <p:nvPr>
            <p:ph idx="1"/>
          </p:nvPr>
        </p:nvSpPr>
        <p:spPr>
          <a:xfrm>
            <a:off x="463062" y="1974483"/>
            <a:ext cx="5632938" cy="4351338"/>
          </a:xfrm>
        </p:spPr>
        <p:txBody>
          <a:bodyPr>
            <a:normAutofit/>
          </a:bodyPr>
          <a:lstStyle/>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Geometry and Meshes:</a:t>
            </a:r>
            <a:endParaRPr lang="en-US" sz="2000" b="0" i="0" dirty="0">
              <a:effectLst/>
              <a:latin typeface="Times New Roman" panose="02020603050405020304" pitchFamily="18" charset="0"/>
              <a:cs typeface="Times New Roman" panose="02020603050405020304" pitchFamily="18" charset="0"/>
            </a:endParaRPr>
          </a:p>
          <a:p>
            <a:pPr lvl="1"/>
            <a:r>
              <a:rPr lang="en-US" sz="2000" b="0" i="0" dirty="0">
                <a:effectLst/>
                <a:latin typeface="Times New Roman" panose="02020603050405020304" pitchFamily="18" charset="0"/>
                <a:cs typeface="Times New Roman" panose="02020603050405020304" pitchFamily="18" charset="0"/>
              </a:rPr>
              <a:t>Three.js provides classes for defining geometric shapes such as cubes, spheres, planes, etc., through geometry objects. These geometry objects hold the vertices, edges, and faces of the shapes.</a:t>
            </a:r>
          </a:p>
          <a:p>
            <a:pPr lvl="1"/>
            <a:r>
              <a:rPr lang="en-US" sz="2000" b="0" i="0" dirty="0">
                <a:effectLst/>
                <a:latin typeface="Times New Roman" panose="02020603050405020304" pitchFamily="18" charset="0"/>
                <a:cs typeface="Times New Roman" panose="02020603050405020304" pitchFamily="18" charset="0"/>
              </a:rPr>
              <a:t>Meshes are created by combining geometries with materials. Materials define how the surface of an object reacts to light.</a:t>
            </a:r>
          </a:p>
          <a:p>
            <a:pPr lvl="1"/>
            <a:r>
              <a:rPr lang="en-US" sz="2000" b="0" i="0" dirty="0">
                <a:effectLst/>
                <a:latin typeface="Times New Roman" panose="02020603050405020304" pitchFamily="18" charset="0"/>
                <a:cs typeface="Times New Roman" panose="02020603050405020304" pitchFamily="18" charset="0"/>
              </a:rPr>
              <a:t>Textures can be applied to materials to add surface details such as colors, images, or patterns.[3]</a:t>
            </a:r>
            <a:endParaRPr lang="en-IN" sz="2000" dirty="0">
              <a:latin typeface="Times New Roman" panose="02020603050405020304" pitchFamily="18" charset="0"/>
              <a:cs typeface="Times New Roman" panose="02020603050405020304" pitchFamily="18" charset="0"/>
            </a:endParaRPr>
          </a:p>
          <a:p>
            <a:pPr lvl="1"/>
            <a:r>
              <a:rPr lang="en-IN" sz="2000" dirty="0">
                <a:latin typeface="Times New Roman" panose="02020603050405020304" pitchFamily="18" charset="0"/>
                <a:cs typeface="Times New Roman" panose="02020603050405020304" pitchFamily="18" charset="0"/>
              </a:rPr>
              <a:t>We have used quadtree mesh for our project.</a:t>
            </a:r>
            <a:endParaRPr lang="en-US" sz="2000" b="0" i="0" dirty="0">
              <a:effectLst/>
              <a:latin typeface="Times New Roman" panose="02020603050405020304" pitchFamily="18" charset="0"/>
              <a:cs typeface="Times New Roman" panose="02020603050405020304" pitchFamily="18" charset="0"/>
            </a:endParaRPr>
          </a:p>
        </p:txBody>
      </p:sp>
      <p:sp>
        <p:nvSpPr>
          <p:cNvPr id="4" name="AutoShape 2">
            <a:extLst>
              <a:ext uri="{FF2B5EF4-FFF2-40B4-BE49-F238E27FC236}">
                <a16:creationId xmlns:a16="http://schemas.microsoft.com/office/drawing/2014/main" id="{1ADDF605-EC63-4FFB-9A2F-8F37D0E11ED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B4DF934-51D4-476E-98C3-1AAE717A410B}"/>
              </a:ext>
            </a:extLst>
          </p:cNvPr>
          <p:cNvSpPr txBox="1"/>
          <p:nvPr/>
        </p:nvSpPr>
        <p:spPr>
          <a:xfrm>
            <a:off x="8181243" y="4587697"/>
            <a:ext cx="250580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Fig.1 Mesh Generation</a:t>
            </a:r>
          </a:p>
        </p:txBody>
      </p:sp>
      <p:sp>
        <p:nvSpPr>
          <p:cNvPr id="8" name="TextBox 7">
            <a:extLst>
              <a:ext uri="{FF2B5EF4-FFF2-40B4-BE49-F238E27FC236}">
                <a16:creationId xmlns:a16="http://schemas.microsoft.com/office/drawing/2014/main" id="{289C147E-80D3-413E-B682-35D2E2B1E6C4}"/>
              </a:ext>
            </a:extLst>
          </p:cNvPr>
          <p:cNvSpPr txBox="1"/>
          <p:nvPr/>
        </p:nvSpPr>
        <p:spPr>
          <a:xfrm>
            <a:off x="10029092" y="6123543"/>
            <a:ext cx="196947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Source : </a:t>
            </a:r>
            <a:r>
              <a:rPr lang="en-IN" dirty="0">
                <a:latin typeface="Times New Roman" panose="02020603050405020304" pitchFamily="18" charset="0"/>
                <a:cs typeface="Times New Roman" panose="02020603050405020304" pitchFamily="18" charset="0"/>
                <a:hlinkClick r:id="rId2"/>
              </a:rPr>
              <a:t>Paper-2</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06F74AC-7B8A-4AE0-9745-9DF4B99EA8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611" y="2359963"/>
            <a:ext cx="6249866" cy="2026920"/>
          </a:xfrm>
          <a:prstGeom prst="rect">
            <a:avLst/>
          </a:prstGeom>
        </p:spPr>
      </p:pic>
    </p:spTree>
    <p:extLst>
      <p:ext uri="{BB962C8B-B14F-4D97-AF65-F5344CB8AC3E}">
        <p14:creationId xmlns:p14="http://schemas.microsoft.com/office/powerpoint/2010/main" val="1882605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951FD5-5E4E-4724-BB86-C33523555516}"/>
              </a:ext>
            </a:extLst>
          </p:cNvPr>
          <p:cNvSpPr>
            <a:spLocks noGrp="1"/>
          </p:cNvSpPr>
          <p:nvPr>
            <p:ph idx="1"/>
          </p:nvPr>
        </p:nvSpPr>
        <p:spPr>
          <a:xfrm>
            <a:off x="635976" y="1044025"/>
            <a:ext cx="4903177" cy="4351338"/>
          </a:xfrm>
        </p:spPr>
        <p:txBody>
          <a:bodyPr/>
          <a:lstStyle/>
          <a:p>
            <a:pPr marL="0" indent="0" algn="l">
              <a:buNone/>
            </a:pPr>
            <a:r>
              <a:rPr lang="en-US" b="1" i="0" dirty="0">
                <a:effectLst/>
                <a:latin typeface="Times New Roman" panose="02020603050405020304" pitchFamily="18" charset="0"/>
                <a:cs typeface="Times New Roman" panose="02020603050405020304" pitchFamily="18" charset="0"/>
              </a:rPr>
              <a:t>2. Cameras:</a:t>
            </a:r>
            <a:endParaRPr lang="en-US" b="0" i="0" dirty="0">
              <a:effectLst/>
              <a:latin typeface="Times New Roman" panose="02020603050405020304" pitchFamily="18" charset="0"/>
              <a:cs typeface="Times New Roman" panose="02020603050405020304" pitchFamily="18" charset="0"/>
            </a:endParaRPr>
          </a:p>
          <a:p>
            <a:pPr lvl="1"/>
            <a:r>
              <a:rPr lang="en-US" b="0" i="0" dirty="0">
                <a:effectLst/>
                <a:latin typeface="Times New Roman" panose="02020603050405020304" pitchFamily="18" charset="0"/>
                <a:cs typeface="Times New Roman" panose="02020603050405020304" pitchFamily="18" charset="0"/>
              </a:rPr>
              <a:t>Three.js supports different types of cameras.</a:t>
            </a:r>
          </a:p>
          <a:p>
            <a:pPr marL="971550" lvl="1" indent="-514350">
              <a:buAutoNum type="romanLcPeriod"/>
            </a:pPr>
            <a:r>
              <a:rPr lang="en-US" b="0" i="0" dirty="0" err="1">
                <a:effectLst/>
                <a:latin typeface="Times New Roman" panose="02020603050405020304" pitchFamily="18" charset="0"/>
                <a:cs typeface="Times New Roman" panose="02020603050405020304" pitchFamily="18" charset="0"/>
              </a:rPr>
              <a:t>PerspectiveCamera</a:t>
            </a:r>
            <a:r>
              <a:rPr lang="en-US" b="0" i="0" dirty="0">
                <a:effectLst/>
                <a:latin typeface="Times New Roman" panose="02020603050405020304" pitchFamily="18" charset="0"/>
                <a:cs typeface="Times New Roman" panose="02020603050405020304" pitchFamily="18" charset="0"/>
              </a:rPr>
              <a:t> </a:t>
            </a:r>
          </a:p>
          <a:p>
            <a:pPr marL="971550" lvl="1" indent="-514350">
              <a:buAutoNum type="romanLcPeriod"/>
            </a:pPr>
            <a:r>
              <a:rPr lang="en-US" b="0" i="0" dirty="0" err="1">
                <a:effectLst/>
                <a:latin typeface="Times New Roman" panose="02020603050405020304" pitchFamily="18" charset="0"/>
                <a:cs typeface="Times New Roman" panose="02020603050405020304" pitchFamily="18" charset="0"/>
              </a:rPr>
              <a:t>OrthographicCamera</a:t>
            </a:r>
            <a:r>
              <a:rPr lang="en-US" b="0" i="0" dirty="0">
                <a:effectLst/>
                <a:latin typeface="Times New Roman" panose="02020603050405020304" pitchFamily="18" charset="0"/>
                <a:cs typeface="Times New Roman" panose="02020603050405020304" pitchFamily="18" charset="0"/>
              </a:rPr>
              <a:t> </a:t>
            </a:r>
          </a:p>
          <a:p>
            <a:pPr marL="971550" lvl="1" indent="-514350">
              <a:buAutoNum type="romanLcPeriod"/>
            </a:pPr>
            <a:r>
              <a:rPr lang="en-US" b="0" i="0" dirty="0" err="1">
                <a:effectLst/>
                <a:latin typeface="Times New Roman" panose="02020603050405020304" pitchFamily="18" charset="0"/>
                <a:cs typeface="Times New Roman" panose="02020603050405020304" pitchFamily="18" charset="0"/>
              </a:rPr>
              <a:t>CubeCamera</a:t>
            </a:r>
            <a:r>
              <a:rPr lang="en-US" b="0" i="0" dirty="0">
                <a:effectLst/>
                <a:latin typeface="Times New Roman" panose="02020603050405020304" pitchFamily="18" charset="0"/>
                <a:cs typeface="Times New Roman" panose="02020603050405020304" pitchFamily="18" charset="0"/>
              </a:rPr>
              <a:t>.</a:t>
            </a:r>
          </a:p>
          <a:p>
            <a:pPr marL="971550" lvl="1" indent="-514350">
              <a:buAutoNum type="romanLcPeriod"/>
            </a:pPr>
            <a:endParaRPr lang="en-US" dirty="0">
              <a:latin typeface="Times New Roman" panose="02020603050405020304" pitchFamily="18" charset="0"/>
              <a:cs typeface="Times New Roman" panose="02020603050405020304" pitchFamily="18" charset="0"/>
            </a:endParaRPr>
          </a:p>
          <a:p>
            <a:pPr marL="457200" lvl="1" indent="0">
              <a:buNone/>
            </a:pPr>
            <a:r>
              <a:rPr lang="en-US" b="0" i="0" dirty="0">
                <a:effectLst/>
                <a:latin typeface="Times New Roman" panose="02020603050405020304" pitchFamily="18" charset="0"/>
                <a:cs typeface="Times New Roman" panose="02020603050405020304" pitchFamily="18" charset="0"/>
              </a:rPr>
              <a:t>These cameras define the view of the scene and determine how objects are projected onto the screen.[3]</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E9221D7-3325-4A14-8348-2D1041F6C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2510" y="1305962"/>
            <a:ext cx="4517077" cy="3262924"/>
          </a:xfrm>
          <a:prstGeom prst="rect">
            <a:avLst/>
          </a:prstGeom>
        </p:spPr>
      </p:pic>
      <p:sp>
        <p:nvSpPr>
          <p:cNvPr id="6" name="TextBox 5">
            <a:extLst>
              <a:ext uri="{FF2B5EF4-FFF2-40B4-BE49-F238E27FC236}">
                <a16:creationId xmlns:a16="http://schemas.microsoft.com/office/drawing/2014/main" id="{378FC0C1-C551-4B10-8F2F-042404611C1B}"/>
              </a:ext>
            </a:extLst>
          </p:cNvPr>
          <p:cNvSpPr txBox="1"/>
          <p:nvPr/>
        </p:nvSpPr>
        <p:spPr>
          <a:xfrm>
            <a:off x="10304584" y="6248217"/>
            <a:ext cx="204860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Source : </a:t>
            </a:r>
            <a:r>
              <a:rPr lang="en-IN" dirty="0">
                <a:latin typeface="Times New Roman" panose="02020603050405020304" pitchFamily="18" charset="0"/>
                <a:cs typeface="Times New Roman" panose="02020603050405020304" pitchFamily="18" charset="0"/>
                <a:hlinkClick r:id="rId3"/>
              </a:rPr>
              <a:t>Link</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8F4BAD6-D0C8-498A-8407-DF059D3A7502}"/>
              </a:ext>
            </a:extLst>
          </p:cNvPr>
          <p:cNvSpPr txBox="1"/>
          <p:nvPr/>
        </p:nvSpPr>
        <p:spPr>
          <a:xfrm>
            <a:off x="7631723" y="4568886"/>
            <a:ext cx="28575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Fig.2 Perspective Projection</a:t>
            </a:r>
          </a:p>
        </p:txBody>
      </p:sp>
    </p:spTree>
    <p:extLst>
      <p:ext uri="{BB962C8B-B14F-4D97-AF65-F5344CB8AC3E}">
        <p14:creationId xmlns:p14="http://schemas.microsoft.com/office/powerpoint/2010/main" val="1699407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B004B7-DEB2-4377-A767-A0592EB8195A}"/>
              </a:ext>
            </a:extLst>
          </p:cNvPr>
          <p:cNvSpPr txBox="1"/>
          <p:nvPr/>
        </p:nvSpPr>
        <p:spPr>
          <a:xfrm>
            <a:off x="147271" y="995598"/>
            <a:ext cx="6097464" cy="5093702"/>
          </a:xfrm>
          <a:prstGeom prst="rect">
            <a:avLst/>
          </a:prstGeom>
          <a:noFill/>
        </p:spPr>
        <p:txBody>
          <a:bodyPr wrap="square">
            <a:spAutoFit/>
          </a:bodyPr>
          <a:lstStyle/>
          <a:p>
            <a:pPr algn="l"/>
            <a:r>
              <a:rPr lang="en-US" sz="2500" b="1" i="0" dirty="0">
                <a:effectLst/>
                <a:latin typeface="Times New Roman" panose="02020603050405020304" pitchFamily="18" charset="0"/>
                <a:cs typeface="Times New Roman" panose="02020603050405020304" pitchFamily="18" charset="0"/>
              </a:rPr>
              <a:t>3.Lights:</a:t>
            </a:r>
            <a:endParaRPr lang="en-US" sz="2500" b="0" i="0" dirty="0">
              <a:effectLst/>
              <a:latin typeface="Times New Roman" panose="02020603050405020304" pitchFamily="18" charset="0"/>
              <a:cs typeface="Times New Roman" panose="02020603050405020304" pitchFamily="18" charset="0"/>
            </a:endParaRPr>
          </a:p>
          <a:p>
            <a:pPr lvl="1" algn="l"/>
            <a:r>
              <a:rPr lang="en-US" sz="2500" b="0" i="0" dirty="0">
                <a:effectLst/>
                <a:latin typeface="Times New Roman" panose="02020603050405020304" pitchFamily="18" charset="0"/>
                <a:cs typeface="Times New Roman" panose="02020603050405020304" pitchFamily="18" charset="0"/>
              </a:rPr>
              <a:t>Lighting in Three.js is implemented using various types of light sources</a:t>
            </a:r>
          </a:p>
          <a:p>
            <a:pPr lvl="1" algn="l"/>
            <a:endParaRPr lang="en-US" sz="2500" dirty="0">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r>
              <a:rPr lang="en-US" sz="2500" b="0" i="0" dirty="0">
                <a:effectLst/>
                <a:latin typeface="Times New Roman" panose="02020603050405020304" pitchFamily="18" charset="0"/>
                <a:cs typeface="Times New Roman" panose="02020603050405020304" pitchFamily="18" charset="0"/>
              </a:rPr>
              <a:t>Ambient Light</a:t>
            </a:r>
            <a:endParaRPr lang="en-US" sz="2500" dirty="0">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r>
              <a:rPr lang="en-US" sz="2500" b="0" i="0" dirty="0">
                <a:effectLst/>
                <a:latin typeface="Times New Roman" panose="02020603050405020304" pitchFamily="18" charset="0"/>
                <a:cs typeface="Times New Roman" panose="02020603050405020304" pitchFamily="18" charset="0"/>
              </a:rPr>
              <a:t>Directional Light</a:t>
            </a:r>
          </a:p>
          <a:p>
            <a:pPr marL="914400" lvl="1" indent="-457200" algn="l">
              <a:buFont typeface="Arial" panose="020B0604020202020204" pitchFamily="34" charset="0"/>
              <a:buChar char="•"/>
            </a:pPr>
            <a:r>
              <a:rPr lang="en-US" sz="2500" b="0" i="0" dirty="0">
                <a:effectLst/>
                <a:latin typeface="Times New Roman" panose="02020603050405020304" pitchFamily="18" charset="0"/>
                <a:cs typeface="Times New Roman" panose="02020603050405020304" pitchFamily="18" charset="0"/>
              </a:rPr>
              <a:t>Point Light</a:t>
            </a:r>
            <a:endParaRPr lang="en-US" sz="2500" dirty="0">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r>
              <a:rPr lang="en-US" sz="2500" b="0" i="0" dirty="0">
                <a:effectLst/>
                <a:latin typeface="Times New Roman" panose="02020603050405020304" pitchFamily="18" charset="0"/>
                <a:cs typeface="Times New Roman" panose="02020603050405020304" pitchFamily="18" charset="0"/>
              </a:rPr>
              <a:t>Spot Light</a:t>
            </a:r>
            <a:endParaRPr lang="en-US" sz="2500" dirty="0">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r>
              <a:rPr lang="en-US" sz="2500" b="0" i="0" dirty="0">
                <a:effectLst/>
                <a:latin typeface="Times New Roman" panose="02020603050405020304" pitchFamily="18" charset="0"/>
                <a:cs typeface="Times New Roman" panose="02020603050405020304" pitchFamily="18" charset="0"/>
              </a:rPr>
              <a:t>Hemisphere Light. </a:t>
            </a:r>
          </a:p>
          <a:p>
            <a:pPr marL="914400" lvl="1" indent="-457200" algn="l">
              <a:buAutoNum type="arabicPeriod"/>
            </a:pPr>
            <a:endParaRPr lang="en-US" sz="2500" dirty="0">
              <a:latin typeface="Times New Roman" panose="02020603050405020304" pitchFamily="18" charset="0"/>
              <a:cs typeface="Times New Roman" panose="02020603050405020304" pitchFamily="18" charset="0"/>
            </a:endParaRPr>
          </a:p>
          <a:p>
            <a:pPr lvl="1" algn="l"/>
            <a:r>
              <a:rPr lang="en-US" sz="2500" b="0" i="0" dirty="0">
                <a:effectLst/>
                <a:latin typeface="Times New Roman" panose="02020603050405020304" pitchFamily="18" charset="0"/>
                <a:cs typeface="Times New Roman" panose="02020603050405020304" pitchFamily="18" charset="0"/>
              </a:rPr>
              <a:t>These lights illuminate the scene and affect the appearance of objects based on their positions and properties.[3]</a:t>
            </a:r>
          </a:p>
        </p:txBody>
      </p:sp>
      <p:pic>
        <p:nvPicPr>
          <p:cNvPr id="7" name="Picture 6">
            <a:extLst>
              <a:ext uri="{FF2B5EF4-FFF2-40B4-BE49-F238E27FC236}">
                <a16:creationId xmlns:a16="http://schemas.microsoft.com/office/drawing/2014/main" id="{500B0F4D-E701-4DB9-9B24-BFB5C25EE7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9062" y="1534884"/>
            <a:ext cx="4512205" cy="3001946"/>
          </a:xfrm>
          <a:prstGeom prst="rect">
            <a:avLst/>
          </a:prstGeom>
        </p:spPr>
      </p:pic>
      <p:sp>
        <p:nvSpPr>
          <p:cNvPr id="8" name="TextBox 7">
            <a:extLst>
              <a:ext uri="{FF2B5EF4-FFF2-40B4-BE49-F238E27FC236}">
                <a16:creationId xmlns:a16="http://schemas.microsoft.com/office/drawing/2014/main" id="{F4058089-CB90-4B34-A979-F1FD1A50554E}"/>
              </a:ext>
            </a:extLst>
          </p:cNvPr>
          <p:cNvSpPr txBox="1"/>
          <p:nvPr/>
        </p:nvSpPr>
        <p:spPr>
          <a:xfrm>
            <a:off x="9864968" y="6242537"/>
            <a:ext cx="196947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Source: </a:t>
            </a:r>
            <a:r>
              <a:rPr lang="en-IN" dirty="0">
                <a:latin typeface="Times New Roman" panose="02020603050405020304" pitchFamily="18" charset="0"/>
                <a:cs typeface="Times New Roman" panose="02020603050405020304" pitchFamily="18" charset="0"/>
                <a:hlinkClick r:id="rId3"/>
              </a:rPr>
              <a:t>Link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205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D738A5-F422-496E-A680-2C987DBD887F}"/>
              </a:ext>
            </a:extLst>
          </p:cNvPr>
          <p:cNvSpPr>
            <a:spLocks noGrp="1"/>
          </p:cNvSpPr>
          <p:nvPr>
            <p:ph idx="1"/>
          </p:nvPr>
        </p:nvSpPr>
        <p:spPr>
          <a:xfrm>
            <a:off x="679938" y="858471"/>
            <a:ext cx="6617677" cy="5445613"/>
          </a:xfrm>
        </p:spPr>
        <p:txBody>
          <a:bodyPr>
            <a:normAutofit/>
          </a:bodyPr>
          <a:lstStyle/>
          <a:p>
            <a:pPr marL="0" indent="0" algn="l">
              <a:buNone/>
            </a:pPr>
            <a:r>
              <a:rPr lang="en-US" sz="2500" b="1" i="0" dirty="0">
                <a:effectLst/>
                <a:latin typeface="Times New Roman" panose="02020603050405020304" pitchFamily="18" charset="0"/>
                <a:cs typeface="Times New Roman" panose="02020603050405020304" pitchFamily="18" charset="0"/>
              </a:rPr>
              <a:t>4. Rendering Pipeline:</a:t>
            </a:r>
          </a:p>
          <a:p>
            <a:pPr marL="0" indent="0" algn="l">
              <a:buNone/>
            </a:pPr>
            <a:endParaRPr lang="en-US" sz="25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500" b="0" i="0" dirty="0">
                <a:effectLst/>
                <a:latin typeface="Times New Roman" panose="02020603050405020304" pitchFamily="18" charset="0"/>
                <a:cs typeface="Times New Roman" panose="02020603050405020304" pitchFamily="18" charset="0"/>
              </a:rPr>
              <a:t>Three.js abstracts the rendering pipeline, which involves stages like scene setup, culling, projection, rasterization, shading, and compositing.[3]</a:t>
            </a:r>
          </a:p>
          <a:p>
            <a:pPr marL="742950" lvl="1" indent="-285750" algn="l">
              <a:buFont typeface="+mj-lt"/>
              <a:buAutoNum type="arabicPeriod"/>
            </a:pPr>
            <a:endParaRPr lang="en-US" sz="25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500" b="0" i="0" dirty="0">
                <a:effectLst/>
                <a:latin typeface="Times New Roman" panose="02020603050405020304" pitchFamily="18" charset="0"/>
                <a:cs typeface="Times New Roman" panose="02020603050405020304" pitchFamily="18" charset="0"/>
              </a:rPr>
              <a:t>At each frame, Three.js traverses the scene graph, updates the transformation matrices of objects, performs culling to determine which objects are visible, and then renders the visible objects to the screen using WebGL.[3]</a:t>
            </a:r>
          </a:p>
          <a:p>
            <a:endParaRPr lang="en-IN" sz="25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40DB85C-A65F-4631-B600-75322BAFD007}"/>
              </a:ext>
            </a:extLst>
          </p:cNvPr>
          <p:cNvSpPr txBox="1"/>
          <p:nvPr/>
        </p:nvSpPr>
        <p:spPr>
          <a:xfrm>
            <a:off x="9873760" y="6242537"/>
            <a:ext cx="196947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Source: </a:t>
            </a:r>
            <a:r>
              <a:rPr lang="en-IN" dirty="0">
                <a:latin typeface="Times New Roman" panose="02020603050405020304" pitchFamily="18" charset="0"/>
                <a:cs typeface="Times New Roman" panose="02020603050405020304" pitchFamily="18" charset="0"/>
                <a:hlinkClick r:id="rId2"/>
              </a:rPr>
              <a:t>Link</a:t>
            </a:r>
            <a:endParaRPr lang="en-IN" dirty="0">
              <a:latin typeface="Times New Roman" panose="02020603050405020304" pitchFamily="18" charset="0"/>
              <a:cs typeface="Times New Roman" panose="02020603050405020304" pitchFamily="18" charset="0"/>
            </a:endParaRPr>
          </a:p>
        </p:txBody>
      </p:sp>
      <p:pic>
        <p:nvPicPr>
          <p:cNvPr id="1026" name="Picture 2" descr="A beginner’s guide to using Three.js, React and WebGL to build a 3D ...">
            <a:extLst>
              <a:ext uri="{FF2B5EF4-FFF2-40B4-BE49-F238E27FC236}">
                <a16:creationId xmlns:a16="http://schemas.microsoft.com/office/drawing/2014/main" id="{CBE9455F-1A53-4815-9DD3-6A26A918AA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1384" y="1734479"/>
            <a:ext cx="4100147" cy="367901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984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6E81AD-C53B-486C-864B-FB2A24717A38}"/>
              </a:ext>
            </a:extLst>
          </p:cNvPr>
          <p:cNvSpPr>
            <a:spLocks noGrp="1"/>
          </p:cNvSpPr>
          <p:nvPr>
            <p:ph idx="1"/>
          </p:nvPr>
        </p:nvSpPr>
        <p:spPr>
          <a:xfrm>
            <a:off x="682869" y="911225"/>
            <a:ext cx="10755923" cy="5296144"/>
          </a:xfrm>
        </p:spPr>
        <p:txBody>
          <a:bodyPr>
            <a:normAutofit/>
          </a:bodyPr>
          <a:lstStyle/>
          <a:p>
            <a:pPr marL="0" indent="0" algn="l">
              <a:buNone/>
            </a:pPr>
            <a:r>
              <a:rPr lang="en-US" sz="2500" b="1" i="0" dirty="0">
                <a:effectLst/>
                <a:latin typeface="Times New Roman" panose="02020603050405020304" pitchFamily="18" charset="0"/>
                <a:cs typeface="Times New Roman" panose="02020603050405020304" pitchFamily="18" charset="0"/>
              </a:rPr>
              <a:t>5. WebGL Renderer:</a:t>
            </a:r>
          </a:p>
          <a:p>
            <a:pPr marL="0" indent="0" algn="l">
              <a:buNone/>
            </a:pPr>
            <a:endParaRPr lang="en-US" sz="2500" b="0" i="0" dirty="0">
              <a:effectLst/>
              <a:latin typeface="Times New Roman" panose="02020603050405020304" pitchFamily="18" charset="0"/>
              <a:cs typeface="Times New Roman" panose="02020603050405020304" pitchFamily="18" charset="0"/>
            </a:endParaRPr>
          </a:p>
          <a:p>
            <a:pPr lvl="1"/>
            <a:r>
              <a:rPr lang="en-US" sz="2500" b="0" i="0" dirty="0">
                <a:effectLst/>
                <a:latin typeface="Times New Roman" panose="02020603050405020304" pitchFamily="18" charset="0"/>
                <a:cs typeface="Times New Roman" panose="02020603050405020304" pitchFamily="18" charset="0"/>
              </a:rPr>
              <a:t>The </a:t>
            </a:r>
            <a:r>
              <a:rPr lang="en-US" sz="2500" b="0" i="0" dirty="0" err="1">
                <a:effectLst/>
                <a:latin typeface="Times New Roman" panose="02020603050405020304" pitchFamily="18" charset="0"/>
                <a:cs typeface="Times New Roman" panose="02020603050405020304" pitchFamily="18" charset="0"/>
              </a:rPr>
              <a:t>WebGLRenderer</a:t>
            </a:r>
            <a:r>
              <a:rPr lang="en-US" sz="2500" b="0" i="0" dirty="0">
                <a:effectLst/>
                <a:latin typeface="Times New Roman" panose="02020603050405020304" pitchFamily="18" charset="0"/>
                <a:cs typeface="Times New Roman" panose="02020603050405020304" pitchFamily="18" charset="0"/>
              </a:rPr>
              <a:t> class in Three.js encapsulates the WebGL context and provides methods for rendering the scene onto a canvas element.[3]</a:t>
            </a:r>
          </a:p>
          <a:p>
            <a:pPr lvl="1"/>
            <a:endParaRPr lang="en-US" sz="2500" b="0" i="0" dirty="0">
              <a:effectLst/>
              <a:latin typeface="Times New Roman" panose="02020603050405020304" pitchFamily="18" charset="0"/>
              <a:cs typeface="Times New Roman" panose="02020603050405020304" pitchFamily="18" charset="0"/>
            </a:endParaRPr>
          </a:p>
          <a:p>
            <a:pPr lvl="1"/>
            <a:r>
              <a:rPr lang="en-US" sz="2500" b="0" i="0" dirty="0">
                <a:effectLst/>
                <a:latin typeface="Times New Roman" panose="02020603050405020304" pitchFamily="18" charset="0"/>
                <a:cs typeface="Times New Roman" panose="02020603050405020304" pitchFamily="18" charset="0"/>
              </a:rPr>
              <a:t>It handles the communication between Three.js and the underlying WebGL API, translating Three.js objects and operations into WebGL commands.[3]</a:t>
            </a:r>
          </a:p>
          <a:p>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237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24C03F-68DD-429C-AC60-DD363E8B4119}"/>
              </a:ext>
            </a:extLst>
          </p:cNvPr>
          <p:cNvSpPr>
            <a:spLocks noGrp="1"/>
          </p:cNvSpPr>
          <p:nvPr>
            <p:ph idx="1"/>
          </p:nvPr>
        </p:nvSpPr>
        <p:spPr>
          <a:xfrm>
            <a:off x="416170" y="629872"/>
            <a:ext cx="5764823" cy="5832474"/>
          </a:xfrm>
        </p:spPr>
        <p:txBody>
          <a:bodyPr>
            <a:normAutofit/>
          </a:bodyPr>
          <a:lstStyle/>
          <a:p>
            <a:pPr marL="0" indent="0" algn="l">
              <a:buNone/>
            </a:pPr>
            <a:r>
              <a:rPr lang="en-US" sz="2500" b="1" i="0" dirty="0">
                <a:effectLst/>
                <a:latin typeface="Times New Roman" panose="02020603050405020304" pitchFamily="18" charset="0"/>
                <a:cs typeface="Times New Roman" panose="02020603050405020304" pitchFamily="18" charset="0"/>
              </a:rPr>
              <a:t>6. Texture Mapping:</a:t>
            </a:r>
          </a:p>
          <a:p>
            <a:pPr marL="0" indent="0" algn="l">
              <a:buNone/>
            </a:pPr>
            <a:endParaRPr lang="en-US" sz="2500" b="0" i="0" dirty="0">
              <a:effectLst/>
              <a:latin typeface="Times New Roman" panose="02020603050405020304" pitchFamily="18" charset="0"/>
              <a:cs typeface="Times New Roman" panose="02020603050405020304" pitchFamily="18" charset="0"/>
            </a:endParaRPr>
          </a:p>
          <a:p>
            <a:pPr lvl="1"/>
            <a:r>
              <a:rPr lang="en-US" sz="2500" b="0" i="0" dirty="0">
                <a:effectLst/>
                <a:latin typeface="Times New Roman" panose="02020603050405020304" pitchFamily="18" charset="0"/>
                <a:cs typeface="Times New Roman" panose="02020603050405020304" pitchFamily="18" charset="0"/>
              </a:rPr>
              <a:t>Textures in Three.js are created using Texture objects. These textures can be loaded from image files or generated dynamically.</a:t>
            </a:r>
          </a:p>
          <a:p>
            <a:pPr lvl="1"/>
            <a:endParaRPr lang="en-US" sz="2500" b="0" i="0" dirty="0">
              <a:effectLst/>
              <a:latin typeface="Times New Roman" panose="02020603050405020304" pitchFamily="18" charset="0"/>
              <a:cs typeface="Times New Roman" panose="02020603050405020304" pitchFamily="18" charset="0"/>
            </a:endParaRPr>
          </a:p>
          <a:p>
            <a:pPr lvl="1"/>
            <a:r>
              <a:rPr lang="en-US" sz="2500" b="0" i="0" dirty="0">
                <a:effectLst/>
                <a:latin typeface="Times New Roman" panose="02020603050405020304" pitchFamily="18" charset="0"/>
                <a:cs typeface="Times New Roman" panose="02020603050405020304" pitchFamily="18" charset="0"/>
              </a:rPr>
              <a:t>Texture mapping involves applying textures to surfaces of 3D objects to add detail and realism. Three.js provides various mapping techniques such as UV mapping, spherical mapping, and cube mapping.[3]</a:t>
            </a:r>
          </a:p>
          <a:p>
            <a:endParaRPr lang="en-IN" sz="25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8B043CE-E2D1-4768-B9B9-0F3E8D4EA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7584" y="1480039"/>
            <a:ext cx="3733800" cy="3733800"/>
          </a:xfrm>
          <a:prstGeom prst="rect">
            <a:avLst/>
          </a:prstGeom>
        </p:spPr>
      </p:pic>
      <p:sp>
        <p:nvSpPr>
          <p:cNvPr id="6" name="TextBox 5">
            <a:extLst>
              <a:ext uri="{FF2B5EF4-FFF2-40B4-BE49-F238E27FC236}">
                <a16:creationId xmlns:a16="http://schemas.microsoft.com/office/drawing/2014/main" id="{1ACA1032-8CF6-4EF6-BE7E-5FBF2798DC69}"/>
              </a:ext>
            </a:extLst>
          </p:cNvPr>
          <p:cNvSpPr txBox="1"/>
          <p:nvPr/>
        </p:nvSpPr>
        <p:spPr>
          <a:xfrm>
            <a:off x="9873760" y="6242537"/>
            <a:ext cx="196947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Source: </a:t>
            </a:r>
            <a:r>
              <a:rPr lang="en-IN" dirty="0">
                <a:latin typeface="Times New Roman" panose="02020603050405020304" pitchFamily="18" charset="0"/>
                <a:cs typeface="Times New Roman" panose="02020603050405020304" pitchFamily="18" charset="0"/>
                <a:hlinkClick r:id="rId3"/>
              </a:rPr>
              <a:t>Link</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488633A-F211-468D-A0A6-490C6A2DB363}"/>
              </a:ext>
            </a:extLst>
          </p:cNvPr>
          <p:cNvSpPr txBox="1"/>
          <p:nvPr/>
        </p:nvSpPr>
        <p:spPr>
          <a:xfrm>
            <a:off x="8075734" y="5499560"/>
            <a:ext cx="285750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Fig.5 Sample Texture of GC dataset</a:t>
            </a:r>
          </a:p>
        </p:txBody>
      </p:sp>
    </p:spTree>
    <p:extLst>
      <p:ext uri="{BB962C8B-B14F-4D97-AF65-F5344CB8AC3E}">
        <p14:creationId xmlns:p14="http://schemas.microsoft.com/office/powerpoint/2010/main" val="3877663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CBB3-E802-4044-A1EF-0E8D5256E09D}"/>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4.2 Quad-Tree Method for Mesh Design in Terrain Rendering</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D8158E-5BF0-4055-946E-5B5240D35073}"/>
              </a:ext>
            </a:extLst>
          </p:cNvPr>
          <p:cNvSpPr>
            <a:spLocks noGrp="1"/>
          </p:cNvSpPr>
          <p:nvPr>
            <p:ph idx="1"/>
          </p:nvPr>
        </p:nvSpPr>
        <p:spPr>
          <a:xfrm>
            <a:off x="741485" y="2001471"/>
            <a:ext cx="6081346" cy="4351338"/>
          </a:xfrm>
        </p:spPr>
        <p:txBody>
          <a:bodyPr>
            <a:normAutofit/>
          </a:bodyPr>
          <a:lstStyle/>
          <a:p>
            <a:r>
              <a:rPr lang="en-US" sz="2500" dirty="0">
                <a:latin typeface="Times New Roman" panose="02020603050405020304" pitchFamily="18" charset="0"/>
                <a:cs typeface="Times New Roman" panose="02020603050405020304" pitchFamily="18" charset="0"/>
              </a:rPr>
              <a:t>Terrain represented as a quad-tree with each node representing a square </a:t>
            </a:r>
            <a:r>
              <a:rPr lang="en-US" sz="2500" dirty="0" err="1">
                <a:latin typeface="Times New Roman" panose="02020603050405020304" pitchFamily="18" charset="0"/>
                <a:cs typeface="Times New Roman" panose="02020603050405020304" pitchFamily="18" charset="0"/>
              </a:rPr>
              <a:t>region.Top</a:t>
            </a:r>
            <a:r>
              <a:rPr lang="en-US" sz="2500" dirty="0">
                <a:latin typeface="Times New Roman" panose="02020603050405020304" pitchFamily="18" charset="0"/>
                <a:cs typeface="Times New Roman" panose="02020603050405020304" pitchFamily="18" charset="0"/>
              </a:rPr>
              <a:t>-level node represents the entire terrain area, while child nodes represent subdivisions.[4]</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Utilizes quad-tree structure for efficient view frustum </a:t>
            </a:r>
            <a:r>
              <a:rPr lang="en-US" sz="2500" dirty="0" err="1">
                <a:latin typeface="Times New Roman" panose="02020603050405020304" pitchFamily="18" charset="0"/>
                <a:cs typeface="Times New Roman" panose="02020603050405020304" pitchFamily="18" charset="0"/>
              </a:rPr>
              <a:t>culling.Only</a:t>
            </a:r>
            <a:r>
              <a:rPr lang="en-US" sz="2500" dirty="0">
                <a:latin typeface="Times New Roman" panose="02020603050405020304" pitchFamily="18" charset="0"/>
                <a:cs typeface="Times New Roman" panose="02020603050405020304" pitchFamily="18" charset="0"/>
              </a:rPr>
              <a:t> nodes within the view frustum are traversed and rendered, optimizing rendering performance.[4]</a:t>
            </a:r>
            <a:endParaRPr lang="en-IN" sz="25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AB616F9-8BFA-43D1-8E7F-E7D5FAC14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6462" y="2001471"/>
            <a:ext cx="4448692" cy="2955253"/>
          </a:xfrm>
          <a:prstGeom prst="rect">
            <a:avLst/>
          </a:prstGeom>
        </p:spPr>
      </p:pic>
      <p:sp>
        <p:nvSpPr>
          <p:cNvPr id="6" name="TextBox 5">
            <a:extLst>
              <a:ext uri="{FF2B5EF4-FFF2-40B4-BE49-F238E27FC236}">
                <a16:creationId xmlns:a16="http://schemas.microsoft.com/office/drawing/2014/main" id="{81F58A6B-D23A-4417-82E4-A589E1366537}"/>
              </a:ext>
            </a:extLst>
          </p:cNvPr>
          <p:cNvSpPr txBox="1"/>
          <p:nvPr/>
        </p:nvSpPr>
        <p:spPr>
          <a:xfrm>
            <a:off x="8115300" y="5345723"/>
            <a:ext cx="333521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Fig.6 </a:t>
            </a:r>
            <a:r>
              <a:rPr lang="en-US" dirty="0">
                <a:latin typeface="Times New Roman" panose="02020603050405020304" pitchFamily="18" charset="0"/>
                <a:cs typeface="Times New Roman" panose="02020603050405020304" pitchFamily="18" charset="0"/>
              </a:rPr>
              <a:t>Adaptive subdivision of tiles based on quad-tree</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D019869-08EB-43F6-8AA9-6418397BA155}"/>
              </a:ext>
            </a:extLst>
          </p:cNvPr>
          <p:cNvSpPr txBox="1"/>
          <p:nvPr/>
        </p:nvSpPr>
        <p:spPr>
          <a:xfrm>
            <a:off x="10102361" y="6233745"/>
            <a:ext cx="196947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Source : </a:t>
            </a:r>
            <a:r>
              <a:rPr lang="en-IN" dirty="0">
                <a:latin typeface="Times New Roman" panose="02020603050405020304" pitchFamily="18" charset="0"/>
                <a:cs typeface="Times New Roman" panose="02020603050405020304" pitchFamily="18" charset="0"/>
                <a:hlinkClick r:id="rId3"/>
              </a:rPr>
              <a:t>Paper-2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430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BDA01-9A14-456A-88C0-381FC7AFE07D}"/>
              </a:ext>
            </a:extLst>
          </p:cNvPr>
          <p:cNvSpPr>
            <a:spLocks noGrp="1"/>
          </p:cNvSpPr>
          <p:nvPr>
            <p:ph type="title"/>
          </p:nvPr>
        </p:nvSpPr>
        <p:spPr>
          <a:xfrm>
            <a:off x="838199" y="365126"/>
            <a:ext cx="8059615" cy="742706"/>
          </a:xfrm>
        </p:spPr>
        <p:txBody>
          <a:bodyPr>
            <a:normAutofit fontScale="90000"/>
          </a:bodyPr>
          <a:lstStyle/>
          <a:p>
            <a:r>
              <a:rPr lang="en-IN" b="1" dirty="0">
                <a:latin typeface="Times New Roman" panose="02020603050405020304" pitchFamily="18" charset="0"/>
                <a:cs typeface="Times New Roman" panose="02020603050405020304" pitchFamily="18" charset="0"/>
              </a:rPr>
              <a:t>Advantages of Quad-Tree Structure</a:t>
            </a:r>
          </a:p>
        </p:txBody>
      </p:sp>
      <p:sp>
        <p:nvSpPr>
          <p:cNvPr id="3" name="Content Placeholder 2">
            <a:extLst>
              <a:ext uri="{FF2B5EF4-FFF2-40B4-BE49-F238E27FC236}">
                <a16:creationId xmlns:a16="http://schemas.microsoft.com/office/drawing/2014/main" id="{905FEB86-6B08-41FE-AE5B-C8AADEE5B335}"/>
              </a:ext>
            </a:extLst>
          </p:cNvPr>
          <p:cNvSpPr>
            <a:spLocks noGrp="1"/>
          </p:cNvSpPr>
          <p:nvPr>
            <p:ph idx="1"/>
          </p:nvPr>
        </p:nvSpPr>
        <p:spPr>
          <a:xfrm>
            <a:off x="548054" y="1500309"/>
            <a:ext cx="6380285" cy="4351338"/>
          </a:xfrm>
        </p:spPr>
        <p:txBody>
          <a:bodyPr/>
          <a:lstStyle/>
          <a:p>
            <a:r>
              <a:rPr lang="en-US" dirty="0">
                <a:latin typeface="Times New Roman" panose="02020603050405020304" pitchFamily="18" charset="0"/>
                <a:cs typeface="Times New Roman" panose="02020603050405020304" pitchFamily="18" charset="0"/>
              </a:rPr>
              <a:t>Provides a flexible and efficient approach to terrain representation.[4]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Enables dynamic adaptation to varying levels of detail and viewing distances.[4]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Optimizes memory usage and rendering performance for real-time applications.[4]</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8B51DEA-18C8-4B16-A241-538C0FCA4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233" y="1283678"/>
            <a:ext cx="4778494" cy="3701560"/>
          </a:xfrm>
          <a:prstGeom prst="rect">
            <a:avLst/>
          </a:prstGeom>
        </p:spPr>
      </p:pic>
      <p:sp>
        <p:nvSpPr>
          <p:cNvPr id="6" name="TextBox 5">
            <a:extLst>
              <a:ext uri="{FF2B5EF4-FFF2-40B4-BE49-F238E27FC236}">
                <a16:creationId xmlns:a16="http://schemas.microsoft.com/office/drawing/2014/main" id="{293E5B65-4AED-43AD-B065-7A21E37B3902}"/>
              </a:ext>
            </a:extLst>
          </p:cNvPr>
          <p:cNvSpPr txBox="1"/>
          <p:nvPr/>
        </p:nvSpPr>
        <p:spPr>
          <a:xfrm>
            <a:off x="7570177" y="5231423"/>
            <a:ext cx="354330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Fig.7 </a:t>
            </a:r>
            <a:r>
              <a:rPr lang="en-US" dirty="0">
                <a:latin typeface="Times New Roman" panose="02020603050405020304" pitchFamily="18" charset="0"/>
                <a:cs typeface="Times New Roman" panose="02020603050405020304" pitchFamily="18" charset="0"/>
              </a:rPr>
              <a:t>Hierarchy of tile based on quad-tree</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86EBC45-7871-45C7-832F-9AACACE8E157}"/>
              </a:ext>
            </a:extLst>
          </p:cNvPr>
          <p:cNvSpPr txBox="1"/>
          <p:nvPr/>
        </p:nvSpPr>
        <p:spPr>
          <a:xfrm>
            <a:off x="10102361" y="6233745"/>
            <a:ext cx="196947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Source : </a:t>
            </a:r>
            <a:r>
              <a:rPr lang="en-IN" dirty="0">
                <a:latin typeface="Times New Roman" panose="02020603050405020304" pitchFamily="18" charset="0"/>
                <a:cs typeface="Times New Roman" panose="02020603050405020304" pitchFamily="18" charset="0"/>
                <a:hlinkClick r:id="rId3"/>
              </a:rPr>
              <a:t>Paper-2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479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12C2-D90C-4886-A8F5-D56E56C16364}"/>
              </a:ext>
            </a:extLst>
          </p:cNvPr>
          <p:cNvSpPr>
            <a:spLocks noGrp="1"/>
          </p:cNvSpPr>
          <p:nvPr>
            <p:ph type="title"/>
          </p:nvPr>
        </p:nvSpPr>
        <p:spPr>
          <a:xfrm>
            <a:off x="838200" y="365126"/>
            <a:ext cx="2397369" cy="857006"/>
          </a:xfrm>
        </p:spPr>
        <p:txBody>
          <a:bodyPr>
            <a:normAutofit fontScale="90000"/>
          </a:bodyPr>
          <a:lstStyle/>
          <a:p>
            <a:r>
              <a:rPr lang="en-IN" b="1" dirty="0"/>
              <a:t>5. </a:t>
            </a:r>
            <a:r>
              <a:rPr lang="en-IN"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32C159CC-1883-48DE-A998-56297FEF2411}"/>
              </a:ext>
            </a:extLst>
          </p:cNvPr>
          <p:cNvSpPr>
            <a:spLocks noGrp="1"/>
          </p:cNvSpPr>
          <p:nvPr>
            <p:ph idx="1"/>
          </p:nvPr>
        </p:nvSpPr>
        <p:spPr>
          <a:xfrm>
            <a:off x="635977" y="1421179"/>
            <a:ext cx="10515600" cy="3695945"/>
          </a:xfrm>
        </p:spPr>
        <p:txBody>
          <a:bodyPr>
            <a:normAutofit/>
          </a:bodyPr>
          <a:lstStyle/>
          <a:p>
            <a:r>
              <a:rPr lang="en-US" dirty="0">
                <a:latin typeface="Times New Roman" panose="02020603050405020304" pitchFamily="18" charset="0"/>
                <a:cs typeface="Times New Roman" panose="02020603050405020304" pitchFamily="18" charset="0"/>
              </a:rPr>
              <a:t>We have used the Grand Canyon Dataset in order to visualize the 3D Terrain rendering.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contains around 100 different images of textures of grand canyon, which have been taken from different views.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dataset is freely available on </a:t>
            </a:r>
            <a:r>
              <a:rPr lang="en-US" dirty="0">
                <a:latin typeface="Times New Roman" panose="02020603050405020304" pitchFamily="18" charset="0"/>
                <a:cs typeface="Times New Roman" panose="02020603050405020304" pitchFamily="18" charset="0"/>
                <a:hlinkClick r:id="rId2"/>
              </a:rPr>
              <a:t>this</a:t>
            </a:r>
            <a:r>
              <a:rPr lang="en-US" dirty="0">
                <a:latin typeface="Times New Roman" panose="02020603050405020304" pitchFamily="18" charset="0"/>
                <a:cs typeface="Times New Roman" panose="02020603050405020304" pitchFamily="18" charset="0"/>
              </a:rPr>
              <a:t> site.</a:t>
            </a:r>
          </a:p>
        </p:txBody>
      </p:sp>
    </p:spTree>
    <p:extLst>
      <p:ext uri="{BB962C8B-B14F-4D97-AF65-F5344CB8AC3E}">
        <p14:creationId xmlns:p14="http://schemas.microsoft.com/office/powerpoint/2010/main" val="2009997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B1164-F375-4395-A42B-9B466A62BF9B}"/>
              </a:ext>
            </a:extLst>
          </p:cNvPr>
          <p:cNvSpPr>
            <a:spLocks noGrp="1"/>
          </p:cNvSpPr>
          <p:nvPr>
            <p:ph type="title"/>
          </p:nvPr>
        </p:nvSpPr>
        <p:spPr>
          <a:xfrm>
            <a:off x="838200" y="365125"/>
            <a:ext cx="10515600" cy="786667"/>
          </a:xfrm>
        </p:spPr>
        <p:txBody>
          <a:bodyPr/>
          <a:lstStyle/>
          <a:p>
            <a:r>
              <a:rPr lang="en-IN" b="1" dirty="0">
                <a:latin typeface="Times New Roman" panose="02020603050405020304" pitchFamily="18" charset="0"/>
                <a:cs typeface="Times New Roman" panose="02020603050405020304" pitchFamily="18" charset="0"/>
              </a:rPr>
              <a:t>6. Language and Libraries used</a:t>
            </a:r>
          </a:p>
        </p:txBody>
      </p:sp>
      <p:sp>
        <p:nvSpPr>
          <p:cNvPr id="3" name="Content Placeholder 2">
            <a:extLst>
              <a:ext uri="{FF2B5EF4-FFF2-40B4-BE49-F238E27FC236}">
                <a16:creationId xmlns:a16="http://schemas.microsoft.com/office/drawing/2014/main" id="{95FEE62E-132D-4314-8F8B-E57B087AA81E}"/>
              </a:ext>
            </a:extLst>
          </p:cNvPr>
          <p:cNvSpPr>
            <a:spLocks noGrp="1"/>
          </p:cNvSpPr>
          <p:nvPr>
            <p:ph idx="1"/>
          </p:nvPr>
        </p:nvSpPr>
        <p:spPr>
          <a:xfrm>
            <a:off x="609600" y="1465141"/>
            <a:ext cx="10515600" cy="4351338"/>
          </a:xfrm>
        </p:spPr>
        <p:txBody>
          <a:bodyPr>
            <a:noAutofit/>
          </a:bodyPr>
          <a:lstStyle/>
          <a:p>
            <a:pPr marL="0" indent="0" algn="l">
              <a:buNone/>
            </a:pPr>
            <a:r>
              <a:rPr lang="en-US" sz="2000" b="1" i="0" dirty="0">
                <a:effectLst/>
                <a:latin typeface="Times New Roman" panose="02020603050405020304" pitchFamily="18" charset="0"/>
                <a:cs typeface="Times New Roman" panose="02020603050405020304" pitchFamily="18" charset="0"/>
              </a:rPr>
              <a:t>1. Implementation Details:</a:t>
            </a:r>
            <a:endParaRPr lang="en-US" sz="2000" b="0"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We utilized WebGL technology for rendering 3D terrain across various devices, with a special emphasis on mobile platforms. In this endeavor, we leveraged Three.js, a popular JavaScript library built on top of WebGL, to streamline the development process and enhance rendering capabilities.</a:t>
            </a:r>
          </a:p>
          <a:p>
            <a:pPr algn="l"/>
            <a:endParaRPr lang="en-US" sz="2000" b="0" i="0" dirty="0">
              <a:effectLst/>
              <a:latin typeface="Times New Roman" panose="02020603050405020304" pitchFamily="18" charset="0"/>
              <a:cs typeface="Times New Roman" panose="02020603050405020304" pitchFamily="18" charset="0"/>
            </a:endParaRPr>
          </a:p>
          <a:p>
            <a:pPr marL="0" indent="0" algn="l">
              <a:buNone/>
            </a:pPr>
            <a:r>
              <a:rPr lang="en-US" sz="2000" b="1" i="0" dirty="0">
                <a:effectLst/>
                <a:latin typeface="Times New Roman" panose="02020603050405020304" pitchFamily="18" charset="0"/>
                <a:cs typeface="Times New Roman" panose="02020603050405020304" pitchFamily="18" charset="0"/>
              </a:rPr>
              <a:t>2. Key Components:</a:t>
            </a: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WebGL Technology:</a:t>
            </a:r>
            <a:r>
              <a:rPr lang="en-US" sz="2000" b="0" i="0" dirty="0">
                <a:effectLst/>
                <a:latin typeface="Times New Roman" panose="02020603050405020304" pitchFamily="18" charset="0"/>
                <a:cs typeface="Times New Roman" panose="02020603050405020304" pitchFamily="18" charset="0"/>
              </a:rPr>
              <a:t> WebGL served as the foundation for our project, providing a low-level API for rendering interactive 3D graphics within any compatible web browser.</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Three.js Integration:</a:t>
            </a:r>
            <a:r>
              <a:rPr lang="en-US" sz="2000" b="0" i="0" dirty="0">
                <a:effectLst/>
                <a:latin typeface="Times New Roman" panose="02020603050405020304" pitchFamily="18" charset="0"/>
                <a:cs typeface="Times New Roman" panose="02020603050405020304" pitchFamily="18" charset="0"/>
              </a:rPr>
              <a:t> We integrated Three.js into our project to simplify complex WebGL operations and abstract away the intricacies of working directly with WebGL. Three.js enabled us to create and manipulate 3D scenes, geometries, materials, and lights with ease, significantly expediting the development process.</a:t>
            </a:r>
          </a:p>
          <a:p>
            <a:pPr marL="0" indent="0" algn="l">
              <a:buNone/>
            </a:pPr>
            <a:endParaRPr lang="en-US" sz="2000" b="0" i="0" dirty="0">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270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F6BE9-0C66-48E1-8F37-904E2BE96832}"/>
              </a:ext>
            </a:extLst>
          </p:cNvPr>
          <p:cNvSpPr>
            <a:spLocks noGrp="1"/>
          </p:cNvSpPr>
          <p:nvPr>
            <p:ph type="title"/>
          </p:nvPr>
        </p:nvSpPr>
        <p:spPr>
          <a:xfrm>
            <a:off x="838200" y="365125"/>
            <a:ext cx="4199792" cy="962513"/>
          </a:xfrm>
        </p:spPr>
        <p:txBody>
          <a:bodyPr>
            <a:normAutofit fontScale="90000"/>
          </a:bodyPr>
          <a:lstStyle/>
          <a:p>
            <a:r>
              <a:rPr lang="en-US" b="1" dirty="0">
                <a:latin typeface="Times New Roman" panose="02020603050405020304" pitchFamily="18" charset="0"/>
                <a:cs typeface="Times New Roman" panose="02020603050405020304" pitchFamily="18" charset="0"/>
              </a:rPr>
              <a:t>Suggestion Given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C6FB5E-8A7C-43BF-8DC1-08DDD82D9CD3}"/>
              </a:ext>
            </a:extLst>
          </p:cNvPr>
          <p:cNvSpPr>
            <a:spLocks noGrp="1"/>
          </p:cNvSpPr>
          <p:nvPr>
            <p:ph idx="1"/>
          </p:nvPr>
        </p:nvSpPr>
        <p:spPr>
          <a:xfrm>
            <a:off x="838200" y="1579440"/>
            <a:ext cx="10515600" cy="4351338"/>
          </a:xfrm>
        </p:spPr>
        <p:txBody>
          <a:bodyPr>
            <a:normAutofit/>
          </a:bodyPr>
          <a:lstStyle/>
          <a:p>
            <a:pPr marL="514350" indent="-514350">
              <a:buFont typeface="+mj-lt"/>
              <a:buAutoNum type="arabicPeriod"/>
            </a:pPr>
            <a:r>
              <a:rPr lang="en-US" sz="2500" dirty="0">
                <a:latin typeface="Times New Roman" panose="02020603050405020304" pitchFamily="18" charset="0"/>
                <a:cs typeface="Times New Roman" panose="02020603050405020304" pitchFamily="18" charset="0"/>
              </a:rPr>
              <a:t>The Project should mainly focus on mobile phone rendering.</a:t>
            </a:r>
          </a:p>
          <a:p>
            <a:pPr marL="514350" indent="-514350">
              <a:buFont typeface="+mj-lt"/>
              <a:buAutoNum type="arabicPeriod"/>
            </a:pPr>
            <a:r>
              <a:rPr lang="en-US" sz="2500" dirty="0">
                <a:latin typeface="Times New Roman" panose="02020603050405020304" pitchFamily="18" charset="0"/>
                <a:cs typeface="Times New Roman" panose="02020603050405020304" pitchFamily="18" charset="0"/>
              </a:rPr>
              <a:t>The processing may be done on high-end system, something like </a:t>
            </a:r>
            <a:r>
              <a:rPr lang="en-US" sz="2500" b="1" dirty="0">
                <a:latin typeface="Times New Roman" panose="02020603050405020304" pitchFamily="18" charset="0"/>
                <a:cs typeface="Times New Roman" panose="02020603050405020304" pitchFamily="18" charset="0"/>
              </a:rPr>
              <a:t>Client – Server Model </a:t>
            </a:r>
          </a:p>
          <a:p>
            <a:pPr marL="514350" indent="-514350">
              <a:buFont typeface="+mj-lt"/>
              <a:buAutoNum type="arabicPeriod"/>
            </a:pPr>
            <a:r>
              <a:rPr lang="en-IN" sz="2500" dirty="0">
                <a:latin typeface="Times New Roman" panose="02020603050405020304" pitchFamily="18" charset="0"/>
                <a:cs typeface="Times New Roman" panose="02020603050405020304" pitchFamily="18" charset="0"/>
              </a:rPr>
              <a:t>The project should focus on the dataset named Grand Canyon dataset.</a:t>
            </a:r>
          </a:p>
        </p:txBody>
      </p:sp>
    </p:spTree>
    <p:extLst>
      <p:ext uri="{BB962C8B-B14F-4D97-AF65-F5344CB8AC3E}">
        <p14:creationId xmlns:p14="http://schemas.microsoft.com/office/powerpoint/2010/main" val="1934998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D29CF-5E25-4992-AAE9-BD18A68F737B}"/>
              </a:ext>
            </a:extLst>
          </p:cNvPr>
          <p:cNvSpPr>
            <a:spLocks noGrp="1"/>
          </p:cNvSpPr>
          <p:nvPr>
            <p:ph type="title"/>
          </p:nvPr>
        </p:nvSpPr>
        <p:spPr>
          <a:xfrm>
            <a:off x="883438" y="530194"/>
            <a:ext cx="9342016" cy="681160"/>
          </a:xfrm>
        </p:spPr>
        <p:txBody>
          <a:bodyPr>
            <a:normAutofit fontScale="90000"/>
          </a:bodyPr>
          <a:lstStyle/>
          <a:p>
            <a:r>
              <a:rPr lang="en-IN" b="1" dirty="0">
                <a:latin typeface="Times New Roman" panose="02020603050405020304" pitchFamily="18" charset="0"/>
                <a:cs typeface="Times New Roman" panose="02020603050405020304" pitchFamily="18" charset="0"/>
              </a:rPr>
              <a:t>7. Result and Analysis</a:t>
            </a:r>
          </a:p>
        </p:txBody>
      </p:sp>
      <p:pic>
        <p:nvPicPr>
          <p:cNvPr id="9" name="Content Placeholder 8">
            <a:extLst>
              <a:ext uri="{FF2B5EF4-FFF2-40B4-BE49-F238E27FC236}">
                <a16:creationId xmlns:a16="http://schemas.microsoft.com/office/drawing/2014/main" id="{38521615-E45F-4D0A-A936-A435E50DF9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3438" y="1666569"/>
            <a:ext cx="8227049" cy="4351338"/>
          </a:xfrm>
        </p:spPr>
      </p:pic>
      <p:sp>
        <p:nvSpPr>
          <p:cNvPr id="10" name="TextBox 9">
            <a:extLst>
              <a:ext uri="{FF2B5EF4-FFF2-40B4-BE49-F238E27FC236}">
                <a16:creationId xmlns:a16="http://schemas.microsoft.com/office/drawing/2014/main" id="{A3691CCF-0209-4FEC-BF64-5150CBCA5D26}"/>
              </a:ext>
            </a:extLst>
          </p:cNvPr>
          <p:cNvSpPr txBox="1"/>
          <p:nvPr/>
        </p:nvSpPr>
        <p:spPr>
          <a:xfrm>
            <a:off x="3094892" y="6143140"/>
            <a:ext cx="4545624"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Laptop View of Horse shoe – Grand Canyon</a:t>
            </a:r>
          </a:p>
        </p:txBody>
      </p:sp>
    </p:spTree>
    <p:extLst>
      <p:ext uri="{BB962C8B-B14F-4D97-AF65-F5344CB8AC3E}">
        <p14:creationId xmlns:p14="http://schemas.microsoft.com/office/powerpoint/2010/main" val="1069158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102CD96-5063-47FF-AE80-F103A48C4ED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21635" y="954392"/>
            <a:ext cx="2082050" cy="4351338"/>
          </a:xfrm>
        </p:spPr>
      </p:pic>
      <p:pic>
        <p:nvPicPr>
          <p:cNvPr id="11" name="Picture 10">
            <a:extLst>
              <a:ext uri="{FF2B5EF4-FFF2-40B4-BE49-F238E27FC236}">
                <a16:creationId xmlns:a16="http://schemas.microsoft.com/office/drawing/2014/main" id="{4445E280-99EC-4E9D-84C8-8F20AC1E1D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88317" y="899226"/>
            <a:ext cx="2057946" cy="4461670"/>
          </a:xfrm>
          <a:prstGeom prst="rect">
            <a:avLst/>
          </a:prstGeom>
        </p:spPr>
      </p:pic>
      <p:pic>
        <p:nvPicPr>
          <p:cNvPr id="13" name="Picture 12">
            <a:extLst>
              <a:ext uri="{FF2B5EF4-FFF2-40B4-BE49-F238E27FC236}">
                <a16:creationId xmlns:a16="http://schemas.microsoft.com/office/drawing/2014/main" id="{7E04C879-6410-458D-AE0F-B465052150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51523" y="954392"/>
            <a:ext cx="2007055" cy="4351338"/>
          </a:xfrm>
          <a:prstGeom prst="rect">
            <a:avLst/>
          </a:prstGeom>
        </p:spPr>
      </p:pic>
      <p:sp>
        <p:nvSpPr>
          <p:cNvPr id="14" name="TextBox 13">
            <a:extLst>
              <a:ext uri="{FF2B5EF4-FFF2-40B4-BE49-F238E27FC236}">
                <a16:creationId xmlns:a16="http://schemas.microsoft.com/office/drawing/2014/main" id="{930827EA-BA0E-4373-9F5B-EC11CD47552A}"/>
              </a:ext>
            </a:extLst>
          </p:cNvPr>
          <p:cNvSpPr txBox="1"/>
          <p:nvPr/>
        </p:nvSpPr>
        <p:spPr>
          <a:xfrm>
            <a:off x="3769600" y="5715001"/>
            <a:ext cx="4811692"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Different Mobile View of Horse shoe – Grand Canyon</a:t>
            </a:r>
          </a:p>
        </p:txBody>
      </p:sp>
    </p:spTree>
    <p:extLst>
      <p:ext uri="{BB962C8B-B14F-4D97-AF65-F5344CB8AC3E}">
        <p14:creationId xmlns:p14="http://schemas.microsoft.com/office/powerpoint/2010/main" val="2010668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E530E-5528-408B-8EF7-A28F1C0C50D6}"/>
              </a:ext>
            </a:extLst>
          </p:cNvPr>
          <p:cNvSpPr>
            <a:spLocks noGrp="1"/>
          </p:cNvSpPr>
          <p:nvPr>
            <p:ph type="title"/>
          </p:nvPr>
        </p:nvSpPr>
        <p:spPr/>
        <p:txBody>
          <a:bodyPr/>
          <a:lstStyle/>
          <a:p>
            <a:r>
              <a:rPr lang="en-US" dirty="0"/>
              <a:t>Chart depicting work percentage</a:t>
            </a:r>
            <a:endParaRPr lang="en-IN" dirty="0"/>
          </a:p>
        </p:txBody>
      </p:sp>
      <p:graphicFrame>
        <p:nvGraphicFramePr>
          <p:cNvPr id="6" name="Content Placeholder 5">
            <a:extLst>
              <a:ext uri="{FF2B5EF4-FFF2-40B4-BE49-F238E27FC236}">
                <a16:creationId xmlns:a16="http://schemas.microsoft.com/office/drawing/2014/main" id="{EB361A25-82CB-4DA8-9FC0-60254AA2616D}"/>
              </a:ext>
            </a:extLst>
          </p:cNvPr>
          <p:cNvGraphicFramePr>
            <a:graphicFrameLocks noGrp="1"/>
          </p:cNvGraphicFramePr>
          <p:nvPr>
            <p:ph idx="1"/>
            <p:extLst>
              <p:ext uri="{D42A27DB-BD31-4B8C-83A1-F6EECF244321}">
                <p14:modId xmlns:p14="http://schemas.microsoft.com/office/powerpoint/2010/main" val="255676455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14977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5D0C52-D3CA-420B-B547-F6061ADC786D}"/>
              </a:ext>
            </a:extLst>
          </p:cNvPr>
          <p:cNvSpPr>
            <a:spLocks noGrp="1"/>
          </p:cNvSpPr>
          <p:nvPr>
            <p:ph idx="1"/>
          </p:nvPr>
        </p:nvSpPr>
        <p:spPr>
          <a:xfrm>
            <a:off x="838200" y="1517895"/>
            <a:ext cx="10515600" cy="4434498"/>
          </a:xfrm>
        </p:spPr>
        <p:txBody>
          <a:bodyPr>
            <a:noAutofit/>
          </a:bodyPr>
          <a:lstStyle/>
          <a:p>
            <a:pPr algn="l">
              <a:lnSpc>
                <a:spcPct val="12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Initial Focus on Laptop Rendering</a:t>
            </a:r>
            <a:r>
              <a:rPr lang="en-US" sz="2000" b="0" i="0" dirty="0">
                <a:effectLst/>
                <a:latin typeface="Times New Roman" panose="02020603050405020304" pitchFamily="18" charset="0"/>
                <a:cs typeface="Times New Roman" panose="02020603050405020304" pitchFamily="18" charset="0"/>
              </a:rPr>
              <a:t>: Started by prioritizing rendering improvements on laptop devices, achieving high-quality graphics and visual appeal.</a:t>
            </a:r>
          </a:p>
          <a:p>
            <a:pPr algn="l">
              <a:lnSpc>
                <a:spcPct val="12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Subsequent Shift to Phone-Like Devices</a:t>
            </a:r>
            <a:r>
              <a:rPr lang="en-US" sz="2000" b="0" i="0" dirty="0">
                <a:effectLst/>
                <a:latin typeface="Times New Roman" panose="02020603050405020304" pitchFamily="18" charset="0"/>
                <a:cs typeface="Times New Roman" panose="02020603050405020304" pitchFamily="18" charset="0"/>
              </a:rPr>
              <a:t>: After establishing success on laptops, directed efforts towards improving rendering on phone-like devices, aligning with the primary task of rendering enhancement across different devices.</a:t>
            </a:r>
          </a:p>
          <a:p>
            <a:pPr algn="l">
              <a:lnSpc>
                <a:spcPct val="12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Successful Achievement of Primary Task</a:t>
            </a:r>
            <a:r>
              <a:rPr lang="en-US" sz="2000" b="0" i="0" dirty="0">
                <a:effectLst/>
                <a:latin typeface="Times New Roman" panose="02020603050405020304" pitchFamily="18" charset="0"/>
                <a:cs typeface="Times New Roman" panose="02020603050405020304" pitchFamily="18" charset="0"/>
              </a:rPr>
              <a:t>: Successfully enhanced rendering on phone-like devices, fulfilling the primary objective of improving rendering capabilities across various devices.</a:t>
            </a:r>
          </a:p>
        </p:txBody>
      </p:sp>
      <p:sp>
        <p:nvSpPr>
          <p:cNvPr id="4" name="TextBox 3">
            <a:extLst>
              <a:ext uri="{FF2B5EF4-FFF2-40B4-BE49-F238E27FC236}">
                <a16:creationId xmlns:a16="http://schemas.microsoft.com/office/drawing/2014/main" id="{213CBE84-A4CA-48C5-BEF6-C8DEB21955C0}"/>
              </a:ext>
            </a:extLst>
          </p:cNvPr>
          <p:cNvSpPr txBox="1"/>
          <p:nvPr/>
        </p:nvSpPr>
        <p:spPr>
          <a:xfrm>
            <a:off x="905608" y="571500"/>
            <a:ext cx="4053254"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7.1 Analysis</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437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C780-6F78-450F-9EBA-44B90298F933}"/>
              </a:ext>
            </a:extLst>
          </p:cNvPr>
          <p:cNvSpPr>
            <a:spLocks noGrp="1"/>
          </p:cNvSpPr>
          <p:nvPr>
            <p:ph type="title"/>
          </p:nvPr>
        </p:nvSpPr>
        <p:spPr/>
        <p:txBody>
          <a:bodyPr/>
          <a:lstStyle/>
          <a:p>
            <a:r>
              <a:rPr lang="en-IN" b="1" dirty="0"/>
              <a:t>8. </a:t>
            </a:r>
            <a:r>
              <a:rPr lang="en-IN" b="1" dirty="0">
                <a:latin typeface="Times New Roman" panose="02020603050405020304" pitchFamily="18" charset="0"/>
                <a:cs typeface="Times New Roman" panose="02020603050405020304" pitchFamily="18" charset="0"/>
              </a:rPr>
              <a:t>Future</a:t>
            </a:r>
            <a:r>
              <a:rPr lang="en-IN" b="1" dirty="0"/>
              <a:t> </a:t>
            </a:r>
            <a:r>
              <a:rPr lang="en-IN" b="1" dirty="0">
                <a:latin typeface="Times New Roman" panose="02020603050405020304" pitchFamily="18" charset="0"/>
                <a:cs typeface="Times New Roman" panose="02020603050405020304" pitchFamily="18" charset="0"/>
              </a:rPr>
              <a:t>Scope</a:t>
            </a:r>
          </a:p>
        </p:txBody>
      </p:sp>
      <p:sp>
        <p:nvSpPr>
          <p:cNvPr id="5" name="TextBox 4">
            <a:extLst>
              <a:ext uri="{FF2B5EF4-FFF2-40B4-BE49-F238E27FC236}">
                <a16:creationId xmlns:a16="http://schemas.microsoft.com/office/drawing/2014/main" id="{870AB383-6E7F-494A-9B4C-682DF5BD9375}"/>
              </a:ext>
            </a:extLst>
          </p:cNvPr>
          <p:cNvSpPr txBox="1"/>
          <p:nvPr/>
        </p:nvSpPr>
        <p:spPr>
          <a:xfrm>
            <a:off x="838200" y="1776046"/>
            <a:ext cx="9923585" cy="4324261"/>
          </a:xfrm>
          <a:prstGeom prst="rect">
            <a:avLst/>
          </a:prstGeom>
          <a:noFill/>
        </p:spPr>
        <p:txBody>
          <a:bodyPr wrap="square">
            <a:spAutoFit/>
          </a:bodyPr>
          <a:lstStyle/>
          <a:p>
            <a:pPr algn="l"/>
            <a:r>
              <a:rPr lang="en-US" sz="2500" b="1" i="0" dirty="0">
                <a:effectLst/>
                <a:latin typeface="Times New Roman" panose="02020603050405020304" pitchFamily="18" charset="0"/>
                <a:cs typeface="Times New Roman" panose="02020603050405020304" pitchFamily="18" charset="0"/>
              </a:rPr>
              <a:t>1. Further Enhancements:</a:t>
            </a:r>
            <a:r>
              <a:rPr lang="en-US" sz="2500" b="0" i="0" dirty="0">
                <a:effectLst/>
                <a:latin typeface="Times New Roman" panose="02020603050405020304" pitchFamily="18" charset="0"/>
                <a:cs typeface="Times New Roman" panose="02020603050405020304" pitchFamily="18" charset="0"/>
              </a:rPr>
              <a:t> We envision exploring additional features such as lighting effects to enhance the overall user experience.</a:t>
            </a:r>
          </a:p>
          <a:p>
            <a:pPr marL="342900" indent="-342900">
              <a:buFont typeface="Courier New" panose="02070309020205020404" pitchFamily="49" charset="0"/>
              <a:buChar char="o"/>
            </a:pPr>
            <a:r>
              <a:rPr lang="en-IN" sz="2500" dirty="0">
                <a:latin typeface="Times New Roman" panose="02020603050405020304" pitchFamily="18" charset="0"/>
                <a:cs typeface="Times New Roman" panose="02020603050405020304" pitchFamily="18" charset="0"/>
              </a:rPr>
              <a:t>Touch controls can be made more intuitive.</a:t>
            </a:r>
          </a:p>
          <a:p>
            <a:pPr marL="342900" indent="-342900">
              <a:buFont typeface="Courier New" panose="02070309020205020404" pitchFamily="49" charset="0"/>
              <a:buChar char="o"/>
            </a:pPr>
            <a:r>
              <a:rPr lang="en-IN" sz="2500" dirty="0">
                <a:latin typeface="Times New Roman" panose="02020603050405020304" pitchFamily="18" charset="0"/>
                <a:cs typeface="Times New Roman" panose="02020603050405020304" pitchFamily="18" charset="0"/>
              </a:rPr>
              <a:t>Control panel for rendering can be provided.</a:t>
            </a:r>
          </a:p>
          <a:p>
            <a:endParaRPr lang="en-US" sz="2500" b="0" i="0" dirty="0">
              <a:effectLst/>
              <a:latin typeface="Times New Roman" panose="02020603050405020304" pitchFamily="18" charset="0"/>
              <a:cs typeface="Times New Roman" panose="02020603050405020304" pitchFamily="18" charset="0"/>
            </a:endParaRPr>
          </a:p>
          <a:p>
            <a:pPr algn="l"/>
            <a:r>
              <a:rPr lang="en-US" sz="2500" b="1" i="0" dirty="0">
                <a:effectLst/>
                <a:latin typeface="Times New Roman" panose="02020603050405020304" pitchFamily="18" charset="0"/>
                <a:cs typeface="Times New Roman" panose="02020603050405020304" pitchFamily="18" charset="0"/>
              </a:rPr>
              <a:t>2. Device Optimization:</a:t>
            </a:r>
            <a:r>
              <a:rPr lang="en-US" sz="2500" b="0" i="0" dirty="0">
                <a:effectLst/>
                <a:latin typeface="Times New Roman" panose="02020603050405020304" pitchFamily="18" charset="0"/>
                <a:cs typeface="Times New Roman" panose="02020603050405020304" pitchFamily="18" charset="0"/>
              </a:rPr>
              <a:t> Continuously optimizing performance for a broader range of devices remains a priority for future iterations of our project.</a:t>
            </a:r>
          </a:p>
          <a:p>
            <a:pPr algn="l">
              <a:buFont typeface="Arial" panose="020B0604020202020204" pitchFamily="34" charset="0"/>
              <a:buChar char="•"/>
            </a:pPr>
            <a:endParaRPr lang="en-US" sz="2500" b="0" i="0" dirty="0">
              <a:effectLst/>
              <a:latin typeface="Times New Roman" panose="02020603050405020304" pitchFamily="18" charset="0"/>
              <a:cs typeface="Times New Roman" panose="02020603050405020304" pitchFamily="18" charset="0"/>
            </a:endParaRPr>
          </a:p>
          <a:p>
            <a:pPr algn="l"/>
            <a:r>
              <a:rPr lang="en-US" sz="2500" b="1" i="0" dirty="0">
                <a:effectLst/>
                <a:latin typeface="Times New Roman" panose="02020603050405020304" pitchFamily="18" charset="0"/>
                <a:cs typeface="Times New Roman" panose="02020603050405020304" pitchFamily="18" charset="0"/>
              </a:rPr>
              <a:t>3. User Feedback:</a:t>
            </a:r>
            <a:r>
              <a:rPr lang="en-US" sz="2500" b="0" i="0" dirty="0">
                <a:effectLst/>
                <a:latin typeface="Times New Roman" panose="02020603050405020304" pitchFamily="18" charset="0"/>
                <a:cs typeface="Times New Roman" panose="02020603050405020304" pitchFamily="18" charset="0"/>
              </a:rPr>
              <a:t> Gathering feedback from users will be instrumental in identifying areas for improvement and guiding future development efforts.</a:t>
            </a:r>
          </a:p>
        </p:txBody>
      </p:sp>
    </p:spTree>
    <p:extLst>
      <p:ext uri="{BB962C8B-B14F-4D97-AF65-F5344CB8AC3E}">
        <p14:creationId xmlns:p14="http://schemas.microsoft.com/office/powerpoint/2010/main" val="162742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0F6D-64BE-4090-83E5-627C87556836}"/>
              </a:ext>
            </a:extLst>
          </p:cNvPr>
          <p:cNvSpPr>
            <a:spLocks noGrp="1"/>
          </p:cNvSpPr>
          <p:nvPr>
            <p:ph type="title"/>
          </p:nvPr>
        </p:nvSpPr>
        <p:spPr>
          <a:xfrm>
            <a:off x="838200" y="567348"/>
            <a:ext cx="10515600" cy="777875"/>
          </a:xfrm>
        </p:spPr>
        <p:txBody>
          <a:bodyPr/>
          <a:lstStyle/>
          <a:p>
            <a:r>
              <a:rPr lang="en-US" b="1" dirty="0">
                <a:latin typeface="Times New Roman" panose="02020603050405020304" pitchFamily="18" charset="0"/>
                <a:cs typeface="Times New Roman" panose="02020603050405020304" pitchFamily="18" charset="0"/>
              </a:rPr>
              <a:t>9. 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C100E7-2D35-46F5-92A0-C2251E28343D}"/>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In summary, our AGA project has been a fruitful journey marked by growth and adaptation. </a:t>
            </a:r>
          </a:p>
          <a:p>
            <a:r>
              <a:rPr lang="en-US" b="0" i="0" dirty="0">
                <a:effectLst/>
                <a:latin typeface="Times New Roman" panose="02020603050405020304" pitchFamily="18" charset="0"/>
                <a:cs typeface="Times New Roman" panose="02020603050405020304" pitchFamily="18" charset="0"/>
              </a:rPr>
              <a:t>We've successfully implemented rendering optimizations for mobile devices and incorporated valuable feedback from our professor. </a:t>
            </a:r>
          </a:p>
          <a:p>
            <a:r>
              <a:rPr lang="en-US" b="0" i="0" dirty="0">
                <a:effectLst/>
                <a:latin typeface="Times New Roman" panose="02020603050405020304" pitchFamily="18" charset="0"/>
                <a:cs typeface="Times New Roman" panose="02020603050405020304" pitchFamily="18" charset="0"/>
              </a:rPr>
              <a:t>These enhancements underscore our commitment to continuous improvement and innovation. As we conclude this phase, we're eager to apply these learnings in future projects.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566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3238-5F38-43AA-8667-11737577E6D3}"/>
              </a:ext>
            </a:extLst>
          </p:cNvPr>
          <p:cNvSpPr>
            <a:spLocks noGrp="1"/>
          </p:cNvSpPr>
          <p:nvPr>
            <p:ph type="title"/>
          </p:nvPr>
        </p:nvSpPr>
        <p:spPr>
          <a:xfrm>
            <a:off x="838200" y="365126"/>
            <a:ext cx="10515600" cy="865798"/>
          </a:xfrm>
        </p:spPr>
        <p:txBody>
          <a:bodyPr/>
          <a:lstStyle/>
          <a:p>
            <a:r>
              <a:rPr lang="en-US" b="1" dirty="0">
                <a:latin typeface="Times New Roman" panose="02020603050405020304" pitchFamily="18" charset="0"/>
                <a:cs typeface="Times New Roman" panose="02020603050405020304" pitchFamily="18" charset="0"/>
              </a:rPr>
              <a:t>10. 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1F6474-D608-4E1B-8105-EDBC4A6E87B5}"/>
              </a:ext>
            </a:extLst>
          </p:cNvPr>
          <p:cNvSpPr>
            <a:spLocks noGrp="1"/>
          </p:cNvSpPr>
          <p:nvPr>
            <p:ph idx="1"/>
          </p:nvPr>
        </p:nvSpPr>
        <p:spPr>
          <a:xfrm>
            <a:off x="583223" y="949569"/>
            <a:ext cx="10515600" cy="5206134"/>
          </a:xfrm>
        </p:spPr>
        <p:txBody>
          <a:bodyPr>
            <a:normAutofit/>
          </a:bodyPr>
          <a:lstStyle/>
          <a:p>
            <a:pPr marL="0" indent="0" algn="l" rtl="0" fontAlgn="base">
              <a:buNone/>
            </a:pPr>
            <a:endParaRPr lang="en-US" sz="1800" u="sng" dirty="0">
              <a:solidFill>
                <a:srgbClr val="0563C1"/>
              </a:solidFill>
              <a:latin typeface="Times New Roman" panose="02020603050405020304" pitchFamily="18" charset="0"/>
              <a:cs typeface="Times New Roman" panose="02020603050405020304" pitchFamily="18" charset="0"/>
              <a:hlinkClick r:id="rId2"/>
            </a:endParaRPr>
          </a:p>
          <a:p>
            <a:pPr marL="342900" indent="-342900" fontAlgn="base">
              <a:buFont typeface="+mj-lt"/>
              <a:buAutoNum type="arabicPeriod"/>
            </a:pPr>
            <a:r>
              <a:rPr lang="en-US" sz="2000" b="0" u="sng" strike="noStrike" dirty="0">
                <a:solidFill>
                  <a:srgbClr val="0563C1"/>
                </a:solidFill>
                <a:effectLst/>
                <a:latin typeface="Times New Roman" panose="02020603050405020304" pitchFamily="18" charset="0"/>
                <a:cs typeface="Times New Roman" panose="02020603050405020304" pitchFamily="18" charset="0"/>
                <a:hlinkClick r:id="rId2"/>
              </a:rPr>
              <a:t>A review of real-time terrain rendering techniques | IEEE Conference Publication | IEEE Xplore</a:t>
            </a:r>
            <a:r>
              <a:rPr lang="en-US" sz="2000" b="0" dirty="0">
                <a:solidFill>
                  <a:srgbClr val="000000"/>
                </a:solidFill>
                <a:effectLst/>
                <a:latin typeface="Times New Roman" panose="02020603050405020304" pitchFamily="18" charset="0"/>
                <a:cs typeface="Times New Roman" panose="02020603050405020304" pitchFamily="18" charset="0"/>
              </a:rPr>
              <a:t>​</a:t>
            </a:r>
          </a:p>
          <a:p>
            <a:pPr marL="342900" indent="-342900" fontAlgn="base">
              <a:buFont typeface="+mj-lt"/>
              <a:buAutoNum type="arabicPeriod"/>
            </a:pPr>
            <a:r>
              <a:rPr lang="en-US" sz="2000" dirty="0">
                <a:latin typeface="Times New Roman" panose="02020603050405020304" pitchFamily="18" charset="0"/>
                <a:cs typeface="Times New Roman" panose="02020603050405020304" pitchFamily="18" charset="0"/>
                <a:hlinkClick r:id="rId3"/>
              </a:rPr>
              <a:t>REAL-TIME RENDERING OF LARGE TERRAIN ON MOBILE DEVICE (isprs.org)</a:t>
            </a: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fontAlgn="base">
              <a:buFont typeface="+mj-lt"/>
              <a:buAutoNum type="arabicPeriod"/>
            </a:pPr>
            <a:r>
              <a:rPr lang="en-IN" sz="2000" dirty="0" err="1">
                <a:latin typeface="Times New Roman" panose="02020603050405020304" pitchFamily="18" charset="0"/>
                <a:cs typeface="Times New Roman" panose="02020603050405020304" pitchFamily="18" charset="0"/>
                <a:hlinkClick r:id="rId4"/>
              </a:rPr>
              <a:t>Noguera</a:t>
            </a:r>
            <a:r>
              <a:rPr lang="en-IN" sz="2000" dirty="0">
                <a:latin typeface="Times New Roman" panose="02020603050405020304" pitchFamily="18" charset="0"/>
                <a:cs typeface="Times New Roman" panose="02020603050405020304" pitchFamily="18" charset="0"/>
                <a:hlinkClick r:id="rId4"/>
              </a:rPr>
              <a:t>, J. M., Segura, R. J., </a:t>
            </a:r>
            <a:r>
              <a:rPr lang="en-IN" sz="2000" dirty="0" err="1">
                <a:latin typeface="Times New Roman" panose="02020603050405020304" pitchFamily="18" charset="0"/>
                <a:cs typeface="Times New Roman" panose="02020603050405020304" pitchFamily="18" charset="0"/>
                <a:hlinkClick r:id="rId4"/>
              </a:rPr>
              <a:t>Ogáyar</a:t>
            </a:r>
            <a:r>
              <a:rPr lang="en-IN" sz="2000" dirty="0">
                <a:latin typeface="Times New Roman" panose="02020603050405020304" pitchFamily="18" charset="0"/>
                <a:cs typeface="Times New Roman" panose="02020603050405020304" pitchFamily="18" charset="0"/>
                <a:hlinkClick r:id="rId4"/>
              </a:rPr>
              <a:t>, C. J., &amp; Joan-</a:t>
            </a:r>
            <a:r>
              <a:rPr lang="en-IN" sz="2000" dirty="0" err="1">
                <a:latin typeface="Times New Roman" panose="02020603050405020304" pitchFamily="18" charset="0"/>
                <a:cs typeface="Times New Roman" panose="02020603050405020304" pitchFamily="18" charset="0"/>
                <a:hlinkClick r:id="rId4"/>
              </a:rPr>
              <a:t>Arinyo</a:t>
            </a:r>
            <a:r>
              <a:rPr lang="en-IN" sz="2000" dirty="0">
                <a:latin typeface="Times New Roman" panose="02020603050405020304" pitchFamily="18" charset="0"/>
                <a:cs typeface="Times New Roman" panose="02020603050405020304" pitchFamily="18" charset="0"/>
                <a:hlinkClick r:id="rId4"/>
              </a:rPr>
              <a:t>, R. (2011, September 1). Navigating large terrains using commodity mobile devices. Computers &amp; Geosciences. </a:t>
            </a:r>
            <a:r>
              <a:rPr lang="en-IN" sz="2000" dirty="0">
                <a:latin typeface="Times New Roman" panose="02020603050405020304" pitchFamily="18" charset="0"/>
                <a:cs typeface="Times New Roman" panose="02020603050405020304" pitchFamily="18" charset="0"/>
                <a:hlinkClick r:id="rId5"/>
              </a:rPr>
              <a:t>https://doi.org/10.1016/j.cageo.2010.08.007</a:t>
            </a:r>
            <a:endParaRPr lang="en-IN" sz="2000" dirty="0">
              <a:latin typeface="Times New Roman" panose="02020603050405020304" pitchFamily="18" charset="0"/>
              <a:cs typeface="Times New Roman" panose="02020603050405020304" pitchFamily="18" charset="0"/>
            </a:endParaRPr>
          </a:p>
          <a:p>
            <a:pPr marL="342900" indent="-342900" fontAlgn="base">
              <a:buFont typeface="+mj-lt"/>
              <a:buAutoNum type="arabicPeriod"/>
            </a:pPr>
            <a:r>
              <a:rPr lang="en-US" sz="1800" dirty="0">
                <a:latin typeface="Times New Roman" panose="02020603050405020304" pitchFamily="18" charset="0"/>
                <a:cs typeface="Times New Roman" panose="02020603050405020304" pitchFamily="18" charset="0"/>
                <a:hlinkClick r:id="rId6"/>
              </a:rPr>
              <a:t>What is 3D Rendering? | Understanding the 3D Visualization Process. (n.d.). https://www.realspace3d.com/resources/what-is-3d-rendering/#Definition​​</a:t>
            </a:r>
            <a:endParaRPr lang="en-US" sz="1800" dirty="0">
              <a:latin typeface="Times New Roman" panose="02020603050405020304" pitchFamily="18" charset="0"/>
              <a:cs typeface="Times New Roman" panose="02020603050405020304" pitchFamily="18" charset="0"/>
            </a:endParaRPr>
          </a:p>
          <a:p>
            <a:pPr marL="342900" indent="-342900" fontAlgn="base">
              <a:buFont typeface="+mj-lt"/>
              <a:buAutoNum type="arabicPeriod"/>
            </a:pPr>
            <a:r>
              <a:rPr lang="en-US" sz="2000" dirty="0">
                <a:latin typeface="Times New Roman" panose="02020603050405020304" pitchFamily="18" charset="0"/>
                <a:cs typeface="Times New Roman" panose="02020603050405020304" pitchFamily="18" charset="0"/>
                <a:hlinkClick r:id="rId7"/>
              </a:rPr>
              <a:t>Human Verification. (n.d.). https://www.semanticscholar.org/paper/REAL-TIME-RENDERING-OF-LARGE-TERRAIN-ON-MOBILE-BaoshanZhua/a00d6b08f7baaeb13d9cf74a39760a91887c4a70​</a:t>
            </a:r>
            <a:endParaRPr lang="en-US" sz="2000" dirty="0">
              <a:latin typeface="Times New Roman" panose="02020603050405020304" pitchFamily="18" charset="0"/>
              <a:cs typeface="Times New Roman" panose="02020603050405020304" pitchFamily="18" charset="0"/>
            </a:endParaRPr>
          </a:p>
          <a:p>
            <a:pPr marL="342900" indent="-342900" fontAlgn="base">
              <a:buFont typeface="+mj-lt"/>
              <a:buAutoNum type="arabicPeriod"/>
            </a:pPr>
            <a:r>
              <a:rPr lang="en-IN" sz="2000" dirty="0">
                <a:latin typeface="Times New Roman" panose="02020603050405020304" pitchFamily="18" charset="0"/>
                <a:cs typeface="Times New Roman" panose="02020603050405020304" pitchFamily="18" charset="0"/>
                <a:hlinkClick r:id="rId8"/>
              </a:rPr>
              <a:t>Horseshoe bend near Grand Canyon - Download Free 3D model by Ignazio </a:t>
            </a:r>
            <a:r>
              <a:rPr lang="en-IN" sz="2000" dirty="0" err="1">
                <a:latin typeface="Times New Roman" panose="02020603050405020304" pitchFamily="18" charset="0"/>
                <a:cs typeface="Times New Roman" panose="02020603050405020304" pitchFamily="18" charset="0"/>
                <a:hlinkClick r:id="rId8"/>
              </a:rPr>
              <a:t>Pillitteri</a:t>
            </a:r>
            <a:r>
              <a:rPr lang="en-IN" sz="2000" dirty="0">
                <a:latin typeface="Times New Roman" panose="02020603050405020304" pitchFamily="18" charset="0"/>
                <a:cs typeface="Times New Roman" panose="02020603050405020304" pitchFamily="18" charset="0"/>
                <a:hlinkClick r:id="rId8"/>
              </a:rPr>
              <a:t> (@gnaz) [0fad26d] (sketchfab.com)</a:t>
            </a:r>
            <a:endParaRPr lang="en-IN" sz="2000" dirty="0">
              <a:latin typeface="Times New Roman" panose="02020603050405020304" pitchFamily="18" charset="0"/>
              <a:cs typeface="Times New Roman" panose="02020603050405020304" pitchFamily="18" charset="0"/>
            </a:endParaRPr>
          </a:p>
          <a:p>
            <a:pPr marL="342900" indent="-342900" fontAlgn="base">
              <a:buFont typeface="+mj-lt"/>
              <a:buAutoNum type="arabicPeriod"/>
            </a:pPr>
            <a:r>
              <a:rPr lang="en-US" sz="2000" dirty="0">
                <a:latin typeface="Times New Roman" panose="02020603050405020304" pitchFamily="18" charset="0"/>
                <a:cs typeface="Times New Roman" panose="02020603050405020304" pitchFamily="18" charset="0"/>
                <a:hlinkClick r:id="rId9"/>
              </a:rPr>
              <a:t>Best 3D Terrain Generation Software (youtube.com)</a:t>
            </a:r>
            <a:endParaRPr lang="en-IN" sz="2000" b="1" dirty="0">
              <a:latin typeface="Times New Roman" panose="02020603050405020304" pitchFamily="18" charset="0"/>
              <a:cs typeface="Times New Roman" panose="02020603050405020304" pitchFamily="18" charset="0"/>
            </a:endParaRPr>
          </a:p>
          <a:p>
            <a:pPr marL="342900" indent="-342900" fontAlgn="base">
              <a:buFont typeface="+mj-lt"/>
              <a:buAutoNum type="arabicPeriod"/>
            </a:pPr>
            <a:endParaRPr lang="en-IN" sz="2000" b="0"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968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BFBD-158F-4D21-9C03-B8DD98935A70}"/>
              </a:ext>
            </a:extLst>
          </p:cNvPr>
          <p:cNvSpPr>
            <a:spLocks noGrp="1"/>
          </p:cNvSpPr>
          <p:nvPr>
            <p:ph type="title"/>
          </p:nvPr>
        </p:nvSpPr>
        <p:spPr>
          <a:xfrm>
            <a:off x="838200" y="365125"/>
            <a:ext cx="10515600" cy="900967"/>
          </a:xfrm>
        </p:spPr>
        <p:txBody>
          <a:bodyPr/>
          <a:lstStyle/>
          <a:p>
            <a:r>
              <a:rPr lang="en-US" b="1" dirty="0">
                <a:latin typeface="Times New Roman" panose="02020603050405020304" pitchFamily="18" charset="0"/>
                <a:cs typeface="Times New Roman" panose="02020603050405020304" pitchFamily="18" charset="0"/>
              </a:rPr>
              <a:t>Suggestion Implementation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A5CC3F-9789-46E4-BCB0-AB5BE37497C7}"/>
              </a:ext>
            </a:extLst>
          </p:cNvPr>
          <p:cNvSpPr>
            <a:spLocks noGrp="1"/>
          </p:cNvSpPr>
          <p:nvPr>
            <p:ph idx="1"/>
          </p:nvPr>
        </p:nvSpPr>
        <p:spPr>
          <a:xfrm>
            <a:off x="838200" y="1429971"/>
            <a:ext cx="10515600" cy="4803775"/>
          </a:xfrm>
        </p:spPr>
        <p:txBody>
          <a:bodyPr>
            <a:normAutofit/>
          </a:bodyPr>
          <a:lstStyle/>
          <a:p>
            <a:pPr marL="514350" indent="-514350">
              <a:buFont typeface="+mj-lt"/>
              <a:buAutoNum type="arabicPeriod"/>
            </a:pPr>
            <a:r>
              <a:rPr lang="en-US" sz="2500" dirty="0">
                <a:latin typeface="Times New Roman" panose="02020603050405020304" pitchFamily="18" charset="0"/>
                <a:cs typeface="Times New Roman" panose="02020603050405020304" pitchFamily="18" charset="0"/>
              </a:rPr>
              <a:t>As suggested, we have successfully achieved the 3D Terrain graphics rendering on mobile phone like devices.</a:t>
            </a:r>
          </a:p>
          <a:p>
            <a:pPr marL="514350" indent="-514350">
              <a:buFont typeface="+mj-lt"/>
              <a:buAutoNum type="arabicPeriod"/>
            </a:pPr>
            <a:r>
              <a:rPr lang="en-US" sz="2500" dirty="0">
                <a:latin typeface="Times New Roman" panose="02020603050405020304" pitchFamily="18" charset="0"/>
                <a:cs typeface="Times New Roman" panose="02020603050405020304" pitchFamily="18" charset="0"/>
              </a:rPr>
              <a:t>We have implemented the Client – Server architecture as mention in order to render on mobile devices.</a:t>
            </a:r>
          </a:p>
          <a:p>
            <a:pPr marL="514350" indent="-514350">
              <a:buFont typeface="+mj-lt"/>
              <a:buAutoNum type="arabicPeriod"/>
            </a:pPr>
            <a:r>
              <a:rPr lang="en-IN" sz="2500" dirty="0">
                <a:latin typeface="Times New Roman" panose="02020603050405020304" pitchFamily="18" charset="0"/>
                <a:cs typeface="Times New Roman" panose="02020603050405020304" pitchFamily="18" charset="0"/>
              </a:rPr>
              <a:t>We have worked on Grand Canyon dataset as mentioned, that have100 different texture images. </a:t>
            </a:r>
          </a:p>
          <a:p>
            <a:pPr marL="514350" indent="-514350">
              <a:buFont typeface="+mj-lt"/>
              <a:buAutoNum type="arabicPeriod"/>
            </a:pPr>
            <a:r>
              <a:rPr lang="en-IN" sz="2500" dirty="0">
                <a:latin typeface="Times New Roman" panose="02020603050405020304" pitchFamily="18" charset="0"/>
                <a:cs typeface="Times New Roman" panose="02020603050405020304" pitchFamily="18" charset="0"/>
              </a:rPr>
              <a:t>Most of the datasets are paid, so we used Horseshoe Grand Canyon free trial.</a:t>
            </a:r>
          </a:p>
          <a:p>
            <a:pPr marL="514350" indent="-514350">
              <a:buFont typeface="+mj-lt"/>
              <a:buAutoNum type="arabicPeriod"/>
            </a:pPr>
            <a:endParaRPr lang="en-US" sz="2500" dirty="0">
              <a:latin typeface="Times New Roman" panose="02020603050405020304" pitchFamily="18" charset="0"/>
              <a:cs typeface="Times New Roman" panose="02020603050405020304" pitchFamily="18" charset="0"/>
            </a:endParaRPr>
          </a:p>
          <a:p>
            <a:pPr marL="0" indent="0">
              <a:buNone/>
            </a:pPr>
            <a:r>
              <a:rPr lang="en-IN" sz="2500" dirty="0">
                <a:latin typeface="Times New Roman" panose="02020603050405020304" pitchFamily="18" charset="0"/>
                <a:cs typeface="Times New Roman" panose="02020603050405020304" pitchFamily="18" charset="0"/>
              </a:rPr>
              <a:t>Therefore, we have tried to implement all suggestion as per the resources availability.</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92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6EF5C3-8C69-B7FC-3E2E-547FCE0045BA}"/>
              </a:ext>
            </a:extLst>
          </p:cNvPr>
          <p:cNvSpPr>
            <a:spLocks noGrp="1"/>
          </p:cNvSpPr>
          <p:nvPr>
            <p:ph type="title"/>
          </p:nvPr>
        </p:nvSpPr>
        <p:spPr>
          <a:xfrm>
            <a:off x="838200" y="365125"/>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1.Overview</a:t>
            </a:r>
          </a:p>
        </p:txBody>
      </p:sp>
      <p:graphicFrame>
        <p:nvGraphicFramePr>
          <p:cNvPr id="15" name="Content Placeholder 2">
            <a:extLst>
              <a:ext uri="{FF2B5EF4-FFF2-40B4-BE49-F238E27FC236}">
                <a16:creationId xmlns:a16="http://schemas.microsoft.com/office/drawing/2014/main" id="{60E3E20C-3168-0A7A-3ED4-01174B07270E}"/>
              </a:ext>
            </a:extLst>
          </p:cNvPr>
          <p:cNvGraphicFramePr>
            <a:graphicFrameLocks noGrp="1"/>
          </p:cNvGraphicFramePr>
          <p:nvPr>
            <p:ph idx="1"/>
            <p:extLst>
              <p:ext uri="{D42A27DB-BD31-4B8C-83A1-F6EECF244321}">
                <p14:modId xmlns:p14="http://schemas.microsoft.com/office/powerpoint/2010/main" val="8800004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302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3F11-1FB7-4318-905B-3801B76B50BF}"/>
              </a:ext>
            </a:extLst>
          </p:cNvPr>
          <p:cNvSpPr>
            <a:spLocks noGrp="1"/>
          </p:cNvSpPr>
          <p:nvPr>
            <p:ph type="title"/>
          </p:nvPr>
        </p:nvSpPr>
        <p:spPr>
          <a:xfrm>
            <a:off x="758858" y="713918"/>
            <a:ext cx="10515600" cy="813226"/>
          </a:xfrm>
        </p:spPr>
        <p:txBody>
          <a:bodyPr/>
          <a:lstStyle/>
          <a:p>
            <a:r>
              <a:rPr lang="en-US" b="1" dirty="0">
                <a:latin typeface="Times New Roman" panose="02020603050405020304" pitchFamily="18" charset="0"/>
                <a:cs typeface="Times New Roman" panose="02020603050405020304" pitchFamily="18" charset="0"/>
              </a:rPr>
              <a:t>Activity Time Chart </a:t>
            </a:r>
            <a:endParaRPr lang="en-IN" b="1"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8F8478A3-69E5-4B69-9E71-0C13132C32FE}"/>
              </a:ext>
            </a:extLst>
          </p:cNvPr>
          <p:cNvGraphicFramePr>
            <a:graphicFrameLocks noGrp="1"/>
          </p:cNvGraphicFramePr>
          <p:nvPr>
            <p:ph idx="1"/>
            <p:extLst>
              <p:ext uri="{D42A27DB-BD31-4B8C-83A1-F6EECF244321}">
                <p14:modId xmlns:p14="http://schemas.microsoft.com/office/powerpoint/2010/main" val="3753864900"/>
              </p:ext>
            </p:extLst>
          </p:nvPr>
        </p:nvGraphicFramePr>
        <p:xfrm>
          <a:off x="435990" y="1120531"/>
          <a:ext cx="11161336" cy="4508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917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DA1A-067B-CABF-9969-F89C0695232E}"/>
              </a:ext>
            </a:extLst>
          </p:cNvPr>
          <p:cNvSpPr>
            <a:spLocks noGrp="1"/>
          </p:cNvSpPr>
          <p:nvPr>
            <p:ph type="title"/>
          </p:nvPr>
        </p:nvSpPr>
        <p:spPr>
          <a:xfrm>
            <a:off x="952500" y="365125"/>
            <a:ext cx="10515600" cy="1130300"/>
          </a:xfrm>
        </p:spPr>
        <p:txBody>
          <a:bodyPr>
            <a:noAutofit/>
          </a:bodyPr>
          <a:lstStyle/>
          <a:p>
            <a:r>
              <a:rPr lang="en-IN" sz="4000" b="1" dirty="0">
                <a:latin typeface="Times New Roman" panose="02020603050405020304" pitchFamily="18" charset="0"/>
                <a:cs typeface="Times New Roman" panose="02020603050405020304" pitchFamily="18" charset="0"/>
              </a:rPr>
              <a:t>2. Introduction</a:t>
            </a:r>
          </a:p>
        </p:txBody>
      </p:sp>
      <p:sp>
        <p:nvSpPr>
          <p:cNvPr id="3" name="Content Placeholder 2">
            <a:extLst>
              <a:ext uri="{FF2B5EF4-FFF2-40B4-BE49-F238E27FC236}">
                <a16:creationId xmlns:a16="http://schemas.microsoft.com/office/drawing/2014/main" id="{6ADF5606-1779-9F63-B720-4FB92A76E0D5}"/>
              </a:ext>
            </a:extLst>
          </p:cNvPr>
          <p:cNvSpPr>
            <a:spLocks noGrp="1"/>
          </p:cNvSpPr>
          <p:nvPr>
            <p:ph idx="1"/>
          </p:nvPr>
        </p:nvSpPr>
        <p:spPr>
          <a:xfrm>
            <a:off x="838200" y="1570648"/>
            <a:ext cx="10515600" cy="4351338"/>
          </a:xfrm>
        </p:spPr>
        <p:txBody>
          <a:bodyPr/>
          <a:lstStyle/>
          <a:p>
            <a:pPr marL="0" indent="0">
              <a:buNone/>
            </a:pPr>
            <a:r>
              <a:rPr lang="en-IN" dirty="0">
                <a:latin typeface="Times New Roman" panose="02020603050405020304" pitchFamily="18" charset="0"/>
                <a:cs typeface="Times New Roman" panose="02020603050405020304" pitchFamily="18" charset="0"/>
              </a:rPr>
              <a:t>Before we get into our topic i.e. 3D Terrain Rendering, let’s us first get familiar with some Terminologies </a:t>
            </a:r>
          </a:p>
          <a:p>
            <a:pPr marL="0" indent="0">
              <a:buNone/>
            </a:pPr>
            <a:endParaRPr lang="en-IN" dirty="0">
              <a:latin typeface="Times New Roman" panose="02020603050405020304" pitchFamily="18" charset="0"/>
              <a:cs typeface="Times New Roman" panose="02020603050405020304" pitchFamily="18" charset="0"/>
            </a:endParaRPr>
          </a:p>
          <a:p>
            <a:r>
              <a:rPr lang="en-IN" sz="3500" u="sng" dirty="0">
                <a:latin typeface="Times New Roman" panose="02020603050405020304" pitchFamily="18" charset="0"/>
                <a:cs typeface="Times New Roman" panose="02020603050405020304" pitchFamily="18" charset="0"/>
              </a:rPr>
              <a:t>Terrain</a:t>
            </a:r>
          </a:p>
          <a:p>
            <a:endParaRPr lang="en-IN" b="1" dirty="0">
              <a:latin typeface="Times New Roman" panose="02020603050405020304" pitchFamily="18" charset="0"/>
              <a:cs typeface="Times New Roman" panose="02020603050405020304" pitchFamily="18" charset="0"/>
            </a:endParaRPr>
          </a:p>
          <a:p>
            <a:r>
              <a:rPr lang="en-IN" sz="3500" u="sng" dirty="0">
                <a:latin typeface="Times New Roman" panose="02020603050405020304" pitchFamily="18" charset="0"/>
                <a:cs typeface="Times New Roman" panose="02020603050405020304" pitchFamily="18" charset="0"/>
              </a:rPr>
              <a:t>3D Rendering</a:t>
            </a:r>
          </a:p>
        </p:txBody>
      </p:sp>
      <p:pic>
        <p:nvPicPr>
          <p:cNvPr id="5" name="Picture 4">
            <a:extLst>
              <a:ext uri="{FF2B5EF4-FFF2-40B4-BE49-F238E27FC236}">
                <a16:creationId xmlns:a16="http://schemas.microsoft.com/office/drawing/2014/main" id="{DB13ACB1-E8A1-C967-9BF3-109B77088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5592" y="2771775"/>
            <a:ext cx="4341229" cy="2895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60808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1586CA-D78C-F599-B96B-8305CC0C3E33}"/>
              </a:ext>
            </a:extLst>
          </p:cNvPr>
          <p:cNvSpPr txBox="1"/>
          <p:nvPr/>
        </p:nvSpPr>
        <p:spPr>
          <a:xfrm>
            <a:off x="653143" y="830425"/>
            <a:ext cx="5710334" cy="4632037"/>
          </a:xfrm>
          <a:prstGeom prst="rect">
            <a:avLst/>
          </a:prstGeom>
          <a:noFill/>
        </p:spPr>
        <p:txBody>
          <a:bodyPr wrap="square" rtlCol="0">
            <a:spAutoFit/>
          </a:bodyPr>
          <a:lstStyle/>
          <a:p>
            <a:r>
              <a:rPr lang="en-US" sz="2500" b="1" dirty="0">
                <a:solidFill>
                  <a:srgbClr val="000000"/>
                </a:solidFill>
                <a:latin typeface="Times New Roman" panose="02020603050405020304" pitchFamily="18" charset="0"/>
                <a:cs typeface="Times New Roman" panose="02020603050405020304" pitchFamily="18" charset="0"/>
              </a:rPr>
              <a:t>Terrain</a:t>
            </a:r>
            <a:r>
              <a:rPr lang="en-US" dirty="0">
                <a:solidFill>
                  <a:srgbClr val="000000"/>
                </a:solidFill>
                <a:latin typeface="Times New Roman" panose="02020603050405020304" pitchFamily="18" charset="0"/>
                <a:cs typeface="Times New Roman" panose="02020603050405020304" pitchFamily="18" charset="0"/>
              </a:rPr>
              <a:t> - </a:t>
            </a:r>
            <a:r>
              <a:rPr lang="en-US" i="1" dirty="0">
                <a:solidFill>
                  <a:srgbClr val="000000"/>
                </a:solidFill>
                <a:latin typeface="Times New Roman" panose="02020603050405020304" pitchFamily="18" charset="0"/>
                <a:cs typeface="Times New Roman" panose="02020603050405020304" pitchFamily="18" charset="0"/>
              </a:rPr>
              <a:t>A</a:t>
            </a:r>
            <a:r>
              <a:rPr lang="en-US" i="1" dirty="0">
                <a:latin typeface="Times New Roman" panose="02020603050405020304" pitchFamily="18" charset="0"/>
                <a:cs typeface="Times New Roman" panose="02020603050405020304" pitchFamily="18" charset="0"/>
              </a:rPr>
              <a:t>n area of the earth’s surface with a distinctive geological character[1]</a:t>
            </a:r>
            <a:endParaRPr lang="en-US" i="1" dirty="0">
              <a:solidFill>
                <a:srgbClr val="00000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u="sng" dirty="0">
                <a:latin typeface="Times New Roman" panose="02020603050405020304" pitchFamily="18" charset="0"/>
                <a:cs typeface="Times New Roman" panose="02020603050405020304" pitchFamily="18" charset="0"/>
              </a:rPr>
              <a:t>Topography</a:t>
            </a:r>
            <a:r>
              <a:rPr lang="en-IN" dirty="0">
                <a:latin typeface="Times New Roman" panose="02020603050405020304" pitchFamily="18" charset="0"/>
                <a:cs typeface="Times New Roman" panose="02020603050405020304" pitchFamily="18" charset="0"/>
              </a:rPr>
              <a:t> – Landforms arrangement</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u="sng" dirty="0">
                <a:latin typeface="Times New Roman" panose="02020603050405020304" pitchFamily="18" charset="0"/>
                <a:cs typeface="Times New Roman" panose="02020603050405020304" pitchFamily="18" charset="0"/>
              </a:rPr>
              <a:t>Elevation</a:t>
            </a:r>
            <a:r>
              <a:rPr lang="en-IN" dirty="0">
                <a:latin typeface="Times New Roman" panose="02020603050405020304" pitchFamily="18" charset="0"/>
                <a:cs typeface="Times New Roman" panose="02020603050405020304" pitchFamily="18" charset="0"/>
              </a:rPr>
              <a:t> – Height from sea Level</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u="sng" dirty="0">
                <a:latin typeface="Times New Roman" panose="02020603050405020304" pitchFamily="18" charset="0"/>
                <a:cs typeface="Times New Roman" panose="02020603050405020304" pitchFamily="18" charset="0"/>
              </a:rPr>
              <a:t>Soil Composition </a:t>
            </a:r>
            <a:r>
              <a:rPr lang="en-IN" dirty="0">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rPr>
              <a:t>sandy, loamy, clayey</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u="sng" dirty="0">
                <a:latin typeface="Times New Roman" panose="02020603050405020304" pitchFamily="18" charset="0"/>
                <a:cs typeface="Times New Roman" panose="02020603050405020304" pitchFamily="18" charset="0"/>
              </a:rPr>
              <a:t>Vegetation</a:t>
            </a:r>
            <a:r>
              <a:rPr lang="en-IN" dirty="0">
                <a:latin typeface="Times New Roman" panose="02020603050405020304" pitchFamily="18" charset="0"/>
                <a:cs typeface="Times New Roman" panose="02020603050405020304" pitchFamily="18" charset="0"/>
              </a:rPr>
              <a:t> - </a:t>
            </a:r>
            <a:r>
              <a:rPr lang="en-IN" b="0" i="0" dirty="0">
                <a:effectLst/>
                <a:latin typeface="Times New Roman" panose="02020603050405020304" pitchFamily="18" charset="0"/>
                <a:cs typeface="Times New Roman" panose="02020603050405020304" pitchFamily="18" charset="0"/>
              </a:rPr>
              <a:t>forests, grasslands, deserts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u="sng" dirty="0">
                <a:latin typeface="Times New Roman" panose="02020603050405020304" pitchFamily="18" charset="0"/>
                <a:cs typeface="Times New Roman" panose="02020603050405020304" pitchFamily="18" charset="0"/>
              </a:rPr>
              <a:t>Hydrology</a:t>
            </a:r>
            <a:r>
              <a:rPr lang="en-IN" dirty="0">
                <a:latin typeface="Times New Roman" panose="02020603050405020304" pitchFamily="18" charset="0"/>
                <a:cs typeface="Times New Roman" panose="02020603050405020304" pitchFamily="18" charset="0"/>
              </a:rPr>
              <a:t> - </a:t>
            </a:r>
            <a:r>
              <a:rPr lang="en-US" b="0" i="0" dirty="0">
                <a:effectLst/>
                <a:latin typeface="Times New Roman" panose="02020603050405020304" pitchFamily="18" charset="0"/>
                <a:cs typeface="Times New Roman" panose="02020603050405020304" pitchFamily="18" charset="0"/>
              </a:rPr>
              <a:t>presence of water bodies, such as rivers, lakes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u="sng" dirty="0">
                <a:latin typeface="Times New Roman" panose="02020603050405020304" pitchFamily="18" charset="0"/>
                <a:cs typeface="Times New Roman" panose="02020603050405020304" pitchFamily="18" charset="0"/>
              </a:rPr>
              <a:t>Climate</a:t>
            </a:r>
            <a:r>
              <a:rPr lang="en-IN" dirty="0">
                <a:latin typeface="Times New Roman" panose="02020603050405020304" pitchFamily="18" charset="0"/>
                <a:cs typeface="Times New Roman" panose="02020603050405020304" pitchFamily="18" charset="0"/>
              </a:rPr>
              <a:t> - </a:t>
            </a:r>
            <a:r>
              <a:rPr lang="en-US" b="0" i="0" dirty="0">
                <a:effectLst/>
                <a:latin typeface="Times New Roman" panose="02020603050405020304" pitchFamily="18" charset="0"/>
                <a:cs typeface="Times New Roman" panose="02020603050405020304" pitchFamily="18" charset="0"/>
              </a:rPr>
              <a:t>temperature, precipitation, and seasonal variations</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254F4F9-A13F-F700-F7CA-5243D81072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02916" y="1297647"/>
            <a:ext cx="2771808" cy="1848796"/>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526CBEB7-B1BC-A350-13D5-42EB457BBC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7338" y="4007202"/>
            <a:ext cx="2638771" cy="1760060"/>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0B22EAFB-A7CF-A05A-1BCE-2AAD1E1809D6}"/>
              </a:ext>
            </a:extLst>
          </p:cNvPr>
          <p:cNvSpPr txBox="1"/>
          <p:nvPr/>
        </p:nvSpPr>
        <p:spPr>
          <a:xfrm>
            <a:off x="7663810" y="5976132"/>
            <a:ext cx="88582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Plateau</a:t>
            </a:r>
          </a:p>
        </p:txBody>
      </p:sp>
      <p:sp>
        <p:nvSpPr>
          <p:cNvPr id="11" name="TextBox 10">
            <a:extLst>
              <a:ext uri="{FF2B5EF4-FFF2-40B4-BE49-F238E27FC236}">
                <a16:creationId xmlns:a16="http://schemas.microsoft.com/office/drawing/2014/main" id="{0C34E36C-7FB7-EE68-36D8-E970DA0E356A}"/>
              </a:ext>
            </a:extLst>
          </p:cNvPr>
          <p:cNvSpPr txBox="1"/>
          <p:nvPr/>
        </p:nvSpPr>
        <p:spPr>
          <a:xfrm>
            <a:off x="8810623" y="3244334"/>
            <a:ext cx="17335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Mountain</a:t>
            </a:r>
          </a:p>
        </p:txBody>
      </p:sp>
      <p:sp>
        <p:nvSpPr>
          <p:cNvPr id="12" name="TextBox 11">
            <a:extLst>
              <a:ext uri="{FF2B5EF4-FFF2-40B4-BE49-F238E27FC236}">
                <a16:creationId xmlns:a16="http://schemas.microsoft.com/office/drawing/2014/main" id="{46F62CB6-123C-2FEB-1F01-33B1A5193327}"/>
              </a:ext>
            </a:extLst>
          </p:cNvPr>
          <p:cNvSpPr txBox="1"/>
          <p:nvPr/>
        </p:nvSpPr>
        <p:spPr>
          <a:xfrm>
            <a:off x="10006693" y="6400800"/>
            <a:ext cx="2091522"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Img</a:t>
            </a:r>
            <a:r>
              <a:rPr lang="en-IN" dirty="0">
                <a:latin typeface="Times New Roman" panose="02020603050405020304" pitchFamily="18" charset="0"/>
                <a:cs typeface="Times New Roman" panose="02020603050405020304" pitchFamily="18" charset="0"/>
              </a:rPr>
              <a:t> Source : </a:t>
            </a:r>
            <a:r>
              <a:rPr lang="en-IN" dirty="0" err="1">
                <a:latin typeface="Times New Roman" panose="02020603050405020304" pitchFamily="18" charset="0"/>
                <a:cs typeface="Times New Roman" panose="02020603050405020304" pitchFamily="18" charset="0"/>
                <a:hlinkClick r:id="rId4"/>
              </a:rPr>
              <a:t>Outfia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7731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B57B113-DB80-6057-FEF0-95B23055B3EC}"/>
              </a:ext>
            </a:extLst>
          </p:cNvPr>
          <p:cNvSpPr txBox="1"/>
          <p:nvPr/>
        </p:nvSpPr>
        <p:spPr>
          <a:xfrm>
            <a:off x="521594" y="909720"/>
            <a:ext cx="10753725" cy="1107996"/>
          </a:xfrm>
          <a:prstGeom prst="rect">
            <a:avLst/>
          </a:prstGeom>
          <a:noFill/>
        </p:spPr>
        <p:txBody>
          <a:bodyPr wrap="square" lIns="91440" tIns="45720" rIns="91440" bIns="45720" rtlCol="0" anchor="t">
            <a:spAutoFit/>
          </a:bodyPr>
          <a:lstStyle/>
          <a:p>
            <a:r>
              <a:rPr lang="en-IN" sz="2400" b="1" dirty="0">
                <a:latin typeface="Times New Roman" panose="02020603050405020304" pitchFamily="18" charset="0"/>
                <a:cs typeface="Times New Roman" panose="02020603050405020304" pitchFamily="18" charset="0"/>
              </a:rPr>
              <a:t>3D Rendering</a:t>
            </a:r>
          </a:p>
          <a:p>
            <a:r>
              <a:rPr lang="en-IN" sz="2400" b="1"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3D </a:t>
            </a:r>
            <a:r>
              <a:rPr lang="en-US" dirty="0">
                <a:latin typeface="Times New Roman" panose="02020603050405020304" pitchFamily="18" charset="0"/>
                <a:cs typeface="Times New Roman" panose="02020603050405020304" pitchFamily="18" charset="0"/>
              </a:rPr>
              <a:t>Rendering</a:t>
            </a:r>
            <a:r>
              <a:rPr lang="en-US" b="0" i="0" dirty="0">
                <a:effectLst/>
                <a:latin typeface="Times New Roman" panose="02020603050405020304" pitchFamily="18" charset="0"/>
                <a:cs typeface="Times New Roman" panose="02020603050405020304" pitchFamily="18" charset="0"/>
              </a:rPr>
              <a:t> refers to creating a 2D image or animation (a collection of multiple images played back at a specific frame rate) of a 3D model generated by specialized computer software.</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81F4831-8A46-8BF7-F13A-83B0D0EE90F8}"/>
              </a:ext>
            </a:extLst>
          </p:cNvPr>
          <p:cNvSpPr txBox="1"/>
          <p:nvPr/>
        </p:nvSpPr>
        <p:spPr>
          <a:xfrm>
            <a:off x="5048450" y="3046044"/>
            <a:ext cx="2076450" cy="369332"/>
          </a:xfrm>
          <a:prstGeom prst="rect">
            <a:avLst/>
          </a:prstGeom>
          <a:noFill/>
        </p:spPr>
        <p:txBody>
          <a:bodyPr wrap="square" rtlCol="0">
            <a:spAutoFit/>
          </a:bodyPr>
          <a:lstStyle/>
          <a:p>
            <a:r>
              <a:rPr lang="en-IN" b="1">
                <a:latin typeface="Times New Roman" panose="02020603050405020304" pitchFamily="18" charset="0"/>
                <a:cs typeface="Times New Roman" panose="02020603050405020304" pitchFamily="18" charset="0"/>
              </a:rPr>
              <a:t>3D Rendering</a:t>
            </a:r>
          </a:p>
        </p:txBody>
      </p:sp>
      <p:cxnSp>
        <p:nvCxnSpPr>
          <p:cNvPr id="9" name="Straight Arrow Connector 8">
            <a:extLst>
              <a:ext uri="{FF2B5EF4-FFF2-40B4-BE49-F238E27FC236}">
                <a16:creationId xmlns:a16="http://schemas.microsoft.com/office/drawing/2014/main" id="{9640D113-647F-5F0B-875C-D13DD71101D0}"/>
              </a:ext>
            </a:extLst>
          </p:cNvPr>
          <p:cNvCxnSpPr/>
          <p:nvPr/>
        </p:nvCxnSpPr>
        <p:spPr>
          <a:xfrm flipH="1">
            <a:off x="2143325" y="3424111"/>
            <a:ext cx="3248025" cy="55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074DB27-54E8-8888-7DB1-DBCB10E62B5F}"/>
              </a:ext>
            </a:extLst>
          </p:cNvPr>
          <p:cNvSpPr txBox="1"/>
          <p:nvPr/>
        </p:nvSpPr>
        <p:spPr>
          <a:xfrm>
            <a:off x="672920" y="4034528"/>
            <a:ext cx="1795463" cy="646331"/>
          </a:xfrm>
          <a:prstGeom prst="rect">
            <a:avLst/>
          </a:prstGeom>
          <a:noFill/>
        </p:spPr>
        <p:txBody>
          <a:bodyPr wrap="square" rtlCol="0">
            <a:spAutoFit/>
          </a:bodyPr>
          <a:lstStyle/>
          <a:p>
            <a:r>
              <a:rPr lang="en-IN">
                <a:latin typeface="Times New Roman" panose="02020603050405020304" pitchFamily="18" charset="0"/>
                <a:cs typeface="Times New Roman" panose="02020603050405020304" pitchFamily="18" charset="0"/>
              </a:rPr>
              <a:t>Virtual Scenes with 3D objects</a:t>
            </a:r>
          </a:p>
        </p:txBody>
      </p:sp>
      <p:cxnSp>
        <p:nvCxnSpPr>
          <p:cNvPr id="12" name="Straight Arrow Connector 11">
            <a:extLst>
              <a:ext uri="{FF2B5EF4-FFF2-40B4-BE49-F238E27FC236}">
                <a16:creationId xmlns:a16="http://schemas.microsoft.com/office/drawing/2014/main" id="{425AB68F-4F73-F963-4006-C60E59309829}"/>
              </a:ext>
            </a:extLst>
          </p:cNvPr>
          <p:cNvCxnSpPr>
            <a:cxnSpLocks/>
          </p:cNvCxnSpPr>
          <p:nvPr/>
        </p:nvCxnSpPr>
        <p:spPr>
          <a:xfrm>
            <a:off x="5840367" y="3452002"/>
            <a:ext cx="0" cy="544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DEE927D-19A9-74D4-247F-6BB0DF2D7B52}"/>
              </a:ext>
            </a:extLst>
          </p:cNvPr>
          <p:cNvCxnSpPr>
            <a:cxnSpLocks/>
          </p:cNvCxnSpPr>
          <p:nvPr/>
        </p:nvCxnSpPr>
        <p:spPr>
          <a:xfrm>
            <a:off x="6231162" y="3409072"/>
            <a:ext cx="3562350" cy="526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BE007D9-78A6-07DC-41A9-81AA575DDE4C}"/>
              </a:ext>
            </a:extLst>
          </p:cNvPr>
          <p:cNvSpPr txBox="1"/>
          <p:nvPr/>
        </p:nvSpPr>
        <p:spPr>
          <a:xfrm>
            <a:off x="4448375" y="4134958"/>
            <a:ext cx="2886074" cy="646331"/>
          </a:xfrm>
          <a:prstGeom prst="rect">
            <a:avLst/>
          </a:prstGeom>
          <a:noFill/>
        </p:spPr>
        <p:txBody>
          <a:bodyPr wrap="square" rtlCol="0">
            <a:spAutoFit/>
          </a:bodyPr>
          <a:lstStyle/>
          <a:p>
            <a:r>
              <a:rPr lang="en-IN">
                <a:latin typeface="Times New Roman" panose="02020603050405020304" pitchFamily="18" charset="0"/>
                <a:cs typeface="Times New Roman" panose="02020603050405020304" pitchFamily="18" charset="0"/>
              </a:rPr>
              <a:t>Setting up Lighting and Material for look realistic</a:t>
            </a:r>
          </a:p>
        </p:txBody>
      </p:sp>
      <p:sp>
        <p:nvSpPr>
          <p:cNvPr id="16" name="TextBox 15">
            <a:extLst>
              <a:ext uri="{FF2B5EF4-FFF2-40B4-BE49-F238E27FC236}">
                <a16:creationId xmlns:a16="http://schemas.microsoft.com/office/drawing/2014/main" id="{E022D28F-CC80-471D-6892-A459F4AD9C64}"/>
              </a:ext>
            </a:extLst>
          </p:cNvPr>
          <p:cNvSpPr txBox="1"/>
          <p:nvPr/>
        </p:nvSpPr>
        <p:spPr>
          <a:xfrm>
            <a:off x="8982275" y="3996459"/>
            <a:ext cx="2114550" cy="923330"/>
          </a:xfrm>
          <a:prstGeom prst="rect">
            <a:avLst/>
          </a:prstGeom>
          <a:noFill/>
        </p:spPr>
        <p:txBody>
          <a:bodyPr wrap="square" rtlCol="0">
            <a:spAutoFit/>
          </a:bodyPr>
          <a:lstStyle/>
          <a:p>
            <a:r>
              <a:rPr lang="en-US" b="0" i="0">
                <a:effectLst/>
                <a:latin typeface="Times New Roman" panose="02020603050405020304" pitchFamily="18" charset="0"/>
                <a:cs typeface="Times New Roman" panose="02020603050405020304" pitchFamily="18" charset="0"/>
              </a:rPr>
              <a:t>generating the final animations based on rendering</a:t>
            </a:r>
            <a:endParaRPr lang="en-IN">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EF4989A2-2640-9081-E507-781F05C27A64}"/>
              </a:ext>
            </a:extLst>
          </p:cNvPr>
          <p:cNvPicPr>
            <a:picLocks noChangeAspect="1"/>
          </p:cNvPicPr>
          <p:nvPr/>
        </p:nvPicPr>
        <p:blipFill>
          <a:blip r:embed="rId2"/>
          <a:stretch>
            <a:fillRect/>
          </a:stretch>
        </p:blipFill>
        <p:spPr>
          <a:xfrm>
            <a:off x="9931626" y="6247459"/>
            <a:ext cx="2072820" cy="493819"/>
          </a:xfrm>
          <a:prstGeom prst="rect">
            <a:avLst/>
          </a:prstGeom>
        </p:spPr>
      </p:pic>
      <p:sp>
        <p:nvSpPr>
          <p:cNvPr id="2" name="TextBox 1">
            <a:extLst>
              <a:ext uri="{FF2B5EF4-FFF2-40B4-BE49-F238E27FC236}">
                <a16:creationId xmlns:a16="http://schemas.microsoft.com/office/drawing/2014/main" id="{DE7C933E-308E-477B-8B53-914122142438}"/>
              </a:ext>
            </a:extLst>
          </p:cNvPr>
          <p:cNvSpPr txBox="1"/>
          <p:nvPr/>
        </p:nvSpPr>
        <p:spPr>
          <a:xfrm>
            <a:off x="523460" y="6142383"/>
            <a:ext cx="764948"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[1]</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3194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297</TotalTime>
  <Words>2426</Words>
  <Application>Microsoft Office PowerPoint</Application>
  <PresentationFormat>Widescreen</PresentationFormat>
  <Paragraphs>272</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Aptos</vt:lpstr>
      <vt:lpstr>Aptos Display</vt:lpstr>
      <vt:lpstr>Arial</vt:lpstr>
      <vt:lpstr>Courier New</vt:lpstr>
      <vt:lpstr>Times New Roman</vt:lpstr>
      <vt:lpstr>office theme</vt:lpstr>
      <vt:lpstr>Mobile-based large 3D Terrain rendering using WebGL (using ‘Grand Canyon’ Terrain Dataset)</vt:lpstr>
      <vt:lpstr>Content</vt:lpstr>
      <vt:lpstr>Suggestion Given</vt:lpstr>
      <vt:lpstr>Suggestion Implementation</vt:lpstr>
      <vt:lpstr>1.Overview</vt:lpstr>
      <vt:lpstr>Activity Time Chart </vt:lpstr>
      <vt:lpstr>2. Introduction</vt:lpstr>
      <vt:lpstr>PowerPoint Presentation</vt:lpstr>
      <vt:lpstr>PowerPoint Presentation</vt:lpstr>
      <vt:lpstr>3D Terrain Rendering</vt:lpstr>
      <vt:lpstr>3. Literature Review</vt:lpstr>
      <vt:lpstr>PowerPoint Presentation</vt:lpstr>
      <vt:lpstr>PowerPoint Presentation</vt:lpstr>
      <vt:lpstr>3.1 Knowledge Gap</vt:lpstr>
      <vt:lpstr>4. Methodology</vt:lpstr>
      <vt:lpstr>4. Methodology</vt:lpstr>
      <vt:lpstr>4. Methodology</vt:lpstr>
      <vt:lpstr>Flowchart</vt:lpstr>
      <vt:lpstr>PowerPoint Presentation</vt:lpstr>
      <vt:lpstr>4.1 Using WebGL through Three.Js Library</vt:lpstr>
      <vt:lpstr>PowerPoint Presentation</vt:lpstr>
      <vt:lpstr>PowerPoint Presentation</vt:lpstr>
      <vt:lpstr>PowerPoint Presentation</vt:lpstr>
      <vt:lpstr>PowerPoint Presentation</vt:lpstr>
      <vt:lpstr>PowerPoint Presentation</vt:lpstr>
      <vt:lpstr>4.2 Quad-Tree Method for Mesh Design in Terrain Rendering</vt:lpstr>
      <vt:lpstr>Advantages of Quad-Tree Structure</vt:lpstr>
      <vt:lpstr>5. Dataset</vt:lpstr>
      <vt:lpstr>6. Language and Libraries used</vt:lpstr>
      <vt:lpstr>7. Result and Analysis</vt:lpstr>
      <vt:lpstr>PowerPoint Presentation</vt:lpstr>
      <vt:lpstr>Chart depicting work percentage</vt:lpstr>
      <vt:lpstr>PowerPoint Presentation</vt:lpstr>
      <vt:lpstr>8. Future Scope</vt:lpstr>
      <vt:lpstr>9. Conclusion</vt:lpstr>
      <vt:lpstr>10.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chandan kumar</dc:creator>
  <cp:lastModifiedBy>chandan kumar</cp:lastModifiedBy>
  <cp:revision>40</cp:revision>
  <dcterms:created xsi:type="dcterms:W3CDTF">2024-05-02T14:20:26Z</dcterms:created>
  <dcterms:modified xsi:type="dcterms:W3CDTF">2024-05-07T11:12:37Z</dcterms:modified>
</cp:coreProperties>
</file>