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3" r:id="rId1"/>
  </p:sldMasterIdLst>
  <p:notesMasterIdLst>
    <p:notesMasterId r:id="rId22"/>
  </p:notesMasterIdLst>
  <p:sldIdLst>
    <p:sldId id="256" r:id="rId2"/>
    <p:sldId id="259" r:id="rId3"/>
    <p:sldId id="282" r:id="rId4"/>
    <p:sldId id="264" r:id="rId5"/>
    <p:sldId id="285" r:id="rId6"/>
    <p:sldId id="267" r:id="rId7"/>
    <p:sldId id="274" r:id="rId8"/>
    <p:sldId id="262" r:id="rId9"/>
    <p:sldId id="269" r:id="rId10"/>
    <p:sldId id="275" r:id="rId11"/>
    <p:sldId id="270" r:id="rId12"/>
    <p:sldId id="286" r:id="rId13"/>
    <p:sldId id="272" r:id="rId14"/>
    <p:sldId id="277" r:id="rId15"/>
    <p:sldId id="276" r:id="rId16"/>
    <p:sldId id="279" r:id="rId17"/>
    <p:sldId id="278" r:id="rId18"/>
    <p:sldId id="284" r:id="rId19"/>
    <p:sldId id="263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580" autoAdjust="0"/>
    <p:restoredTop sz="94660"/>
  </p:normalViewPr>
  <p:slideViewPr>
    <p:cSldViewPr snapToGrid="0">
      <p:cViewPr varScale="1">
        <p:scale>
          <a:sx n="60" d="100"/>
          <a:sy n="60" d="100"/>
        </p:scale>
        <p:origin x="58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3F244-030F-4650-AD42-E9282C809031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B68E-E190-48E2-8534-30B33C814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68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DCB0-EE33-40CD-830D-C27DA96681AD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58-69AE-44A8-88FA-19C86F94C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516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DCB0-EE33-40CD-830D-C27DA96681AD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58-69AE-44A8-88FA-19C86F94C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33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DCB0-EE33-40CD-830D-C27DA96681AD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58-69AE-44A8-88FA-19C86F94C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050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DCB0-EE33-40CD-830D-C27DA96681AD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58-69AE-44A8-88FA-19C86F94C22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8964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DCB0-EE33-40CD-830D-C27DA96681AD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58-69AE-44A8-88FA-19C86F94C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29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DCB0-EE33-40CD-830D-C27DA96681AD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58-69AE-44A8-88FA-19C86F94C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83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DCB0-EE33-40CD-830D-C27DA96681AD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58-69AE-44A8-88FA-19C86F94C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99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DCB0-EE33-40CD-830D-C27DA96681AD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58-69AE-44A8-88FA-19C86F94C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976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DCB0-EE33-40CD-830D-C27DA96681AD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58-69AE-44A8-88FA-19C86F94C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8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DCB0-EE33-40CD-830D-C27DA96681AD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58-69AE-44A8-88FA-19C86F94C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60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DCB0-EE33-40CD-830D-C27DA96681AD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58-69AE-44A8-88FA-19C86F94C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19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DCB0-EE33-40CD-830D-C27DA96681AD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58-69AE-44A8-88FA-19C86F94C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753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DCB0-EE33-40CD-830D-C27DA96681AD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58-69AE-44A8-88FA-19C86F94C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292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DCB0-EE33-40CD-830D-C27DA96681AD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58-69AE-44A8-88FA-19C86F94C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59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DCB0-EE33-40CD-830D-C27DA96681AD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58-69AE-44A8-88FA-19C86F94C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551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DCB0-EE33-40CD-830D-C27DA96681AD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58-69AE-44A8-88FA-19C86F94C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5870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DCB0-EE33-40CD-830D-C27DA96681AD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58-69AE-44A8-88FA-19C86F94C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5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A0DCB0-EE33-40CD-830D-C27DA96681AD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A5958-69AE-44A8-88FA-19C86F94C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313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  <p:sldLayoutId id="2147484155" r:id="rId12"/>
    <p:sldLayoutId id="2147484156" r:id="rId13"/>
    <p:sldLayoutId id="2147484157" r:id="rId14"/>
    <p:sldLayoutId id="2147484158" r:id="rId15"/>
    <p:sldLayoutId id="2147484159" r:id="rId16"/>
    <p:sldLayoutId id="21474841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3862" y="572568"/>
            <a:ext cx="9861846" cy="4110527"/>
          </a:xfrm>
        </p:spPr>
        <p:txBody>
          <a:bodyPr/>
          <a:lstStyle/>
          <a:p>
            <a:pPr algn="ctr"/>
            <a:r>
              <a:rPr lang="en-IN" sz="6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Employability Evaluator Model </a:t>
            </a:r>
            <a:br>
              <a:rPr lang="en-IN" sz="6000" b="1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sz="6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 Loan Eligibility</a:t>
            </a:r>
            <a:endParaRPr lang="en-IN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2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480" y="452718"/>
            <a:ext cx="9401354" cy="72660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Cases Included</a:t>
            </a:r>
            <a:endParaRPr lang="en-US" sz="4000" b="1" dirty="0">
              <a:solidFill>
                <a:schemeClr val="accent3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886" y="1360709"/>
            <a:ext cx="9284064" cy="4834992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Student Getting a job within 1 year of Masters Completion labelled as 1 else 0.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Following cases not considered as proper jobs (after Masters) :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Teaching Assistant in the University.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Research Assistant in the University.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Graduate Research Assistant in the University.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Developer jobs performed within the University.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University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Research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 position in any company if pursued for more than 4 months.</a:t>
            </a:r>
          </a:p>
        </p:txBody>
      </p:sp>
    </p:spTree>
    <p:extLst>
      <p:ext uri="{BB962C8B-B14F-4D97-AF65-F5344CB8AC3E}">
        <p14:creationId xmlns:p14="http://schemas.microsoft.com/office/powerpoint/2010/main" val="37245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752" y="119432"/>
            <a:ext cx="8870610" cy="675327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SAMPLE SCREENSHOT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752" y="1076770"/>
            <a:ext cx="10347025" cy="523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3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12800" y="1216832"/>
            <a:ext cx="4330700" cy="85326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</a:t>
            </a:r>
            <a:r>
              <a:rPr lang="en-US" dirty="0" smtClean="0">
                <a:solidFill>
                  <a:schemeClr val="bg1"/>
                </a:solidFill>
              </a:rPr>
              <a:t>LOGISTIC REGRESSION MODEL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502404" y="1229532"/>
            <a:ext cx="4419600" cy="85326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DECISION TREE CLASSIFIER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3924300" y="2527300"/>
            <a:ext cx="3225801" cy="1892300"/>
          </a:xfrm>
          <a:prstGeom prst="diamond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ENSEMBLING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54401" y="2070100"/>
            <a:ext cx="1416050" cy="91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343652" y="2070100"/>
            <a:ext cx="1168400" cy="9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gular Pentagon 14"/>
          <p:cNvSpPr/>
          <p:nvPr/>
        </p:nvSpPr>
        <p:spPr>
          <a:xfrm>
            <a:off x="4229100" y="4864100"/>
            <a:ext cx="2781300" cy="1816100"/>
          </a:xfrm>
          <a:prstGeom prst="pen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STACKED CLASSIFIER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73701" y="4419600"/>
            <a:ext cx="63499" cy="44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73100" y="215900"/>
            <a:ext cx="695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BEST MODEL FOR OPTIMIZATION 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21153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752" y="119432"/>
            <a:ext cx="10835162" cy="675327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CONFUSION MATRIX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– Job after Masters (within an year of completion)</a:t>
            </a:r>
            <a:br>
              <a:rPr lang="en-US" sz="2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 – No Job after Masters (within an year of completion)</a:t>
            </a:r>
            <a:r>
              <a:rPr lang="en-US" sz="22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2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2332" y="2019301"/>
            <a:ext cx="1378243" cy="36396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0 - TRUE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1 - TRUE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33590" y="5332287"/>
            <a:ext cx="8120010" cy="888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        0 – MODEL                                                     1 - TRUE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575" y="1854200"/>
            <a:ext cx="8829924" cy="416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5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55" y="136523"/>
            <a:ext cx="9820098" cy="82915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Interpreting the model performance</a:t>
            </a:r>
            <a:endParaRPr lang="en-US" sz="4000" b="1" dirty="0">
              <a:solidFill>
                <a:schemeClr val="accent3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90" y="1147064"/>
            <a:ext cx="10493331" cy="4834992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2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Evaluating the model on the test set of 117 students.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  - 1, Reality - 1 : 61 students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Model  - 1, Reality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- 0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34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Model  -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0,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Reality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- 1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21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Model  -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0,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Reality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- 0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67 students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 – 0 : Student will not get a job after masters (within 1 year)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Model –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Student will get a job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after masters (within 1 year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Reality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Student got a job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after masters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successfully (within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 year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Reality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0 :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Student didn’t get a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job after masters (within 1 year)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08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752" y="119432"/>
            <a:ext cx="8870610" cy="675327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PERFORMANCE</a:t>
            </a:r>
            <a:endParaRPr lang="en-US" sz="4000" b="1" dirty="0">
              <a:solidFill>
                <a:schemeClr val="accent3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25500" y="1714500"/>
            <a:ext cx="100076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0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86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Initial performance on test data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980945"/>
            <a:ext cx="10590212" cy="404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9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927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Important conclusions</a:t>
            </a:r>
            <a:endParaRPr lang="en-US" sz="4000" b="1" dirty="0">
              <a:solidFill>
                <a:schemeClr val="accent3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002" y="1510348"/>
            <a:ext cx="8341043" cy="1596136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 RISKY CASE :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Providing loan to a non deserving students.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 achieves proven recall score of 80% (80% success of mitigating the above mentioned risk).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51003" y="3323359"/>
            <a:ext cx="5878398" cy="2161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NON RISKY/SAFE CASES :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 Providing loan to a deserving student.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 providing loan to a non deserving student.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Providing loan to a deserving student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0" y="2946400"/>
            <a:ext cx="5651500" cy="322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3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7432"/>
          </a:xfrm>
        </p:spPr>
        <p:txBody>
          <a:bodyPr/>
          <a:lstStyle/>
          <a:p>
            <a:r>
              <a:rPr lang="en-IN" sz="4000" b="1" cap="all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IMPROVEMENT </a:t>
            </a:r>
            <a:endParaRPr lang="en-IN" sz="4000" b="1" cap="all" dirty="0">
              <a:solidFill>
                <a:schemeClr val="accent3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6111" y="1543806"/>
            <a:ext cx="999418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000"/>
              </a:spcAft>
              <a:buClr>
                <a:prstClr val="white"/>
              </a:buClr>
              <a:buSzPct val="80000"/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prstClr val="whit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Focus on 2 input features :</a:t>
            </a:r>
          </a:p>
          <a:p>
            <a:pPr marL="800100" lvl="1" indent="-342900" algn="just">
              <a:spcAft>
                <a:spcPts val="1000"/>
              </a:spcAft>
              <a:buClr>
                <a:prstClr val="white"/>
              </a:buClr>
              <a:buSzPct val="80000"/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prstClr val="whit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Job Experience in years after undergrad.</a:t>
            </a:r>
          </a:p>
          <a:p>
            <a:pPr marL="800100" lvl="1" indent="-342900" algn="just">
              <a:spcAft>
                <a:spcPts val="1000"/>
              </a:spcAft>
              <a:buClr>
                <a:prstClr val="white"/>
              </a:buClr>
              <a:buSzPct val="80000"/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prstClr val="whit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Number of internships during undergrad.</a:t>
            </a:r>
            <a:endParaRPr lang="en-IN" dirty="0">
              <a:solidFill>
                <a:prstClr val="white"/>
              </a:solidFill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algn="just">
              <a:spcAft>
                <a:spcPts val="1000"/>
              </a:spcAft>
              <a:buClr>
                <a:prstClr val="white"/>
              </a:buClr>
              <a:buSzPct val="80000"/>
            </a:pPr>
            <a:r>
              <a:rPr lang="en-IN" dirty="0">
                <a:solidFill>
                  <a:prstClr val="whit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  <a:p>
            <a:pPr marL="342900" indent="-342900" algn="just">
              <a:spcAft>
                <a:spcPts val="1000"/>
              </a:spcAft>
              <a:buClr>
                <a:prstClr val="white"/>
              </a:buClr>
              <a:buSzPct val="80000"/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prstClr val="whit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REPLACEMENT :</a:t>
            </a:r>
          </a:p>
          <a:p>
            <a:pPr marL="800100" lvl="1" indent="-342900" algn="just">
              <a:spcAft>
                <a:spcPts val="1000"/>
              </a:spcAft>
              <a:buClr>
                <a:prstClr val="white"/>
              </a:buClr>
              <a:buSzPct val="80000"/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prstClr val="whit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‘Job Experience in years after Undergrad’  with  ‘job score’ factor. </a:t>
            </a:r>
          </a:p>
          <a:p>
            <a:pPr marL="800100" lvl="1" indent="-342900" algn="just">
              <a:spcAft>
                <a:spcPts val="1000"/>
              </a:spcAft>
              <a:buClr>
                <a:prstClr val="white"/>
              </a:buClr>
              <a:buSzPct val="80000"/>
              <a:buFont typeface="Wingdings" panose="05000000000000000000" pitchFamily="2" charset="2"/>
              <a:buChar char="q"/>
            </a:pPr>
            <a:r>
              <a:rPr lang="en-IN" dirty="0">
                <a:solidFill>
                  <a:prstClr val="whit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‘Number of internships during undergrad’ with ‘internship score</a:t>
            </a:r>
            <a:r>
              <a:rPr lang="en-IN" dirty="0" smtClean="0">
                <a:solidFill>
                  <a:prstClr val="whit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’.</a:t>
            </a:r>
            <a:endParaRPr lang="en-I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27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88374" y="209071"/>
            <a:ext cx="11544301" cy="861420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HOW THIS MODEL HELPS </a:t>
            </a:r>
            <a:r>
              <a:rPr lang="en-IN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IN" sz="4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BANK</a:t>
            </a:r>
            <a:r>
              <a:rPr lang="en-IN" sz="40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4000" b="1" dirty="0">
              <a:solidFill>
                <a:schemeClr val="accent3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7127" y="1343824"/>
            <a:ext cx="11451771" cy="388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Student </a:t>
            </a:r>
            <a:r>
              <a:rPr lang="en-IN" sz="2000" dirty="0"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need not go to </a:t>
            </a:r>
            <a:r>
              <a:rPr lang="en-IN" sz="2000" dirty="0" smtClean="0"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any </a:t>
            </a:r>
            <a:r>
              <a:rPr lang="en-IN" sz="2000" dirty="0"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third party to convince bank </a:t>
            </a:r>
            <a:r>
              <a:rPr lang="en-IN" sz="2000" dirty="0" smtClean="0"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for </a:t>
            </a:r>
            <a:r>
              <a:rPr lang="en-IN" sz="2000" dirty="0"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loan solutions</a:t>
            </a:r>
            <a:r>
              <a:rPr lang="en-IN" sz="2000" dirty="0" smtClean="0"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  <a:p>
            <a:pPr algn="just">
              <a:spcAft>
                <a:spcPts val="1000"/>
              </a:spcAft>
              <a:buClr>
                <a:schemeClr val="tx1"/>
              </a:buClr>
              <a:buSzPct val="80000"/>
            </a:pPr>
            <a:r>
              <a:rPr lang="en-IN" sz="2000" dirty="0" smtClean="0"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  <a:p>
            <a:pPr marL="342900" indent="-342900" algn="just">
              <a:spcAft>
                <a:spcPts val="1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Profile evaluation and banking assessment on the go. </a:t>
            </a:r>
          </a:p>
          <a:p>
            <a:pPr algn="just">
              <a:spcAft>
                <a:spcPts val="1000"/>
              </a:spcAft>
              <a:buClr>
                <a:schemeClr val="tx1"/>
              </a:buClr>
              <a:buSzPct val="80000"/>
            </a:pPr>
            <a:endParaRPr lang="en-IN" sz="2000" dirty="0" smtClean="0"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1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Leveraging the power of Data Science to generate revenues.</a:t>
            </a:r>
          </a:p>
          <a:p>
            <a:pPr algn="just">
              <a:spcAft>
                <a:spcPts val="1000"/>
              </a:spcAft>
              <a:buClr>
                <a:schemeClr val="tx1"/>
              </a:buClr>
              <a:buSzPct val="80000"/>
            </a:pPr>
            <a:endParaRPr lang="en-IN" sz="2000" dirty="0"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1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Mitigates </a:t>
            </a:r>
            <a:r>
              <a:rPr lang="en-IN" sz="2000" dirty="0"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the </a:t>
            </a:r>
            <a:r>
              <a:rPr lang="en-IN" sz="2000" dirty="0" smtClean="0"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participation </a:t>
            </a:r>
            <a:r>
              <a:rPr lang="en-IN" sz="2000" dirty="0"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of any third </a:t>
            </a:r>
            <a:r>
              <a:rPr lang="en-IN" sz="2000" dirty="0" smtClean="0"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party/NBFC(s). </a:t>
            </a:r>
          </a:p>
          <a:p>
            <a:pPr algn="just">
              <a:spcAft>
                <a:spcPts val="1000"/>
              </a:spcAft>
              <a:buClr>
                <a:schemeClr val="tx1"/>
              </a:buClr>
              <a:buSzPct val="80000"/>
            </a:pPr>
            <a:endParaRPr lang="en-IN" sz="2000" dirty="0" smtClean="0"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1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Common </a:t>
            </a:r>
            <a:r>
              <a:rPr lang="en-IN" sz="2000" dirty="0"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platform </a:t>
            </a:r>
            <a:r>
              <a:rPr lang="en-IN" sz="2000" dirty="0" smtClean="0"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for the bank and the student. </a:t>
            </a:r>
            <a:endParaRPr lang="en-IN" sz="2000" dirty="0">
              <a:effectLst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7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2144" y="368425"/>
            <a:ext cx="9257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cap="all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DISTRIBUTION – Indian students</a:t>
            </a:r>
            <a:endParaRPr lang="en-IN" sz="4000" b="1" cap="all" dirty="0">
              <a:solidFill>
                <a:schemeClr val="accent3">
                  <a:lumMod val="60000"/>
                  <a:lumOff val="40000"/>
                </a:schemeClr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895" y="6265521"/>
            <a:ext cx="2462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 dirty="0" smtClean="0"/>
              <a:t>                 Source </a:t>
            </a:r>
            <a:r>
              <a:rPr lang="en-IN" sz="1200" i="1" dirty="0"/>
              <a:t>- </a:t>
            </a:r>
            <a:r>
              <a:rPr lang="en-IN" sz="1200" i="1" dirty="0" smtClean="0"/>
              <a:t>factly.in</a:t>
            </a:r>
            <a:endParaRPr lang="en-IN" sz="12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56" y="1288473"/>
            <a:ext cx="10259925" cy="488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0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7732" y="601980"/>
            <a:ext cx="8825658" cy="3329581"/>
          </a:xfrm>
        </p:spPr>
        <p:txBody>
          <a:bodyPr/>
          <a:lstStyle/>
          <a:p>
            <a:r>
              <a:rPr lang="en-IN" sz="6000" dirty="0" smtClean="0"/>
              <a:t>          </a:t>
            </a:r>
            <a:r>
              <a:rPr lang="en-IN" sz="6000" b="1" cap="all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Thank </a:t>
            </a:r>
            <a:r>
              <a:rPr lang="en-IN" sz="6000" b="1" cap="all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You</a:t>
            </a:r>
            <a:endParaRPr lang="en-IN" sz="6000" b="1" cap="all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31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9115" y="4746071"/>
            <a:ext cx="92763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251" y="189673"/>
            <a:ext cx="3240048" cy="71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6B729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6B729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E6B729">
                  <a:lumMod val="60000"/>
                  <a:lumOff val="40000"/>
                </a:srgb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115" y="1088565"/>
            <a:ext cx="989023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5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pending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on tuition and hostel fees by Indian students studying abroad has shot up 44% from $1.9 billion in 2013-14 to $2.8 billion in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2017-18 : RBI</a:t>
            </a:r>
          </a:p>
          <a:p>
            <a:pPr marL="342900" indent="-342900">
              <a:spcAft>
                <a:spcPts val="15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15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Count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of Indian students studying in the US went up from 132,888 in 2014-15 to 186,267 in 2016-17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spcAft>
                <a:spcPts val="15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 fontAlgn="base">
              <a:spcAft>
                <a:spcPts val="15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IN" sz="20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Around 3 lakh Indian students go abroad annually for pursuing Masters</a:t>
            </a:r>
            <a:r>
              <a:rPr lang="en-IN" sz="20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0" fontAlgn="base">
              <a:spcAft>
                <a:spcPts val="150"/>
              </a:spcAft>
              <a:buClr>
                <a:schemeClr val="tx1"/>
              </a:buClr>
              <a:buSzPct val="80000"/>
              <a:defRPr/>
            </a:pPr>
            <a:endParaRPr lang="en-IN" sz="20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 fontAlgn="base">
              <a:spcAft>
                <a:spcPts val="15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IN" sz="20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Nearly </a:t>
            </a:r>
            <a:r>
              <a:rPr lang="en-IN" sz="20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33% take property-backed loans</a:t>
            </a:r>
            <a:r>
              <a:rPr lang="en-IN" sz="20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lvl="0" indent="-342900" fontAlgn="base">
              <a:spcAft>
                <a:spcPts val="15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defRPr/>
            </a:pPr>
            <a:endParaRPr lang="en-IN" sz="20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 fontAlgn="base">
              <a:spcAft>
                <a:spcPts val="15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stimated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5.53 lakh Indian students studying  in 86 different countries</a:t>
            </a:r>
            <a:endParaRPr lang="en-IN" sz="20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 fontAlgn="base">
              <a:spcAft>
                <a:spcPts val="15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defRPr/>
            </a:pPr>
            <a:endParaRPr lang="en-IN" sz="20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 fontAlgn="base">
              <a:spcAft>
                <a:spcPts val="15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average increase of 7 to 10% (conservative estimate) in number of students going abroad every year</a:t>
            </a:r>
            <a:r>
              <a:rPr lang="en-US" sz="20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lvl="0" indent="-342900" fontAlgn="base">
              <a:spcAft>
                <a:spcPts val="15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defRPr/>
            </a:pPr>
            <a:endParaRPr lang="en-US" sz="2000" dirty="0" smtClean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fontAlgn="base">
              <a:spcAft>
                <a:spcPts val="15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Majority students reject the offers because of the lack of any tangible collateral. </a:t>
            </a:r>
          </a:p>
        </p:txBody>
      </p:sp>
    </p:spTree>
    <p:extLst>
      <p:ext uri="{BB962C8B-B14F-4D97-AF65-F5344CB8AC3E}">
        <p14:creationId xmlns:p14="http://schemas.microsoft.com/office/powerpoint/2010/main" val="400215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342" y="345904"/>
            <a:ext cx="8825658" cy="861420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PREDICTED JOB TRENDS :</a:t>
            </a:r>
            <a:r>
              <a:rPr lang="en-IN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endParaRPr lang="en-IN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0342" y="1426731"/>
            <a:ext cx="10091903" cy="1881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Science jobs have grown at over 650% since 2012. 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Machine Learning jobs grew at a rapid rate of 9.8x in the last 5 years.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Jobs for Database Engineer/Architect, Business Intelligence Analyst, Data Analyst and similar domains are all time high.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36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9813" y="277515"/>
            <a:ext cx="9311055" cy="861420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4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STUDENT’S PERSPECTIVE</a:t>
            </a:r>
            <a:endParaRPr lang="en-IN" sz="4000" b="1" dirty="0">
              <a:solidFill>
                <a:schemeClr val="accent3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2573" y="1562463"/>
            <a:ext cx="10949198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Clr>
                <a:prstClr val="white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IN" sz="2000" dirty="0">
                <a:solidFill>
                  <a:prstClr val="whit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</a:t>
            </a:r>
            <a:r>
              <a:rPr lang="en-IN" sz="2000" dirty="0" smtClean="0">
                <a:solidFill>
                  <a:prstClr val="whit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anks </a:t>
            </a:r>
            <a:r>
              <a:rPr lang="en-IN" sz="2000" dirty="0">
                <a:solidFill>
                  <a:prstClr val="whit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in India don’t do higher educational </a:t>
            </a:r>
            <a:r>
              <a:rPr lang="en-IN" sz="2000" dirty="0" smtClean="0">
                <a:solidFill>
                  <a:prstClr val="whit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loans.</a:t>
            </a:r>
          </a:p>
          <a:p>
            <a:pPr marL="342900" indent="-342900" algn="just">
              <a:lnSpc>
                <a:spcPct val="115000"/>
              </a:lnSpc>
              <a:buClr>
                <a:prstClr val="white"/>
              </a:buClr>
              <a:buSzPct val="80000"/>
              <a:buFont typeface="Wingdings" panose="05000000000000000000" pitchFamily="2" charset="2"/>
              <a:buChar char="q"/>
              <a:defRPr/>
            </a:pPr>
            <a:endParaRPr lang="en-IN" sz="2000" dirty="0">
              <a:solidFill>
                <a:prstClr val="white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indent="-342900" algn="just">
              <a:lnSpc>
                <a:spcPct val="115000"/>
              </a:lnSpc>
              <a:buClr>
                <a:prstClr val="white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IN" sz="2000" dirty="0" smtClean="0">
                <a:solidFill>
                  <a:prstClr val="whit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NBFC’S rely </a:t>
            </a:r>
            <a:r>
              <a:rPr lang="en-IN" sz="2000" dirty="0">
                <a:solidFill>
                  <a:prstClr val="whit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on banks for </a:t>
            </a:r>
            <a:r>
              <a:rPr lang="en-IN" sz="2000" dirty="0" smtClean="0">
                <a:solidFill>
                  <a:prstClr val="whit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loan processing.</a:t>
            </a:r>
          </a:p>
          <a:p>
            <a:pPr marL="342900" indent="-342900" algn="just">
              <a:lnSpc>
                <a:spcPct val="115000"/>
              </a:lnSpc>
              <a:buClr>
                <a:prstClr val="white"/>
              </a:buClr>
              <a:buSzPct val="80000"/>
              <a:buFont typeface="Wingdings" panose="05000000000000000000" pitchFamily="2" charset="2"/>
              <a:buChar char="q"/>
              <a:defRPr/>
            </a:pPr>
            <a:endParaRPr lang="en-IN" sz="2000" dirty="0">
              <a:solidFill>
                <a:prstClr val="white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indent="-342900" algn="just">
              <a:lnSpc>
                <a:spcPct val="115000"/>
              </a:lnSpc>
              <a:buClr>
                <a:prstClr val="white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IN" sz="2000" dirty="0" smtClean="0">
                <a:solidFill>
                  <a:prstClr val="whit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NBFC’s generate </a:t>
            </a:r>
            <a:r>
              <a:rPr lang="en-IN" sz="2000" dirty="0">
                <a:solidFill>
                  <a:prstClr val="whit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negative </a:t>
            </a:r>
            <a:r>
              <a:rPr lang="en-IN" sz="2000" dirty="0" smtClean="0">
                <a:solidFill>
                  <a:prstClr val="whit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sentiments (charging processing fee).</a:t>
            </a:r>
          </a:p>
          <a:p>
            <a:pPr marL="342900" indent="-342900" algn="just">
              <a:lnSpc>
                <a:spcPct val="115000"/>
              </a:lnSpc>
              <a:buClr>
                <a:prstClr val="white"/>
              </a:buClr>
              <a:buSzPct val="80000"/>
              <a:buFont typeface="Wingdings" panose="05000000000000000000" pitchFamily="2" charset="2"/>
              <a:buChar char="q"/>
              <a:defRPr/>
            </a:pPr>
            <a:endParaRPr lang="en-IN" sz="2000" dirty="0">
              <a:solidFill>
                <a:prstClr val="white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indent="-342900" algn="just">
              <a:lnSpc>
                <a:spcPct val="115000"/>
              </a:lnSpc>
              <a:buClr>
                <a:prstClr val="white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IN" sz="2000" dirty="0">
                <a:solidFill>
                  <a:prstClr val="whit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Students </a:t>
            </a:r>
            <a:r>
              <a:rPr lang="en-IN" sz="2000" dirty="0" smtClean="0">
                <a:solidFill>
                  <a:prstClr val="whit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dependency </a:t>
            </a:r>
            <a:r>
              <a:rPr lang="en-IN" sz="2000" dirty="0">
                <a:solidFill>
                  <a:prstClr val="whit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on third party </a:t>
            </a:r>
            <a:r>
              <a:rPr lang="en-IN" sz="2000" dirty="0" smtClean="0">
                <a:solidFill>
                  <a:prstClr val="whit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to </a:t>
            </a:r>
            <a:r>
              <a:rPr lang="en-IN" sz="2000" dirty="0">
                <a:solidFill>
                  <a:prstClr val="whit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convince </a:t>
            </a:r>
            <a:r>
              <a:rPr lang="en-IN" sz="2000" dirty="0" smtClean="0">
                <a:solidFill>
                  <a:prstClr val="whit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banks.</a:t>
            </a:r>
          </a:p>
          <a:p>
            <a:pPr marL="342900" indent="-342900" algn="just">
              <a:lnSpc>
                <a:spcPct val="115000"/>
              </a:lnSpc>
              <a:buClr>
                <a:prstClr val="white"/>
              </a:buClr>
              <a:buSzPct val="80000"/>
              <a:buFont typeface="Wingdings" panose="05000000000000000000" pitchFamily="2" charset="2"/>
              <a:buChar char="q"/>
              <a:defRPr/>
            </a:pPr>
            <a:endParaRPr lang="en-IN" sz="2000" dirty="0" smtClean="0">
              <a:solidFill>
                <a:prstClr val="white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indent="-342900" algn="just">
              <a:lnSpc>
                <a:spcPct val="115000"/>
              </a:lnSpc>
              <a:buClr>
                <a:prstClr val="white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IN" sz="2000" dirty="0" smtClean="0">
                <a:solidFill>
                  <a:prstClr val="whit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Lack of data science perspective for evaluation.</a:t>
            </a:r>
          </a:p>
          <a:p>
            <a:pPr marL="342900" indent="-342900" algn="just">
              <a:lnSpc>
                <a:spcPct val="115000"/>
              </a:lnSpc>
              <a:buClr>
                <a:prstClr val="white"/>
              </a:buClr>
              <a:buSzPct val="80000"/>
              <a:buFont typeface="Wingdings" panose="05000000000000000000" pitchFamily="2" charset="2"/>
              <a:buChar char="q"/>
              <a:defRPr/>
            </a:pPr>
            <a:endParaRPr lang="en-IN" sz="2000" dirty="0" smtClean="0">
              <a:solidFill>
                <a:prstClr val="white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indent="-342900" algn="just">
              <a:lnSpc>
                <a:spcPct val="115000"/>
              </a:lnSpc>
              <a:buClr>
                <a:prstClr val="white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IN" sz="2000" dirty="0" smtClean="0">
                <a:solidFill>
                  <a:prstClr val="whit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Student rejects admit offers in most of the cases.</a:t>
            </a:r>
            <a:endParaRPr lang="en-IN" sz="2000" dirty="0">
              <a:solidFill>
                <a:prstClr val="white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2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820605"/>
          </a:xfrm>
        </p:spPr>
        <p:txBody>
          <a:bodyPr/>
          <a:lstStyle/>
          <a:p>
            <a:r>
              <a:rPr lang="en-IN" sz="4000" b="1" cap="all" dirty="0">
                <a:solidFill>
                  <a:schemeClr val="accent3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030" y="1392965"/>
            <a:ext cx="10810430" cy="42908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Lot number of student’s fail to secure loans for higher education, every year.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Student may have decent profile and skills to land up a job after their masters.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Many of them don’t have any tangible collateral security.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Finally banks refuse to process their loan.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Bank judges only student’s financial standards strictly.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Traditional banking convention followed for higher education loans.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 proper Data Science Model perspective leveraged for solution</a:t>
            </a:r>
            <a:r>
              <a:rPr lang="en-IN" dirty="0" smtClean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</a:t>
            </a:r>
            <a:endParaRPr lang="en-IN" dirty="0"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9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8861" cy="82060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 – A DATA SCIENCE MODEL</a:t>
            </a:r>
            <a:endParaRPr lang="en-US" sz="4000" b="1" dirty="0">
              <a:solidFill>
                <a:schemeClr val="accent3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426" y="1564268"/>
            <a:ext cx="8784172" cy="3262566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Developing </a:t>
            </a:r>
            <a:r>
              <a:rPr lang="en-IN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 </a:t>
            </a:r>
            <a:r>
              <a:rPr lang="en-I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Data Science </a:t>
            </a:r>
            <a:r>
              <a:rPr lang="en-IN" i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classification </a:t>
            </a:r>
            <a:r>
              <a:rPr lang="en-I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model.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Model that evaluates </a:t>
            </a:r>
            <a:r>
              <a:rPr lang="en-IN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 student’s </a:t>
            </a:r>
            <a:r>
              <a:rPr lang="en-I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profile, skills academic background.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 STAGED PROCESS :</a:t>
            </a:r>
            <a:endParaRPr lang="en-IN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STAGE 1 : Data Science Model Evaluation.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STAGE 2 : Evaluating secondary parameters like 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Collateral/Property.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Family Background details etc. as appropriate by the banking team.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0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507" y="90528"/>
            <a:ext cx="9460523" cy="861420"/>
          </a:xfrm>
        </p:spPr>
        <p:txBody>
          <a:bodyPr>
            <a:normAutofit fontScale="85000" lnSpcReduction="10000"/>
          </a:bodyPr>
          <a:lstStyle/>
          <a:p>
            <a:r>
              <a:rPr lang="en-IN" sz="4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</a:t>
            </a:r>
            <a:r>
              <a:rPr lang="en-IN" sz="47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classification MODEL APPROACH</a:t>
            </a:r>
            <a:endParaRPr lang="en-IN" sz="4700" b="1" dirty="0">
              <a:solidFill>
                <a:schemeClr val="accent3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5053" y="822575"/>
            <a:ext cx="1068265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endParaRPr lang="en-IN" sz="2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Target Identification for data (linkedin.com).</a:t>
            </a:r>
          </a:p>
          <a:p>
            <a:pPr marL="342900" indent="-342900" algn="just"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endParaRPr lang="en-IN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Large scale data harvesting.</a:t>
            </a:r>
          </a:p>
          <a:p>
            <a:pPr marL="342900" indent="-342900" algn="just"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endParaRPr lang="en-IN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Indian students pursuing/completed Masters in ‘STEM’.</a:t>
            </a:r>
          </a:p>
          <a:p>
            <a:pPr marL="342900" indent="-342900" algn="just"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endParaRPr lang="en-IN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Extensive </a:t>
            </a: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I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Wrangling, </a:t>
            </a: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Structuring and </a:t>
            </a:r>
            <a:r>
              <a:rPr lang="en-I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Parameter evaluation.</a:t>
            </a:r>
          </a:p>
          <a:p>
            <a:pPr marL="342900" indent="-342900" algn="just"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endParaRPr lang="en-IN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I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abelling.</a:t>
            </a:r>
          </a:p>
          <a:p>
            <a:pPr marL="342900" indent="-342900" algn="just"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Splitting the data into 75% training set and 25% testing set.</a:t>
            </a:r>
          </a:p>
          <a:p>
            <a:pPr marL="342900" indent="-342900" algn="just"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endParaRPr lang="en-IN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Developing a supervised learning classification model.</a:t>
            </a:r>
          </a:p>
          <a:p>
            <a:pPr marL="342900" indent="-342900" algn="just"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44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199" y="68158"/>
            <a:ext cx="11058228" cy="640760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INPUT/INDEPENDENT FEATURES 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298" y="864739"/>
            <a:ext cx="8937996" cy="3126147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Undergrad CGPA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Undergrad </a:t>
            </a:r>
            <a:r>
              <a:rPr lang="en-IN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college </a:t>
            </a:r>
            <a:r>
              <a:rPr lang="en-I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Tier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No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of research papers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published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Number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of internships during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undergrad</a:t>
            </a:r>
            <a:r>
              <a:rPr lang="en-I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Whether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Job after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Under graduation 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Job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Experience in years after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under graduation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World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ranking of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university(Masters)</a:t>
            </a:r>
          </a:p>
          <a:p>
            <a:pPr algn="just">
              <a:buClr>
                <a:schemeClr val="tx1"/>
              </a:buClr>
            </a:pPr>
            <a:endParaRPr lang="en-IN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7298" y="4222571"/>
            <a:ext cx="9404723" cy="7288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PREDICT/DEPENDENT FEATURE</a:t>
            </a:r>
          </a:p>
          <a:p>
            <a:endParaRPr lang="en-IN" sz="2000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Whether got job within 1 year of MS completion or not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2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5298</TotalTime>
  <Words>811</Words>
  <Application>Microsoft Office PowerPoint</Application>
  <PresentationFormat>Widescreen</PresentationFormat>
  <Paragraphs>140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Ebrima</vt:lpstr>
      <vt:lpstr>Segoe UI</vt:lpstr>
      <vt:lpstr>Wingdings</vt:lpstr>
      <vt:lpstr>Wingdings 3</vt:lpstr>
      <vt:lpstr>Ion</vt:lpstr>
      <vt:lpstr>Employability Evaluator Model  For Loan Eligibility</vt:lpstr>
      <vt:lpstr>PowerPoint Presentation</vt:lpstr>
      <vt:lpstr>PowerPoint Presentation</vt:lpstr>
      <vt:lpstr>PowerPoint Presentation</vt:lpstr>
      <vt:lpstr>PowerPoint Presentation</vt:lpstr>
      <vt:lpstr>PROBLEM STATEMENT</vt:lpstr>
      <vt:lpstr>SOLUTION – A DATA SCIENCE MODEL</vt:lpstr>
      <vt:lpstr>PowerPoint Presentation</vt:lpstr>
      <vt:lpstr>INPUT/INDEPENDENT FEATURES  </vt:lpstr>
      <vt:lpstr>Cases Included</vt:lpstr>
      <vt:lpstr>SAMPLE SCREENSHOT</vt:lpstr>
      <vt:lpstr>PowerPoint Presentation</vt:lpstr>
      <vt:lpstr>CONFUSION MATRIX 1 – Job after Masters (within an year of completion) 0 – No Job after Masters (within an year of completion) </vt:lpstr>
      <vt:lpstr>Interpreting the model performance</vt:lpstr>
      <vt:lpstr>MODEL PERFORMANCE</vt:lpstr>
      <vt:lpstr>Initial performance on test data</vt:lpstr>
      <vt:lpstr>Important conclusions</vt:lpstr>
      <vt:lpstr>MODEL IMPROVEMENT </vt:lpstr>
      <vt:lpstr>PowerPoint Presentation</vt:lpstr>
      <vt:lpstr>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Evaluator For Higher Education </dc:title>
  <dc:creator>yashgandhi32@outlook.com</dc:creator>
  <cp:lastModifiedBy>Windows User</cp:lastModifiedBy>
  <cp:revision>206</cp:revision>
  <dcterms:created xsi:type="dcterms:W3CDTF">2018-12-08T18:11:37Z</dcterms:created>
  <dcterms:modified xsi:type="dcterms:W3CDTF">2019-04-24T13:07:19Z</dcterms:modified>
</cp:coreProperties>
</file>