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20104100"/>
  <p:notesSz cx="121920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3210623"/>
            <a:ext cx="10363200" cy="21749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799836"/>
            <a:ext cx="8534400" cy="2589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363200"/>
          </a:xfrm>
          <a:custGeom>
            <a:avLst/>
            <a:gdLst/>
            <a:ahLst/>
            <a:cxnLst/>
            <a:rect l="l" t="t" r="r" b="b"/>
            <a:pathLst>
              <a:path w="12192000" h="10363200">
                <a:moveTo>
                  <a:pt x="12191999" y="10363199"/>
                </a:moveTo>
                <a:lnTo>
                  <a:pt x="0" y="10363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363199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363200"/>
          </a:xfrm>
          <a:custGeom>
            <a:avLst/>
            <a:gdLst/>
            <a:ahLst/>
            <a:cxnLst/>
            <a:rect l="l" t="t" r="r" b="b"/>
            <a:pathLst>
              <a:path w="12192000" h="10363200">
                <a:moveTo>
                  <a:pt x="12191999" y="10363199"/>
                </a:moveTo>
                <a:lnTo>
                  <a:pt x="0" y="10363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"/>
                </a:lnTo>
                <a:lnTo>
                  <a:pt x="76199" y="57149"/>
                </a:lnTo>
                <a:lnTo>
                  <a:pt x="69631" y="57467"/>
                </a:lnTo>
                <a:lnTo>
                  <a:pt x="33922" y="72258"/>
                </a:lnTo>
                <a:lnTo>
                  <a:pt x="12379" y="104499"/>
                </a:lnTo>
                <a:lnTo>
                  <a:pt x="9524" y="123824"/>
                </a:lnTo>
                <a:lnTo>
                  <a:pt x="9524" y="10239374"/>
                </a:lnTo>
                <a:lnTo>
                  <a:pt x="20751" y="10276423"/>
                </a:lnTo>
                <a:lnTo>
                  <a:pt x="50684" y="10300973"/>
                </a:lnTo>
                <a:lnTo>
                  <a:pt x="76199" y="10306049"/>
                </a:lnTo>
                <a:lnTo>
                  <a:pt x="12191999" y="10306049"/>
                </a:lnTo>
                <a:lnTo>
                  <a:pt x="12191999" y="10363199"/>
                </a:lnTo>
                <a:close/>
              </a:path>
              <a:path w="12192000" h="10363200">
                <a:moveTo>
                  <a:pt x="12191999" y="10306049"/>
                </a:moveTo>
                <a:lnTo>
                  <a:pt x="12115799" y="10306049"/>
                </a:lnTo>
                <a:lnTo>
                  <a:pt x="12122364" y="10305732"/>
                </a:lnTo>
                <a:lnTo>
                  <a:pt x="12128805" y="10304780"/>
                </a:lnTo>
                <a:lnTo>
                  <a:pt x="12162944" y="10286520"/>
                </a:lnTo>
                <a:lnTo>
                  <a:pt x="12181204" y="10252384"/>
                </a:lnTo>
                <a:lnTo>
                  <a:pt x="12182474" y="10239374"/>
                </a:lnTo>
                <a:lnTo>
                  <a:pt x="12182474" y="123824"/>
                </a:lnTo>
                <a:lnTo>
                  <a:pt x="12171246" y="86775"/>
                </a:lnTo>
                <a:lnTo>
                  <a:pt x="12141313" y="62225"/>
                </a:lnTo>
                <a:lnTo>
                  <a:pt x="12115799" y="57149"/>
                </a:lnTo>
                <a:lnTo>
                  <a:pt x="12191999" y="57149"/>
                </a:lnTo>
                <a:lnTo>
                  <a:pt x="12191999" y="10306049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7624"/>
            <a:ext cx="12192000" cy="10267950"/>
          </a:xfrm>
          <a:custGeom>
            <a:avLst/>
            <a:gdLst/>
            <a:ahLst/>
            <a:cxnLst/>
            <a:rect l="l" t="t" r="r" b="b"/>
            <a:pathLst>
              <a:path w="12192000" h="10267950">
                <a:moveTo>
                  <a:pt x="12120802" y="10267949"/>
                </a:moveTo>
                <a:lnTo>
                  <a:pt x="71196" y="10267949"/>
                </a:lnTo>
                <a:lnTo>
                  <a:pt x="66241" y="10267460"/>
                </a:lnTo>
                <a:lnTo>
                  <a:pt x="29705" y="10252325"/>
                </a:lnTo>
                <a:lnTo>
                  <a:pt x="3885" y="10216286"/>
                </a:lnTo>
                <a:lnTo>
                  <a:pt x="0" y="10196752"/>
                </a:lnTo>
                <a:lnTo>
                  <a:pt x="0" y="1019174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12120802" y="0"/>
                </a:lnTo>
                <a:lnTo>
                  <a:pt x="12162292" y="15621"/>
                </a:lnTo>
                <a:lnTo>
                  <a:pt x="12188112" y="51662"/>
                </a:lnTo>
                <a:lnTo>
                  <a:pt x="12191997" y="71196"/>
                </a:lnTo>
                <a:lnTo>
                  <a:pt x="12191997" y="10196752"/>
                </a:lnTo>
                <a:lnTo>
                  <a:pt x="12176375" y="10238241"/>
                </a:lnTo>
                <a:lnTo>
                  <a:pt x="12140334" y="10264062"/>
                </a:lnTo>
                <a:lnTo>
                  <a:pt x="12125757" y="10267460"/>
                </a:lnTo>
                <a:lnTo>
                  <a:pt x="12120802" y="10267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624"/>
            <a:ext cx="12191998" cy="914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2382075"/>
            <a:ext cx="5303520" cy="6835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2382075"/>
            <a:ext cx="5303520" cy="6835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1856085" cy="20104100"/>
          </a:xfrm>
          <a:custGeom>
            <a:avLst/>
            <a:gdLst/>
            <a:ahLst/>
            <a:cxnLst/>
            <a:rect l="l" t="t" r="r" b="b"/>
            <a:pathLst>
              <a:path w="11856085" h="20104100">
                <a:moveTo>
                  <a:pt x="11855581" y="20104101"/>
                </a:moveTo>
                <a:lnTo>
                  <a:pt x="0" y="20104101"/>
                </a:lnTo>
                <a:lnTo>
                  <a:pt x="0" y="0"/>
                </a:lnTo>
                <a:lnTo>
                  <a:pt x="11855581" y="0"/>
                </a:lnTo>
                <a:lnTo>
                  <a:pt x="11855581" y="20104101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583978"/>
            <a:ext cx="11856085" cy="9117330"/>
          </a:xfrm>
          <a:custGeom>
            <a:avLst/>
            <a:gdLst/>
            <a:ahLst/>
            <a:cxnLst/>
            <a:rect l="l" t="t" r="r" b="b"/>
            <a:pathLst>
              <a:path w="11856085" h="9117330">
                <a:moveTo>
                  <a:pt x="11855580" y="9116941"/>
                </a:moveTo>
                <a:lnTo>
                  <a:pt x="0" y="9116941"/>
                </a:lnTo>
                <a:lnTo>
                  <a:pt x="0" y="0"/>
                </a:lnTo>
                <a:lnTo>
                  <a:pt x="11855580" y="0"/>
                </a:lnTo>
                <a:lnTo>
                  <a:pt x="11855580" y="306763"/>
                </a:lnTo>
                <a:lnTo>
                  <a:pt x="65499" y="306763"/>
                </a:lnTo>
                <a:lnTo>
                  <a:pt x="57229" y="308407"/>
                </a:lnTo>
                <a:lnTo>
                  <a:pt x="22172" y="331831"/>
                </a:lnTo>
                <a:lnTo>
                  <a:pt x="9262" y="363000"/>
                </a:lnTo>
                <a:lnTo>
                  <a:pt x="9262" y="8567954"/>
                </a:lnTo>
                <a:lnTo>
                  <a:pt x="34331" y="8611282"/>
                </a:lnTo>
                <a:lnTo>
                  <a:pt x="65499" y="8624192"/>
                </a:lnTo>
                <a:lnTo>
                  <a:pt x="11855580" y="8624192"/>
                </a:lnTo>
                <a:lnTo>
                  <a:pt x="11855580" y="9116941"/>
                </a:lnTo>
                <a:close/>
              </a:path>
              <a:path w="11856085" h="9117330">
                <a:moveTo>
                  <a:pt x="11855580" y="8624192"/>
                </a:moveTo>
                <a:lnTo>
                  <a:pt x="11790079" y="8624192"/>
                </a:lnTo>
                <a:lnTo>
                  <a:pt x="11798349" y="8622547"/>
                </a:lnTo>
                <a:lnTo>
                  <a:pt x="11814235" y="8615967"/>
                </a:lnTo>
                <a:lnTo>
                  <a:pt x="11844671" y="8576224"/>
                </a:lnTo>
                <a:lnTo>
                  <a:pt x="11846317" y="8567954"/>
                </a:lnTo>
                <a:lnTo>
                  <a:pt x="11846317" y="363000"/>
                </a:lnTo>
                <a:lnTo>
                  <a:pt x="11821247" y="319672"/>
                </a:lnTo>
                <a:lnTo>
                  <a:pt x="11790079" y="306763"/>
                </a:lnTo>
                <a:lnTo>
                  <a:pt x="11855580" y="306763"/>
                </a:lnTo>
                <a:lnTo>
                  <a:pt x="11855580" y="8624192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5881479"/>
            <a:ext cx="11856085" cy="8336280"/>
          </a:xfrm>
          <a:custGeom>
            <a:avLst/>
            <a:gdLst/>
            <a:ahLst/>
            <a:cxnLst/>
            <a:rect l="l" t="t" r="r" b="b"/>
            <a:pathLst>
              <a:path w="11856085" h="8336280">
                <a:moveTo>
                  <a:pt x="11786348" y="8335955"/>
                </a:moveTo>
                <a:lnTo>
                  <a:pt x="69232" y="8335955"/>
                </a:lnTo>
                <a:lnTo>
                  <a:pt x="64413" y="8335480"/>
                </a:lnTo>
                <a:lnTo>
                  <a:pt x="28885" y="8320761"/>
                </a:lnTo>
                <a:lnTo>
                  <a:pt x="3778" y="8285717"/>
                </a:lnTo>
                <a:lnTo>
                  <a:pt x="0" y="8266722"/>
                </a:lnTo>
                <a:lnTo>
                  <a:pt x="0" y="8261857"/>
                </a:lnTo>
                <a:lnTo>
                  <a:pt x="0" y="69231"/>
                </a:lnTo>
                <a:lnTo>
                  <a:pt x="15190" y="28885"/>
                </a:lnTo>
                <a:lnTo>
                  <a:pt x="50236" y="3778"/>
                </a:lnTo>
                <a:lnTo>
                  <a:pt x="69232" y="0"/>
                </a:lnTo>
                <a:lnTo>
                  <a:pt x="11786348" y="0"/>
                </a:lnTo>
                <a:lnTo>
                  <a:pt x="11826694" y="15189"/>
                </a:lnTo>
                <a:lnTo>
                  <a:pt x="11851800" y="50235"/>
                </a:lnTo>
                <a:lnTo>
                  <a:pt x="11855579" y="69231"/>
                </a:lnTo>
                <a:lnTo>
                  <a:pt x="11855579" y="8266722"/>
                </a:lnTo>
                <a:lnTo>
                  <a:pt x="11840388" y="8307067"/>
                </a:lnTo>
                <a:lnTo>
                  <a:pt x="11805341" y="8332175"/>
                </a:lnTo>
                <a:lnTo>
                  <a:pt x="11791167" y="8335480"/>
                </a:lnTo>
                <a:lnTo>
                  <a:pt x="11786348" y="83359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81478"/>
            <a:ext cx="11855581" cy="889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099" y="226400"/>
            <a:ext cx="4939030" cy="577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bg1"/>
                </a:solidFill>
                <a:latin typeface="Poppins SemiBold"/>
                <a:cs typeface="Poppins Semi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382075"/>
            <a:ext cx="10972800" cy="6835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9631871"/>
            <a:ext cx="3901440" cy="517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9631871"/>
            <a:ext cx="2804160" cy="517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04263" y="9711638"/>
            <a:ext cx="1195704" cy="290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Poppins"/>
                <a:cs typeface="Poppins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#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hyperlink" Target="https://sp-machinelearning.streamlit.app/" TargetMode="External"/><Relationship Id="rId6" Type="http://schemas.openxmlformats.org/officeDocument/2006/relationships/hyperlink" Target="https://github.com/Shubhgpatel/sp-machinelearning" TargetMode="External"/><Relationship Id="rId7" Type="http://schemas.openxmlformats.org/officeDocument/2006/relationships/image" Target="../media/image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351135"/>
            <a:chOff x="0" y="0"/>
            <a:chExt cx="12192000" cy="103511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035100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435608"/>
              <a:ext cx="12192000" cy="7663180"/>
            </a:xfrm>
            <a:custGeom>
              <a:avLst/>
              <a:gdLst/>
              <a:ahLst/>
              <a:cxnLst/>
              <a:rect l="l" t="t" r="r" b="b"/>
              <a:pathLst>
                <a:path w="12192000" h="7663180">
                  <a:moveTo>
                    <a:pt x="12191999" y="7662671"/>
                  </a:moveTo>
                  <a:lnTo>
                    <a:pt x="0" y="766267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16991"/>
                  </a:lnTo>
                  <a:lnTo>
                    <a:pt x="76199" y="316991"/>
                  </a:lnTo>
                  <a:lnTo>
                    <a:pt x="69631" y="317309"/>
                  </a:lnTo>
                  <a:lnTo>
                    <a:pt x="33922" y="332100"/>
                  </a:lnTo>
                  <a:lnTo>
                    <a:pt x="12379" y="364340"/>
                  </a:lnTo>
                  <a:lnTo>
                    <a:pt x="9524" y="383666"/>
                  </a:lnTo>
                  <a:lnTo>
                    <a:pt x="9524" y="7089266"/>
                  </a:lnTo>
                  <a:lnTo>
                    <a:pt x="20751" y="7126315"/>
                  </a:lnTo>
                  <a:lnTo>
                    <a:pt x="50684" y="7150865"/>
                  </a:lnTo>
                  <a:lnTo>
                    <a:pt x="76199" y="7155941"/>
                  </a:lnTo>
                  <a:lnTo>
                    <a:pt x="12191999" y="7155941"/>
                  </a:lnTo>
                  <a:lnTo>
                    <a:pt x="12191999" y="7662671"/>
                  </a:lnTo>
                  <a:close/>
                </a:path>
                <a:path w="12192000" h="7663180">
                  <a:moveTo>
                    <a:pt x="12191999" y="7155941"/>
                  </a:moveTo>
                  <a:lnTo>
                    <a:pt x="12115799" y="7155941"/>
                  </a:lnTo>
                  <a:lnTo>
                    <a:pt x="12122367" y="7155624"/>
                  </a:lnTo>
                  <a:lnTo>
                    <a:pt x="12128808" y="7154672"/>
                  </a:lnTo>
                  <a:lnTo>
                    <a:pt x="12162944" y="7136412"/>
                  </a:lnTo>
                  <a:lnTo>
                    <a:pt x="12181205" y="7102276"/>
                  </a:lnTo>
                  <a:lnTo>
                    <a:pt x="12182474" y="7089266"/>
                  </a:lnTo>
                  <a:lnTo>
                    <a:pt x="12182474" y="383666"/>
                  </a:lnTo>
                  <a:lnTo>
                    <a:pt x="12171246" y="346617"/>
                  </a:lnTo>
                  <a:lnTo>
                    <a:pt x="12141313" y="322067"/>
                  </a:lnTo>
                  <a:lnTo>
                    <a:pt x="12115799" y="316991"/>
                  </a:lnTo>
                  <a:lnTo>
                    <a:pt x="12191999" y="316991"/>
                  </a:lnTo>
                  <a:lnTo>
                    <a:pt x="12191999" y="715594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743074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20802" y="6857998"/>
                  </a:moveTo>
                  <a:lnTo>
                    <a:pt x="71196" y="6857998"/>
                  </a:lnTo>
                  <a:lnTo>
                    <a:pt x="66241" y="6857509"/>
                  </a:lnTo>
                  <a:lnTo>
                    <a:pt x="29705" y="6842376"/>
                  </a:lnTo>
                  <a:lnTo>
                    <a:pt x="3885" y="6806336"/>
                  </a:lnTo>
                  <a:lnTo>
                    <a:pt x="0" y="6786802"/>
                  </a:lnTo>
                  <a:lnTo>
                    <a:pt x="0" y="6781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1"/>
                  </a:lnTo>
                  <a:lnTo>
                    <a:pt x="12191997" y="71196"/>
                  </a:lnTo>
                  <a:lnTo>
                    <a:pt x="12191997" y="6786802"/>
                  </a:lnTo>
                  <a:lnTo>
                    <a:pt x="12176375" y="6828293"/>
                  </a:lnTo>
                  <a:lnTo>
                    <a:pt x="12140334" y="6854112"/>
                  </a:lnTo>
                  <a:lnTo>
                    <a:pt x="12125757" y="6857510"/>
                  </a:lnTo>
                  <a:lnTo>
                    <a:pt x="12120802" y="68579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743074"/>
              <a:ext cx="12191999" cy="43713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79948" y="2070470"/>
            <a:ext cx="6032500" cy="8178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200" spc="-540">
                <a:solidFill>
                  <a:srgbClr val="2A6BB0"/>
                </a:solidFill>
                <a:latin typeface="Lucida Sans"/>
                <a:cs typeface="Lucida Sans"/>
              </a:rPr>
              <a:t>PenguinPredictor</a:t>
            </a:r>
            <a:r>
              <a:rPr dirty="0" sz="5200" spc="-755">
                <a:solidFill>
                  <a:srgbClr val="2A6BB0"/>
                </a:solidFill>
                <a:latin typeface="Lucida Sans"/>
                <a:cs typeface="Lucida Sans"/>
              </a:rPr>
              <a:t> </a:t>
            </a:r>
            <a:r>
              <a:rPr dirty="0" sz="5200" spc="-695">
                <a:solidFill>
                  <a:srgbClr val="2A6BB0"/>
                </a:solidFill>
                <a:latin typeface="Lucida Sans"/>
                <a:cs typeface="Lucida Sans"/>
              </a:rPr>
              <a:t>App</a:t>
            </a:r>
            <a:endParaRPr sz="5200">
              <a:latin typeface="Lucida Sans"/>
              <a:cs typeface="Lucida San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76003" y="2999272"/>
            <a:ext cx="7240270" cy="13982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2500" spc="-204" b="0">
                <a:solidFill>
                  <a:srgbClr val="4A5467"/>
                </a:solidFill>
                <a:latin typeface="Poppins Light"/>
                <a:cs typeface="Poppins Light"/>
              </a:rPr>
              <a:t>Species</a:t>
            </a:r>
            <a:r>
              <a:rPr dirty="0" sz="2500" spc="-50" b="0">
                <a:solidFill>
                  <a:srgbClr val="4A5467"/>
                </a:solidFill>
                <a:latin typeface="Poppins Light"/>
                <a:cs typeface="Poppins Light"/>
              </a:rPr>
              <a:t> </a:t>
            </a:r>
            <a:r>
              <a:rPr dirty="0" sz="2500" spc="-170" b="0">
                <a:solidFill>
                  <a:srgbClr val="4A5467"/>
                </a:solidFill>
                <a:latin typeface="Poppins Light"/>
                <a:cs typeface="Poppins Light"/>
              </a:rPr>
              <a:t>Classification</a:t>
            </a:r>
            <a:r>
              <a:rPr dirty="0" sz="2500" spc="-50" b="0">
                <a:solidFill>
                  <a:srgbClr val="4A5467"/>
                </a:solidFill>
                <a:latin typeface="Poppins Light"/>
                <a:cs typeface="Poppins Light"/>
              </a:rPr>
              <a:t> </a:t>
            </a:r>
            <a:r>
              <a:rPr dirty="0" sz="2500" spc="-190" b="0">
                <a:solidFill>
                  <a:srgbClr val="4A5467"/>
                </a:solidFill>
                <a:latin typeface="Poppins Light"/>
                <a:cs typeface="Poppins Light"/>
              </a:rPr>
              <a:t>with</a:t>
            </a:r>
            <a:r>
              <a:rPr dirty="0" sz="2500" spc="-50" b="0">
                <a:solidFill>
                  <a:srgbClr val="4A5467"/>
                </a:solidFill>
                <a:latin typeface="Poppins Light"/>
                <a:cs typeface="Poppins Light"/>
              </a:rPr>
              <a:t> </a:t>
            </a:r>
            <a:r>
              <a:rPr dirty="0" sz="2500" spc="-225" b="0">
                <a:solidFill>
                  <a:srgbClr val="4A5467"/>
                </a:solidFill>
                <a:latin typeface="Poppins Light"/>
                <a:cs typeface="Poppins Light"/>
              </a:rPr>
              <a:t>Machine</a:t>
            </a:r>
            <a:r>
              <a:rPr dirty="0" sz="2500" spc="-45" b="0">
                <a:solidFill>
                  <a:srgbClr val="4A5467"/>
                </a:solidFill>
                <a:latin typeface="Poppins Light"/>
                <a:cs typeface="Poppins Light"/>
              </a:rPr>
              <a:t> </a:t>
            </a:r>
            <a:r>
              <a:rPr dirty="0" sz="2500" spc="-50" b="0">
                <a:solidFill>
                  <a:srgbClr val="4A5467"/>
                </a:solidFill>
                <a:latin typeface="Poppins Light"/>
                <a:cs typeface="Poppins Light"/>
              </a:rPr>
              <a:t>Learning</a:t>
            </a:r>
            <a:endParaRPr sz="2500">
              <a:latin typeface="Poppins Light"/>
              <a:cs typeface="Poppins Light"/>
            </a:endParaRPr>
          </a:p>
          <a:p>
            <a:pPr algn="ctr" marL="12700" marR="5080">
              <a:lnSpc>
                <a:spcPct val="112500"/>
              </a:lnSpc>
              <a:spcBef>
                <a:spcPts val="2375"/>
              </a:spcBef>
            </a:pPr>
            <a:r>
              <a:rPr dirty="0" sz="2000" spc="-220">
                <a:solidFill>
                  <a:srgbClr val="4A5467"/>
                </a:solidFill>
                <a:latin typeface="Poppins"/>
                <a:cs typeface="Poppins"/>
              </a:rPr>
              <a:t>An</a:t>
            </a:r>
            <a:r>
              <a:rPr dirty="0" sz="2000" spc="-1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70">
                <a:solidFill>
                  <a:srgbClr val="4A5467"/>
                </a:solidFill>
                <a:latin typeface="Poppins"/>
                <a:cs typeface="Poppins"/>
              </a:rPr>
              <a:t>interactive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225">
                <a:solidFill>
                  <a:srgbClr val="4A5467"/>
                </a:solidFill>
                <a:latin typeface="Poppins"/>
                <a:cs typeface="Poppins"/>
              </a:rPr>
              <a:t>machine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80">
                <a:solidFill>
                  <a:srgbClr val="4A5467"/>
                </a:solidFill>
                <a:latin typeface="Poppins"/>
                <a:cs typeface="Poppins"/>
              </a:rPr>
              <a:t>learning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80">
                <a:solidFill>
                  <a:srgbClr val="4A5467"/>
                </a:solidFill>
                <a:latin typeface="Poppins"/>
                <a:cs typeface="Poppins"/>
              </a:rPr>
              <a:t>application</a:t>
            </a:r>
            <a:r>
              <a:rPr dirty="0" sz="2000" spc="-1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45">
                <a:solidFill>
                  <a:srgbClr val="4A5467"/>
                </a:solidFill>
                <a:latin typeface="Poppins"/>
                <a:cs typeface="Poppins"/>
              </a:rPr>
              <a:t>built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90">
                <a:solidFill>
                  <a:srgbClr val="4A5467"/>
                </a:solidFill>
                <a:latin typeface="Poppins"/>
                <a:cs typeface="Poppins"/>
              </a:rPr>
              <a:t>with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75">
                <a:solidFill>
                  <a:srgbClr val="4A5467"/>
                </a:solidFill>
                <a:latin typeface="Poppins"/>
                <a:cs typeface="Poppins"/>
              </a:rPr>
              <a:t>Streamlit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95">
                <a:solidFill>
                  <a:srgbClr val="4A5467"/>
                </a:solidFill>
                <a:latin typeface="Poppins"/>
                <a:cs typeface="Poppins"/>
              </a:rPr>
              <a:t>that </a:t>
            </a:r>
            <a:r>
              <a:rPr dirty="0" sz="2000" spc="-180">
                <a:solidFill>
                  <a:srgbClr val="4A5467"/>
                </a:solidFill>
                <a:latin typeface="Poppins"/>
                <a:cs typeface="Poppins"/>
              </a:rPr>
              <a:t>predicts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204">
                <a:solidFill>
                  <a:srgbClr val="4A5467"/>
                </a:solidFill>
                <a:latin typeface="Poppins"/>
                <a:cs typeface="Poppins"/>
              </a:rPr>
              <a:t>penguin</a:t>
            </a:r>
            <a:r>
              <a:rPr dirty="0" sz="200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90">
                <a:solidFill>
                  <a:srgbClr val="4A5467"/>
                </a:solidFill>
                <a:latin typeface="Poppins"/>
                <a:cs typeface="Poppins"/>
              </a:rPr>
              <a:t>species</a:t>
            </a:r>
            <a:r>
              <a:rPr dirty="0" sz="200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215">
                <a:solidFill>
                  <a:srgbClr val="4A5467"/>
                </a:solidFill>
                <a:latin typeface="Poppins"/>
                <a:cs typeface="Poppins"/>
              </a:rPr>
              <a:t>based</a:t>
            </a:r>
            <a:r>
              <a:rPr dirty="0" sz="2000" spc="-5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225">
                <a:solidFill>
                  <a:srgbClr val="4A5467"/>
                </a:solidFill>
                <a:latin typeface="Poppins"/>
                <a:cs typeface="Poppins"/>
              </a:rPr>
              <a:t>on</a:t>
            </a:r>
            <a:r>
              <a:rPr dirty="0" sz="200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80">
                <a:solidFill>
                  <a:srgbClr val="4A5467"/>
                </a:solidFill>
                <a:latin typeface="Poppins"/>
                <a:cs typeface="Poppins"/>
              </a:rPr>
              <a:t>physical</a:t>
            </a:r>
            <a:r>
              <a:rPr dirty="0" sz="2000">
                <a:solidFill>
                  <a:srgbClr val="4A5467"/>
                </a:solidFill>
                <a:latin typeface="Poppins"/>
                <a:cs typeface="Poppins"/>
              </a:rPr>
              <a:t> </a:t>
            </a:r>
            <a:r>
              <a:rPr dirty="0" sz="2000" spc="-100">
                <a:solidFill>
                  <a:srgbClr val="4A5467"/>
                </a:solidFill>
                <a:latin typeface="Poppins"/>
                <a:cs typeface="Poppins"/>
              </a:rPr>
              <a:t>characteristics</a:t>
            </a:r>
            <a:endParaRPr sz="2000">
              <a:latin typeface="Poppins"/>
              <a:cs typeface="Poppin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35423" y="4803647"/>
            <a:ext cx="3121660" cy="490855"/>
            <a:chOff x="4535423" y="4803647"/>
            <a:chExt cx="3121660" cy="490855"/>
          </a:xfrm>
        </p:grpSpPr>
        <p:sp>
          <p:nvSpPr>
            <p:cNvPr id="10" name="object 10" descr=""/>
            <p:cNvSpPr/>
            <p:nvPr/>
          </p:nvSpPr>
          <p:spPr>
            <a:xfrm>
              <a:off x="4535423" y="4803647"/>
              <a:ext cx="3121660" cy="490855"/>
            </a:xfrm>
            <a:custGeom>
              <a:avLst/>
              <a:gdLst/>
              <a:ahLst/>
              <a:cxnLst/>
              <a:rect l="l" t="t" r="r" b="b"/>
              <a:pathLst>
                <a:path w="3121659" h="490854">
                  <a:moveTo>
                    <a:pt x="3121151" y="490727"/>
                  </a:moveTo>
                  <a:lnTo>
                    <a:pt x="0" y="490727"/>
                  </a:lnTo>
                  <a:lnTo>
                    <a:pt x="0" y="0"/>
                  </a:lnTo>
                  <a:lnTo>
                    <a:pt x="3121151" y="0"/>
                  </a:lnTo>
                  <a:lnTo>
                    <a:pt x="3121151" y="92201"/>
                  </a:lnTo>
                  <a:lnTo>
                    <a:pt x="208025" y="92201"/>
                  </a:lnTo>
                  <a:lnTo>
                    <a:pt x="200519" y="92564"/>
                  </a:lnTo>
                  <a:lnTo>
                    <a:pt x="159708" y="109468"/>
                  </a:lnTo>
                  <a:lnTo>
                    <a:pt x="135088" y="146314"/>
                  </a:lnTo>
                  <a:lnTo>
                    <a:pt x="131825" y="168401"/>
                  </a:lnTo>
                  <a:lnTo>
                    <a:pt x="131825" y="244601"/>
                  </a:lnTo>
                  <a:lnTo>
                    <a:pt x="144655" y="286943"/>
                  </a:lnTo>
                  <a:lnTo>
                    <a:pt x="178864" y="315001"/>
                  </a:lnTo>
                  <a:lnTo>
                    <a:pt x="208025" y="320801"/>
                  </a:lnTo>
                  <a:lnTo>
                    <a:pt x="3121151" y="320801"/>
                  </a:lnTo>
                  <a:lnTo>
                    <a:pt x="3121151" y="490727"/>
                  </a:lnTo>
                  <a:close/>
                </a:path>
                <a:path w="3121659" h="490854">
                  <a:moveTo>
                    <a:pt x="3121151" y="320801"/>
                  </a:moveTo>
                  <a:lnTo>
                    <a:pt x="2913125" y="320801"/>
                  </a:lnTo>
                  <a:lnTo>
                    <a:pt x="2920632" y="320439"/>
                  </a:lnTo>
                  <a:lnTo>
                    <a:pt x="2927994" y="319351"/>
                  </a:lnTo>
                  <a:lnTo>
                    <a:pt x="2967006" y="298482"/>
                  </a:lnTo>
                  <a:lnTo>
                    <a:pt x="2987875" y="259470"/>
                  </a:lnTo>
                  <a:lnTo>
                    <a:pt x="2989325" y="244601"/>
                  </a:lnTo>
                  <a:lnTo>
                    <a:pt x="2989325" y="168401"/>
                  </a:lnTo>
                  <a:lnTo>
                    <a:pt x="2976495" y="126058"/>
                  </a:lnTo>
                  <a:lnTo>
                    <a:pt x="2942285" y="98001"/>
                  </a:lnTo>
                  <a:lnTo>
                    <a:pt x="2913125" y="92201"/>
                  </a:lnTo>
                  <a:lnTo>
                    <a:pt x="3121151" y="92201"/>
                  </a:lnTo>
                  <a:lnTo>
                    <a:pt x="3121151" y="32080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49" y="4895849"/>
              <a:ext cx="152399" cy="1523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203130" y="4864381"/>
            <a:ext cx="1938020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solidFill>
                  <a:srgbClr val="2D3748"/>
                </a:solidFill>
                <a:latin typeface="Calibri"/>
                <a:cs typeface="Calibri"/>
              </a:rPr>
              <a:t>Palmer</a:t>
            </a:r>
            <a:r>
              <a:rPr dirty="0" sz="1400" spc="1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10">
                <a:solidFill>
                  <a:srgbClr val="2D3748"/>
                </a:solidFill>
                <a:latin typeface="Calibri"/>
                <a:cs typeface="Calibri"/>
              </a:rPr>
              <a:t>Penguins</a:t>
            </a:r>
            <a:r>
              <a:rPr dirty="0" sz="1400" spc="18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D3748"/>
                </a:solidFill>
                <a:latin typeface="Calibri"/>
                <a:cs typeface="Calibri"/>
              </a:rPr>
              <a:t>Dataset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667124" y="5429248"/>
            <a:ext cx="1905000" cy="381000"/>
          </a:xfrm>
          <a:custGeom>
            <a:avLst/>
            <a:gdLst/>
            <a:ahLst/>
            <a:cxnLst/>
            <a:rect l="l" t="t" r="r" b="b"/>
            <a:pathLst>
              <a:path w="1905000" h="381000">
                <a:moveTo>
                  <a:pt x="1714499" y="380999"/>
                </a:moveTo>
                <a:lnTo>
                  <a:pt x="190499" y="380999"/>
                </a:lnTo>
                <a:lnTo>
                  <a:pt x="181140" y="380771"/>
                </a:lnTo>
                <a:lnTo>
                  <a:pt x="135199" y="372798"/>
                </a:lnTo>
                <a:lnTo>
                  <a:pt x="92571" y="353904"/>
                </a:lnTo>
                <a:lnTo>
                  <a:pt x="55795" y="325203"/>
                </a:lnTo>
                <a:lnTo>
                  <a:pt x="27095" y="288426"/>
                </a:lnTo>
                <a:lnTo>
                  <a:pt x="8200" y="245798"/>
                </a:lnTo>
                <a:lnTo>
                  <a:pt x="228" y="199858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5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714499" y="0"/>
                </a:lnTo>
                <a:lnTo>
                  <a:pt x="1760797" y="5710"/>
                </a:lnTo>
                <a:lnTo>
                  <a:pt x="1804300" y="22491"/>
                </a:lnTo>
                <a:lnTo>
                  <a:pt x="1842423" y="49340"/>
                </a:lnTo>
                <a:lnTo>
                  <a:pt x="1872893" y="84663"/>
                </a:lnTo>
                <a:lnTo>
                  <a:pt x="1893867" y="126331"/>
                </a:lnTo>
                <a:lnTo>
                  <a:pt x="1904084" y="171827"/>
                </a:lnTo>
                <a:lnTo>
                  <a:pt x="1904999" y="190499"/>
                </a:lnTo>
                <a:lnTo>
                  <a:pt x="1904770" y="199858"/>
                </a:lnTo>
                <a:lnTo>
                  <a:pt x="1896798" y="245798"/>
                </a:lnTo>
                <a:lnTo>
                  <a:pt x="1877903" y="288426"/>
                </a:lnTo>
                <a:lnTo>
                  <a:pt x="1849203" y="325203"/>
                </a:lnTo>
                <a:lnTo>
                  <a:pt x="1812426" y="353904"/>
                </a:lnTo>
                <a:lnTo>
                  <a:pt x="1769798" y="372798"/>
                </a:lnTo>
                <a:lnTo>
                  <a:pt x="1723858" y="380771"/>
                </a:lnTo>
                <a:lnTo>
                  <a:pt x="1714499" y="3809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808908" y="5481578"/>
            <a:ext cx="161988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240">
                <a:solidFill>
                  <a:srgbClr val="2A6BB0"/>
                </a:solidFill>
                <a:latin typeface="Arial Black"/>
                <a:cs typeface="Arial Black"/>
              </a:rPr>
              <a:t></a:t>
            </a:r>
            <a:r>
              <a:rPr dirty="0" sz="1350" spc="165">
                <a:solidFill>
                  <a:srgbClr val="2A6BB0"/>
                </a:solidFill>
                <a:latin typeface="Arial Black"/>
                <a:cs typeface="Arial Black"/>
              </a:rPr>
              <a:t> </a:t>
            </a:r>
            <a:r>
              <a:rPr dirty="0" baseline="1984" sz="2100" spc="-195" b="0">
                <a:solidFill>
                  <a:srgbClr val="2A6BB0"/>
                </a:solidFill>
                <a:latin typeface="Poppins Medium"/>
                <a:cs typeface="Poppins Medium"/>
              </a:rPr>
              <a:t>Machine</a:t>
            </a:r>
            <a:r>
              <a:rPr dirty="0" baseline="1984" sz="2100" spc="-67" b="0">
                <a:solidFill>
                  <a:srgbClr val="2A6BB0"/>
                </a:solidFill>
                <a:latin typeface="Poppins Medium"/>
                <a:cs typeface="Poppins Medium"/>
              </a:rPr>
              <a:t> </a:t>
            </a:r>
            <a:r>
              <a:rPr dirty="0" baseline="1984" sz="2100" spc="-240" b="0">
                <a:solidFill>
                  <a:srgbClr val="2A6BB0"/>
                </a:solidFill>
                <a:latin typeface="Poppins Medium"/>
                <a:cs typeface="Poppins Medium"/>
              </a:rPr>
              <a:t>Learning</a:t>
            </a:r>
            <a:endParaRPr baseline="1984" sz="2100">
              <a:latin typeface="Poppins Medium"/>
              <a:cs typeface="Poppins Medi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724524" y="5429248"/>
            <a:ext cx="1543050" cy="381000"/>
          </a:xfrm>
          <a:custGeom>
            <a:avLst/>
            <a:gdLst/>
            <a:ahLst/>
            <a:cxnLst/>
            <a:rect l="l" t="t" r="r" b="b"/>
            <a:pathLst>
              <a:path w="1543050" h="381000">
                <a:moveTo>
                  <a:pt x="1352549" y="380999"/>
                </a:moveTo>
                <a:lnTo>
                  <a:pt x="190499" y="380999"/>
                </a:lnTo>
                <a:lnTo>
                  <a:pt x="181140" y="380771"/>
                </a:lnTo>
                <a:lnTo>
                  <a:pt x="135198" y="372798"/>
                </a:lnTo>
                <a:lnTo>
                  <a:pt x="92571" y="353904"/>
                </a:lnTo>
                <a:lnTo>
                  <a:pt x="55796" y="325203"/>
                </a:lnTo>
                <a:lnTo>
                  <a:pt x="27095" y="288426"/>
                </a:lnTo>
                <a:lnTo>
                  <a:pt x="8200" y="245798"/>
                </a:lnTo>
                <a:lnTo>
                  <a:pt x="228" y="199858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8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352549" y="0"/>
                </a:lnTo>
                <a:lnTo>
                  <a:pt x="1398848" y="5710"/>
                </a:lnTo>
                <a:lnTo>
                  <a:pt x="1442351" y="22491"/>
                </a:lnTo>
                <a:lnTo>
                  <a:pt x="1480473" y="49340"/>
                </a:lnTo>
                <a:lnTo>
                  <a:pt x="1510944" y="84663"/>
                </a:lnTo>
                <a:lnTo>
                  <a:pt x="1531918" y="126331"/>
                </a:lnTo>
                <a:lnTo>
                  <a:pt x="1542134" y="171827"/>
                </a:lnTo>
                <a:lnTo>
                  <a:pt x="1543049" y="190499"/>
                </a:lnTo>
                <a:lnTo>
                  <a:pt x="1542820" y="199858"/>
                </a:lnTo>
                <a:lnTo>
                  <a:pt x="1534848" y="245798"/>
                </a:lnTo>
                <a:lnTo>
                  <a:pt x="1515953" y="288426"/>
                </a:lnTo>
                <a:lnTo>
                  <a:pt x="1487253" y="325203"/>
                </a:lnTo>
                <a:lnTo>
                  <a:pt x="1450476" y="353904"/>
                </a:lnTo>
                <a:lnTo>
                  <a:pt x="1407848" y="372798"/>
                </a:lnTo>
                <a:lnTo>
                  <a:pt x="1361908" y="380771"/>
                </a:lnTo>
                <a:lnTo>
                  <a:pt x="1352549" y="380999"/>
                </a:lnTo>
                <a:close/>
              </a:path>
            </a:pathLst>
          </a:custGeom>
          <a:solidFill>
            <a:srgbClr val="EBF4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860652" y="5491149"/>
            <a:ext cx="1267460" cy="23367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240">
                <a:solidFill>
                  <a:srgbClr val="4B50BE"/>
                </a:solidFill>
                <a:latin typeface="Arial Black"/>
                <a:cs typeface="Arial Black"/>
              </a:rPr>
              <a:t></a:t>
            </a:r>
            <a:r>
              <a:rPr dirty="0" sz="1350" spc="160">
                <a:solidFill>
                  <a:srgbClr val="4B50BE"/>
                </a:solidFill>
                <a:latin typeface="Arial Black"/>
                <a:cs typeface="Arial Black"/>
              </a:rPr>
              <a:t> </a:t>
            </a:r>
            <a:r>
              <a:rPr dirty="0" baseline="2057" sz="2025" spc="-150" b="0">
                <a:solidFill>
                  <a:srgbClr val="4B50BE"/>
                </a:solidFill>
                <a:latin typeface="Poppins Medium"/>
                <a:cs typeface="Poppins Medium"/>
              </a:rPr>
              <a:t>Data</a:t>
            </a:r>
            <a:r>
              <a:rPr dirty="0" baseline="2057" sz="2025" spc="-44" b="0">
                <a:solidFill>
                  <a:srgbClr val="4B50BE"/>
                </a:solidFill>
                <a:latin typeface="Poppins Medium"/>
                <a:cs typeface="Poppins Medium"/>
              </a:rPr>
              <a:t> </a:t>
            </a:r>
            <a:r>
              <a:rPr dirty="0" baseline="2057" sz="2025" spc="-209" b="0">
                <a:solidFill>
                  <a:srgbClr val="4B50BE"/>
                </a:solidFill>
                <a:latin typeface="Poppins Medium"/>
                <a:cs typeface="Poppins Medium"/>
              </a:rPr>
              <a:t>Science</a:t>
            </a:r>
            <a:endParaRPr baseline="2057" sz="2025">
              <a:latin typeface="Poppins Medium"/>
              <a:cs typeface="Poppins Medium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419974" y="5429248"/>
            <a:ext cx="1104900" cy="381000"/>
          </a:xfrm>
          <a:custGeom>
            <a:avLst/>
            <a:gdLst/>
            <a:ahLst/>
            <a:cxnLst/>
            <a:rect l="l" t="t" r="r" b="b"/>
            <a:pathLst>
              <a:path w="1104900" h="381000">
                <a:moveTo>
                  <a:pt x="914399" y="380999"/>
                </a:moveTo>
                <a:lnTo>
                  <a:pt x="190499" y="380999"/>
                </a:lnTo>
                <a:lnTo>
                  <a:pt x="181141" y="380771"/>
                </a:lnTo>
                <a:lnTo>
                  <a:pt x="135199" y="372798"/>
                </a:lnTo>
                <a:lnTo>
                  <a:pt x="92571" y="353904"/>
                </a:lnTo>
                <a:lnTo>
                  <a:pt x="55795" y="325203"/>
                </a:lnTo>
                <a:lnTo>
                  <a:pt x="27094" y="288426"/>
                </a:lnTo>
                <a:lnTo>
                  <a:pt x="8199" y="245798"/>
                </a:lnTo>
                <a:lnTo>
                  <a:pt x="228" y="199858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2"/>
                </a:lnTo>
                <a:lnTo>
                  <a:pt x="55795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914399" y="0"/>
                </a:lnTo>
                <a:lnTo>
                  <a:pt x="960698" y="5710"/>
                </a:lnTo>
                <a:lnTo>
                  <a:pt x="1004201" y="22491"/>
                </a:lnTo>
                <a:lnTo>
                  <a:pt x="1042324" y="49340"/>
                </a:lnTo>
                <a:lnTo>
                  <a:pt x="1072793" y="84663"/>
                </a:lnTo>
                <a:lnTo>
                  <a:pt x="1093767" y="126331"/>
                </a:lnTo>
                <a:lnTo>
                  <a:pt x="1103984" y="171827"/>
                </a:lnTo>
                <a:lnTo>
                  <a:pt x="1104899" y="190499"/>
                </a:lnTo>
                <a:lnTo>
                  <a:pt x="1104670" y="199858"/>
                </a:lnTo>
                <a:lnTo>
                  <a:pt x="1096697" y="245798"/>
                </a:lnTo>
                <a:lnTo>
                  <a:pt x="1077802" y="288426"/>
                </a:lnTo>
                <a:lnTo>
                  <a:pt x="1049103" y="325203"/>
                </a:lnTo>
                <a:lnTo>
                  <a:pt x="1012327" y="353904"/>
                </a:lnTo>
                <a:lnTo>
                  <a:pt x="969699" y="372798"/>
                </a:lnTo>
                <a:lnTo>
                  <a:pt x="923758" y="380771"/>
                </a:lnTo>
                <a:lnTo>
                  <a:pt x="914399" y="380999"/>
                </a:lnTo>
                <a:close/>
              </a:path>
            </a:pathLst>
          </a:custGeom>
          <a:solidFill>
            <a:srgbClr val="FA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559675" y="5489114"/>
            <a:ext cx="823594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645">
                <a:solidFill>
                  <a:srgbClr val="6A45C1"/>
                </a:solidFill>
                <a:latin typeface="Arial Black"/>
                <a:cs typeface="Arial Black"/>
              </a:rPr>
              <a:t></a:t>
            </a:r>
            <a:r>
              <a:rPr dirty="0" sz="1350" spc="145">
                <a:solidFill>
                  <a:srgbClr val="6A45C1"/>
                </a:solidFill>
                <a:latin typeface="Arial Black"/>
                <a:cs typeface="Arial Black"/>
              </a:rPr>
              <a:t> </a:t>
            </a:r>
            <a:r>
              <a:rPr dirty="0" baseline="2057" sz="2025" spc="-247" b="0">
                <a:solidFill>
                  <a:srgbClr val="6A45C1"/>
                </a:solidFill>
                <a:latin typeface="Poppins Medium"/>
                <a:cs typeface="Poppins Medium"/>
              </a:rPr>
              <a:t>Python</a:t>
            </a:r>
            <a:endParaRPr baseline="2057" sz="2025">
              <a:latin typeface="Poppins Medium"/>
              <a:cs typeface="Poppins Medi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0" y="6115048"/>
            <a:ext cx="12192000" cy="542925"/>
            <a:chOff x="0" y="6115048"/>
            <a:chExt cx="12192000" cy="542925"/>
          </a:xfrm>
        </p:grpSpPr>
        <p:sp>
          <p:nvSpPr>
            <p:cNvPr id="20" name="object 20" descr=""/>
            <p:cNvSpPr/>
            <p:nvPr/>
          </p:nvSpPr>
          <p:spPr>
            <a:xfrm>
              <a:off x="0" y="6115048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91999" y="542924"/>
                  </a:moveTo>
                  <a:lnTo>
                    <a:pt x="0" y="5429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61150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92099" y="6245506"/>
            <a:ext cx="93027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2D3748"/>
                </a:solidFill>
                <a:latin typeface="Calibri"/>
                <a:cs typeface="Calibri"/>
              </a:rPr>
              <a:t>Shubh</a:t>
            </a:r>
            <a:r>
              <a:rPr dirty="0" sz="1400" spc="24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D3748"/>
                </a:solidFill>
                <a:latin typeface="Calibri"/>
                <a:cs typeface="Calibri"/>
              </a:rPr>
              <a:t>Patel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254332" y="6245506"/>
            <a:ext cx="64579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2D3748"/>
                </a:solidFill>
                <a:latin typeface="Calibri"/>
                <a:cs typeface="Calibri"/>
              </a:rPr>
              <a:t>Slide</a:t>
            </a:r>
            <a:r>
              <a:rPr dirty="0" sz="1400" spc="12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70">
                <a:solidFill>
                  <a:srgbClr val="2D3748"/>
                </a:solidFill>
                <a:latin typeface="Calibri"/>
                <a:cs typeface="Calibri"/>
              </a:rPr>
              <a:t>1/8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0410824" y="9829799"/>
            <a:ext cx="1590675" cy="323850"/>
            <a:chOff x="10410824" y="9829799"/>
            <a:chExt cx="1590675" cy="323850"/>
          </a:xfrm>
        </p:grpSpPr>
        <p:sp>
          <p:nvSpPr>
            <p:cNvPr id="25" name="object 25" descr=""/>
            <p:cNvSpPr/>
            <p:nvPr/>
          </p:nvSpPr>
          <p:spPr>
            <a:xfrm>
              <a:off x="10410824" y="982979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25124" y="9925049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0704263" y="9930141"/>
            <a:ext cx="119570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4"/>
              </a:lnSpc>
            </a:pPr>
            <a:r>
              <a:rPr dirty="0" sz="1050" spc="-114">
                <a:solidFill>
                  <a:srgbClr val="FFFFFF"/>
                </a:solidFill>
                <a:latin typeface="Poppins"/>
                <a:cs typeface="Poppins"/>
              </a:rPr>
              <a:t>Made</a:t>
            </a:r>
            <a:r>
              <a:rPr dirty="0" sz="1050" spc="5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dirty="0" sz="1050" spc="1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FFFFFF"/>
                </a:solidFill>
                <a:latin typeface="Poppins"/>
                <a:cs typeface="Poppins"/>
              </a:rPr>
              <a:t>Genspark</a:t>
            </a:r>
            <a:endParaRPr sz="105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3689" y="6073924"/>
            <a:ext cx="344614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-175" b="1">
                <a:solidFill>
                  <a:srgbClr val="FFFFFF"/>
                </a:solidFill>
                <a:latin typeface="Poppins SemiBold"/>
                <a:cs typeface="Poppins SemiBold"/>
              </a:rPr>
              <a:t>Introduction</a:t>
            </a:r>
            <a:r>
              <a:rPr dirty="0" sz="2650" spc="-65" b="1">
                <a:solidFill>
                  <a:srgbClr val="FFFFFF"/>
                </a:solidFill>
                <a:latin typeface="Poppins SemiBold"/>
                <a:cs typeface="Poppins SemiBold"/>
              </a:rPr>
              <a:t> </a:t>
            </a:r>
            <a:r>
              <a:rPr dirty="0" sz="2650" spc="-254" b="1">
                <a:solidFill>
                  <a:srgbClr val="FFFFFF"/>
                </a:solidFill>
                <a:latin typeface="Poppins SemiBold"/>
                <a:cs typeface="Poppins SemiBold"/>
              </a:rPr>
              <a:t>&amp;</a:t>
            </a:r>
            <a:r>
              <a:rPr dirty="0" sz="2650" spc="-70" b="1">
                <a:solidFill>
                  <a:srgbClr val="FFFFFF"/>
                </a:solidFill>
                <a:latin typeface="Poppins SemiBold"/>
                <a:cs typeface="Poppins SemiBold"/>
              </a:rPr>
              <a:t> </a:t>
            </a:r>
            <a:r>
              <a:rPr dirty="0" sz="2650" spc="-165" b="1">
                <a:solidFill>
                  <a:srgbClr val="FFFFFF"/>
                </a:solidFill>
                <a:latin typeface="Poppins SemiBold"/>
                <a:cs typeface="Poppins SemiBold"/>
              </a:rPr>
              <a:t>Dataset</a:t>
            </a:r>
            <a:endParaRPr sz="2650">
              <a:latin typeface="Poppins SemiBold"/>
              <a:cs typeface="Poppins SemiBold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31183" y="7021467"/>
            <a:ext cx="5614035" cy="2315210"/>
            <a:chOff x="231183" y="7021467"/>
            <a:chExt cx="5614035" cy="2315210"/>
          </a:xfrm>
        </p:grpSpPr>
        <p:sp>
          <p:nvSpPr>
            <p:cNvPr id="4" name="object 4" descr=""/>
            <p:cNvSpPr/>
            <p:nvPr/>
          </p:nvSpPr>
          <p:spPr>
            <a:xfrm>
              <a:off x="231183" y="7021467"/>
              <a:ext cx="5614035" cy="2315210"/>
            </a:xfrm>
            <a:custGeom>
              <a:avLst/>
              <a:gdLst/>
              <a:ahLst/>
              <a:cxnLst/>
              <a:rect l="l" t="t" r="r" b="b"/>
              <a:pathLst>
                <a:path w="5614035" h="2315209">
                  <a:moveTo>
                    <a:pt x="5613617" y="2314802"/>
                  </a:moveTo>
                  <a:lnTo>
                    <a:pt x="0" y="2314802"/>
                  </a:lnTo>
                  <a:lnTo>
                    <a:pt x="0" y="0"/>
                  </a:lnTo>
                  <a:lnTo>
                    <a:pt x="5613617" y="0"/>
                  </a:lnTo>
                  <a:lnTo>
                    <a:pt x="5613617" y="54832"/>
                  </a:lnTo>
                  <a:lnTo>
                    <a:pt x="130705" y="54832"/>
                  </a:lnTo>
                  <a:lnTo>
                    <a:pt x="122434" y="56476"/>
                  </a:lnTo>
                  <a:lnTo>
                    <a:pt x="87378" y="79900"/>
                  </a:lnTo>
                  <a:lnTo>
                    <a:pt x="74467" y="111068"/>
                  </a:lnTo>
                  <a:lnTo>
                    <a:pt x="74467" y="2165942"/>
                  </a:lnTo>
                  <a:lnTo>
                    <a:pt x="99537" y="2209268"/>
                  </a:lnTo>
                  <a:lnTo>
                    <a:pt x="130705" y="2222179"/>
                  </a:lnTo>
                  <a:lnTo>
                    <a:pt x="5613617" y="2222179"/>
                  </a:lnTo>
                  <a:lnTo>
                    <a:pt x="5613617" y="2314802"/>
                  </a:lnTo>
                  <a:close/>
                </a:path>
                <a:path w="5614035" h="2315209">
                  <a:moveTo>
                    <a:pt x="5613617" y="2222179"/>
                  </a:moveTo>
                  <a:lnTo>
                    <a:pt x="5482911" y="2222179"/>
                  </a:lnTo>
                  <a:lnTo>
                    <a:pt x="5491181" y="2220534"/>
                  </a:lnTo>
                  <a:lnTo>
                    <a:pt x="5507068" y="2213952"/>
                  </a:lnTo>
                  <a:lnTo>
                    <a:pt x="5537503" y="2174212"/>
                  </a:lnTo>
                  <a:lnTo>
                    <a:pt x="5539149" y="2165942"/>
                  </a:lnTo>
                  <a:lnTo>
                    <a:pt x="5539149" y="111068"/>
                  </a:lnTo>
                  <a:lnTo>
                    <a:pt x="5514079" y="67741"/>
                  </a:lnTo>
                  <a:lnTo>
                    <a:pt x="5482911" y="54832"/>
                  </a:lnTo>
                  <a:lnTo>
                    <a:pt x="5613617" y="54832"/>
                  </a:lnTo>
                  <a:lnTo>
                    <a:pt x="5613617" y="222217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4913" y="7067036"/>
              <a:ext cx="5464810" cy="2186305"/>
            </a:xfrm>
            <a:custGeom>
              <a:avLst/>
              <a:gdLst/>
              <a:ahLst/>
              <a:cxnLst/>
              <a:rect l="l" t="t" r="r" b="b"/>
              <a:pathLst>
                <a:path w="5464810" h="2186304">
                  <a:moveTo>
                    <a:pt x="5395449" y="2185872"/>
                  </a:moveTo>
                  <a:lnTo>
                    <a:pt x="51924" y="2185872"/>
                  </a:lnTo>
                  <a:lnTo>
                    <a:pt x="48310" y="2185397"/>
                  </a:lnTo>
                  <a:lnTo>
                    <a:pt x="13696" y="2160729"/>
                  </a:lnTo>
                  <a:lnTo>
                    <a:pt x="355" y="2121458"/>
                  </a:lnTo>
                  <a:lnTo>
                    <a:pt x="0" y="2116640"/>
                  </a:lnTo>
                  <a:lnTo>
                    <a:pt x="0" y="2111775"/>
                  </a:lnTo>
                  <a:lnTo>
                    <a:pt x="0" y="69232"/>
                  </a:lnTo>
                  <a:lnTo>
                    <a:pt x="11393" y="28884"/>
                  </a:lnTo>
                  <a:lnTo>
                    <a:pt x="41152" y="2372"/>
                  </a:lnTo>
                  <a:lnTo>
                    <a:pt x="51924" y="0"/>
                  </a:lnTo>
                  <a:lnTo>
                    <a:pt x="5395449" y="0"/>
                  </a:lnTo>
                  <a:lnTo>
                    <a:pt x="5435795" y="15189"/>
                  </a:lnTo>
                  <a:lnTo>
                    <a:pt x="5460903" y="50235"/>
                  </a:lnTo>
                  <a:lnTo>
                    <a:pt x="5464681" y="69232"/>
                  </a:lnTo>
                  <a:lnTo>
                    <a:pt x="5464681" y="2116640"/>
                  </a:lnTo>
                  <a:lnTo>
                    <a:pt x="5449490" y="2156986"/>
                  </a:lnTo>
                  <a:lnTo>
                    <a:pt x="5414445" y="2182093"/>
                  </a:lnTo>
                  <a:lnTo>
                    <a:pt x="5400268" y="2185397"/>
                  </a:lnTo>
                  <a:lnTo>
                    <a:pt x="5395449" y="2185872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6389" y="7067306"/>
              <a:ext cx="68580" cy="2185670"/>
            </a:xfrm>
            <a:custGeom>
              <a:avLst/>
              <a:gdLst/>
              <a:ahLst/>
              <a:cxnLst/>
              <a:rect l="l" t="t" r="r" b="b"/>
              <a:pathLst>
                <a:path w="68579" h="2185670">
                  <a:moveTo>
                    <a:pt x="68506" y="2185332"/>
                  </a:moveTo>
                  <a:lnTo>
                    <a:pt x="27113" y="2168811"/>
                  </a:lnTo>
                  <a:lnTo>
                    <a:pt x="3172" y="2132982"/>
                  </a:lnTo>
                  <a:lnTo>
                    <a:pt x="0" y="2111505"/>
                  </a:lnTo>
                  <a:lnTo>
                    <a:pt x="0" y="73827"/>
                  </a:lnTo>
                  <a:lnTo>
                    <a:pt x="12476" y="32652"/>
                  </a:lnTo>
                  <a:lnTo>
                    <a:pt x="45741" y="5369"/>
                  </a:lnTo>
                  <a:lnTo>
                    <a:pt x="68505" y="0"/>
                  </a:lnTo>
                  <a:lnTo>
                    <a:pt x="64458" y="1609"/>
                  </a:lnTo>
                  <a:lnTo>
                    <a:pt x="55380" y="9129"/>
                  </a:lnTo>
                  <a:lnTo>
                    <a:pt x="39868" y="45471"/>
                  </a:lnTo>
                  <a:lnTo>
                    <a:pt x="37048" y="73827"/>
                  </a:lnTo>
                  <a:lnTo>
                    <a:pt x="37048" y="2111505"/>
                  </a:lnTo>
                  <a:lnTo>
                    <a:pt x="44425" y="2156950"/>
                  </a:lnTo>
                  <a:lnTo>
                    <a:pt x="64458" y="2183722"/>
                  </a:lnTo>
                  <a:lnTo>
                    <a:pt x="68506" y="2185332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6439" y="8580476"/>
              <a:ext cx="1633220" cy="560705"/>
            </a:xfrm>
            <a:custGeom>
              <a:avLst/>
              <a:gdLst/>
              <a:ahLst/>
              <a:cxnLst/>
              <a:rect l="l" t="t" r="r" b="b"/>
              <a:pathLst>
                <a:path w="1633220" h="560704">
                  <a:moveTo>
                    <a:pt x="1633106" y="560176"/>
                  </a:moveTo>
                  <a:lnTo>
                    <a:pt x="0" y="560176"/>
                  </a:lnTo>
                  <a:lnTo>
                    <a:pt x="0" y="0"/>
                  </a:lnTo>
                  <a:lnTo>
                    <a:pt x="1633106" y="0"/>
                  </a:lnTo>
                  <a:lnTo>
                    <a:pt x="1633106" y="42605"/>
                  </a:lnTo>
                  <a:lnTo>
                    <a:pt x="118479" y="42605"/>
                  </a:lnTo>
                  <a:lnTo>
                    <a:pt x="110208" y="44250"/>
                  </a:lnTo>
                  <a:lnTo>
                    <a:pt x="75152" y="67674"/>
                  </a:lnTo>
                  <a:lnTo>
                    <a:pt x="62241" y="98843"/>
                  </a:lnTo>
                  <a:lnTo>
                    <a:pt x="62241" y="421689"/>
                  </a:lnTo>
                  <a:lnTo>
                    <a:pt x="87311" y="465016"/>
                  </a:lnTo>
                  <a:lnTo>
                    <a:pt x="118479" y="477927"/>
                  </a:lnTo>
                  <a:lnTo>
                    <a:pt x="1633106" y="477927"/>
                  </a:lnTo>
                  <a:lnTo>
                    <a:pt x="1633106" y="560176"/>
                  </a:lnTo>
                  <a:close/>
                </a:path>
                <a:path w="1633220" h="560704">
                  <a:moveTo>
                    <a:pt x="1633106" y="477927"/>
                  </a:moveTo>
                  <a:lnTo>
                    <a:pt x="1515738" y="477927"/>
                  </a:lnTo>
                  <a:lnTo>
                    <a:pt x="1524008" y="476281"/>
                  </a:lnTo>
                  <a:lnTo>
                    <a:pt x="1539895" y="469701"/>
                  </a:lnTo>
                  <a:lnTo>
                    <a:pt x="1570330" y="429959"/>
                  </a:lnTo>
                  <a:lnTo>
                    <a:pt x="1571975" y="421689"/>
                  </a:lnTo>
                  <a:lnTo>
                    <a:pt x="1571975" y="98843"/>
                  </a:lnTo>
                  <a:lnTo>
                    <a:pt x="1546906" y="55515"/>
                  </a:lnTo>
                  <a:lnTo>
                    <a:pt x="1515738" y="42605"/>
                  </a:lnTo>
                  <a:lnTo>
                    <a:pt x="1633106" y="42605"/>
                  </a:lnTo>
                  <a:lnTo>
                    <a:pt x="1633106" y="47792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9419" y="8613819"/>
              <a:ext cx="1528445" cy="454025"/>
            </a:xfrm>
            <a:custGeom>
              <a:avLst/>
              <a:gdLst/>
              <a:ahLst/>
              <a:cxnLst/>
              <a:rect l="l" t="t" r="r" b="b"/>
              <a:pathLst>
                <a:path w="1528445" h="454025">
                  <a:moveTo>
                    <a:pt x="1459026" y="453845"/>
                  </a:moveTo>
                  <a:lnTo>
                    <a:pt x="69232" y="453845"/>
                  </a:lnTo>
                  <a:lnTo>
                    <a:pt x="64413" y="453371"/>
                  </a:lnTo>
                  <a:lnTo>
                    <a:pt x="28885" y="438654"/>
                  </a:lnTo>
                  <a:lnTo>
                    <a:pt x="3778" y="403609"/>
                  </a:lnTo>
                  <a:lnTo>
                    <a:pt x="0" y="384613"/>
                  </a:lnTo>
                  <a:lnTo>
                    <a:pt x="0" y="379749"/>
                  </a:lnTo>
                  <a:lnTo>
                    <a:pt x="0" y="69231"/>
                  </a:lnTo>
                  <a:lnTo>
                    <a:pt x="15190" y="28885"/>
                  </a:lnTo>
                  <a:lnTo>
                    <a:pt x="50236" y="3778"/>
                  </a:lnTo>
                  <a:lnTo>
                    <a:pt x="69232" y="0"/>
                  </a:lnTo>
                  <a:lnTo>
                    <a:pt x="1459026" y="0"/>
                  </a:lnTo>
                  <a:lnTo>
                    <a:pt x="1499372" y="15190"/>
                  </a:lnTo>
                  <a:lnTo>
                    <a:pt x="1524479" y="50235"/>
                  </a:lnTo>
                  <a:lnTo>
                    <a:pt x="1528258" y="69231"/>
                  </a:lnTo>
                  <a:lnTo>
                    <a:pt x="1528258" y="384613"/>
                  </a:lnTo>
                  <a:lnTo>
                    <a:pt x="1513067" y="424960"/>
                  </a:lnTo>
                  <a:lnTo>
                    <a:pt x="1478021" y="450066"/>
                  </a:lnTo>
                  <a:lnTo>
                    <a:pt x="1463845" y="453371"/>
                  </a:lnTo>
                  <a:lnTo>
                    <a:pt x="1459026" y="453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34004" y="8580476"/>
              <a:ext cx="1494155" cy="560705"/>
            </a:xfrm>
            <a:custGeom>
              <a:avLst/>
              <a:gdLst/>
              <a:ahLst/>
              <a:cxnLst/>
              <a:rect l="l" t="t" r="r" b="b"/>
              <a:pathLst>
                <a:path w="1494154" h="560704">
                  <a:moveTo>
                    <a:pt x="1493803" y="560176"/>
                  </a:moveTo>
                  <a:lnTo>
                    <a:pt x="0" y="560176"/>
                  </a:lnTo>
                  <a:lnTo>
                    <a:pt x="0" y="0"/>
                  </a:lnTo>
                  <a:lnTo>
                    <a:pt x="1493803" y="0"/>
                  </a:lnTo>
                  <a:lnTo>
                    <a:pt x="1493803" y="42605"/>
                  </a:lnTo>
                  <a:lnTo>
                    <a:pt x="117367" y="42605"/>
                  </a:lnTo>
                  <a:lnTo>
                    <a:pt x="109097" y="44250"/>
                  </a:lnTo>
                  <a:lnTo>
                    <a:pt x="74040" y="67674"/>
                  </a:lnTo>
                  <a:lnTo>
                    <a:pt x="61130" y="98843"/>
                  </a:lnTo>
                  <a:lnTo>
                    <a:pt x="61130" y="421689"/>
                  </a:lnTo>
                  <a:lnTo>
                    <a:pt x="86199" y="465016"/>
                  </a:lnTo>
                  <a:lnTo>
                    <a:pt x="117367" y="477927"/>
                  </a:lnTo>
                  <a:lnTo>
                    <a:pt x="1493803" y="477927"/>
                  </a:lnTo>
                  <a:lnTo>
                    <a:pt x="1493803" y="560176"/>
                  </a:lnTo>
                  <a:close/>
                </a:path>
                <a:path w="1494154" h="560704">
                  <a:moveTo>
                    <a:pt x="1493803" y="477927"/>
                  </a:moveTo>
                  <a:lnTo>
                    <a:pt x="1375694" y="477927"/>
                  </a:lnTo>
                  <a:lnTo>
                    <a:pt x="1383964" y="476281"/>
                  </a:lnTo>
                  <a:lnTo>
                    <a:pt x="1399850" y="469701"/>
                  </a:lnTo>
                  <a:lnTo>
                    <a:pt x="1430286" y="429959"/>
                  </a:lnTo>
                  <a:lnTo>
                    <a:pt x="1431931" y="421689"/>
                  </a:lnTo>
                  <a:lnTo>
                    <a:pt x="1431931" y="98843"/>
                  </a:lnTo>
                  <a:lnTo>
                    <a:pt x="1406862" y="55515"/>
                  </a:lnTo>
                  <a:lnTo>
                    <a:pt x="1375694" y="42605"/>
                  </a:lnTo>
                  <a:lnTo>
                    <a:pt x="1493803" y="42605"/>
                  </a:lnTo>
                  <a:lnTo>
                    <a:pt x="1493803" y="47792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85872" y="8613819"/>
              <a:ext cx="1389380" cy="454025"/>
            </a:xfrm>
            <a:custGeom>
              <a:avLst/>
              <a:gdLst/>
              <a:ahLst/>
              <a:cxnLst/>
              <a:rect l="l" t="t" r="r" b="b"/>
              <a:pathLst>
                <a:path w="1389379" h="454025">
                  <a:moveTo>
                    <a:pt x="1320093" y="453845"/>
                  </a:moveTo>
                  <a:lnTo>
                    <a:pt x="69231" y="453845"/>
                  </a:lnTo>
                  <a:lnTo>
                    <a:pt x="64413" y="453371"/>
                  </a:lnTo>
                  <a:lnTo>
                    <a:pt x="28885" y="438654"/>
                  </a:lnTo>
                  <a:lnTo>
                    <a:pt x="3778" y="403609"/>
                  </a:lnTo>
                  <a:lnTo>
                    <a:pt x="0" y="384613"/>
                  </a:lnTo>
                  <a:lnTo>
                    <a:pt x="0" y="379749"/>
                  </a:lnTo>
                  <a:lnTo>
                    <a:pt x="0" y="69231"/>
                  </a:lnTo>
                  <a:lnTo>
                    <a:pt x="15190" y="28885"/>
                  </a:lnTo>
                  <a:lnTo>
                    <a:pt x="50236" y="3778"/>
                  </a:lnTo>
                  <a:lnTo>
                    <a:pt x="69231" y="0"/>
                  </a:lnTo>
                  <a:lnTo>
                    <a:pt x="1320093" y="0"/>
                  </a:lnTo>
                  <a:lnTo>
                    <a:pt x="1360439" y="15190"/>
                  </a:lnTo>
                  <a:lnTo>
                    <a:pt x="1385547" y="50235"/>
                  </a:lnTo>
                  <a:lnTo>
                    <a:pt x="1389325" y="69231"/>
                  </a:lnTo>
                  <a:lnTo>
                    <a:pt x="1389325" y="384613"/>
                  </a:lnTo>
                  <a:lnTo>
                    <a:pt x="1374134" y="424960"/>
                  </a:lnTo>
                  <a:lnTo>
                    <a:pt x="1339089" y="450066"/>
                  </a:lnTo>
                  <a:lnTo>
                    <a:pt x="1324912" y="453371"/>
                  </a:lnTo>
                  <a:lnTo>
                    <a:pt x="1320093" y="453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69301" y="8580476"/>
              <a:ext cx="1301750" cy="560705"/>
            </a:xfrm>
            <a:custGeom>
              <a:avLst/>
              <a:gdLst/>
              <a:ahLst/>
              <a:cxnLst/>
              <a:rect l="l" t="t" r="r" b="b"/>
              <a:pathLst>
                <a:path w="1301750" h="560704">
                  <a:moveTo>
                    <a:pt x="1301149" y="560176"/>
                  </a:moveTo>
                  <a:lnTo>
                    <a:pt x="0" y="560176"/>
                  </a:lnTo>
                  <a:lnTo>
                    <a:pt x="0" y="0"/>
                  </a:lnTo>
                  <a:lnTo>
                    <a:pt x="1301149" y="0"/>
                  </a:lnTo>
                  <a:lnTo>
                    <a:pt x="1301149" y="42605"/>
                  </a:lnTo>
                  <a:lnTo>
                    <a:pt x="119590" y="42605"/>
                  </a:lnTo>
                  <a:lnTo>
                    <a:pt x="111320" y="44250"/>
                  </a:lnTo>
                  <a:lnTo>
                    <a:pt x="76263" y="67674"/>
                  </a:lnTo>
                  <a:lnTo>
                    <a:pt x="63352" y="98843"/>
                  </a:lnTo>
                  <a:lnTo>
                    <a:pt x="63352" y="421689"/>
                  </a:lnTo>
                  <a:lnTo>
                    <a:pt x="88422" y="465016"/>
                  </a:lnTo>
                  <a:lnTo>
                    <a:pt x="119590" y="477927"/>
                  </a:lnTo>
                  <a:lnTo>
                    <a:pt x="1301149" y="477927"/>
                  </a:lnTo>
                  <a:lnTo>
                    <a:pt x="1301149" y="560176"/>
                  </a:lnTo>
                  <a:close/>
                </a:path>
                <a:path w="1301750" h="560704">
                  <a:moveTo>
                    <a:pt x="1301149" y="477927"/>
                  </a:moveTo>
                  <a:lnTo>
                    <a:pt x="1183411" y="477927"/>
                  </a:lnTo>
                  <a:lnTo>
                    <a:pt x="1191681" y="476281"/>
                  </a:lnTo>
                  <a:lnTo>
                    <a:pt x="1207567" y="469701"/>
                  </a:lnTo>
                  <a:lnTo>
                    <a:pt x="1238003" y="429959"/>
                  </a:lnTo>
                  <a:lnTo>
                    <a:pt x="1239648" y="421689"/>
                  </a:lnTo>
                  <a:lnTo>
                    <a:pt x="1239648" y="98843"/>
                  </a:lnTo>
                  <a:lnTo>
                    <a:pt x="1214579" y="55515"/>
                  </a:lnTo>
                  <a:lnTo>
                    <a:pt x="1183411" y="42605"/>
                  </a:lnTo>
                  <a:lnTo>
                    <a:pt x="1301149" y="42605"/>
                  </a:lnTo>
                  <a:lnTo>
                    <a:pt x="1301149" y="47792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723393" y="8613819"/>
              <a:ext cx="1195070" cy="454025"/>
            </a:xfrm>
            <a:custGeom>
              <a:avLst/>
              <a:gdLst/>
              <a:ahLst/>
              <a:cxnLst/>
              <a:rect l="l" t="t" r="r" b="b"/>
              <a:pathLst>
                <a:path w="1195070" h="454025">
                  <a:moveTo>
                    <a:pt x="1125588" y="453845"/>
                  </a:moveTo>
                  <a:lnTo>
                    <a:pt x="69232" y="453845"/>
                  </a:lnTo>
                  <a:lnTo>
                    <a:pt x="64413" y="453371"/>
                  </a:lnTo>
                  <a:lnTo>
                    <a:pt x="28885" y="438654"/>
                  </a:lnTo>
                  <a:lnTo>
                    <a:pt x="3778" y="403609"/>
                  </a:lnTo>
                  <a:lnTo>
                    <a:pt x="0" y="384613"/>
                  </a:lnTo>
                  <a:lnTo>
                    <a:pt x="0" y="379749"/>
                  </a:lnTo>
                  <a:lnTo>
                    <a:pt x="0" y="69231"/>
                  </a:lnTo>
                  <a:lnTo>
                    <a:pt x="15190" y="28885"/>
                  </a:lnTo>
                  <a:lnTo>
                    <a:pt x="50236" y="3778"/>
                  </a:lnTo>
                  <a:lnTo>
                    <a:pt x="69232" y="0"/>
                  </a:lnTo>
                  <a:lnTo>
                    <a:pt x="1125588" y="0"/>
                  </a:lnTo>
                  <a:lnTo>
                    <a:pt x="1165934" y="15190"/>
                  </a:lnTo>
                  <a:lnTo>
                    <a:pt x="1191041" y="50235"/>
                  </a:lnTo>
                  <a:lnTo>
                    <a:pt x="1194820" y="69231"/>
                  </a:lnTo>
                  <a:lnTo>
                    <a:pt x="1194820" y="384613"/>
                  </a:lnTo>
                  <a:lnTo>
                    <a:pt x="1179629" y="424960"/>
                  </a:lnTo>
                  <a:lnTo>
                    <a:pt x="1144583" y="450066"/>
                  </a:lnTo>
                  <a:lnTo>
                    <a:pt x="1130407" y="453371"/>
                  </a:lnTo>
                  <a:lnTo>
                    <a:pt x="1125588" y="4538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98456" y="7102706"/>
            <a:ext cx="5022215" cy="184658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750" spc="-190" b="1">
                <a:solidFill>
                  <a:srgbClr val="2D3748"/>
                </a:solidFill>
                <a:latin typeface="Poppins SemiBold"/>
                <a:cs typeface="Poppins SemiBold"/>
              </a:rPr>
              <a:t>Palmer</a:t>
            </a:r>
            <a:r>
              <a:rPr dirty="0" sz="1750" spc="-5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750" spc="-185" b="1">
                <a:solidFill>
                  <a:srgbClr val="2D3748"/>
                </a:solidFill>
                <a:latin typeface="Poppins SemiBold"/>
                <a:cs typeface="Poppins SemiBold"/>
              </a:rPr>
              <a:t>Penguins</a:t>
            </a:r>
            <a:r>
              <a:rPr dirty="0" sz="1750" spc="-5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750" spc="-25" b="1">
                <a:solidFill>
                  <a:srgbClr val="2D3748"/>
                </a:solidFill>
                <a:latin typeface="Poppins SemiBold"/>
                <a:cs typeface="Poppins SemiBold"/>
              </a:rPr>
              <a:t>Dataset</a:t>
            </a:r>
            <a:endParaRPr sz="1750">
              <a:latin typeface="Poppins SemiBold"/>
              <a:cs typeface="Poppins SemiBold"/>
            </a:endParaRPr>
          </a:p>
          <a:p>
            <a:pPr marL="12700" marR="5080">
              <a:lnSpc>
                <a:spcPct val="108000"/>
              </a:lnSpc>
              <a:spcBef>
                <a:spcPts val="505"/>
              </a:spcBef>
            </a:pP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5">
                <a:solidFill>
                  <a:srgbClr val="4A5462"/>
                </a:solidFill>
                <a:latin typeface="Century Gothic"/>
                <a:cs typeface="Century Gothic"/>
              </a:rPr>
              <a:t>Palmer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5">
                <a:solidFill>
                  <a:srgbClr val="4A5462"/>
                </a:solidFill>
                <a:latin typeface="Century Gothic"/>
                <a:cs typeface="Century Gothic"/>
              </a:rPr>
              <a:t>Penguins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85">
                <a:solidFill>
                  <a:srgbClr val="4A5462"/>
                </a:solidFill>
                <a:latin typeface="Century Gothic"/>
                <a:cs typeface="Century Gothic"/>
              </a:rPr>
              <a:t>dataset</a:t>
            </a:r>
            <a:r>
              <a:rPr dirty="0" sz="13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5">
                <a:solidFill>
                  <a:srgbClr val="4A5462"/>
                </a:solidFill>
                <a:latin typeface="Century Gothic"/>
                <a:cs typeface="Century Gothic"/>
              </a:rPr>
              <a:t>contains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25">
                <a:solidFill>
                  <a:srgbClr val="4A5462"/>
                </a:solidFill>
                <a:latin typeface="Century Gothic"/>
                <a:cs typeface="Century Gothic"/>
              </a:rPr>
              <a:t>size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measurements</a:t>
            </a:r>
            <a:r>
              <a:rPr dirty="0" sz="13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65">
                <a:solidFill>
                  <a:srgbClr val="4A5462"/>
                </a:solidFill>
                <a:latin typeface="Century Gothic"/>
                <a:cs typeface="Century Gothic"/>
              </a:rPr>
              <a:t>three </a:t>
            </a:r>
            <a:r>
              <a:rPr dirty="0" sz="1350" spc="-95">
                <a:solidFill>
                  <a:srgbClr val="4A5462"/>
                </a:solidFill>
                <a:latin typeface="Century Gothic"/>
                <a:cs typeface="Century Gothic"/>
              </a:rPr>
              <a:t>penguin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species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95">
                <a:solidFill>
                  <a:srgbClr val="4A5462"/>
                </a:solidFill>
                <a:latin typeface="Century Gothic"/>
                <a:cs typeface="Century Gothic"/>
              </a:rPr>
              <a:t>observed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20">
                <a:solidFill>
                  <a:srgbClr val="4A5462"/>
                </a:solidFill>
                <a:latin typeface="Century Gothic"/>
                <a:cs typeface="Century Gothic"/>
              </a:rPr>
              <a:t>on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85">
                <a:solidFill>
                  <a:srgbClr val="4A5462"/>
                </a:solidFill>
                <a:latin typeface="Century Gothic"/>
                <a:cs typeface="Century Gothic"/>
              </a:rPr>
              <a:t>three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25">
                <a:solidFill>
                  <a:srgbClr val="4A5462"/>
                </a:solidFill>
                <a:latin typeface="Century Gothic"/>
                <a:cs typeface="Century Gothic"/>
              </a:rPr>
              <a:t>islands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in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Century Gothic"/>
                <a:cs typeface="Century Gothic"/>
              </a:rPr>
              <a:t>Palmer </a:t>
            </a:r>
            <a:r>
              <a:rPr dirty="0" sz="1350" spc="-110">
                <a:solidFill>
                  <a:srgbClr val="4A5462"/>
                </a:solidFill>
                <a:latin typeface="Century Gothic"/>
                <a:cs typeface="Century Gothic"/>
              </a:rPr>
              <a:t>Archipelago,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5">
                <a:solidFill>
                  <a:srgbClr val="4A5462"/>
                </a:solidFill>
                <a:latin typeface="Century Gothic"/>
                <a:cs typeface="Century Gothic"/>
              </a:rPr>
              <a:t>Antarctica.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30">
                <a:solidFill>
                  <a:srgbClr val="4A5462"/>
                </a:solidFill>
                <a:latin typeface="Century Gothic"/>
                <a:cs typeface="Century Gothic"/>
              </a:rPr>
              <a:t>It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serves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as </a:t>
            </a:r>
            <a:r>
              <a:rPr dirty="0" sz="1350" spc="-120">
                <a:solidFill>
                  <a:srgbClr val="4A5462"/>
                </a:solidFill>
                <a:latin typeface="Century Gothic"/>
                <a:cs typeface="Century Gothic"/>
              </a:rPr>
              <a:t>an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5">
                <a:solidFill>
                  <a:srgbClr val="4A5462"/>
                </a:solidFill>
                <a:latin typeface="Century Gothic"/>
                <a:cs typeface="Century Gothic"/>
              </a:rPr>
              <a:t>alternative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95">
                <a:solidFill>
                  <a:srgbClr val="4A5462"/>
                </a:solidFill>
                <a:latin typeface="Century Gothic"/>
                <a:cs typeface="Century Gothic"/>
              </a:rPr>
              <a:t>to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classic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20">
                <a:solidFill>
                  <a:srgbClr val="4A5462"/>
                </a:solidFill>
                <a:latin typeface="Century Gothic"/>
                <a:cs typeface="Century Gothic"/>
              </a:rPr>
              <a:t>Iris </a:t>
            </a:r>
            <a:r>
              <a:rPr dirty="0" sz="1350" spc="-85">
                <a:solidFill>
                  <a:srgbClr val="4A5462"/>
                </a:solidFill>
                <a:latin typeface="Century Gothic"/>
                <a:cs typeface="Century Gothic"/>
              </a:rPr>
              <a:t>dataset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14">
                <a:solidFill>
                  <a:srgbClr val="4A5462"/>
                </a:solidFill>
                <a:latin typeface="Century Gothic"/>
                <a:cs typeface="Century Gothic"/>
              </a:rPr>
              <a:t>data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50">
                <a:solidFill>
                  <a:srgbClr val="4A5462"/>
                </a:solidFill>
                <a:latin typeface="Century Gothic"/>
                <a:cs typeface="Century Gothic"/>
              </a:rPr>
              <a:t>visualization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20">
                <a:solidFill>
                  <a:srgbClr val="4A5462"/>
                </a:solidFill>
                <a:latin typeface="Century Gothic"/>
                <a:cs typeface="Century Gothic"/>
              </a:rPr>
              <a:t>and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machine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learning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Century Gothic"/>
                <a:cs typeface="Century Gothic"/>
              </a:rPr>
              <a:t>examples.</a:t>
            </a:r>
            <a:endParaRPr sz="13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50">
              <a:latin typeface="Century Gothic"/>
              <a:cs typeface="Century Gothic"/>
            </a:endParaRPr>
          </a:p>
          <a:p>
            <a:pPr marL="189865">
              <a:lnSpc>
                <a:spcPct val="100000"/>
              </a:lnSpc>
              <a:tabLst>
                <a:tab pos="1865630" algn="l"/>
                <a:tab pos="3405504" algn="l"/>
              </a:tabLst>
            </a:pPr>
            <a:r>
              <a:rPr dirty="0" sz="1300" spc="245">
                <a:solidFill>
                  <a:srgbClr val="3181CD"/>
                </a:solidFill>
                <a:latin typeface="Arial Black"/>
                <a:cs typeface="Arial Black"/>
              </a:rPr>
              <a:t></a:t>
            </a:r>
            <a:r>
              <a:rPr dirty="0" sz="1300" spc="195">
                <a:solidFill>
                  <a:srgbClr val="3181CD"/>
                </a:solidFill>
                <a:latin typeface="Arial Black"/>
                <a:cs typeface="Arial Black"/>
              </a:rPr>
              <a:t> </a:t>
            </a:r>
            <a:r>
              <a:rPr dirty="0" baseline="2057" sz="2025">
                <a:solidFill>
                  <a:srgbClr val="2D3748"/>
                </a:solidFill>
                <a:latin typeface="Calibri"/>
                <a:cs typeface="Calibri"/>
              </a:rPr>
              <a:t>344</a:t>
            </a:r>
            <a:r>
              <a:rPr dirty="0" baseline="2057" sz="2025" spc="44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baseline="2057" sz="2025" spc="97">
                <a:solidFill>
                  <a:srgbClr val="2D3748"/>
                </a:solidFill>
                <a:latin typeface="Calibri"/>
                <a:cs typeface="Calibri"/>
              </a:rPr>
              <a:t>samples</a:t>
            </a:r>
            <a:r>
              <a:rPr dirty="0" baseline="2057" sz="2025">
                <a:solidFill>
                  <a:srgbClr val="2D3748"/>
                </a:solidFill>
                <a:latin typeface="Calibri"/>
                <a:cs typeface="Calibri"/>
              </a:rPr>
              <a:t>	</a:t>
            </a:r>
            <a:r>
              <a:rPr dirty="0" sz="1300" spc="245">
                <a:solidFill>
                  <a:srgbClr val="3181CD"/>
                </a:solidFill>
                <a:latin typeface="Arial Black"/>
                <a:cs typeface="Arial Black"/>
              </a:rPr>
              <a:t></a:t>
            </a:r>
            <a:r>
              <a:rPr dirty="0" sz="1300" spc="170">
                <a:solidFill>
                  <a:srgbClr val="3181CD"/>
                </a:solidFill>
                <a:latin typeface="Arial Black"/>
                <a:cs typeface="Arial Black"/>
              </a:rPr>
              <a:t> </a:t>
            </a:r>
            <a:r>
              <a:rPr dirty="0" baseline="2057" sz="202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baseline="2057" sz="2025" spc="3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baseline="2057" sz="2025" spc="52">
                <a:solidFill>
                  <a:srgbClr val="2D3748"/>
                </a:solidFill>
                <a:latin typeface="Calibri"/>
                <a:cs typeface="Calibri"/>
              </a:rPr>
              <a:t>variables</a:t>
            </a:r>
            <a:r>
              <a:rPr dirty="0" baseline="2057" sz="2025">
                <a:solidFill>
                  <a:srgbClr val="2D3748"/>
                </a:solidFill>
                <a:latin typeface="Calibri"/>
                <a:cs typeface="Calibri"/>
              </a:rPr>
              <a:t>	</a:t>
            </a:r>
            <a:r>
              <a:rPr dirty="0" sz="1300">
                <a:solidFill>
                  <a:srgbClr val="3181CD"/>
                </a:solidFill>
                <a:latin typeface="Arial Black"/>
                <a:cs typeface="Arial Black"/>
              </a:rPr>
              <a:t></a:t>
            </a:r>
            <a:r>
              <a:rPr dirty="0" sz="1300" spc="45">
                <a:solidFill>
                  <a:srgbClr val="3181CD"/>
                </a:solidFill>
                <a:latin typeface="Arial Black"/>
                <a:cs typeface="Arial Black"/>
              </a:rPr>
              <a:t> </a:t>
            </a:r>
            <a:r>
              <a:rPr dirty="0" baseline="2057" sz="2025">
                <a:solidFill>
                  <a:srgbClr val="2D3748"/>
                </a:solidFill>
                <a:latin typeface="Calibri"/>
                <a:cs typeface="Calibri"/>
              </a:rPr>
              <a:t>3</a:t>
            </a:r>
            <a:r>
              <a:rPr dirty="0" baseline="2057" sz="2025" spc="-67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baseline="2057" sz="2025" spc="60">
                <a:solidFill>
                  <a:srgbClr val="2D3748"/>
                </a:solidFill>
                <a:latin typeface="Calibri"/>
                <a:cs typeface="Calibri"/>
              </a:rPr>
              <a:t>islands</a:t>
            </a:r>
            <a:endParaRPr baseline="2057" sz="2025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31183" y="9428150"/>
            <a:ext cx="5614035" cy="1482090"/>
            <a:chOff x="231183" y="9428150"/>
            <a:chExt cx="5614035" cy="1482090"/>
          </a:xfrm>
        </p:grpSpPr>
        <p:sp>
          <p:nvSpPr>
            <p:cNvPr id="15" name="object 15" descr=""/>
            <p:cNvSpPr/>
            <p:nvPr/>
          </p:nvSpPr>
          <p:spPr>
            <a:xfrm>
              <a:off x="231183" y="9428150"/>
              <a:ext cx="5614035" cy="1482090"/>
            </a:xfrm>
            <a:custGeom>
              <a:avLst/>
              <a:gdLst/>
              <a:ahLst/>
              <a:cxnLst/>
              <a:rect l="l" t="t" r="r" b="b"/>
              <a:pathLst>
                <a:path w="5614035" h="1482090">
                  <a:moveTo>
                    <a:pt x="5613617" y="1481947"/>
                  </a:moveTo>
                  <a:lnTo>
                    <a:pt x="0" y="1481947"/>
                  </a:lnTo>
                  <a:lnTo>
                    <a:pt x="0" y="0"/>
                  </a:lnTo>
                  <a:lnTo>
                    <a:pt x="5613617" y="0"/>
                  </a:lnTo>
                  <a:lnTo>
                    <a:pt x="5613617" y="56314"/>
                  </a:lnTo>
                  <a:lnTo>
                    <a:pt x="130705" y="56314"/>
                  </a:lnTo>
                  <a:lnTo>
                    <a:pt x="122434" y="57958"/>
                  </a:lnTo>
                  <a:lnTo>
                    <a:pt x="87378" y="81382"/>
                  </a:lnTo>
                  <a:lnTo>
                    <a:pt x="74467" y="112550"/>
                  </a:lnTo>
                  <a:lnTo>
                    <a:pt x="74467" y="1333828"/>
                  </a:lnTo>
                  <a:lnTo>
                    <a:pt x="99537" y="1377154"/>
                  </a:lnTo>
                  <a:lnTo>
                    <a:pt x="130705" y="1390066"/>
                  </a:lnTo>
                  <a:lnTo>
                    <a:pt x="5613617" y="1390066"/>
                  </a:lnTo>
                  <a:lnTo>
                    <a:pt x="5613617" y="1481947"/>
                  </a:lnTo>
                  <a:close/>
                </a:path>
                <a:path w="5614035" h="1482090">
                  <a:moveTo>
                    <a:pt x="5613617" y="1390066"/>
                  </a:moveTo>
                  <a:lnTo>
                    <a:pt x="5482911" y="1390066"/>
                  </a:lnTo>
                  <a:lnTo>
                    <a:pt x="5491181" y="1388420"/>
                  </a:lnTo>
                  <a:lnTo>
                    <a:pt x="5507068" y="1381839"/>
                  </a:lnTo>
                  <a:lnTo>
                    <a:pt x="5537503" y="1342098"/>
                  </a:lnTo>
                  <a:lnTo>
                    <a:pt x="5539149" y="1333828"/>
                  </a:lnTo>
                  <a:lnTo>
                    <a:pt x="5539149" y="112550"/>
                  </a:lnTo>
                  <a:lnTo>
                    <a:pt x="5514079" y="69223"/>
                  </a:lnTo>
                  <a:lnTo>
                    <a:pt x="5482911" y="56314"/>
                  </a:lnTo>
                  <a:lnTo>
                    <a:pt x="5613617" y="56314"/>
                  </a:lnTo>
                  <a:lnTo>
                    <a:pt x="5613617" y="139006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14913" y="9475201"/>
              <a:ext cx="5464810" cy="1352550"/>
            </a:xfrm>
            <a:custGeom>
              <a:avLst/>
              <a:gdLst/>
              <a:ahLst/>
              <a:cxnLst/>
              <a:rect l="l" t="t" r="r" b="b"/>
              <a:pathLst>
                <a:path w="5464810" h="1352550">
                  <a:moveTo>
                    <a:pt x="5395449" y="1352277"/>
                  </a:moveTo>
                  <a:lnTo>
                    <a:pt x="51924" y="1352277"/>
                  </a:lnTo>
                  <a:lnTo>
                    <a:pt x="48310" y="1351802"/>
                  </a:lnTo>
                  <a:lnTo>
                    <a:pt x="13696" y="1327133"/>
                  </a:lnTo>
                  <a:lnTo>
                    <a:pt x="355" y="1287863"/>
                  </a:lnTo>
                  <a:lnTo>
                    <a:pt x="0" y="1283045"/>
                  </a:lnTo>
                  <a:lnTo>
                    <a:pt x="0" y="1278179"/>
                  </a:lnTo>
                  <a:lnTo>
                    <a:pt x="0" y="69232"/>
                  </a:lnTo>
                  <a:lnTo>
                    <a:pt x="11393" y="28885"/>
                  </a:lnTo>
                  <a:lnTo>
                    <a:pt x="41152" y="2372"/>
                  </a:lnTo>
                  <a:lnTo>
                    <a:pt x="51924" y="0"/>
                  </a:lnTo>
                  <a:lnTo>
                    <a:pt x="5395449" y="0"/>
                  </a:lnTo>
                  <a:lnTo>
                    <a:pt x="5435795" y="15191"/>
                  </a:lnTo>
                  <a:lnTo>
                    <a:pt x="5460903" y="50235"/>
                  </a:lnTo>
                  <a:lnTo>
                    <a:pt x="5464681" y="69232"/>
                  </a:lnTo>
                  <a:lnTo>
                    <a:pt x="5464681" y="1283045"/>
                  </a:lnTo>
                  <a:lnTo>
                    <a:pt x="5449490" y="1323390"/>
                  </a:lnTo>
                  <a:lnTo>
                    <a:pt x="5414445" y="1348497"/>
                  </a:lnTo>
                  <a:lnTo>
                    <a:pt x="5400268" y="1351802"/>
                  </a:lnTo>
                  <a:lnTo>
                    <a:pt x="5395449" y="1352277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96389" y="9475471"/>
              <a:ext cx="68580" cy="1351915"/>
            </a:xfrm>
            <a:custGeom>
              <a:avLst/>
              <a:gdLst/>
              <a:ahLst/>
              <a:cxnLst/>
              <a:rect l="l" t="t" r="r" b="b"/>
              <a:pathLst>
                <a:path w="68579" h="1351915">
                  <a:moveTo>
                    <a:pt x="68506" y="1351736"/>
                  </a:moveTo>
                  <a:lnTo>
                    <a:pt x="27113" y="1335215"/>
                  </a:lnTo>
                  <a:lnTo>
                    <a:pt x="3172" y="1299386"/>
                  </a:lnTo>
                  <a:lnTo>
                    <a:pt x="0" y="1277909"/>
                  </a:lnTo>
                  <a:lnTo>
                    <a:pt x="0" y="73827"/>
                  </a:lnTo>
                  <a:lnTo>
                    <a:pt x="12476" y="32652"/>
                  </a:lnTo>
                  <a:lnTo>
                    <a:pt x="45741" y="5369"/>
                  </a:lnTo>
                  <a:lnTo>
                    <a:pt x="68505" y="0"/>
                  </a:lnTo>
                  <a:lnTo>
                    <a:pt x="64458" y="1609"/>
                  </a:lnTo>
                  <a:lnTo>
                    <a:pt x="55380" y="9129"/>
                  </a:lnTo>
                  <a:lnTo>
                    <a:pt x="39868" y="45471"/>
                  </a:lnTo>
                  <a:lnTo>
                    <a:pt x="37048" y="73827"/>
                  </a:lnTo>
                  <a:lnTo>
                    <a:pt x="37048" y="1277909"/>
                  </a:lnTo>
                  <a:lnTo>
                    <a:pt x="44425" y="1323355"/>
                  </a:lnTo>
                  <a:lnTo>
                    <a:pt x="64458" y="1350126"/>
                  </a:lnTo>
                  <a:lnTo>
                    <a:pt x="68506" y="1351736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98456" y="9510871"/>
            <a:ext cx="4791075" cy="112395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1750" spc="-190" b="1">
                <a:solidFill>
                  <a:srgbClr val="2D3748"/>
                </a:solidFill>
                <a:latin typeface="Poppins SemiBold"/>
                <a:cs typeface="Poppins SemiBold"/>
              </a:rPr>
              <a:t>Problem</a:t>
            </a:r>
            <a:r>
              <a:rPr dirty="0" sz="1750" spc="-4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750" spc="-75" b="1">
                <a:solidFill>
                  <a:srgbClr val="2D3748"/>
                </a:solidFill>
                <a:latin typeface="Poppins SemiBold"/>
                <a:cs typeface="Poppins SemiBold"/>
              </a:rPr>
              <a:t>Statement</a:t>
            </a:r>
            <a:endParaRPr sz="1750">
              <a:latin typeface="Poppins SemiBold"/>
              <a:cs typeface="Poppins SemiBold"/>
            </a:endParaRPr>
          </a:p>
          <a:p>
            <a:pPr marL="12700" marR="5080">
              <a:lnSpc>
                <a:spcPct val="108000"/>
              </a:lnSpc>
              <a:spcBef>
                <a:spcPts val="505"/>
              </a:spcBef>
            </a:pPr>
            <a:r>
              <a:rPr dirty="0" sz="1350" spc="-50">
                <a:solidFill>
                  <a:srgbClr val="4A5462"/>
                </a:solidFill>
                <a:latin typeface="Century Gothic"/>
                <a:cs typeface="Century Gothic"/>
              </a:rPr>
              <a:t>Build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45">
                <a:solidFill>
                  <a:srgbClr val="4A5462"/>
                </a:solidFill>
                <a:latin typeface="Century Gothic"/>
                <a:cs typeface="Century Gothic"/>
              </a:rPr>
              <a:t>a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machine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learning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model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80">
                <a:solidFill>
                  <a:srgbClr val="4A5462"/>
                </a:solidFill>
                <a:latin typeface="Century Gothic"/>
                <a:cs typeface="Century Gothic"/>
              </a:rPr>
              <a:t>that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40">
                <a:solidFill>
                  <a:srgbClr val="4A5462"/>
                </a:solidFill>
                <a:latin typeface="Century Gothic"/>
                <a:cs typeface="Century Gothic"/>
              </a:rPr>
              <a:t>can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95">
                <a:solidFill>
                  <a:srgbClr val="4A5462"/>
                </a:solidFill>
                <a:latin typeface="Century Gothic"/>
                <a:cs typeface="Century Gothic"/>
              </a:rPr>
              <a:t>accurately</a:t>
            </a:r>
            <a:r>
              <a:rPr dirty="0" sz="13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Century Gothic"/>
                <a:cs typeface="Century Gothic"/>
              </a:rPr>
              <a:t>classify </a:t>
            </a:r>
            <a:r>
              <a:rPr dirty="0" sz="1350" spc="-95">
                <a:solidFill>
                  <a:srgbClr val="4A5462"/>
                </a:solidFill>
                <a:latin typeface="Century Gothic"/>
                <a:cs typeface="Century Gothic"/>
              </a:rPr>
              <a:t>penguin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species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00">
                <a:solidFill>
                  <a:srgbClr val="4A5462"/>
                </a:solidFill>
                <a:latin typeface="Century Gothic"/>
                <a:cs typeface="Century Gothic"/>
              </a:rPr>
              <a:t>based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20">
                <a:solidFill>
                  <a:srgbClr val="4A5462"/>
                </a:solidFill>
                <a:latin typeface="Century Gothic"/>
                <a:cs typeface="Century Gothic"/>
              </a:rPr>
              <a:t>on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65">
                <a:solidFill>
                  <a:srgbClr val="4A5462"/>
                </a:solidFill>
                <a:latin typeface="Century Gothic"/>
                <a:cs typeface="Century Gothic"/>
              </a:rPr>
              <a:t>physical</a:t>
            </a:r>
            <a:r>
              <a:rPr dirty="0" sz="13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70">
                <a:solidFill>
                  <a:srgbClr val="4A5462"/>
                </a:solidFill>
                <a:latin typeface="Century Gothic"/>
                <a:cs typeface="Century Gothic"/>
              </a:rPr>
              <a:t>measurements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120">
                <a:solidFill>
                  <a:srgbClr val="4A5462"/>
                </a:solidFill>
                <a:latin typeface="Century Gothic"/>
                <a:cs typeface="Century Gothic"/>
              </a:rPr>
              <a:t>and</a:t>
            </a:r>
            <a:r>
              <a:rPr dirty="0" sz="13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350" spc="-80">
                <a:solidFill>
                  <a:srgbClr val="4A5462"/>
                </a:solidFill>
                <a:latin typeface="Century Gothic"/>
                <a:cs typeface="Century Gothic"/>
              </a:rPr>
              <a:t>location </a:t>
            </a:r>
            <a:r>
              <a:rPr dirty="0" sz="1350" spc="-10">
                <a:solidFill>
                  <a:srgbClr val="4A5462"/>
                </a:solidFill>
                <a:latin typeface="Century Gothic"/>
                <a:cs typeface="Century Gothic"/>
              </a:rPr>
              <a:t>data.</a:t>
            </a:r>
            <a:endParaRPr sz="1350">
              <a:latin typeface="Century Gothic"/>
              <a:cs typeface="Century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31183" y="11001978"/>
            <a:ext cx="5614035" cy="2252980"/>
            <a:chOff x="231183" y="11001978"/>
            <a:chExt cx="5614035" cy="2252980"/>
          </a:xfrm>
        </p:grpSpPr>
        <p:sp>
          <p:nvSpPr>
            <p:cNvPr id="20" name="object 20" descr=""/>
            <p:cNvSpPr/>
            <p:nvPr/>
          </p:nvSpPr>
          <p:spPr>
            <a:xfrm>
              <a:off x="231183" y="11001978"/>
              <a:ext cx="5614035" cy="2252980"/>
            </a:xfrm>
            <a:custGeom>
              <a:avLst/>
              <a:gdLst/>
              <a:ahLst/>
              <a:cxnLst/>
              <a:rect l="l" t="t" r="r" b="b"/>
              <a:pathLst>
                <a:path w="5614035" h="2252980">
                  <a:moveTo>
                    <a:pt x="5613617" y="2252560"/>
                  </a:moveTo>
                  <a:lnTo>
                    <a:pt x="0" y="2252560"/>
                  </a:lnTo>
                  <a:lnTo>
                    <a:pt x="0" y="0"/>
                  </a:lnTo>
                  <a:lnTo>
                    <a:pt x="5613617" y="0"/>
                  </a:lnTo>
                  <a:lnTo>
                    <a:pt x="5613617" y="57054"/>
                  </a:lnTo>
                  <a:lnTo>
                    <a:pt x="130705" y="57054"/>
                  </a:lnTo>
                  <a:lnTo>
                    <a:pt x="122434" y="58699"/>
                  </a:lnTo>
                  <a:lnTo>
                    <a:pt x="87378" y="82123"/>
                  </a:lnTo>
                  <a:lnTo>
                    <a:pt x="74467" y="113291"/>
                  </a:lnTo>
                  <a:lnTo>
                    <a:pt x="74467" y="2103329"/>
                  </a:lnTo>
                  <a:lnTo>
                    <a:pt x="99537" y="2146657"/>
                  </a:lnTo>
                  <a:lnTo>
                    <a:pt x="130705" y="2159566"/>
                  </a:lnTo>
                  <a:lnTo>
                    <a:pt x="5613617" y="2159566"/>
                  </a:lnTo>
                  <a:lnTo>
                    <a:pt x="5613617" y="2252560"/>
                  </a:lnTo>
                  <a:close/>
                </a:path>
                <a:path w="5614035" h="2252980">
                  <a:moveTo>
                    <a:pt x="5613617" y="2159566"/>
                  </a:moveTo>
                  <a:lnTo>
                    <a:pt x="5482911" y="2159566"/>
                  </a:lnTo>
                  <a:lnTo>
                    <a:pt x="5491181" y="2157920"/>
                  </a:lnTo>
                  <a:lnTo>
                    <a:pt x="5507068" y="2151340"/>
                  </a:lnTo>
                  <a:lnTo>
                    <a:pt x="5537503" y="2111600"/>
                  </a:lnTo>
                  <a:lnTo>
                    <a:pt x="5539149" y="2103329"/>
                  </a:lnTo>
                  <a:lnTo>
                    <a:pt x="5539149" y="113291"/>
                  </a:lnTo>
                  <a:lnTo>
                    <a:pt x="5514079" y="69964"/>
                  </a:lnTo>
                  <a:lnTo>
                    <a:pt x="5482911" y="57054"/>
                  </a:lnTo>
                  <a:lnTo>
                    <a:pt x="5613617" y="57054"/>
                  </a:lnTo>
                  <a:lnTo>
                    <a:pt x="5613617" y="215956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14913" y="11049771"/>
              <a:ext cx="5464810" cy="2121535"/>
            </a:xfrm>
            <a:custGeom>
              <a:avLst/>
              <a:gdLst/>
              <a:ahLst/>
              <a:cxnLst/>
              <a:rect l="l" t="t" r="r" b="b"/>
              <a:pathLst>
                <a:path w="5464810" h="2121534">
                  <a:moveTo>
                    <a:pt x="5395449" y="2121037"/>
                  </a:moveTo>
                  <a:lnTo>
                    <a:pt x="51924" y="2121037"/>
                  </a:lnTo>
                  <a:lnTo>
                    <a:pt x="48310" y="2120562"/>
                  </a:lnTo>
                  <a:lnTo>
                    <a:pt x="13696" y="2095893"/>
                  </a:lnTo>
                  <a:lnTo>
                    <a:pt x="355" y="2056624"/>
                  </a:lnTo>
                  <a:lnTo>
                    <a:pt x="0" y="2051805"/>
                  </a:lnTo>
                  <a:lnTo>
                    <a:pt x="0" y="2046940"/>
                  </a:lnTo>
                  <a:lnTo>
                    <a:pt x="0" y="69232"/>
                  </a:lnTo>
                  <a:lnTo>
                    <a:pt x="11393" y="28883"/>
                  </a:lnTo>
                  <a:lnTo>
                    <a:pt x="41152" y="2372"/>
                  </a:lnTo>
                  <a:lnTo>
                    <a:pt x="51924" y="0"/>
                  </a:lnTo>
                  <a:lnTo>
                    <a:pt x="5395449" y="0"/>
                  </a:lnTo>
                  <a:lnTo>
                    <a:pt x="5435795" y="15188"/>
                  </a:lnTo>
                  <a:lnTo>
                    <a:pt x="5460903" y="50235"/>
                  </a:lnTo>
                  <a:lnTo>
                    <a:pt x="5464681" y="69232"/>
                  </a:lnTo>
                  <a:lnTo>
                    <a:pt x="5464681" y="2051805"/>
                  </a:lnTo>
                  <a:lnTo>
                    <a:pt x="5449490" y="2092151"/>
                  </a:lnTo>
                  <a:lnTo>
                    <a:pt x="5414445" y="2117257"/>
                  </a:lnTo>
                  <a:lnTo>
                    <a:pt x="5400268" y="2120562"/>
                  </a:lnTo>
                  <a:lnTo>
                    <a:pt x="5395449" y="2121037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6389" y="11050040"/>
              <a:ext cx="68580" cy="2120900"/>
            </a:xfrm>
            <a:custGeom>
              <a:avLst/>
              <a:gdLst/>
              <a:ahLst/>
              <a:cxnLst/>
              <a:rect l="l" t="t" r="r" b="b"/>
              <a:pathLst>
                <a:path w="68579" h="2120900">
                  <a:moveTo>
                    <a:pt x="68505" y="2120497"/>
                  </a:moveTo>
                  <a:lnTo>
                    <a:pt x="27113" y="2103977"/>
                  </a:lnTo>
                  <a:lnTo>
                    <a:pt x="3172" y="2068146"/>
                  </a:lnTo>
                  <a:lnTo>
                    <a:pt x="0" y="2046670"/>
                  </a:lnTo>
                  <a:lnTo>
                    <a:pt x="0" y="73827"/>
                  </a:lnTo>
                  <a:lnTo>
                    <a:pt x="12476" y="32652"/>
                  </a:lnTo>
                  <a:lnTo>
                    <a:pt x="45741" y="5369"/>
                  </a:lnTo>
                  <a:lnTo>
                    <a:pt x="68505" y="0"/>
                  </a:lnTo>
                  <a:lnTo>
                    <a:pt x="64458" y="1609"/>
                  </a:lnTo>
                  <a:lnTo>
                    <a:pt x="55380" y="9129"/>
                  </a:lnTo>
                  <a:lnTo>
                    <a:pt x="39868" y="45470"/>
                  </a:lnTo>
                  <a:lnTo>
                    <a:pt x="37048" y="73827"/>
                  </a:lnTo>
                  <a:lnTo>
                    <a:pt x="37048" y="2046670"/>
                  </a:lnTo>
                  <a:lnTo>
                    <a:pt x="44425" y="2092117"/>
                  </a:lnTo>
                  <a:lnTo>
                    <a:pt x="64458" y="2118886"/>
                  </a:lnTo>
                  <a:lnTo>
                    <a:pt x="68505" y="2120497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98456" y="11182385"/>
            <a:ext cx="157226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190" b="1">
                <a:solidFill>
                  <a:srgbClr val="2D3748"/>
                </a:solidFill>
                <a:latin typeface="Poppins SemiBold"/>
                <a:cs typeface="Poppins SemiBold"/>
              </a:rPr>
              <a:t>Penguin</a:t>
            </a:r>
            <a:r>
              <a:rPr dirty="0" sz="1750" spc="-50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750" spc="-150" b="1">
                <a:solidFill>
                  <a:srgbClr val="2D3748"/>
                </a:solidFill>
                <a:latin typeface="Poppins SemiBold"/>
                <a:cs typeface="Poppins SemiBold"/>
              </a:rPr>
              <a:t>Species</a:t>
            </a:r>
            <a:endParaRPr sz="1750">
              <a:latin typeface="Poppins SemiBold"/>
              <a:cs typeface="Poppins SemiBold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09017" y="11550298"/>
            <a:ext cx="1728470" cy="1565275"/>
            <a:chOff x="409017" y="11550298"/>
            <a:chExt cx="1728470" cy="1565275"/>
          </a:xfrm>
        </p:grpSpPr>
        <p:sp>
          <p:nvSpPr>
            <p:cNvPr id="25" name="object 25" descr=""/>
            <p:cNvSpPr/>
            <p:nvPr/>
          </p:nvSpPr>
          <p:spPr>
            <a:xfrm>
              <a:off x="409017" y="11550298"/>
              <a:ext cx="1728470" cy="1565275"/>
            </a:xfrm>
            <a:custGeom>
              <a:avLst/>
              <a:gdLst/>
              <a:ahLst/>
              <a:cxnLst/>
              <a:rect l="l" t="t" r="r" b="b"/>
              <a:pathLst>
                <a:path w="1728470" h="1565275">
                  <a:moveTo>
                    <a:pt x="1727950" y="1564936"/>
                  </a:moveTo>
                  <a:lnTo>
                    <a:pt x="0" y="1564936"/>
                  </a:lnTo>
                  <a:lnTo>
                    <a:pt x="0" y="0"/>
                  </a:lnTo>
                  <a:lnTo>
                    <a:pt x="1727950" y="0"/>
                  </a:lnTo>
                  <a:lnTo>
                    <a:pt x="1727950" y="92251"/>
                  </a:lnTo>
                  <a:lnTo>
                    <a:pt x="165901" y="92251"/>
                  </a:lnTo>
                  <a:lnTo>
                    <a:pt x="157631" y="93895"/>
                  </a:lnTo>
                  <a:lnTo>
                    <a:pt x="122574" y="117319"/>
                  </a:lnTo>
                  <a:lnTo>
                    <a:pt x="109664" y="148487"/>
                  </a:lnTo>
                  <a:lnTo>
                    <a:pt x="109664" y="1379027"/>
                  </a:lnTo>
                  <a:lnTo>
                    <a:pt x="134733" y="1422354"/>
                  </a:lnTo>
                  <a:lnTo>
                    <a:pt x="165901" y="1435264"/>
                  </a:lnTo>
                  <a:lnTo>
                    <a:pt x="1727950" y="1435264"/>
                  </a:lnTo>
                  <a:lnTo>
                    <a:pt x="1727950" y="1564936"/>
                  </a:lnTo>
                  <a:close/>
                </a:path>
                <a:path w="1728470" h="1565275">
                  <a:moveTo>
                    <a:pt x="1727950" y="1435264"/>
                  </a:moveTo>
                  <a:lnTo>
                    <a:pt x="1563160" y="1435264"/>
                  </a:lnTo>
                  <a:lnTo>
                    <a:pt x="1571430" y="1433619"/>
                  </a:lnTo>
                  <a:lnTo>
                    <a:pt x="1587317" y="1427038"/>
                  </a:lnTo>
                  <a:lnTo>
                    <a:pt x="1617752" y="1387298"/>
                  </a:lnTo>
                  <a:lnTo>
                    <a:pt x="1619397" y="1379027"/>
                  </a:lnTo>
                  <a:lnTo>
                    <a:pt x="1619397" y="148487"/>
                  </a:lnTo>
                  <a:lnTo>
                    <a:pt x="1594328" y="105161"/>
                  </a:lnTo>
                  <a:lnTo>
                    <a:pt x="1563160" y="92251"/>
                  </a:lnTo>
                  <a:lnTo>
                    <a:pt x="1727950" y="92251"/>
                  </a:lnTo>
                  <a:lnTo>
                    <a:pt x="1727950" y="143526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9419" y="11633287"/>
              <a:ext cx="1528445" cy="1362075"/>
            </a:xfrm>
            <a:custGeom>
              <a:avLst/>
              <a:gdLst/>
              <a:ahLst/>
              <a:cxnLst/>
              <a:rect l="l" t="t" r="r" b="b"/>
              <a:pathLst>
                <a:path w="1528445" h="1362075">
                  <a:moveTo>
                    <a:pt x="1459026" y="1361538"/>
                  </a:moveTo>
                  <a:lnTo>
                    <a:pt x="69232" y="1361538"/>
                  </a:lnTo>
                  <a:lnTo>
                    <a:pt x="64413" y="1361063"/>
                  </a:lnTo>
                  <a:lnTo>
                    <a:pt x="28885" y="1346347"/>
                  </a:lnTo>
                  <a:lnTo>
                    <a:pt x="3778" y="1311301"/>
                  </a:lnTo>
                  <a:lnTo>
                    <a:pt x="0" y="1292307"/>
                  </a:lnTo>
                  <a:lnTo>
                    <a:pt x="0" y="1287442"/>
                  </a:lnTo>
                  <a:lnTo>
                    <a:pt x="0" y="69232"/>
                  </a:lnTo>
                  <a:lnTo>
                    <a:pt x="15190" y="28884"/>
                  </a:lnTo>
                  <a:lnTo>
                    <a:pt x="50236" y="3777"/>
                  </a:lnTo>
                  <a:lnTo>
                    <a:pt x="69232" y="0"/>
                  </a:lnTo>
                  <a:lnTo>
                    <a:pt x="1459026" y="0"/>
                  </a:lnTo>
                  <a:lnTo>
                    <a:pt x="1499372" y="15188"/>
                  </a:lnTo>
                  <a:lnTo>
                    <a:pt x="1524479" y="50233"/>
                  </a:lnTo>
                  <a:lnTo>
                    <a:pt x="1528258" y="69232"/>
                  </a:lnTo>
                  <a:lnTo>
                    <a:pt x="1528258" y="1292307"/>
                  </a:lnTo>
                  <a:lnTo>
                    <a:pt x="1513067" y="1332652"/>
                  </a:lnTo>
                  <a:lnTo>
                    <a:pt x="1478021" y="1357759"/>
                  </a:lnTo>
                  <a:lnTo>
                    <a:pt x="1463845" y="1361063"/>
                  </a:lnTo>
                  <a:lnTo>
                    <a:pt x="1459026" y="1361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09419" y="11633287"/>
              <a:ext cx="1528445" cy="370840"/>
            </a:xfrm>
            <a:custGeom>
              <a:avLst/>
              <a:gdLst/>
              <a:ahLst/>
              <a:cxnLst/>
              <a:rect l="l" t="t" r="r" b="b"/>
              <a:pathLst>
                <a:path w="1528445" h="370840">
                  <a:moveTo>
                    <a:pt x="1528258" y="370486"/>
                  </a:moveTo>
                  <a:lnTo>
                    <a:pt x="0" y="370486"/>
                  </a:lnTo>
                  <a:lnTo>
                    <a:pt x="0" y="74096"/>
                  </a:lnTo>
                  <a:lnTo>
                    <a:pt x="12475" y="32921"/>
                  </a:lnTo>
                  <a:lnTo>
                    <a:pt x="45740" y="5639"/>
                  </a:lnTo>
                  <a:lnTo>
                    <a:pt x="74097" y="0"/>
                  </a:lnTo>
                  <a:lnTo>
                    <a:pt x="1454161" y="0"/>
                  </a:lnTo>
                  <a:lnTo>
                    <a:pt x="1495335" y="12474"/>
                  </a:lnTo>
                  <a:lnTo>
                    <a:pt x="1522617" y="45739"/>
                  </a:lnTo>
                  <a:lnTo>
                    <a:pt x="1528258" y="74096"/>
                  </a:lnTo>
                  <a:lnTo>
                    <a:pt x="1528258" y="370486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025965" y="11673537"/>
            <a:ext cx="4978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20" b="1">
                <a:solidFill>
                  <a:srgbClr val="2A6BB0"/>
                </a:solidFill>
                <a:latin typeface="Poppins SemiBold"/>
                <a:cs typeface="Poppins SemiBold"/>
              </a:rPr>
              <a:t>Adelie</a:t>
            </a:r>
            <a:endParaRPr sz="1400">
              <a:latin typeface="Poppins SemiBold"/>
              <a:cs typeface="Poppins SemiBold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16982" y="12091802"/>
            <a:ext cx="1299845" cy="76962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20"/>
              </a:spcBef>
            </a:pPr>
            <a:r>
              <a:rPr dirty="0" sz="1150" spc="10">
                <a:solidFill>
                  <a:srgbClr val="2D3748"/>
                </a:solidFill>
                <a:latin typeface="Calibri"/>
                <a:cs typeface="Calibri"/>
              </a:rPr>
              <a:t>Small</a:t>
            </a:r>
            <a:r>
              <a:rPr dirty="0" sz="1150" spc="204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10">
                <a:solidFill>
                  <a:srgbClr val="2D3748"/>
                </a:solidFill>
                <a:latin typeface="Calibri"/>
                <a:cs typeface="Calibri"/>
              </a:rPr>
              <a:t>penguins</a:t>
            </a:r>
            <a:r>
              <a:rPr dirty="0" sz="1150" spc="21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2D3748"/>
                </a:solidFill>
                <a:latin typeface="Calibri"/>
                <a:cs typeface="Calibri"/>
              </a:rPr>
              <a:t>with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short</a:t>
            </a:r>
            <a:r>
              <a:rPr dirty="0" sz="1150" spc="6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bills</a:t>
            </a:r>
            <a:r>
              <a:rPr dirty="0" sz="1150" spc="6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40">
                <a:solidFill>
                  <a:srgbClr val="2D3748"/>
                </a:solidFill>
                <a:latin typeface="Calibri"/>
                <a:cs typeface="Calibri"/>
              </a:rPr>
              <a:t>and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distinctive</a:t>
            </a:r>
            <a:r>
              <a:rPr dirty="0" sz="11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white</a:t>
            </a:r>
            <a:r>
              <a:rPr dirty="0" sz="11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2D3748"/>
                </a:solidFill>
                <a:latin typeface="Calibri"/>
                <a:cs typeface="Calibri"/>
              </a:rPr>
              <a:t>eye </a:t>
            </a:r>
            <a:r>
              <a:rPr dirty="0" sz="1150" spc="-10">
                <a:solidFill>
                  <a:srgbClr val="2D3748"/>
                </a:solidFill>
                <a:latin typeface="Calibri"/>
                <a:cs typeface="Calibri"/>
              </a:rPr>
              <a:t>rings.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086582" y="11550298"/>
            <a:ext cx="1728470" cy="1565275"/>
            <a:chOff x="2086582" y="11550298"/>
            <a:chExt cx="1728470" cy="1565275"/>
          </a:xfrm>
        </p:grpSpPr>
        <p:sp>
          <p:nvSpPr>
            <p:cNvPr id="31" name="object 31" descr=""/>
            <p:cNvSpPr/>
            <p:nvPr/>
          </p:nvSpPr>
          <p:spPr>
            <a:xfrm>
              <a:off x="2086582" y="11550298"/>
              <a:ext cx="1728470" cy="1565275"/>
            </a:xfrm>
            <a:custGeom>
              <a:avLst/>
              <a:gdLst/>
              <a:ahLst/>
              <a:cxnLst/>
              <a:rect l="l" t="t" r="r" b="b"/>
              <a:pathLst>
                <a:path w="1728470" h="1565275">
                  <a:moveTo>
                    <a:pt x="1727950" y="1564936"/>
                  </a:moveTo>
                  <a:lnTo>
                    <a:pt x="0" y="1564936"/>
                  </a:lnTo>
                  <a:lnTo>
                    <a:pt x="0" y="0"/>
                  </a:lnTo>
                  <a:lnTo>
                    <a:pt x="1727950" y="0"/>
                  </a:lnTo>
                  <a:lnTo>
                    <a:pt x="1727950" y="92251"/>
                  </a:lnTo>
                  <a:lnTo>
                    <a:pt x="164789" y="92251"/>
                  </a:lnTo>
                  <a:lnTo>
                    <a:pt x="156519" y="93895"/>
                  </a:lnTo>
                  <a:lnTo>
                    <a:pt x="121462" y="117319"/>
                  </a:lnTo>
                  <a:lnTo>
                    <a:pt x="108552" y="148487"/>
                  </a:lnTo>
                  <a:lnTo>
                    <a:pt x="108552" y="1379027"/>
                  </a:lnTo>
                  <a:lnTo>
                    <a:pt x="133621" y="1422354"/>
                  </a:lnTo>
                  <a:lnTo>
                    <a:pt x="164789" y="1435264"/>
                  </a:lnTo>
                  <a:lnTo>
                    <a:pt x="1727950" y="1435264"/>
                  </a:lnTo>
                  <a:lnTo>
                    <a:pt x="1727950" y="1564936"/>
                  </a:lnTo>
                  <a:close/>
                </a:path>
                <a:path w="1728470" h="1565275">
                  <a:moveTo>
                    <a:pt x="1727950" y="1435264"/>
                  </a:moveTo>
                  <a:lnTo>
                    <a:pt x="1562049" y="1435264"/>
                  </a:lnTo>
                  <a:lnTo>
                    <a:pt x="1570319" y="1433619"/>
                  </a:lnTo>
                  <a:lnTo>
                    <a:pt x="1586205" y="1427038"/>
                  </a:lnTo>
                  <a:lnTo>
                    <a:pt x="1616641" y="1387298"/>
                  </a:lnTo>
                  <a:lnTo>
                    <a:pt x="1618286" y="1379027"/>
                  </a:lnTo>
                  <a:lnTo>
                    <a:pt x="1618286" y="148487"/>
                  </a:lnTo>
                  <a:lnTo>
                    <a:pt x="1593216" y="105161"/>
                  </a:lnTo>
                  <a:lnTo>
                    <a:pt x="1562049" y="92251"/>
                  </a:lnTo>
                  <a:lnTo>
                    <a:pt x="1727950" y="92251"/>
                  </a:lnTo>
                  <a:lnTo>
                    <a:pt x="1727950" y="143526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185872" y="11633287"/>
              <a:ext cx="1528445" cy="1362075"/>
            </a:xfrm>
            <a:custGeom>
              <a:avLst/>
              <a:gdLst/>
              <a:ahLst/>
              <a:cxnLst/>
              <a:rect l="l" t="t" r="r" b="b"/>
              <a:pathLst>
                <a:path w="1528445" h="1362075">
                  <a:moveTo>
                    <a:pt x="1459026" y="1361538"/>
                  </a:moveTo>
                  <a:lnTo>
                    <a:pt x="69231" y="1361538"/>
                  </a:lnTo>
                  <a:lnTo>
                    <a:pt x="64413" y="1361063"/>
                  </a:lnTo>
                  <a:lnTo>
                    <a:pt x="28885" y="1346347"/>
                  </a:lnTo>
                  <a:lnTo>
                    <a:pt x="3778" y="1311301"/>
                  </a:lnTo>
                  <a:lnTo>
                    <a:pt x="0" y="1292307"/>
                  </a:lnTo>
                  <a:lnTo>
                    <a:pt x="0" y="1287442"/>
                  </a:lnTo>
                  <a:lnTo>
                    <a:pt x="0" y="69232"/>
                  </a:lnTo>
                  <a:lnTo>
                    <a:pt x="15190" y="28884"/>
                  </a:lnTo>
                  <a:lnTo>
                    <a:pt x="50236" y="3777"/>
                  </a:lnTo>
                  <a:lnTo>
                    <a:pt x="69231" y="0"/>
                  </a:lnTo>
                  <a:lnTo>
                    <a:pt x="1459026" y="0"/>
                  </a:lnTo>
                  <a:lnTo>
                    <a:pt x="1499372" y="15188"/>
                  </a:lnTo>
                  <a:lnTo>
                    <a:pt x="1524479" y="50233"/>
                  </a:lnTo>
                  <a:lnTo>
                    <a:pt x="1528258" y="69232"/>
                  </a:lnTo>
                  <a:lnTo>
                    <a:pt x="1528258" y="1292307"/>
                  </a:lnTo>
                  <a:lnTo>
                    <a:pt x="1513067" y="1332652"/>
                  </a:lnTo>
                  <a:lnTo>
                    <a:pt x="1478021" y="1357759"/>
                  </a:lnTo>
                  <a:lnTo>
                    <a:pt x="1463844" y="1361063"/>
                  </a:lnTo>
                  <a:lnTo>
                    <a:pt x="1459026" y="1361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185872" y="11633287"/>
              <a:ext cx="1528445" cy="370840"/>
            </a:xfrm>
            <a:custGeom>
              <a:avLst/>
              <a:gdLst/>
              <a:ahLst/>
              <a:cxnLst/>
              <a:rect l="l" t="t" r="r" b="b"/>
              <a:pathLst>
                <a:path w="1528445" h="370840">
                  <a:moveTo>
                    <a:pt x="1528258" y="370486"/>
                  </a:moveTo>
                  <a:lnTo>
                    <a:pt x="0" y="370486"/>
                  </a:lnTo>
                  <a:lnTo>
                    <a:pt x="0" y="74096"/>
                  </a:lnTo>
                  <a:lnTo>
                    <a:pt x="12475" y="32921"/>
                  </a:lnTo>
                  <a:lnTo>
                    <a:pt x="45739" y="5639"/>
                  </a:lnTo>
                  <a:lnTo>
                    <a:pt x="74097" y="0"/>
                  </a:lnTo>
                  <a:lnTo>
                    <a:pt x="1454161" y="0"/>
                  </a:lnTo>
                  <a:lnTo>
                    <a:pt x="1495334" y="12474"/>
                  </a:lnTo>
                  <a:lnTo>
                    <a:pt x="1522617" y="45739"/>
                  </a:lnTo>
                  <a:lnTo>
                    <a:pt x="1528258" y="74096"/>
                  </a:lnTo>
                  <a:lnTo>
                    <a:pt x="1528258" y="370486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2562183" y="11673537"/>
            <a:ext cx="7759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30" b="1">
                <a:solidFill>
                  <a:srgbClr val="2A6BB0"/>
                </a:solidFill>
                <a:latin typeface="Poppins SemiBold"/>
                <a:cs typeface="Poppins SemiBold"/>
              </a:rPr>
              <a:t>Chinstrap</a:t>
            </a:r>
            <a:endParaRPr sz="1400">
              <a:latin typeface="Poppins SemiBold"/>
              <a:cs typeface="Poppins SemiBold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292278" y="12091802"/>
            <a:ext cx="1219200" cy="769620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20"/>
              </a:spcBef>
            </a:pP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Medium-sized</a:t>
            </a:r>
            <a:r>
              <a:rPr dirty="0" sz="1150" spc="3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2D3748"/>
                </a:solidFill>
                <a:latin typeface="Calibri"/>
                <a:cs typeface="Calibri"/>
              </a:rPr>
              <a:t>with </a:t>
            </a:r>
            <a:r>
              <a:rPr dirty="0" sz="1150" spc="50">
                <a:solidFill>
                  <a:srgbClr val="2D3748"/>
                </a:solidFill>
                <a:latin typeface="Calibri"/>
                <a:cs typeface="Calibri"/>
              </a:rPr>
              <a:t>black</a:t>
            </a:r>
            <a:r>
              <a:rPr dirty="0" sz="1150" spc="1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line</a:t>
            </a:r>
            <a:r>
              <a:rPr dirty="0" sz="1150" spc="1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2D3748"/>
                </a:solidFill>
                <a:latin typeface="Calibri"/>
                <a:cs typeface="Calibri"/>
              </a:rPr>
              <a:t>under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chin</a:t>
            </a:r>
            <a:r>
              <a:rPr dirty="0" sz="11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65">
                <a:solidFill>
                  <a:srgbClr val="2D3748"/>
                </a:solidFill>
                <a:latin typeface="Calibri"/>
                <a:cs typeface="Calibri"/>
              </a:rPr>
              <a:t>and</a:t>
            </a:r>
            <a:r>
              <a:rPr dirty="0" sz="11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2D3748"/>
                </a:solidFill>
                <a:latin typeface="Calibri"/>
                <a:cs typeface="Calibri"/>
              </a:rPr>
              <a:t>longer bills.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761182" y="11550298"/>
            <a:ext cx="1731010" cy="1565275"/>
            <a:chOff x="3761182" y="11550298"/>
            <a:chExt cx="1731010" cy="1565275"/>
          </a:xfrm>
        </p:grpSpPr>
        <p:sp>
          <p:nvSpPr>
            <p:cNvPr id="37" name="object 37" descr=""/>
            <p:cNvSpPr/>
            <p:nvPr/>
          </p:nvSpPr>
          <p:spPr>
            <a:xfrm>
              <a:off x="3761182" y="11550298"/>
              <a:ext cx="1731010" cy="1565275"/>
            </a:xfrm>
            <a:custGeom>
              <a:avLst/>
              <a:gdLst/>
              <a:ahLst/>
              <a:cxnLst/>
              <a:rect l="l" t="t" r="r" b="b"/>
              <a:pathLst>
                <a:path w="1731010" h="1565275">
                  <a:moveTo>
                    <a:pt x="1730914" y="1564936"/>
                  </a:moveTo>
                  <a:lnTo>
                    <a:pt x="0" y="1564936"/>
                  </a:lnTo>
                  <a:lnTo>
                    <a:pt x="0" y="0"/>
                  </a:lnTo>
                  <a:lnTo>
                    <a:pt x="1730914" y="0"/>
                  </a:lnTo>
                  <a:lnTo>
                    <a:pt x="1730914" y="92251"/>
                  </a:lnTo>
                  <a:lnTo>
                    <a:pt x="166642" y="92251"/>
                  </a:lnTo>
                  <a:lnTo>
                    <a:pt x="158371" y="93895"/>
                  </a:lnTo>
                  <a:lnTo>
                    <a:pt x="123314" y="117319"/>
                  </a:lnTo>
                  <a:lnTo>
                    <a:pt x="110404" y="148487"/>
                  </a:lnTo>
                  <a:lnTo>
                    <a:pt x="110404" y="1379027"/>
                  </a:lnTo>
                  <a:lnTo>
                    <a:pt x="135474" y="1422354"/>
                  </a:lnTo>
                  <a:lnTo>
                    <a:pt x="166642" y="1435264"/>
                  </a:lnTo>
                  <a:lnTo>
                    <a:pt x="1730914" y="1435264"/>
                  </a:lnTo>
                  <a:lnTo>
                    <a:pt x="1730914" y="1564936"/>
                  </a:lnTo>
                  <a:close/>
                </a:path>
                <a:path w="1731010" h="1565275">
                  <a:moveTo>
                    <a:pt x="1730914" y="1435264"/>
                  </a:moveTo>
                  <a:lnTo>
                    <a:pt x="1563901" y="1435264"/>
                  </a:lnTo>
                  <a:lnTo>
                    <a:pt x="1572171" y="1433619"/>
                  </a:lnTo>
                  <a:lnTo>
                    <a:pt x="1588057" y="1427038"/>
                  </a:lnTo>
                  <a:lnTo>
                    <a:pt x="1618493" y="1387298"/>
                  </a:lnTo>
                  <a:lnTo>
                    <a:pt x="1620138" y="1379027"/>
                  </a:lnTo>
                  <a:lnTo>
                    <a:pt x="1620138" y="148487"/>
                  </a:lnTo>
                  <a:lnTo>
                    <a:pt x="1595069" y="105161"/>
                  </a:lnTo>
                  <a:lnTo>
                    <a:pt x="1563901" y="92251"/>
                  </a:lnTo>
                  <a:lnTo>
                    <a:pt x="1730914" y="92251"/>
                  </a:lnTo>
                  <a:lnTo>
                    <a:pt x="1730914" y="143526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862325" y="11633287"/>
              <a:ext cx="1528445" cy="1362075"/>
            </a:xfrm>
            <a:custGeom>
              <a:avLst/>
              <a:gdLst/>
              <a:ahLst/>
              <a:cxnLst/>
              <a:rect l="l" t="t" r="r" b="b"/>
              <a:pathLst>
                <a:path w="1528445" h="1362075">
                  <a:moveTo>
                    <a:pt x="1459026" y="1361538"/>
                  </a:moveTo>
                  <a:lnTo>
                    <a:pt x="69232" y="1361538"/>
                  </a:lnTo>
                  <a:lnTo>
                    <a:pt x="64413" y="1361063"/>
                  </a:lnTo>
                  <a:lnTo>
                    <a:pt x="28885" y="1346347"/>
                  </a:lnTo>
                  <a:lnTo>
                    <a:pt x="3778" y="1311301"/>
                  </a:lnTo>
                  <a:lnTo>
                    <a:pt x="0" y="1292307"/>
                  </a:lnTo>
                  <a:lnTo>
                    <a:pt x="0" y="1287442"/>
                  </a:lnTo>
                  <a:lnTo>
                    <a:pt x="0" y="69232"/>
                  </a:lnTo>
                  <a:lnTo>
                    <a:pt x="15190" y="28884"/>
                  </a:lnTo>
                  <a:lnTo>
                    <a:pt x="50236" y="3777"/>
                  </a:lnTo>
                  <a:lnTo>
                    <a:pt x="69232" y="0"/>
                  </a:lnTo>
                  <a:lnTo>
                    <a:pt x="1459026" y="0"/>
                  </a:lnTo>
                  <a:lnTo>
                    <a:pt x="1499372" y="15188"/>
                  </a:lnTo>
                  <a:lnTo>
                    <a:pt x="1524479" y="50233"/>
                  </a:lnTo>
                  <a:lnTo>
                    <a:pt x="1528258" y="69232"/>
                  </a:lnTo>
                  <a:lnTo>
                    <a:pt x="1528258" y="1292307"/>
                  </a:lnTo>
                  <a:lnTo>
                    <a:pt x="1513067" y="1332652"/>
                  </a:lnTo>
                  <a:lnTo>
                    <a:pt x="1478021" y="1357759"/>
                  </a:lnTo>
                  <a:lnTo>
                    <a:pt x="1463844" y="1361063"/>
                  </a:lnTo>
                  <a:lnTo>
                    <a:pt x="1459026" y="13615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62326" y="11633287"/>
              <a:ext cx="1528445" cy="370840"/>
            </a:xfrm>
            <a:custGeom>
              <a:avLst/>
              <a:gdLst/>
              <a:ahLst/>
              <a:cxnLst/>
              <a:rect l="l" t="t" r="r" b="b"/>
              <a:pathLst>
                <a:path w="1528445" h="370840">
                  <a:moveTo>
                    <a:pt x="1528258" y="370486"/>
                  </a:moveTo>
                  <a:lnTo>
                    <a:pt x="0" y="370486"/>
                  </a:lnTo>
                  <a:lnTo>
                    <a:pt x="0" y="74096"/>
                  </a:lnTo>
                  <a:lnTo>
                    <a:pt x="12475" y="32921"/>
                  </a:lnTo>
                  <a:lnTo>
                    <a:pt x="45739" y="5639"/>
                  </a:lnTo>
                  <a:lnTo>
                    <a:pt x="74097" y="0"/>
                  </a:lnTo>
                  <a:lnTo>
                    <a:pt x="1454161" y="0"/>
                  </a:lnTo>
                  <a:lnTo>
                    <a:pt x="1495334" y="12474"/>
                  </a:lnTo>
                  <a:lnTo>
                    <a:pt x="1522617" y="45739"/>
                  </a:lnTo>
                  <a:lnTo>
                    <a:pt x="1528258" y="74096"/>
                  </a:lnTo>
                  <a:lnTo>
                    <a:pt x="1528258" y="370486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4337626" y="11673537"/>
            <a:ext cx="5753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40" b="1">
                <a:solidFill>
                  <a:srgbClr val="2A6BB0"/>
                </a:solidFill>
                <a:latin typeface="Poppins SemiBold"/>
                <a:cs typeface="Poppins SemiBold"/>
              </a:rPr>
              <a:t>Gentoo</a:t>
            </a:r>
            <a:endParaRPr sz="1400">
              <a:latin typeface="Poppins SemiBold"/>
              <a:cs typeface="Poppins SemiBold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967573" y="12091802"/>
            <a:ext cx="1243965" cy="584835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"/>
              </a:spcBef>
            </a:pP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Largest</a:t>
            </a:r>
            <a:r>
              <a:rPr dirty="0" sz="11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of</a:t>
            </a:r>
            <a:r>
              <a:rPr dirty="0" sz="11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the</a:t>
            </a:r>
            <a:r>
              <a:rPr dirty="0" sz="11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2D3748"/>
                </a:solidFill>
                <a:latin typeface="Calibri"/>
                <a:cs typeface="Calibri"/>
              </a:rPr>
              <a:t>three </a:t>
            </a:r>
            <a:r>
              <a:rPr dirty="0" sz="1150" spc="45">
                <a:solidFill>
                  <a:srgbClr val="2D3748"/>
                </a:solidFill>
                <a:latin typeface="Calibri"/>
                <a:cs typeface="Calibri"/>
              </a:rPr>
              <a:t>species</a:t>
            </a:r>
            <a:r>
              <a:rPr dirty="0" sz="1150" spc="-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D3748"/>
                </a:solidFill>
                <a:latin typeface="Calibri"/>
                <a:cs typeface="Calibri"/>
              </a:rPr>
              <a:t>with</a:t>
            </a:r>
            <a:r>
              <a:rPr dirty="0" sz="1150" spc="-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2D3748"/>
                </a:solidFill>
                <a:latin typeface="Calibri"/>
                <a:cs typeface="Calibri"/>
              </a:rPr>
              <a:t>longer flippers.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7157806" y="10047604"/>
            <a:ext cx="3319779" cy="557530"/>
            <a:chOff x="7157806" y="10047604"/>
            <a:chExt cx="3319779" cy="557530"/>
          </a:xfrm>
        </p:grpSpPr>
        <p:sp>
          <p:nvSpPr>
            <p:cNvPr id="43" name="object 43" descr=""/>
            <p:cNvSpPr/>
            <p:nvPr/>
          </p:nvSpPr>
          <p:spPr>
            <a:xfrm>
              <a:off x="7264506" y="10097990"/>
              <a:ext cx="3106420" cy="347345"/>
            </a:xfrm>
            <a:custGeom>
              <a:avLst/>
              <a:gdLst/>
              <a:ahLst/>
              <a:cxnLst/>
              <a:rect l="l" t="t" r="r" b="b"/>
              <a:pathLst>
                <a:path w="3106420" h="347345">
                  <a:moveTo>
                    <a:pt x="3106161" y="346775"/>
                  </a:moveTo>
                  <a:lnTo>
                    <a:pt x="0" y="346775"/>
                  </a:lnTo>
                  <a:lnTo>
                    <a:pt x="0" y="0"/>
                  </a:lnTo>
                  <a:lnTo>
                    <a:pt x="3106161" y="0"/>
                  </a:lnTo>
                  <a:lnTo>
                    <a:pt x="3106161" y="25563"/>
                  </a:lnTo>
                  <a:lnTo>
                    <a:pt x="135968" y="25563"/>
                  </a:lnTo>
                  <a:lnTo>
                    <a:pt x="128668" y="25916"/>
                  </a:lnTo>
                  <a:lnTo>
                    <a:pt x="88983" y="42353"/>
                  </a:lnTo>
                  <a:lnTo>
                    <a:pt x="65042" y="78183"/>
                  </a:lnTo>
                  <a:lnTo>
                    <a:pt x="61871" y="99660"/>
                  </a:lnTo>
                  <a:lnTo>
                    <a:pt x="61871" y="173758"/>
                  </a:lnTo>
                  <a:lnTo>
                    <a:pt x="74346" y="214931"/>
                  </a:lnTo>
                  <a:lnTo>
                    <a:pt x="107611" y="242214"/>
                  </a:lnTo>
                  <a:lnTo>
                    <a:pt x="135968" y="247855"/>
                  </a:lnTo>
                  <a:lnTo>
                    <a:pt x="3106161" y="247855"/>
                  </a:lnTo>
                  <a:lnTo>
                    <a:pt x="3106161" y="346775"/>
                  </a:lnTo>
                  <a:close/>
                </a:path>
                <a:path w="3106420" h="347345">
                  <a:moveTo>
                    <a:pt x="3106161" y="247855"/>
                  </a:moveTo>
                  <a:lnTo>
                    <a:pt x="2970193" y="247855"/>
                  </a:lnTo>
                  <a:lnTo>
                    <a:pt x="2977492" y="247502"/>
                  </a:lnTo>
                  <a:lnTo>
                    <a:pt x="2984651" y="246445"/>
                  </a:lnTo>
                  <a:lnTo>
                    <a:pt x="3022587" y="226152"/>
                  </a:lnTo>
                  <a:lnTo>
                    <a:pt x="3042879" y="188216"/>
                  </a:lnTo>
                  <a:lnTo>
                    <a:pt x="3044290" y="173758"/>
                  </a:lnTo>
                  <a:lnTo>
                    <a:pt x="3044290" y="99660"/>
                  </a:lnTo>
                  <a:lnTo>
                    <a:pt x="3031813" y="58486"/>
                  </a:lnTo>
                  <a:lnTo>
                    <a:pt x="2998547" y="31202"/>
                  </a:lnTo>
                  <a:lnTo>
                    <a:pt x="2970193" y="25563"/>
                  </a:lnTo>
                  <a:lnTo>
                    <a:pt x="3106161" y="25563"/>
                  </a:lnTo>
                  <a:lnTo>
                    <a:pt x="3106161" y="24785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157806" y="10047604"/>
              <a:ext cx="3319779" cy="557530"/>
            </a:xfrm>
            <a:custGeom>
              <a:avLst/>
              <a:gdLst/>
              <a:ahLst/>
              <a:cxnLst/>
              <a:rect l="l" t="t" r="r" b="b"/>
              <a:pathLst>
                <a:path w="3319779" h="557529">
                  <a:moveTo>
                    <a:pt x="3319562" y="557212"/>
                  </a:moveTo>
                  <a:lnTo>
                    <a:pt x="0" y="557212"/>
                  </a:lnTo>
                  <a:lnTo>
                    <a:pt x="0" y="0"/>
                  </a:lnTo>
                  <a:lnTo>
                    <a:pt x="3319562" y="0"/>
                  </a:lnTo>
                  <a:lnTo>
                    <a:pt x="3319562" y="75949"/>
                  </a:lnTo>
                  <a:lnTo>
                    <a:pt x="242668" y="75949"/>
                  </a:lnTo>
                  <a:lnTo>
                    <a:pt x="235368" y="76302"/>
                  </a:lnTo>
                  <a:lnTo>
                    <a:pt x="195683" y="92739"/>
                  </a:lnTo>
                  <a:lnTo>
                    <a:pt x="171743" y="128569"/>
                  </a:lnTo>
                  <a:lnTo>
                    <a:pt x="168571" y="150047"/>
                  </a:lnTo>
                  <a:lnTo>
                    <a:pt x="168571" y="224144"/>
                  </a:lnTo>
                  <a:lnTo>
                    <a:pt x="181046" y="265317"/>
                  </a:lnTo>
                  <a:lnTo>
                    <a:pt x="214311" y="292600"/>
                  </a:lnTo>
                  <a:lnTo>
                    <a:pt x="242668" y="298241"/>
                  </a:lnTo>
                  <a:lnTo>
                    <a:pt x="3319562" y="298241"/>
                  </a:lnTo>
                  <a:lnTo>
                    <a:pt x="3319562" y="557212"/>
                  </a:lnTo>
                  <a:close/>
                </a:path>
                <a:path w="3319779" h="557529">
                  <a:moveTo>
                    <a:pt x="3319562" y="298241"/>
                  </a:moveTo>
                  <a:lnTo>
                    <a:pt x="3076893" y="298241"/>
                  </a:lnTo>
                  <a:lnTo>
                    <a:pt x="3084192" y="297889"/>
                  </a:lnTo>
                  <a:lnTo>
                    <a:pt x="3091351" y="296831"/>
                  </a:lnTo>
                  <a:lnTo>
                    <a:pt x="3129287" y="276538"/>
                  </a:lnTo>
                  <a:lnTo>
                    <a:pt x="3149579" y="238602"/>
                  </a:lnTo>
                  <a:lnTo>
                    <a:pt x="3150990" y="224144"/>
                  </a:lnTo>
                  <a:lnTo>
                    <a:pt x="3150990" y="150047"/>
                  </a:lnTo>
                  <a:lnTo>
                    <a:pt x="3138513" y="108872"/>
                  </a:lnTo>
                  <a:lnTo>
                    <a:pt x="3105248" y="81588"/>
                  </a:lnTo>
                  <a:lnTo>
                    <a:pt x="3076893" y="75949"/>
                  </a:lnTo>
                  <a:lnTo>
                    <a:pt x="3319562" y="75949"/>
                  </a:lnTo>
                  <a:lnTo>
                    <a:pt x="3319562" y="29824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6378" y="10123554"/>
              <a:ext cx="148194" cy="148194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7464332" y="10092604"/>
            <a:ext cx="285496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10">
                <a:solidFill>
                  <a:srgbClr val="2D3748"/>
                </a:solidFill>
                <a:latin typeface="Calibri"/>
                <a:cs typeface="Calibri"/>
              </a:rPr>
              <a:t>Palmer</a:t>
            </a:r>
            <a:r>
              <a:rPr dirty="0" sz="13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350" spc="10">
                <a:solidFill>
                  <a:srgbClr val="2D3748"/>
                </a:solidFill>
                <a:latin typeface="Calibri"/>
                <a:cs typeface="Calibri"/>
              </a:rPr>
              <a:t>Penguins</a:t>
            </a:r>
            <a:r>
              <a:rPr dirty="0" sz="1350" spc="16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350" spc="45">
                <a:solidFill>
                  <a:srgbClr val="2D3748"/>
                </a:solidFill>
                <a:latin typeface="Calibri"/>
                <a:cs typeface="Calibri"/>
              </a:rPr>
              <a:t>Dataset</a:t>
            </a:r>
            <a:r>
              <a:rPr dirty="0" sz="13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350" spc="-10">
                <a:solidFill>
                  <a:srgbClr val="2D3748"/>
                </a:solidFill>
                <a:latin typeface="Calibri"/>
                <a:cs typeface="Calibri"/>
              </a:rPr>
              <a:t>Visualization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13689489"/>
            <a:ext cx="11856085" cy="528320"/>
            <a:chOff x="0" y="13689489"/>
            <a:chExt cx="11856085" cy="528320"/>
          </a:xfrm>
        </p:grpSpPr>
        <p:sp>
          <p:nvSpPr>
            <p:cNvPr id="48" name="object 48" descr=""/>
            <p:cNvSpPr/>
            <p:nvPr/>
          </p:nvSpPr>
          <p:spPr>
            <a:xfrm>
              <a:off x="0" y="13689490"/>
              <a:ext cx="11856085" cy="528320"/>
            </a:xfrm>
            <a:custGeom>
              <a:avLst/>
              <a:gdLst/>
              <a:ahLst/>
              <a:cxnLst/>
              <a:rect l="l" t="t" r="r" b="b"/>
              <a:pathLst>
                <a:path w="11856085" h="528319">
                  <a:moveTo>
                    <a:pt x="11781483" y="527943"/>
                  </a:moveTo>
                  <a:lnTo>
                    <a:pt x="74097" y="527943"/>
                  </a:lnTo>
                  <a:lnTo>
                    <a:pt x="66798" y="527589"/>
                  </a:lnTo>
                  <a:lnTo>
                    <a:pt x="27113" y="511151"/>
                  </a:lnTo>
                  <a:lnTo>
                    <a:pt x="3172" y="475321"/>
                  </a:lnTo>
                  <a:lnTo>
                    <a:pt x="0" y="453845"/>
                  </a:lnTo>
                  <a:lnTo>
                    <a:pt x="0" y="0"/>
                  </a:lnTo>
                  <a:lnTo>
                    <a:pt x="11855581" y="0"/>
                  </a:lnTo>
                  <a:lnTo>
                    <a:pt x="11855581" y="453845"/>
                  </a:lnTo>
                  <a:lnTo>
                    <a:pt x="11843103" y="495018"/>
                  </a:lnTo>
                  <a:lnTo>
                    <a:pt x="11809838" y="522302"/>
                  </a:lnTo>
                  <a:lnTo>
                    <a:pt x="11781483" y="527943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13689489"/>
              <a:ext cx="11856085" cy="9525"/>
            </a:xfrm>
            <a:custGeom>
              <a:avLst/>
              <a:gdLst/>
              <a:ahLst/>
              <a:cxnLst/>
              <a:rect l="l" t="t" r="r" b="b"/>
              <a:pathLst>
                <a:path w="11856085" h="9525">
                  <a:moveTo>
                    <a:pt x="11855581" y="9262"/>
                  </a:moveTo>
                  <a:lnTo>
                    <a:pt x="0" y="9262"/>
                  </a:lnTo>
                  <a:lnTo>
                    <a:pt x="0" y="0"/>
                  </a:lnTo>
                  <a:lnTo>
                    <a:pt x="11855581" y="0"/>
                  </a:lnTo>
                  <a:lnTo>
                    <a:pt x="11855581" y="9262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83689" y="13815996"/>
            <a:ext cx="90551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55">
                <a:solidFill>
                  <a:srgbClr val="2D3748"/>
                </a:solidFill>
                <a:latin typeface="Calibri"/>
                <a:cs typeface="Calibri"/>
              </a:rPr>
              <a:t>Shubh</a:t>
            </a:r>
            <a:r>
              <a:rPr dirty="0" sz="13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350" spc="-20">
                <a:solidFill>
                  <a:srgbClr val="2D3748"/>
                </a:solidFill>
                <a:latin typeface="Calibri"/>
                <a:cs typeface="Calibri"/>
              </a:rPr>
              <a:t>Patel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0905663" y="13815996"/>
            <a:ext cx="666750" cy="23685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>
                <a:solidFill>
                  <a:srgbClr val="2D3748"/>
                </a:solidFill>
                <a:latin typeface="Calibri"/>
                <a:cs typeface="Calibri"/>
              </a:rPr>
              <a:t>Slide</a:t>
            </a:r>
            <a:r>
              <a:rPr dirty="0" sz="13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350" spc="-25">
                <a:solidFill>
                  <a:srgbClr val="2D3748"/>
                </a:solidFill>
                <a:latin typeface="Calibri"/>
                <a:cs typeface="Calibri"/>
              </a:rPr>
              <a:t>2/8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10123554" y="19598755"/>
            <a:ext cx="1546860" cy="314960"/>
            <a:chOff x="10123554" y="19598755"/>
            <a:chExt cx="1546860" cy="314960"/>
          </a:xfrm>
        </p:grpSpPr>
        <p:sp>
          <p:nvSpPr>
            <p:cNvPr id="53" name="object 53" descr=""/>
            <p:cNvSpPr/>
            <p:nvPr/>
          </p:nvSpPr>
          <p:spPr>
            <a:xfrm>
              <a:off x="10123554" y="19598755"/>
              <a:ext cx="1546860" cy="314960"/>
            </a:xfrm>
            <a:custGeom>
              <a:avLst/>
              <a:gdLst/>
              <a:ahLst/>
              <a:cxnLst/>
              <a:rect l="l" t="t" r="r" b="b"/>
              <a:pathLst>
                <a:path w="1546859" h="314959">
                  <a:moveTo>
                    <a:pt x="1514646" y="314913"/>
                  </a:moveTo>
                  <a:lnTo>
                    <a:pt x="32135" y="314913"/>
                  </a:lnTo>
                  <a:lnTo>
                    <a:pt x="27409" y="313973"/>
                  </a:lnTo>
                  <a:lnTo>
                    <a:pt x="0" y="282778"/>
                  </a:lnTo>
                  <a:lnTo>
                    <a:pt x="0" y="277865"/>
                  </a:lnTo>
                  <a:lnTo>
                    <a:pt x="0" y="32135"/>
                  </a:lnTo>
                  <a:lnTo>
                    <a:pt x="27409" y="940"/>
                  </a:lnTo>
                  <a:lnTo>
                    <a:pt x="32135" y="0"/>
                  </a:lnTo>
                  <a:lnTo>
                    <a:pt x="1514646" y="0"/>
                  </a:lnTo>
                  <a:lnTo>
                    <a:pt x="1545842" y="27409"/>
                  </a:lnTo>
                  <a:lnTo>
                    <a:pt x="1546782" y="32135"/>
                  </a:lnTo>
                  <a:lnTo>
                    <a:pt x="1546782" y="282778"/>
                  </a:lnTo>
                  <a:lnTo>
                    <a:pt x="1519372" y="313973"/>
                  </a:lnTo>
                  <a:lnTo>
                    <a:pt x="1514646" y="31491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4700" y="19691377"/>
              <a:ext cx="129670" cy="129670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10408546" y="19695979"/>
            <a:ext cx="1163320" cy="1390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65"/>
              </a:lnSpc>
            </a:pPr>
            <a:r>
              <a:rPr dirty="0" sz="1000" spc="-100">
                <a:solidFill>
                  <a:srgbClr val="FFFFFF"/>
                </a:solidFill>
                <a:latin typeface="Poppins"/>
                <a:cs typeface="Poppins"/>
              </a:rPr>
              <a:t>Made</a:t>
            </a:r>
            <a:r>
              <a:rPr dirty="0" sz="1000" spc="2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00" spc="-8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dirty="0" sz="1000" spc="2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00" spc="-75">
                <a:solidFill>
                  <a:srgbClr val="FFFFFF"/>
                </a:solidFill>
                <a:latin typeface="Poppins"/>
                <a:cs typeface="Poppins"/>
              </a:rPr>
              <a:t>Genspark</a:t>
            </a:r>
            <a:endParaRPr sz="100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789535"/>
          </a:xfrm>
          <a:custGeom>
            <a:avLst/>
            <a:gdLst/>
            <a:ahLst/>
            <a:cxnLst/>
            <a:rect l="l" t="t" r="r" b="b"/>
            <a:pathLst>
              <a:path w="12192000" h="12789535">
                <a:moveTo>
                  <a:pt x="12191999" y="12789407"/>
                </a:moveTo>
                <a:lnTo>
                  <a:pt x="0" y="12789407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789407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1569720"/>
            <a:ext cx="12192000" cy="9842500"/>
            <a:chOff x="0" y="1569720"/>
            <a:chExt cx="12192000" cy="9842500"/>
          </a:xfrm>
        </p:grpSpPr>
        <p:sp>
          <p:nvSpPr>
            <p:cNvPr id="4" name="object 4" descr=""/>
            <p:cNvSpPr/>
            <p:nvPr/>
          </p:nvSpPr>
          <p:spPr>
            <a:xfrm>
              <a:off x="0" y="1569720"/>
              <a:ext cx="12192000" cy="9842500"/>
            </a:xfrm>
            <a:custGeom>
              <a:avLst/>
              <a:gdLst/>
              <a:ahLst/>
              <a:cxnLst/>
              <a:rect l="l" t="t" r="r" b="b"/>
              <a:pathLst>
                <a:path w="12192000" h="9842500">
                  <a:moveTo>
                    <a:pt x="12191999" y="9841991"/>
                  </a:moveTo>
                  <a:lnTo>
                    <a:pt x="0" y="9841991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16229"/>
                  </a:lnTo>
                  <a:lnTo>
                    <a:pt x="76199" y="316229"/>
                  </a:lnTo>
                  <a:lnTo>
                    <a:pt x="69631" y="316547"/>
                  </a:lnTo>
                  <a:lnTo>
                    <a:pt x="33922" y="331338"/>
                  </a:lnTo>
                  <a:lnTo>
                    <a:pt x="12379" y="363578"/>
                  </a:lnTo>
                  <a:lnTo>
                    <a:pt x="9524" y="382904"/>
                  </a:lnTo>
                  <a:lnTo>
                    <a:pt x="9524" y="9269729"/>
                  </a:lnTo>
                  <a:lnTo>
                    <a:pt x="20751" y="9306777"/>
                  </a:lnTo>
                  <a:lnTo>
                    <a:pt x="50684" y="9331328"/>
                  </a:lnTo>
                  <a:lnTo>
                    <a:pt x="76199" y="9336404"/>
                  </a:lnTo>
                  <a:lnTo>
                    <a:pt x="12191999" y="9336404"/>
                  </a:lnTo>
                  <a:lnTo>
                    <a:pt x="12191999" y="9841991"/>
                  </a:lnTo>
                  <a:close/>
                </a:path>
                <a:path w="12192000" h="9842500">
                  <a:moveTo>
                    <a:pt x="12191999" y="9336404"/>
                  </a:moveTo>
                  <a:lnTo>
                    <a:pt x="12115799" y="9336404"/>
                  </a:lnTo>
                  <a:lnTo>
                    <a:pt x="12122367" y="9336087"/>
                  </a:lnTo>
                  <a:lnTo>
                    <a:pt x="12128808" y="9335135"/>
                  </a:lnTo>
                  <a:lnTo>
                    <a:pt x="12162944" y="9316874"/>
                  </a:lnTo>
                  <a:lnTo>
                    <a:pt x="12181205" y="9282738"/>
                  </a:lnTo>
                  <a:lnTo>
                    <a:pt x="12182474" y="9269729"/>
                  </a:lnTo>
                  <a:lnTo>
                    <a:pt x="12182474" y="382904"/>
                  </a:lnTo>
                  <a:lnTo>
                    <a:pt x="12171246" y="345854"/>
                  </a:lnTo>
                  <a:lnTo>
                    <a:pt x="12141313" y="321305"/>
                  </a:lnTo>
                  <a:lnTo>
                    <a:pt x="12115799" y="316229"/>
                  </a:lnTo>
                  <a:lnTo>
                    <a:pt x="12191999" y="316229"/>
                  </a:lnTo>
                  <a:lnTo>
                    <a:pt x="12191999" y="933640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876424"/>
              <a:ext cx="12192000" cy="9039225"/>
            </a:xfrm>
            <a:custGeom>
              <a:avLst/>
              <a:gdLst/>
              <a:ahLst/>
              <a:cxnLst/>
              <a:rect l="l" t="t" r="r" b="b"/>
              <a:pathLst>
                <a:path w="12192000" h="9039225">
                  <a:moveTo>
                    <a:pt x="12120802" y="9039224"/>
                  </a:moveTo>
                  <a:lnTo>
                    <a:pt x="71196" y="9039224"/>
                  </a:lnTo>
                  <a:lnTo>
                    <a:pt x="66241" y="9038735"/>
                  </a:lnTo>
                  <a:lnTo>
                    <a:pt x="29705" y="9023600"/>
                  </a:lnTo>
                  <a:lnTo>
                    <a:pt x="3885" y="8987561"/>
                  </a:lnTo>
                  <a:lnTo>
                    <a:pt x="0" y="8968027"/>
                  </a:lnTo>
                  <a:lnTo>
                    <a:pt x="0" y="8963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1"/>
                  </a:lnTo>
                  <a:lnTo>
                    <a:pt x="12191997" y="71196"/>
                  </a:lnTo>
                  <a:lnTo>
                    <a:pt x="12191997" y="8968027"/>
                  </a:lnTo>
                  <a:lnTo>
                    <a:pt x="12176375" y="9009517"/>
                  </a:lnTo>
                  <a:lnTo>
                    <a:pt x="12140334" y="9035337"/>
                  </a:lnTo>
                  <a:lnTo>
                    <a:pt x="12125757" y="9038735"/>
                  </a:lnTo>
                  <a:lnTo>
                    <a:pt x="12120802" y="9039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76424"/>
              <a:ext cx="12191998" cy="914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099" y="2055200"/>
            <a:ext cx="4403725" cy="47053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325"/>
              <a:t>Machine</a:t>
            </a:r>
            <a:r>
              <a:rPr dirty="0" spc="-100"/>
              <a:t> </a:t>
            </a:r>
            <a:r>
              <a:rPr dirty="0" spc="-290"/>
              <a:t>Learning</a:t>
            </a:r>
            <a:r>
              <a:rPr dirty="0" spc="-100"/>
              <a:t> </a:t>
            </a:r>
            <a:r>
              <a:rPr dirty="0" spc="-335"/>
              <a:t>Approach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237743" y="3048000"/>
            <a:ext cx="5773420" cy="6876415"/>
            <a:chOff x="237743" y="3048000"/>
            <a:chExt cx="5773420" cy="6876415"/>
          </a:xfrm>
        </p:grpSpPr>
        <p:sp>
          <p:nvSpPr>
            <p:cNvPr id="9" name="object 9" descr=""/>
            <p:cNvSpPr/>
            <p:nvPr/>
          </p:nvSpPr>
          <p:spPr>
            <a:xfrm>
              <a:off x="237743" y="3048000"/>
              <a:ext cx="5773420" cy="4097020"/>
            </a:xfrm>
            <a:custGeom>
              <a:avLst/>
              <a:gdLst/>
              <a:ahLst/>
              <a:cxnLst/>
              <a:rect l="l" t="t" r="r" b="b"/>
              <a:pathLst>
                <a:path w="5773420" h="4097020">
                  <a:moveTo>
                    <a:pt x="5772911" y="4096511"/>
                  </a:moveTo>
                  <a:lnTo>
                    <a:pt x="0" y="4096511"/>
                  </a:lnTo>
                  <a:lnTo>
                    <a:pt x="0" y="0"/>
                  </a:lnTo>
                  <a:lnTo>
                    <a:pt x="5772911" y="0"/>
                  </a:lnTo>
                  <a:lnTo>
                    <a:pt x="5772911" y="57149"/>
                  </a:lnTo>
                  <a:lnTo>
                    <a:pt x="143255" y="57149"/>
                  </a:lnTo>
                  <a:lnTo>
                    <a:pt x="136687" y="57467"/>
                  </a:lnTo>
                  <a:lnTo>
                    <a:pt x="100978" y="72258"/>
                  </a:lnTo>
                  <a:lnTo>
                    <a:pt x="79435" y="104498"/>
                  </a:lnTo>
                  <a:lnTo>
                    <a:pt x="76580" y="123824"/>
                  </a:lnTo>
                  <a:lnTo>
                    <a:pt x="76580" y="3933824"/>
                  </a:lnTo>
                  <a:lnTo>
                    <a:pt x="87807" y="3970873"/>
                  </a:lnTo>
                  <a:lnTo>
                    <a:pt x="117740" y="3995424"/>
                  </a:lnTo>
                  <a:lnTo>
                    <a:pt x="143255" y="4000499"/>
                  </a:lnTo>
                  <a:lnTo>
                    <a:pt x="5772911" y="4000499"/>
                  </a:lnTo>
                  <a:lnTo>
                    <a:pt x="5772911" y="4096511"/>
                  </a:lnTo>
                  <a:close/>
                </a:path>
                <a:path w="5773420" h="4097020">
                  <a:moveTo>
                    <a:pt x="5772911" y="4000499"/>
                  </a:moveTo>
                  <a:lnTo>
                    <a:pt x="5629655" y="4000499"/>
                  </a:lnTo>
                  <a:lnTo>
                    <a:pt x="5636223" y="4000182"/>
                  </a:lnTo>
                  <a:lnTo>
                    <a:pt x="5642665" y="3999230"/>
                  </a:lnTo>
                  <a:lnTo>
                    <a:pt x="5676801" y="3980971"/>
                  </a:lnTo>
                  <a:lnTo>
                    <a:pt x="5695061" y="3946834"/>
                  </a:lnTo>
                  <a:lnTo>
                    <a:pt x="5696330" y="3933824"/>
                  </a:lnTo>
                  <a:lnTo>
                    <a:pt x="5696330" y="123824"/>
                  </a:lnTo>
                  <a:lnTo>
                    <a:pt x="5685103" y="86774"/>
                  </a:lnTo>
                  <a:lnTo>
                    <a:pt x="5655171" y="62225"/>
                  </a:lnTo>
                  <a:lnTo>
                    <a:pt x="5629655" y="57149"/>
                  </a:lnTo>
                  <a:lnTo>
                    <a:pt x="5772911" y="57149"/>
                  </a:lnTo>
                  <a:lnTo>
                    <a:pt x="5772911" y="400049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3849" y="3095624"/>
              <a:ext cx="5619750" cy="3962400"/>
            </a:xfrm>
            <a:custGeom>
              <a:avLst/>
              <a:gdLst/>
              <a:ahLst/>
              <a:cxnLst/>
              <a:rect l="l" t="t" r="r" b="b"/>
              <a:pathLst>
                <a:path w="5619750" h="3962400">
                  <a:moveTo>
                    <a:pt x="5548552" y="3962398"/>
                  </a:moveTo>
                  <a:lnTo>
                    <a:pt x="53397" y="3962398"/>
                  </a:lnTo>
                  <a:lnTo>
                    <a:pt x="49681" y="3961910"/>
                  </a:lnTo>
                  <a:lnTo>
                    <a:pt x="14085" y="3936542"/>
                  </a:lnTo>
                  <a:lnTo>
                    <a:pt x="366" y="3896157"/>
                  </a:lnTo>
                  <a:lnTo>
                    <a:pt x="0" y="3891202"/>
                  </a:lnTo>
                  <a:lnTo>
                    <a:pt x="0" y="38861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2" y="51661"/>
                  </a:lnTo>
                  <a:lnTo>
                    <a:pt x="5619748" y="71196"/>
                  </a:lnTo>
                  <a:lnTo>
                    <a:pt x="5619748" y="3891202"/>
                  </a:lnTo>
                  <a:lnTo>
                    <a:pt x="5604126" y="3932693"/>
                  </a:lnTo>
                  <a:lnTo>
                    <a:pt x="5568086" y="3958513"/>
                  </a:lnTo>
                  <a:lnTo>
                    <a:pt x="5553507" y="3961910"/>
                  </a:lnTo>
                  <a:lnTo>
                    <a:pt x="5548552" y="3962398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4799" y="3095902"/>
              <a:ext cx="70485" cy="3962400"/>
            </a:xfrm>
            <a:custGeom>
              <a:avLst/>
              <a:gdLst/>
              <a:ahLst/>
              <a:cxnLst/>
              <a:rect l="l" t="t" r="r" b="b"/>
              <a:pathLst>
                <a:path w="70485" h="3962400">
                  <a:moveTo>
                    <a:pt x="70450" y="3961844"/>
                  </a:moveTo>
                  <a:lnTo>
                    <a:pt x="33857" y="3949291"/>
                  </a:lnTo>
                  <a:lnTo>
                    <a:pt x="5800" y="3915081"/>
                  </a:lnTo>
                  <a:lnTo>
                    <a:pt x="0" y="3885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3885922"/>
                  </a:lnTo>
                  <a:lnTo>
                    <a:pt x="44515" y="3928263"/>
                  </a:lnTo>
                  <a:lnTo>
                    <a:pt x="66287" y="3960188"/>
                  </a:lnTo>
                  <a:lnTo>
                    <a:pt x="70450" y="3961844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7743" y="7239000"/>
              <a:ext cx="5773420" cy="2685415"/>
            </a:xfrm>
            <a:custGeom>
              <a:avLst/>
              <a:gdLst/>
              <a:ahLst/>
              <a:cxnLst/>
              <a:rect l="l" t="t" r="r" b="b"/>
              <a:pathLst>
                <a:path w="5773420" h="2685415">
                  <a:moveTo>
                    <a:pt x="5772911" y="2685287"/>
                  </a:moveTo>
                  <a:lnTo>
                    <a:pt x="0" y="2685287"/>
                  </a:lnTo>
                  <a:lnTo>
                    <a:pt x="0" y="0"/>
                  </a:lnTo>
                  <a:lnTo>
                    <a:pt x="5772911" y="0"/>
                  </a:lnTo>
                  <a:lnTo>
                    <a:pt x="5772911" y="57149"/>
                  </a:lnTo>
                  <a:lnTo>
                    <a:pt x="143255" y="57149"/>
                  </a:lnTo>
                  <a:lnTo>
                    <a:pt x="136687" y="57467"/>
                  </a:lnTo>
                  <a:lnTo>
                    <a:pt x="100978" y="72257"/>
                  </a:lnTo>
                  <a:lnTo>
                    <a:pt x="79435" y="104497"/>
                  </a:lnTo>
                  <a:lnTo>
                    <a:pt x="76580" y="123824"/>
                  </a:lnTo>
                  <a:lnTo>
                    <a:pt x="76580" y="2524124"/>
                  </a:lnTo>
                  <a:lnTo>
                    <a:pt x="87807" y="2561173"/>
                  </a:lnTo>
                  <a:lnTo>
                    <a:pt x="117742" y="2585724"/>
                  </a:lnTo>
                  <a:lnTo>
                    <a:pt x="143255" y="2590799"/>
                  </a:lnTo>
                  <a:lnTo>
                    <a:pt x="5772911" y="2590799"/>
                  </a:lnTo>
                  <a:lnTo>
                    <a:pt x="5772911" y="2685287"/>
                  </a:lnTo>
                  <a:close/>
                </a:path>
                <a:path w="5773420" h="2685415">
                  <a:moveTo>
                    <a:pt x="5772911" y="2590799"/>
                  </a:moveTo>
                  <a:lnTo>
                    <a:pt x="5629655" y="2590799"/>
                  </a:lnTo>
                  <a:lnTo>
                    <a:pt x="5636223" y="2590482"/>
                  </a:lnTo>
                  <a:lnTo>
                    <a:pt x="5642665" y="2589530"/>
                  </a:lnTo>
                  <a:lnTo>
                    <a:pt x="5676801" y="2571270"/>
                  </a:lnTo>
                  <a:lnTo>
                    <a:pt x="5695061" y="2537134"/>
                  </a:lnTo>
                  <a:lnTo>
                    <a:pt x="5696330" y="2524124"/>
                  </a:lnTo>
                  <a:lnTo>
                    <a:pt x="5696330" y="123824"/>
                  </a:lnTo>
                  <a:lnTo>
                    <a:pt x="5685103" y="86774"/>
                  </a:lnTo>
                  <a:lnTo>
                    <a:pt x="5655170" y="62224"/>
                  </a:lnTo>
                  <a:lnTo>
                    <a:pt x="5629655" y="57149"/>
                  </a:lnTo>
                  <a:lnTo>
                    <a:pt x="5772911" y="57149"/>
                  </a:lnTo>
                  <a:lnTo>
                    <a:pt x="5772911" y="259079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3849" y="7286623"/>
              <a:ext cx="5619750" cy="2552700"/>
            </a:xfrm>
            <a:custGeom>
              <a:avLst/>
              <a:gdLst/>
              <a:ahLst/>
              <a:cxnLst/>
              <a:rect l="l" t="t" r="r" b="b"/>
              <a:pathLst>
                <a:path w="5619750" h="2552700">
                  <a:moveTo>
                    <a:pt x="5548552" y="2552699"/>
                  </a:moveTo>
                  <a:lnTo>
                    <a:pt x="53397" y="2552699"/>
                  </a:lnTo>
                  <a:lnTo>
                    <a:pt x="49681" y="2552211"/>
                  </a:lnTo>
                  <a:lnTo>
                    <a:pt x="14085" y="2526841"/>
                  </a:lnTo>
                  <a:lnTo>
                    <a:pt x="366" y="2486457"/>
                  </a:lnTo>
                  <a:lnTo>
                    <a:pt x="0" y="2481502"/>
                  </a:lnTo>
                  <a:lnTo>
                    <a:pt x="0" y="24764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2" y="51661"/>
                  </a:lnTo>
                  <a:lnTo>
                    <a:pt x="5619748" y="71196"/>
                  </a:lnTo>
                  <a:lnTo>
                    <a:pt x="5619748" y="2481502"/>
                  </a:lnTo>
                  <a:lnTo>
                    <a:pt x="5604126" y="2522992"/>
                  </a:lnTo>
                  <a:lnTo>
                    <a:pt x="5568086" y="2548812"/>
                  </a:lnTo>
                  <a:lnTo>
                    <a:pt x="5553507" y="2552211"/>
                  </a:lnTo>
                  <a:lnTo>
                    <a:pt x="5548552" y="2552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04799" y="7286901"/>
              <a:ext cx="70485" cy="2552700"/>
            </a:xfrm>
            <a:custGeom>
              <a:avLst/>
              <a:gdLst/>
              <a:ahLst/>
              <a:cxnLst/>
              <a:rect l="l" t="t" r="r" b="b"/>
              <a:pathLst>
                <a:path w="70485" h="2552700">
                  <a:moveTo>
                    <a:pt x="70450" y="2552144"/>
                  </a:moveTo>
                  <a:lnTo>
                    <a:pt x="33857" y="2539590"/>
                  </a:lnTo>
                  <a:lnTo>
                    <a:pt x="5800" y="2505381"/>
                  </a:lnTo>
                  <a:lnTo>
                    <a:pt x="0" y="24762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476222"/>
                  </a:lnTo>
                  <a:lnTo>
                    <a:pt x="44515" y="2518563"/>
                  </a:lnTo>
                  <a:lnTo>
                    <a:pt x="66287" y="2550487"/>
                  </a:lnTo>
                  <a:lnTo>
                    <a:pt x="70450" y="2552144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71499" y="8696323"/>
              <a:ext cx="5143500" cy="914400"/>
            </a:xfrm>
            <a:custGeom>
              <a:avLst/>
              <a:gdLst/>
              <a:ahLst/>
              <a:cxnLst/>
              <a:rect l="l" t="t" r="r" b="b"/>
              <a:pathLst>
                <a:path w="5143500" h="914400">
                  <a:moveTo>
                    <a:pt x="5110450" y="914399"/>
                  </a:moveTo>
                  <a:lnTo>
                    <a:pt x="33047" y="914399"/>
                  </a:lnTo>
                  <a:lnTo>
                    <a:pt x="28187" y="913431"/>
                  </a:lnTo>
                  <a:lnTo>
                    <a:pt x="966" y="886211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10450" y="0"/>
                  </a:lnTo>
                  <a:lnTo>
                    <a:pt x="5142532" y="28186"/>
                  </a:lnTo>
                  <a:lnTo>
                    <a:pt x="5143498" y="33046"/>
                  </a:lnTo>
                  <a:lnTo>
                    <a:pt x="5143498" y="881351"/>
                  </a:lnTo>
                  <a:lnTo>
                    <a:pt x="5115310" y="913431"/>
                  </a:lnTo>
                  <a:lnTo>
                    <a:pt x="5110450" y="914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58800" y="3134201"/>
            <a:ext cx="4862195" cy="123952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800" spc="-225" b="1">
                <a:solidFill>
                  <a:srgbClr val="2D3748"/>
                </a:solidFill>
                <a:latin typeface="Poppins SemiBold"/>
                <a:cs typeface="Poppins SemiBold"/>
              </a:rPr>
              <a:t>Random</a:t>
            </a:r>
            <a:r>
              <a:rPr dirty="0" sz="1800" spc="-6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165" b="1">
                <a:solidFill>
                  <a:srgbClr val="2D3748"/>
                </a:solidFill>
                <a:latin typeface="Poppins SemiBold"/>
                <a:cs typeface="Poppins SemiBold"/>
              </a:rPr>
              <a:t>Forest</a:t>
            </a:r>
            <a:r>
              <a:rPr dirty="0" sz="1800" spc="-6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45" b="1">
                <a:solidFill>
                  <a:srgbClr val="2D3748"/>
                </a:solidFill>
                <a:latin typeface="Poppins SemiBold"/>
                <a:cs typeface="Poppins SemiBold"/>
              </a:rPr>
              <a:t>Classifier</a:t>
            </a:r>
            <a:endParaRPr sz="1800">
              <a:latin typeface="Poppins SemiBold"/>
              <a:cs typeface="Poppins SemiBold"/>
            </a:endParaRPr>
          </a:p>
          <a:p>
            <a:pPr marL="12700" marR="5080">
              <a:lnSpc>
                <a:spcPct val="107100"/>
              </a:lnSpc>
              <a:spcBef>
                <a:spcPts val="819"/>
              </a:spcBef>
            </a:pPr>
            <a:r>
              <a:rPr dirty="0" sz="1400" spc="-160">
                <a:solidFill>
                  <a:srgbClr val="4A5462"/>
                </a:solidFill>
                <a:latin typeface="Lucida Sans"/>
                <a:cs typeface="Lucida Sans"/>
              </a:rPr>
              <a:t>A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Random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5">
                <a:solidFill>
                  <a:srgbClr val="4A5462"/>
                </a:solidFill>
                <a:latin typeface="Lucida Sans"/>
                <a:cs typeface="Lucida Sans"/>
              </a:rPr>
              <a:t>Forest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10">
                <a:solidFill>
                  <a:srgbClr val="4A5462"/>
                </a:solidFill>
                <a:latin typeface="Lucida Sans"/>
                <a:cs typeface="Lucida Sans"/>
              </a:rPr>
              <a:t>is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an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ensemble 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learning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method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that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4A5462"/>
                </a:solidFill>
                <a:latin typeface="Lucida Sans"/>
                <a:cs typeface="Lucida Sans"/>
              </a:rPr>
              <a:t>builds </a:t>
            </a:r>
            <a:r>
              <a:rPr dirty="0" sz="1400" spc="-95">
                <a:solidFill>
                  <a:srgbClr val="4A5462"/>
                </a:solidFill>
                <a:latin typeface="Lucida Sans"/>
                <a:cs typeface="Lucida Sans"/>
              </a:rPr>
              <a:t>multiple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decision 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trees </a:t>
            </a:r>
            <a:r>
              <a:rPr dirty="0" sz="1400" spc="-60">
                <a:solidFill>
                  <a:srgbClr val="4A5462"/>
                </a:solidFill>
                <a:latin typeface="Lucida Sans"/>
                <a:cs typeface="Lucida Sans"/>
              </a:rPr>
              <a:t>and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merges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their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predictions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to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55">
                <a:solidFill>
                  <a:srgbClr val="4A5462"/>
                </a:solidFill>
                <a:latin typeface="Lucida Sans"/>
                <a:cs typeface="Lucida Sans"/>
              </a:rPr>
              <a:t>improve </a:t>
            </a:r>
            <a:r>
              <a:rPr dirty="0" sz="1400" spc="-35">
                <a:solidFill>
                  <a:srgbClr val="4A5462"/>
                </a:solidFill>
                <a:latin typeface="Lucida Sans"/>
                <a:cs typeface="Lucida Sans"/>
              </a:rPr>
              <a:t>accuracy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4A5462"/>
                </a:solidFill>
                <a:latin typeface="Lucida Sans"/>
                <a:cs typeface="Lucida Sans"/>
              </a:rPr>
              <a:t>and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5">
                <a:solidFill>
                  <a:srgbClr val="4A5462"/>
                </a:solidFill>
                <a:latin typeface="Lucida Sans"/>
                <a:cs typeface="Lucida Sans"/>
              </a:rPr>
              <a:t>control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20">
                <a:solidFill>
                  <a:srgbClr val="4A5462"/>
                </a:solidFill>
                <a:latin typeface="Lucida Sans"/>
                <a:cs typeface="Lucida Sans"/>
              </a:rPr>
              <a:t>overfitting.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571499" y="45434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82624" y="4606925"/>
            <a:ext cx="1587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0">
                <a:solidFill>
                  <a:srgbClr val="2A6BB0"/>
                </a:solidFill>
                <a:latin typeface="Arial Black"/>
                <a:cs typeface="Arial Black"/>
              </a:rPr>
              <a:t>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92200" y="4492796"/>
            <a:ext cx="4550410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05" b="0">
                <a:solidFill>
                  <a:srgbClr val="2D3748"/>
                </a:solidFill>
                <a:latin typeface="Poppins Medium"/>
                <a:cs typeface="Poppins Medium"/>
              </a:rPr>
              <a:t>Multiple</a:t>
            </a:r>
            <a:r>
              <a:rPr dirty="0" sz="1400" spc="-3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2D3748"/>
                </a:solidFill>
                <a:latin typeface="Poppins Medium"/>
                <a:cs typeface="Poppins Medium"/>
              </a:rPr>
              <a:t>Decision</a:t>
            </a:r>
            <a:r>
              <a:rPr dirty="0" sz="1400" spc="-3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Trees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Creates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multiple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decision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Lucida Sans"/>
                <a:cs typeface="Lucida Sans"/>
              </a:rPr>
              <a:t>trees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Lucida Sans"/>
                <a:cs typeface="Lucida Sans"/>
              </a:rPr>
              <a:t>on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randomly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selected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40">
                <a:solidFill>
                  <a:srgbClr val="4A5462"/>
                </a:solidFill>
                <a:latin typeface="Lucida Sans"/>
                <a:cs typeface="Lucida Sans"/>
              </a:rPr>
              <a:t>data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45">
                <a:solidFill>
                  <a:srgbClr val="4A5462"/>
                </a:solidFill>
                <a:latin typeface="Lucida Sans"/>
                <a:cs typeface="Lucida Sans"/>
              </a:rPr>
              <a:t>samples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71499" y="511492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73099" y="5178425"/>
            <a:ext cx="1778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>
                <a:solidFill>
                  <a:srgbClr val="2A6BB0"/>
                </a:solidFill>
                <a:latin typeface="Arial Black"/>
                <a:cs typeface="Arial Black"/>
              </a:rPr>
              <a:t>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92200" y="5064296"/>
            <a:ext cx="3904615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14" b="0">
                <a:solidFill>
                  <a:srgbClr val="2D3748"/>
                </a:solidFill>
                <a:latin typeface="Poppins Medium"/>
                <a:cs typeface="Poppins Medium"/>
              </a:rPr>
              <a:t>Feature</a:t>
            </a:r>
            <a:r>
              <a:rPr dirty="0" sz="1400" spc="-2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Selection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Randomly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selects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Lucida Sans"/>
                <a:cs typeface="Lucida Sans"/>
              </a:rPr>
              <a:t>features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40">
                <a:solidFill>
                  <a:srgbClr val="4A5462"/>
                </a:solidFill>
                <a:latin typeface="Lucida Sans"/>
                <a:cs typeface="Lucida Sans"/>
              </a:rPr>
              <a:t>at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45">
                <a:solidFill>
                  <a:srgbClr val="4A5462"/>
                </a:solidFill>
                <a:latin typeface="Lucida Sans"/>
                <a:cs typeface="Lucida Sans"/>
              </a:rPr>
              <a:t>each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Lucida Sans"/>
                <a:cs typeface="Lucida Sans"/>
              </a:rPr>
              <a:t>split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to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ensure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diversity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71499" y="568642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8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4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4"/>
                </a:lnTo>
                <a:lnTo>
                  <a:pt x="325203" y="55795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8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63574" y="5749925"/>
            <a:ext cx="1968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50">
                <a:solidFill>
                  <a:srgbClr val="2A6BB0"/>
                </a:solidFill>
                <a:latin typeface="Arial Black"/>
                <a:cs typeface="Arial Black"/>
              </a:rPr>
              <a:t>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92200" y="5635796"/>
            <a:ext cx="3893185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10" b="0">
                <a:solidFill>
                  <a:srgbClr val="2D3748"/>
                </a:solidFill>
                <a:latin typeface="Poppins Medium"/>
                <a:cs typeface="Poppins Medium"/>
              </a:rPr>
              <a:t>Majority</a:t>
            </a:r>
            <a:r>
              <a:rPr dirty="0" sz="1400" spc="-1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Voting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Final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prediction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determined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Lucida Sans"/>
                <a:cs typeface="Lucida Sans"/>
              </a:rPr>
              <a:t>by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majority</a:t>
            </a:r>
            <a:r>
              <a:rPr dirty="0" sz="1250" spc="-80">
                <a:solidFill>
                  <a:srgbClr val="4A5462"/>
                </a:solidFill>
                <a:latin typeface="Lucida Sans"/>
                <a:cs typeface="Lucida Sans"/>
              </a:rPr>
              <a:t> vote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Lucida Sans"/>
                <a:cs typeface="Lucida Sans"/>
              </a:rPr>
              <a:t>from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all</a:t>
            </a:r>
            <a:r>
              <a:rPr dirty="0" sz="125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50">
                <a:solidFill>
                  <a:srgbClr val="4A5462"/>
                </a:solidFill>
                <a:latin typeface="Lucida Sans"/>
                <a:cs typeface="Lucida Sans"/>
              </a:rPr>
              <a:t>trees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71499" y="6257923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6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4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4"/>
                </a:lnTo>
                <a:lnTo>
                  <a:pt x="325203" y="55795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7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EBF7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73099" y="6321424"/>
            <a:ext cx="1689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70">
                <a:solidFill>
                  <a:srgbClr val="2A6BB0"/>
                </a:solidFill>
                <a:latin typeface="Arial Black"/>
                <a:cs typeface="Arial Black"/>
              </a:rPr>
              <a:t>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92200" y="6207295"/>
            <a:ext cx="4102735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20" b="0">
                <a:solidFill>
                  <a:srgbClr val="2D3748"/>
                </a:solidFill>
                <a:latin typeface="Poppins Medium"/>
                <a:cs typeface="Poppins Medium"/>
              </a:rPr>
              <a:t>Robust</a:t>
            </a:r>
            <a:r>
              <a:rPr dirty="0" sz="140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2D3748"/>
                </a:solidFill>
                <a:latin typeface="Poppins Medium"/>
                <a:cs typeface="Poppins Medium"/>
              </a:rPr>
              <a:t>to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Overfitting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100">
                <a:solidFill>
                  <a:srgbClr val="4A5462"/>
                </a:solidFill>
                <a:latin typeface="Lucida Sans"/>
                <a:cs typeface="Lucida Sans"/>
              </a:rPr>
              <a:t>Ensemble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Lucida Sans"/>
                <a:cs typeface="Lucida Sans"/>
              </a:rPr>
              <a:t>approach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helps</a:t>
            </a:r>
            <a:r>
              <a:rPr dirty="0" sz="1250" spc="-6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Lucida Sans"/>
                <a:cs typeface="Lucida Sans"/>
              </a:rPr>
              <a:t>prevent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Lucida Sans"/>
                <a:cs typeface="Lucida Sans"/>
              </a:rPr>
              <a:t>overfitting</a:t>
            </a:r>
            <a:r>
              <a:rPr dirty="0" sz="1250" spc="-6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Lucida Sans"/>
                <a:cs typeface="Lucida Sans"/>
              </a:rPr>
              <a:t>to</a:t>
            </a:r>
            <a:r>
              <a:rPr dirty="0" sz="125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Lucida Sans"/>
                <a:cs typeface="Lucida Sans"/>
              </a:rPr>
              <a:t>training</a:t>
            </a:r>
            <a:r>
              <a:rPr dirty="0" sz="1250" spc="-6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250" spc="-20">
                <a:solidFill>
                  <a:srgbClr val="4A5462"/>
                </a:solidFill>
                <a:latin typeface="Lucida Sans"/>
                <a:cs typeface="Lucida Sans"/>
              </a:rPr>
              <a:t>data</a:t>
            </a:r>
            <a:endParaRPr sz="1250">
              <a:latin typeface="Lucida Sans"/>
              <a:cs typeface="Lucida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8800" y="7325200"/>
            <a:ext cx="5158105" cy="1239520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800" spc="-185" b="1">
                <a:solidFill>
                  <a:srgbClr val="2D3748"/>
                </a:solidFill>
                <a:latin typeface="Poppins SemiBold"/>
                <a:cs typeface="Poppins SemiBold"/>
              </a:rPr>
              <a:t>Implementation</a:t>
            </a:r>
            <a:r>
              <a:rPr dirty="0" sz="1800" spc="-2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10" b="1">
                <a:solidFill>
                  <a:srgbClr val="2D3748"/>
                </a:solidFill>
                <a:latin typeface="Poppins SemiBold"/>
                <a:cs typeface="Poppins SemiBold"/>
              </a:rPr>
              <a:t>Details</a:t>
            </a:r>
            <a:endParaRPr sz="1800">
              <a:latin typeface="Poppins SemiBold"/>
              <a:cs typeface="Poppins SemiBold"/>
            </a:endParaRPr>
          </a:p>
          <a:p>
            <a:pPr marL="12700" marR="5080">
              <a:lnSpc>
                <a:spcPct val="107100"/>
              </a:lnSpc>
              <a:spcBef>
                <a:spcPts val="819"/>
              </a:spcBef>
            </a:pPr>
            <a:r>
              <a:rPr dirty="0" sz="1400" spc="-140">
                <a:solidFill>
                  <a:srgbClr val="4A5462"/>
                </a:solidFill>
                <a:latin typeface="Lucida Sans"/>
                <a:cs typeface="Lucida Sans"/>
              </a:rPr>
              <a:t>Our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implementation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uses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65">
                <a:solidFill>
                  <a:srgbClr val="4A5462"/>
                </a:solidFill>
                <a:latin typeface="Lucida Sans"/>
                <a:cs typeface="Lucida Sans"/>
              </a:rPr>
              <a:t>scikit-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learn's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RandomForestClassifier</a:t>
            </a:r>
            <a:r>
              <a:rPr dirty="0" sz="1400" spc="-50">
                <a:solidFill>
                  <a:srgbClr val="4A5462"/>
                </a:solidFill>
                <a:latin typeface="Lucida Sans"/>
                <a:cs typeface="Lucida Sans"/>
              </a:rPr>
              <a:t> with </a:t>
            </a:r>
            <a:r>
              <a:rPr dirty="0" sz="1400" spc="-110">
                <a:solidFill>
                  <a:srgbClr val="4A5462"/>
                </a:solidFill>
                <a:latin typeface="Lucida Sans"/>
                <a:cs typeface="Lucida Sans"/>
              </a:rPr>
              <a:t>optimized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hyperparameters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to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classify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5">
                <a:solidFill>
                  <a:srgbClr val="4A5462"/>
                </a:solidFill>
                <a:latin typeface="Lucida Sans"/>
                <a:cs typeface="Lucida Sans"/>
              </a:rPr>
              <a:t>penguins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10">
                <a:solidFill>
                  <a:srgbClr val="4A5462"/>
                </a:solidFill>
                <a:latin typeface="Lucida Sans"/>
                <a:cs typeface="Lucida Sans"/>
              </a:rPr>
              <a:t>into</a:t>
            </a:r>
            <a:r>
              <a:rPr dirty="0" sz="1400" spc="-6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three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4A5462"/>
                </a:solidFill>
                <a:latin typeface="Lucida Sans"/>
                <a:cs typeface="Lucida Sans"/>
              </a:rPr>
              <a:t>species 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(Adelie,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Chinstrap,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20">
                <a:solidFill>
                  <a:srgbClr val="4A5462"/>
                </a:solidFill>
                <a:latin typeface="Lucida Sans"/>
                <a:cs typeface="Lucida Sans"/>
              </a:rPr>
              <a:t>or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65">
                <a:solidFill>
                  <a:srgbClr val="4A5462"/>
                </a:solidFill>
                <a:latin typeface="Lucida Sans"/>
                <a:cs typeface="Lucida Sans"/>
              </a:rPr>
              <a:t>Gentoo)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55">
                <a:solidFill>
                  <a:srgbClr val="4A5462"/>
                </a:solidFill>
                <a:latin typeface="Lucida Sans"/>
                <a:cs typeface="Lucida Sans"/>
              </a:rPr>
              <a:t>based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10">
                <a:solidFill>
                  <a:srgbClr val="4A5462"/>
                </a:solidFill>
                <a:latin typeface="Lucida Sans"/>
                <a:cs typeface="Lucida Sans"/>
              </a:rPr>
              <a:t>on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physical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4A5462"/>
                </a:solidFill>
                <a:latin typeface="Lucida Sans"/>
                <a:cs typeface="Lucida Sans"/>
              </a:rPr>
              <a:t>measurements.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73099" y="8757919"/>
            <a:ext cx="410717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  <a:spcBef>
                <a:spcPts val="100"/>
              </a:spcBef>
            </a:pPr>
            <a:r>
              <a:rPr dirty="0" sz="1050">
                <a:solidFill>
                  <a:srgbClr val="2D3748"/>
                </a:solidFill>
                <a:latin typeface="Liberation Mono"/>
                <a:cs typeface="Liberation Mono"/>
              </a:rPr>
              <a:t>from sklearn.ensemble import </a:t>
            </a:r>
            <a:r>
              <a:rPr dirty="0" sz="1050" spc="-10">
                <a:solidFill>
                  <a:srgbClr val="2D3748"/>
                </a:solidFill>
                <a:latin typeface="Liberation Mono"/>
                <a:cs typeface="Liberation Mono"/>
              </a:rPr>
              <a:t>RandomForestClassifier </a:t>
            </a:r>
            <a:r>
              <a:rPr dirty="0" sz="1050">
                <a:solidFill>
                  <a:srgbClr val="2D3748"/>
                </a:solidFill>
                <a:latin typeface="Liberation Mono"/>
                <a:cs typeface="Liberation Mono"/>
              </a:rPr>
              <a:t>model = </a:t>
            </a:r>
            <a:r>
              <a:rPr dirty="0" sz="1050" spc="-10">
                <a:solidFill>
                  <a:srgbClr val="2D3748"/>
                </a:solidFill>
                <a:latin typeface="Liberation Mono"/>
                <a:cs typeface="Liberation Mono"/>
              </a:rPr>
              <a:t>RandomForestClassifier(n_estimators=100) </a:t>
            </a:r>
            <a:r>
              <a:rPr dirty="0" sz="1050">
                <a:solidFill>
                  <a:srgbClr val="2D3748"/>
                </a:solidFill>
                <a:latin typeface="Liberation Mono"/>
                <a:cs typeface="Liberation Mono"/>
              </a:rPr>
              <a:t>model.fit(X_train, </a:t>
            </a:r>
            <a:r>
              <a:rPr dirty="0" sz="1050" spc="-10">
                <a:solidFill>
                  <a:srgbClr val="2D3748"/>
                </a:solidFill>
                <a:latin typeface="Liberation Mono"/>
                <a:cs typeface="Liberation Mono"/>
              </a:rPr>
              <a:t>y_train)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556247" y="4840224"/>
            <a:ext cx="5023485" cy="1713230"/>
            <a:chOff x="6556247" y="4840224"/>
            <a:chExt cx="5023485" cy="1713230"/>
          </a:xfrm>
        </p:grpSpPr>
        <p:sp>
          <p:nvSpPr>
            <p:cNvPr id="32" name="object 32" descr=""/>
            <p:cNvSpPr/>
            <p:nvPr/>
          </p:nvSpPr>
          <p:spPr>
            <a:xfrm>
              <a:off x="6556247" y="4840224"/>
              <a:ext cx="5023485" cy="490855"/>
            </a:xfrm>
            <a:custGeom>
              <a:avLst/>
              <a:gdLst/>
              <a:ahLst/>
              <a:cxnLst/>
              <a:rect l="l" t="t" r="r" b="b"/>
              <a:pathLst>
                <a:path w="5023484" h="490854">
                  <a:moveTo>
                    <a:pt x="5023103" y="490727"/>
                  </a:moveTo>
                  <a:lnTo>
                    <a:pt x="0" y="490727"/>
                  </a:lnTo>
                  <a:lnTo>
                    <a:pt x="0" y="0"/>
                  </a:lnTo>
                  <a:lnTo>
                    <a:pt x="5023103" y="0"/>
                  </a:lnTo>
                  <a:lnTo>
                    <a:pt x="5023103" y="93725"/>
                  </a:lnTo>
                  <a:lnTo>
                    <a:pt x="206501" y="93725"/>
                  </a:lnTo>
                  <a:lnTo>
                    <a:pt x="198995" y="94088"/>
                  </a:lnTo>
                  <a:lnTo>
                    <a:pt x="158183" y="110992"/>
                  </a:lnTo>
                  <a:lnTo>
                    <a:pt x="133563" y="147838"/>
                  </a:lnTo>
                  <a:lnTo>
                    <a:pt x="130301" y="169925"/>
                  </a:lnTo>
                  <a:lnTo>
                    <a:pt x="130301" y="246125"/>
                  </a:lnTo>
                  <a:lnTo>
                    <a:pt x="143131" y="288468"/>
                  </a:lnTo>
                  <a:lnTo>
                    <a:pt x="177340" y="316525"/>
                  </a:lnTo>
                  <a:lnTo>
                    <a:pt x="206501" y="322325"/>
                  </a:lnTo>
                  <a:lnTo>
                    <a:pt x="5023103" y="322325"/>
                  </a:lnTo>
                  <a:lnTo>
                    <a:pt x="5023103" y="490727"/>
                  </a:lnTo>
                  <a:close/>
                </a:path>
                <a:path w="5023484" h="490854">
                  <a:moveTo>
                    <a:pt x="5023103" y="322325"/>
                  </a:moveTo>
                  <a:lnTo>
                    <a:pt x="4816601" y="322325"/>
                  </a:lnTo>
                  <a:lnTo>
                    <a:pt x="4824107" y="321963"/>
                  </a:lnTo>
                  <a:lnTo>
                    <a:pt x="4831469" y="320875"/>
                  </a:lnTo>
                  <a:lnTo>
                    <a:pt x="4870482" y="300007"/>
                  </a:lnTo>
                  <a:lnTo>
                    <a:pt x="4891350" y="260994"/>
                  </a:lnTo>
                  <a:lnTo>
                    <a:pt x="4892801" y="246125"/>
                  </a:lnTo>
                  <a:lnTo>
                    <a:pt x="4892801" y="169925"/>
                  </a:lnTo>
                  <a:lnTo>
                    <a:pt x="4879970" y="127582"/>
                  </a:lnTo>
                  <a:lnTo>
                    <a:pt x="4845761" y="99525"/>
                  </a:lnTo>
                  <a:lnTo>
                    <a:pt x="4816601" y="93725"/>
                  </a:lnTo>
                  <a:lnTo>
                    <a:pt x="5023103" y="93725"/>
                  </a:lnTo>
                  <a:lnTo>
                    <a:pt x="5023103" y="322325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6549" y="4933949"/>
              <a:ext cx="152399" cy="1523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583679" y="5382768"/>
              <a:ext cx="1691639" cy="1170940"/>
            </a:xfrm>
            <a:custGeom>
              <a:avLst/>
              <a:gdLst/>
              <a:ahLst/>
              <a:cxnLst/>
              <a:rect l="l" t="t" r="r" b="b"/>
              <a:pathLst>
                <a:path w="1691640" h="1170940">
                  <a:moveTo>
                    <a:pt x="1691639" y="1170431"/>
                  </a:moveTo>
                  <a:lnTo>
                    <a:pt x="0" y="1170431"/>
                  </a:lnTo>
                  <a:lnTo>
                    <a:pt x="0" y="0"/>
                  </a:lnTo>
                  <a:lnTo>
                    <a:pt x="1691639" y="0"/>
                  </a:lnTo>
                  <a:lnTo>
                    <a:pt x="1691639" y="94106"/>
                  </a:lnTo>
                  <a:lnTo>
                    <a:pt x="179069" y="94106"/>
                  </a:lnTo>
                  <a:lnTo>
                    <a:pt x="172501" y="94424"/>
                  </a:lnTo>
                  <a:lnTo>
                    <a:pt x="136791" y="109215"/>
                  </a:lnTo>
                  <a:lnTo>
                    <a:pt x="115249" y="141455"/>
                  </a:lnTo>
                  <a:lnTo>
                    <a:pt x="112394" y="160781"/>
                  </a:lnTo>
                  <a:lnTo>
                    <a:pt x="112394" y="970406"/>
                  </a:lnTo>
                  <a:lnTo>
                    <a:pt x="123620" y="1007455"/>
                  </a:lnTo>
                  <a:lnTo>
                    <a:pt x="153554" y="1032006"/>
                  </a:lnTo>
                  <a:lnTo>
                    <a:pt x="179069" y="1037081"/>
                  </a:lnTo>
                  <a:lnTo>
                    <a:pt x="1691639" y="1037081"/>
                  </a:lnTo>
                  <a:lnTo>
                    <a:pt x="1691639" y="1170431"/>
                  </a:lnTo>
                  <a:close/>
                </a:path>
                <a:path w="1691640" h="1170940">
                  <a:moveTo>
                    <a:pt x="1691639" y="1037081"/>
                  </a:moveTo>
                  <a:lnTo>
                    <a:pt x="1512569" y="1037081"/>
                  </a:lnTo>
                  <a:lnTo>
                    <a:pt x="1519137" y="1036764"/>
                  </a:lnTo>
                  <a:lnTo>
                    <a:pt x="1525579" y="1035812"/>
                  </a:lnTo>
                  <a:lnTo>
                    <a:pt x="1559715" y="1017552"/>
                  </a:lnTo>
                  <a:lnTo>
                    <a:pt x="1577975" y="983416"/>
                  </a:lnTo>
                  <a:lnTo>
                    <a:pt x="1579244" y="970406"/>
                  </a:lnTo>
                  <a:lnTo>
                    <a:pt x="1579244" y="160781"/>
                  </a:lnTo>
                  <a:lnTo>
                    <a:pt x="1568017" y="123731"/>
                  </a:lnTo>
                  <a:lnTo>
                    <a:pt x="1538085" y="99182"/>
                  </a:lnTo>
                  <a:lnTo>
                    <a:pt x="1512569" y="94106"/>
                  </a:lnTo>
                  <a:lnTo>
                    <a:pt x="1691639" y="94106"/>
                  </a:lnTo>
                  <a:lnTo>
                    <a:pt x="1691639" y="103708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86548" y="5467348"/>
              <a:ext cx="1485900" cy="962025"/>
            </a:xfrm>
            <a:custGeom>
              <a:avLst/>
              <a:gdLst/>
              <a:ahLst/>
              <a:cxnLst/>
              <a:rect l="l" t="t" r="r" b="b"/>
              <a:pathLst>
                <a:path w="1485900" h="962025">
                  <a:moveTo>
                    <a:pt x="1414704" y="962024"/>
                  </a:moveTo>
                  <a:lnTo>
                    <a:pt x="71196" y="962024"/>
                  </a:lnTo>
                  <a:lnTo>
                    <a:pt x="66241" y="961536"/>
                  </a:lnTo>
                  <a:lnTo>
                    <a:pt x="29705" y="946402"/>
                  </a:lnTo>
                  <a:lnTo>
                    <a:pt x="3885" y="910362"/>
                  </a:lnTo>
                  <a:lnTo>
                    <a:pt x="0" y="890827"/>
                  </a:lnTo>
                  <a:lnTo>
                    <a:pt x="0" y="8858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414704" y="0"/>
                  </a:lnTo>
                  <a:lnTo>
                    <a:pt x="1456194" y="15621"/>
                  </a:lnTo>
                  <a:lnTo>
                    <a:pt x="1482013" y="51660"/>
                  </a:lnTo>
                  <a:lnTo>
                    <a:pt x="1485899" y="71196"/>
                  </a:lnTo>
                  <a:lnTo>
                    <a:pt x="1485899" y="890827"/>
                  </a:lnTo>
                  <a:lnTo>
                    <a:pt x="1470278" y="932319"/>
                  </a:lnTo>
                  <a:lnTo>
                    <a:pt x="1434237" y="958138"/>
                  </a:lnTo>
                  <a:lnTo>
                    <a:pt x="1419659" y="961536"/>
                  </a:lnTo>
                  <a:lnTo>
                    <a:pt x="1414704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220455" y="5382768"/>
              <a:ext cx="1694814" cy="1170940"/>
            </a:xfrm>
            <a:custGeom>
              <a:avLst/>
              <a:gdLst/>
              <a:ahLst/>
              <a:cxnLst/>
              <a:rect l="l" t="t" r="r" b="b"/>
              <a:pathLst>
                <a:path w="1694815" h="1170940">
                  <a:moveTo>
                    <a:pt x="1694687" y="1170431"/>
                  </a:moveTo>
                  <a:lnTo>
                    <a:pt x="0" y="1170431"/>
                  </a:lnTo>
                  <a:lnTo>
                    <a:pt x="0" y="0"/>
                  </a:lnTo>
                  <a:lnTo>
                    <a:pt x="1694687" y="0"/>
                  </a:lnTo>
                  <a:lnTo>
                    <a:pt x="1694687" y="94106"/>
                  </a:lnTo>
                  <a:lnTo>
                    <a:pt x="180593" y="94106"/>
                  </a:lnTo>
                  <a:lnTo>
                    <a:pt x="174025" y="94424"/>
                  </a:lnTo>
                  <a:lnTo>
                    <a:pt x="138315" y="109215"/>
                  </a:lnTo>
                  <a:lnTo>
                    <a:pt x="116772" y="141455"/>
                  </a:lnTo>
                  <a:lnTo>
                    <a:pt x="113918" y="160781"/>
                  </a:lnTo>
                  <a:lnTo>
                    <a:pt x="113918" y="970406"/>
                  </a:lnTo>
                  <a:lnTo>
                    <a:pt x="125144" y="1007455"/>
                  </a:lnTo>
                  <a:lnTo>
                    <a:pt x="155078" y="1032006"/>
                  </a:lnTo>
                  <a:lnTo>
                    <a:pt x="180593" y="1037081"/>
                  </a:lnTo>
                  <a:lnTo>
                    <a:pt x="1694687" y="1037081"/>
                  </a:lnTo>
                  <a:lnTo>
                    <a:pt x="1694687" y="1170431"/>
                  </a:lnTo>
                  <a:close/>
                </a:path>
                <a:path w="1694815" h="1170940">
                  <a:moveTo>
                    <a:pt x="1694687" y="1037081"/>
                  </a:moveTo>
                  <a:lnTo>
                    <a:pt x="1514093" y="1037081"/>
                  </a:lnTo>
                  <a:lnTo>
                    <a:pt x="1520661" y="1036764"/>
                  </a:lnTo>
                  <a:lnTo>
                    <a:pt x="1527103" y="1035812"/>
                  </a:lnTo>
                  <a:lnTo>
                    <a:pt x="1561238" y="1017552"/>
                  </a:lnTo>
                  <a:lnTo>
                    <a:pt x="1579499" y="983416"/>
                  </a:lnTo>
                  <a:lnTo>
                    <a:pt x="1580768" y="970406"/>
                  </a:lnTo>
                  <a:lnTo>
                    <a:pt x="1580768" y="160781"/>
                  </a:lnTo>
                  <a:lnTo>
                    <a:pt x="1569541" y="123731"/>
                  </a:lnTo>
                  <a:lnTo>
                    <a:pt x="1539609" y="99182"/>
                  </a:lnTo>
                  <a:lnTo>
                    <a:pt x="1514093" y="94106"/>
                  </a:lnTo>
                  <a:lnTo>
                    <a:pt x="1694687" y="94106"/>
                  </a:lnTo>
                  <a:lnTo>
                    <a:pt x="1694687" y="103708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24848" y="5467348"/>
              <a:ext cx="1485900" cy="962025"/>
            </a:xfrm>
            <a:custGeom>
              <a:avLst/>
              <a:gdLst/>
              <a:ahLst/>
              <a:cxnLst/>
              <a:rect l="l" t="t" r="r" b="b"/>
              <a:pathLst>
                <a:path w="1485900" h="962025">
                  <a:moveTo>
                    <a:pt x="1414703" y="962024"/>
                  </a:moveTo>
                  <a:lnTo>
                    <a:pt x="71196" y="962024"/>
                  </a:lnTo>
                  <a:lnTo>
                    <a:pt x="66241" y="961536"/>
                  </a:lnTo>
                  <a:lnTo>
                    <a:pt x="29704" y="946402"/>
                  </a:lnTo>
                  <a:lnTo>
                    <a:pt x="3884" y="910362"/>
                  </a:lnTo>
                  <a:lnTo>
                    <a:pt x="0" y="890827"/>
                  </a:lnTo>
                  <a:lnTo>
                    <a:pt x="0" y="8858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414703" y="0"/>
                  </a:lnTo>
                  <a:lnTo>
                    <a:pt x="1456194" y="15621"/>
                  </a:lnTo>
                  <a:lnTo>
                    <a:pt x="1482013" y="51660"/>
                  </a:lnTo>
                  <a:lnTo>
                    <a:pt x="1485899" y="71196"/>
                  </a:lnTo>
                  <a:lnTo>
                    <a:pt x="1485899" y="890827"/>
                  </a:lnTo>
                  <a:lnTo>
                    <a:pt x="1470276" y="932319"/>
                  </a:lnTo>
                  <a:lnTo>
                    <a:pt x="1434237" y="958138"/>
                  </a:lnTo>
                  <a:lnTo>
                    <a:pt x="1419658" y="961536"/>
                  </a:lnTo>
                  <a:lnTo>
                    <a:pt x="1414703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826250" y="4911702"/>
            <a:ext cx="2891155" cy="1353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2D3748"/>
                </a:solidFill>
                <a:latin typeface="Microsoft Sans Serif"/>
                <a:cs typeface="Microsoft Sans Serif"/>
              </a:rPr>
              <a:t>Random</a:t>
            </a:r>
            <a:r>
              <a:rPr dirty="0" sz="1350" spc="-20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35">
                <a:solidFill>
                  <a:srgbClr val="2D3748"/>
                </a:solidFill>
                <a:latin typeface="Microsoft Sans Serif"/>
                <a:cs typeface="Microsoft Sans Serif"/>
              </a:rPr>
              <a:t>Forest</a:t>
            </a:r>
            <a:r>
              <a:rPr dirty="0" sz="1350" spc="-15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0">
                <a:solidFill>
                  <a:srgbClr val="2D3748"/>
                </a:solidFill>
                <a:latin typeface="Microsoft Sans Serif"/>
                <a:cs typeface="Microsoft Sans Serif"/>
              </a:rPr>
              <a:t>Classifier </a:t>
            </a:r>
            <a:r>
              <a:rPr dirty="0" sz="1350" spc="-10">
                <a:solidFill>
                  <a:srgbClr val="2D3748"/>
                </a:solidFill>
                <a:latin typeface="Microsoft Sans Serif"/>
                <a:cs typeface="Microsoft Sans Serif"/>
              </a:rPr>
              <a:t>visualization</a:t>
            </a:r>
            <a:endParaRPr sz="13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372110">
              <a:lnSpc>
                <a:spcPct val="100000"/>
              </a:lnSpc>
              <a:tabLst>
                <a:tab pos="1861820" algn="l"/>
              </a:tabLst>
            </a:pPr>
            <a:r>
              <a:rPr dirty="0" sz="2400" spc="-25" b="1">
                <a:solidFill>
                  <a:srgbClr val="3181CD"/>
                </a:solidFill>
                <a:latin typeface="Arial"/>
                <a:cs typeface="Arial"/>
              </a:rPr>
              <a:t>100</a:t>
            </a:r>
            <a:r>
              <a:rPr dirty="0" sz="2400" b="1">
                <a:solidFill>
                  <a:srgbClr val="3181CD"/>
                </a:solidFill>
                <a:latin typeface="Arial"/>
                <a:cs typeface="Arial"/>
              </a:rPr>
              <a:t>	</a:t>
            </a:r>
            <a:r>
              <a:rPr dirty="0" sz="2400" spc="-20" b="1">
                <a:solidFill>
                  <a:srgbClr val="3181CD"/>
                </a:solidFill>
                <a:latin typeface="Arial"/>
                <a:cs typeface="Arial"/>
              </a:rPr>
              <a:t>95%+</a:t>
            </a:r>
            <a:endParaRPr sz="2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670"/>
              </a:spcBef>
              <a:tabLst>
                <a:tab pos="1915795" algn="l"/>
              </a:tabLst>
            </a:pPr>
            <a:r>
              <a:rPr dirty="0" sz="1250" spc="-105">
                <a:solidFill>
                  <a:srgbClr val="708095"/>
                </a:solidFill>
                <a:latin typeface="Poppins"/>
                <a:cs typeface="Poppins"/>
              </a:rPr>
              <a:t>Decision</a:t>
            </a:r>
            <a:r>
              <a:rPr dirty="0" sz="1250" spc="45">
                <a:solidFill>
                  <a:srgbClr val="708095"/>
                </a:solidFill>
                <a:latin typeface="Poppins"/>
                <a:cs typeface="Poppins"/>
              </a:rPr>
              <a:t> </a:t>
            </a:r>
            <a:r>
              <a:rPr dirty="0" sz="1250" spc="-10">
                <a:solidFill>
                  <a:srgbClr val="708095"/>
                </a:solidFill>
                <a:latin typeface="Poppins"/>
                <a:cs typeface="Poppins"/>
              </a:rPr>
              <a:t>Trees</a:t>
            </a:r>
            <a:r>
              <a:rPr dirty="0" sz="1250">
                <a:solidFill>
                  <a:srgbClr val="708095"/>
                </a:solidFill>
                <a:latin typeface="Poppins"/>
                <a:cs typeface="Poppins"/>
              </a:rPr>
              <a:t>	</a:t>
            </a:r>
            <a:r>
              <a:rPr dirty="0" sz="1250" spc="-10">
                <a:solidFill>
                  <a:srgbClr val="708095"/>
                </a:solidFill>
                <a:latin typeface="Poppins"/>
                <a:cs typeface="Poppins"/>
              </a:rPr>
              <a:t>Accuracy</a:t>
            </a:r>
            <a:endParaRPr sz="1250">
              <a:latin typeface="Poppins"/>
              <a:cs typeface="Poppins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9860279" y="5382768"/>
            <a:ext cx="1691639" cy="1170940"/>
            <a:chOff x="9860279" y="5382768"/>
            <a:chExt cx="1691639" cy="1170940"/>
          </a:xfrm>
        </p:grpSpPr>
        <p:sp>
          <p:nvSpPr>
            <p:cNvPr id="40" name="object 40" descr=""/>
            <p:cNvSpPr/>
            <p:nvPr/>
          </p:nvSpPr>
          <p:spPr>
            <a:xfrm>
              <a:off x="9860279" y="5382768"/>
              <a:ext cx="1691639" cy="1170940"/>
            </a:xfrm>
            <a:custGeom>
              <a:avLst/>
              <a:gdLst/>
              <a:ahLst/>
              <a:cxnLst/>
              <a:rect l="l" t="t" r="r" b="b"/>
              <a:pathLst>
                <a:path w="1691640" h="1170940">
                  <a:moveTo>
                    <a:pt x="1691639" y="1170431"/>
                  </a:moveTo>
                  <a:lnTo>
                    <a:pt x="0" y="1170431"/>
                  </a:lnTo>
                  <a:lnTo>
                    <a:pt x="0" y="0"/>
                  </a:lnTo>
                  <a:lnTo>
                    <a:pt x="1691639" y="0"/>
                  </a:lnTo>
                  <a:lnTo>
                    <a:pt x="1691639" y="94106"/>
                  </a:lnTo>
                  <a:lnTo>
                    <a:pt x="179069" y="94106"/>
                  </a:lnTo>
                  <a:lnTo>
                    <a:pt x="172501" y="94424"/>
                  </a:lnTo>
                  <a:lnTo>
                    <a:pt x="136791" y="109215"/>
                  </a:lnTo>
                  <a:lnTo>
                    <a:pt x="115248" y="141455"/>
                  </a:lnTo>
                  <a:lnTo>
                    <a:pt x="112394" y="160781"/>
                  </a:lnTo>
                  <a:lnTo>
                    <a:pt x="112394" y="970406"/>
                  </a:lnTo>
                  <a:lnTo>
                    <a:pt x="123619" y="1007455"/>
                  </a:lnTo>
                  <a:lnTo>
                    <a:pt x="153553" y="1032006"/>
                  </a:lnTo>
                  <a:lnTo>
                    <a:pt x="179069" y="1037081"/>
                  </a:lnTo>
                  <a:lnTo>
                    <a:pt x="1691639" y="1037081"/>
                  </a:lnTo>
                  <a:lnTo>
                    <a:pt x="1691639" y="1170431"/>
                  </a:lnTo>
                  <a:close/>
                </a:path>
                <a:path w="1691640" h="1170940">
                  <a:moveTo>
                    <a:pt x="1691639" y="1037081"/>
                  </a:moveTo>
                  <a:lnTo>
                    <a:pt x="1512569" y="1037081"/>
                  </a:lnTo>
                  <a:lnTo>
                    <a:pt x="1519137" y="1036764"/>
                  </a:lnTo>
                  <a:lnTo>
                    <a:pt x="1525579" y="1035812"/>
                  </a:lnTo>
                  <a:lnTo>
                    <a:pt x="1559715" y="1017552"/>
                  </a:lnTo>
                  <a:lnTo>
                    <a:pt x="1577975" y="983416"/>
                  </a:lnTo>
                  <a:lnTo>
                    <a:pt x="1579244" y="970406"/>
                  </a:lnTo>
                  <a:lnTo>
                    <a:pt x="1579244" y="160781"/>
                  </a:lnTo>
                  <a:lnTo>
                    <a:pt x="1568017" y="123731"/>
                  </a:lnTo>
                  <a:lnTo>
                    <a:pt x="1538085" y="99182"/>
                  </a:lnTo>
                  <a:lnTo>
                    <a:pt x="1512569" y="94106"/>
                  </a:lnTo>
                  <a:lnTo>
                    <a:pt x="1691639" y="94106"/>
                  </a:lnTo>
                  <a:lnTo>
                    <a:pt x="1691639" y="103708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963148" y="5467348"/>
              <a:ext cx="1485900" cy="962025"/>
            </a:xfrm>
            <a:custGeom>
              <a:avLst/>
              <a:gdLst/>
              <a:ahLst/>
              <a:cxnLst/>
              <a:rect l="l" t="t" r="r" b="b"/>
              <a:pathLst>
                <a:path w="1485900" h="962025">
                  <a:moveTo>
                    <a:pt x="1414703" y="962024"/>
                  </a:moveTo>
                  <a:lnTo>
                    <a:pt x="71196" y="962024"/>
                  </a:lnTo>
                  <a:lnTo>
                    <a:pt x="66240" y="961536"/>
                  </a:lnTo>
                  <a:lnTo>
                    <a:pt x="29703" y="946402"/>
                  </a:lnTo>
                  <a:lnTo>
                    <a:pt x="3884" y="910362"/>
                  </a:lnTo>
                  <a:lnTo>
                    <a:pt x="0" y="890827"/>
                  </a:lnTo>
                  <a:lnTo>
                    <a:pt x="0" y="885824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414703" y="0"/>
                  </a:lnTo>
                  <a:lnTo>
                    <a:pt x="1456194" y="15621"/>
                  </a:lnTo>
                  <a:lnTo>
                    <a:pt x="1482013" y="51660"/>
                  </a:lnTo>
                  <a:lnTo>
                    <a:pt x="1485898" y="71196"/>
                  </a:lnTo>
                  <a:lnTo>
                    <a:pt x="1485898" y="890827"/>
                  </a:lnTo>
                  <a:lnTo>
                    <a:pt x="1470277" y="932319"/>
                  </a:lnTo>
                  <a:lnTo>
                    <a:pt x="1434236" y="958138"/>
                  </a:lnTo>
                  <a:lnTo>
                    <a:pt x="1419657" y="961536"/>
                  </a:lnTo>
                  <a:lnTo>
                    <a:pt x="1414703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0610353" y="5598090"/>
            <a:ext cx="191770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0" b="1">
                <a:solidFill>
                  <a:srgbClr val="3181CD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0427444" y="6046394"/>
            <a:ext cx="557530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95">
                <a:solidFill>
                  <a:srgbClr val="708095"/>
                </a:solidFill>
                <a:latin typeface="Poppins"/>
                <a:cs typeface="Poppins"/>
              </a:rPr>
              <a:t>Classes</a:t>
            </a:r>
            <a:endParaRPr sz="1250">
              <a:latin typeface="Poppins"/>
              <a:cs typeface="Poppins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915149" y="6581773"/>
            <a:ext cx="4305300" cy="1638300"/>
            <a:chOff x="6915149" y="6581773"/>
            <a:chExt cx="4305300" cy="1638300"/>
          </a:xfrm>
        </p:grpSpPr>
        <p:sp>
          <p:nvSpPr>
            <p:cNvPr id="45" name="object 45" descr=""/>
            <p:cNvSpPr/>
            <p:nvPr/>
          </p:nvSpPr>
          <p:spPr>
            <a:xfrm>
              <a:off x="6934198" y="6581773"/>
              <a:ext cx="4286250" cy="1638300"/>
            </a:xfrm>
            <a:custGeom>
              <a:avLst/>
              <a:gdLst/>
              <a:ahLst/>
              <a:cxnLst/>
              <a:rect l="l" t="t" r="r" b="b"/>
              <a:pathLst>
                <a:path w="4286250" h="1638300">
                  <a:moveTo>
                    <a:pt x="4215053" y="1638299"/>
                  </a:moveTo>
                  <a:lnTo>
                    <a:pt x="53397" y="1638299"/>
                  </a:lnTo>
                  <a:lnTo>
                    <a:pt x="49681" y="1637810"/>
                  </a:lnTo>
                  <a:lnTo>
                    <a:pt x="14085" y="1612442"/>
                  </a:lnTo>
                  <a:lnTo>
                    <a:pt x="365" y="1572057"/>
                  </a:lnTo>
                  <a:lnTo>
                    <a:pt x="0" y="1567102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215053" y="0"/>
                  </a:lnTo>
                  <a:lnTo>
                    <a:pt x="4256543" y="15621"/>
                  </a:lnTo>
                  <a:lnTo>
                    <a:pt x="4282361" y="51661"/>
                  </a:lnTo>
                  <a:lnTo>
                    <a:pt x="4286250" y="71196"/>
                  </a:lnTo>
                  <a:lnTo>
                    <a:pt x="4286250" y="1567102"/>
                  </a:lnTo>
                  <a:lnTo>
                    <a:pt x="4270626" y="1608593"/>
                  </a:lnTo>
                  <a:lnTo>
                    <a:pt x="4234586" y="1634413"/>
                  </a:lnTo>
                  <a:lnTo>
                    <a:pt x="4220008" y="1637810"/>
                  </a:lnTo>
                  <a:lnTo>
                    <a:pt x="4215053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915149" y="6582051"/>
              <a:ext cx="70485" cy="1638300"/>
            </a:xfrm>
            <a:custGeom>
              <a:avLst/>
              <a:gdLst/>
              <a:ahLst/>
              <a:cxnLst/>
              <a:rect l="l" t="t" r="r" b="b"/>
              <a:pathLst>
                <a:path w="70484" h="1638300">
                  <a:moveTo>
                    <a:pt x="70450" y="1637744"/>
                  </a:moveTo>
                  <a:lnTo>
                    <a:pt x="33857" y="1625191"/>
                  </a:lnTo>
                  <a:lnTo>
                    <a:pt x="5800" y="1590982"/>
                  </a:lnTo>
                  <a:lnTo>
                    <a:pt x="0" y="1561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561822"/>
                  </a:lnTo>
                  <a:lnTo>
                    <a:pt x="44515" y="1604163"/>
                  </a:lnTo>
                  <a:lnTo>
                    <a:pt x="66287" y="1636088"/>
                  </a:lnTo>
                  <a:lnTo>
                    <a:pt x="70450" y="16377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091015" y="6621307"/>
            <a:ext cx="3991610" cy="14287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350" spc="-120" b="1">
                <a:solidFill>
                  <a:srgbClr val="1C4ED8"/>
                </a:solidFill>
                <a:latin typeface="Poppins SemiBold"/>
                <a:cs typeface="Poppins SemiBold"/>
              </a:rPr>
              <a:t>Why</a:t>
            </a:r>
            <a:r>
              <a:rPr dirty="0" sz="1350" spc="-5" b="1">
                <a:solidFill>
                  <a:srgbClr val="1C4ED8"/>
                </a:solidFill>
                <a:latin typeface="Poppins SemiBold"/>
                <a:cs typeface="Poppins SemiBold"/>
              </a:rPr>
              <a:t> </a:t>
            </a:r>
            <a:r>
              <a:rPr dirty="0" sz="1350" spc="-120" b="1">
                <a:solidFill>
                  <a:srgbClr val="1C4ED8"/>
                </a:solidFill>
                <a:latin typeface="Poppins SemiBold"/>
                <a:cs typeface="Poppins SemiBold"/>
              </a:rPr>
              <a:t>Random</a:t>
            </a:r>
            <a:r>
              <a:rPr dirty="0" sz="1350" spc="-5" b="1">
                <a:solidFill>
                  <a:srgbClr val="1C4ED8"/>
                </a:solidFill>
                <a:latin typeface="Poppins SemiBold"/>
                <a:cs typeface="Poppins SemiBold"/>
              </a:rPr>
              <a:t> </a:t>
            </a:r>
            <a:r>
              <a:rPr dirty="0" sz="1350" spc="-10" b="1">
                <a:solidFill>
                  <a:srgbClr val="1C4ED8"/>
                </a:solidFill>
                <a:latin typeface="Poppins SemiBold"/>
                <a:cs typeface="Poppins SemiBold"/>
              </a:rPr>
              <a:t>Forest?</a:t>
            </a:r>
            <a:endParaRPr sz="1350">
              <a:latin typeface="Poppins SemiBold"/>
              <a:cs typeface="Poppins SemiBold"/>
            </a:endParaRPr>
          </a:p>
          <a:p>
            <a:pPr marL="408940" indent="-168275">
              <a:lnSpc>
                <a:spcPct val="100000"/>
              </a:lnSpc>
              <a:spcBef>
                <a:spcPts val="730"/>
              </a:spcBef>
              <a:buSzPct val="85714"/>
              <a:buFont typeface="DejaVu Sans"/>
              <a:buChar char="✓"/>
              <a:tabLst>
                <a:tab pos="408940" algn="l"/>
              </a:tabLst>
            </a:pP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Handles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both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4A5462"/>
                </a:solidFill>
                <a:latin typeface="Lucida Sans"/>
                <a:cs typeface="Lucida Sans"/>
              </a:rPr>
              <a:t>categorical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5">
                <a:solidFill>
                  <a:srgbClr val="4A5462"/>
                </a:solidFill>
                <a:latin typeface="Lucida Sans"/>
                <a:cs typeface="Lucida Sans"/>
              </a:rPr>
              <a:t>&amp;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numerical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45">
                <a:solidFill>
                  <a:srgbClr val="4A5462"/>
                </a:solidFill>
                <a:latin typeface="Lucida Sans"/>
                <a:cs typeface="Lucida Sans"/>
              </a:rPr>
              <a:t>features</a:t>
            </a:r>
            <a:endParaRPr sz="1400">
              <a:latin typeface="Lucida Sans"/>
              <a:cs typeface="Lucida Sans"/>
            </a:endParaRPr>
          </a:p>
          <a:p>
            <a:pPr marL="408940" indent="-168275">
              <a:lnSpc>
                <a:spcPct val="100000"/>
              </a:lnSpc>
              <a:spcBef>
                <a:spcPts val="420"/>
              </a:spcBef>
              <a:buSzPct val="85714"/>
              <a:buFont typeface="DejaVu Sans"/>
              <a:buChar char="✓"/>
              <a:tabLst>
                <a:tab pos="408940" algn="l"/>
              </a:tabLst>
            </a:pP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Provides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feature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4A5462"/>
                </a:solidFill>
                <a:latin typeface="Lucida Sans"/>
                <a:cs typeface="Lucida Sans"/>
              </a:rPr>
              <a:t>importance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4A5462"/>
                </a:solidFill>
                <a:latin typeface="Lucida Sans"/>
                <a:cs typeface="Lucida Sans"/>
              </a:rPr>
              <a:t>metrics</a:t>
            </a:r>
            <a:endParaRPr sz="1400">
              <a:latin typeface="Lucida Sans"/>
              <a:cs typeface="Lucida Sans"/>
            </a:endParaRPr>
          </a:p>
          <a:p>
            <a:pPr marL="408940" indent="-168275">
              <a:lnSpc>
                <a:spcPct val="100000"/>
              </a:lnSpc>
              <a:spcBef>
                <a:spcPts val="420"/>
              </a:spcBef>
              <a:buSzPct val="85714"/>
              <a:buFont typeface="DejaVu Sans"/>
              <a:buChar char="✓"/>
              <a:tabLst>
                <a:tab pos="408940" algn="l"/>
              </a:tabLst>
            </a:pPr>
            <a:r>
              <a:rPr dirty="0" sz="1400" spc="-120">
                <a:solidFill>
                  <a:srgbClr val="4A5462"/>
                </a:solidFill>
                <a:latin typeface="Lucida Sans"/>
                <a:cs typeface="Lucida Sans"/>
              </a:rPr>
              <a:t>Works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95">
                <a:solidFill>
                  <a:srgbClr val="4A5462"/>
                </a:solidFill>
                <a:latin typeface="Lucida Sans"/>
                <a:cs typeface="Lucida Sans"/>
              </a:rPr>
              <a:t>well </a:t>
            </a:r>
            <a:r>
              <a:rPr dirty="0" sz="1400" spc="-110">
                <a:solidFill>
                  <a:srgbClr val="4A5462"/>
                </a:solidFill>
                <a:latin typeface="Lucida Sans"/>
                <a:cs typeface="Lucida Sans"/>
              </a:rPr>
              <a:t>with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70">
                <a:solidFill>
                  <a:srgbClr val="4A5462"/>
                </a:solidFill>
                <a:latin typeface="Lucida Sans"/>
                <a:cs typeface="Lucida Sans"/>
              </a:rPr>
              <a:t>relatively</a:t>
            </a:r>
            <a:r>
              <a:rPr dirty="0" sz="1400" spc="-9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small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4A5462"/>
                </a:solidFill>
                <a:latin typeface="Lucida Sans"/>
                <a:cs typeface="Lucida Sans"/>
              </a:rPr>
              <a:t>datasets</a:t>
            </a:r>
            <a:endParaRPr sz="1400">
              <a:latin typeface="Lucida Sans"/>
              <a:cs typeface="Lucida Sans"/>
            </a:endParaRPr>
          </a:p>
          <a:p>
            <a:pPr marL="408940" indent="-168275">
              <a:lnSpc>
                <a:spcPct val="100000"/>
              </a:lnSpc>
              <a:spcBef>
                <a:spcPts val="420"/>
              </a:spcBef>
              <a:buSzPct val="85714"/>
              <a:buFont typeface="DejaVu Sans"/>
              <a:buChar char="✓"/>
              <a:tabLst>
                <a:tab pos="408940" algn="l"/>
              </a:tabLst>
            </a:pPr>
            <a:r>
              <a:rPr dirty="0" sz="1400" spc="-90">
                <a:solidFill>
                  <a:srgbClr val="4A5462"/>
                </a:solidFill>
                <a:latin typeface="Lucida Sans"/>
                <a:cs typeface="Lucida Sans"/>
              </a:rPr>
              <a:t>Resistant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4A5462"/>
                </a:solidFill>
                <a:latin typeface="Lucida Sans"/>
                <a:cs typeface="Lucida Sans"/>
              </a:rPr>
              <a:t>to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105">
                <a:solidFill>
                  <a:srgbClr val="4A5462"/>
                </a:solidFill>
                <a:latin typeface="Lucida Sans"/>
                <a:cs typeface="Lucida Sans"/>
              </a:rPr>
              <a:t>outliers</a:t>
            </a:r>
            <a:r>
              <a:rPr dirty="0" sz="1400" spc="-8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4A5462"/>
                </a:solidFill>
                <a:latin typeface="Lucida Sans"/>
                <a:cs typeface="Lucida Sans"/>
              </a:rPr>
              <a:t>and</a:t>
            </a:r>
            <a:r>
              <a:rPr dirty="0" sz="1400" spc="-80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400" spc="-20">
                <a:solidFill>
                  <a:srgbClr val="4A5462"/>
                </a:solidFill>
                <a:latin typeface="Lucida Sans"/>
                <a:cs typeface="Lucida Sans"/>
              </a:rPr>
              <a:t>noise</a:t>
            </a:r>
            <a:endParaRPr sz="1400">
              <a:latin typeface="Lucida Sans"/>
              <a:cs typeface="Lucida Sans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10372723"/>
            <a:ext cx="12192000" cy="542925"/>
            <a:chOff x="0" y="10372723"/>
            <a:chExt cx="12192000" cy="542925"/>
          </a:xfrm>
        </p:grpSpPr>
        <p:sp>
          <p:nvSpPr>
            <p:cNvPr id="49" name="object 49" descr=""/>
            <p:cNvSpPr/>
            <p:nvPr/>
          </p:nvSpPr>
          <p:spPr>
            <a:xfrm>
              <a:off x="0" y="10372723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7"/>
                  </a:lnTo>
                  <a:lnTo>
                    <a:pt x="3262" y="488811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8" y="537124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10372723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292099" y="10512401"/>
            <a:ext cx="9302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2D3748"/>
                </a:solidFill>
                <a:latin typeface="Microsoft Sans Serif"/>
                <a:cs typeface="Microsoft Sans Serif"/>
              </a:rPr>
              <a:t>Shubh</a:t>
            </a:r>
            <a:r>
              <a:rPr dirty="0" sz="1350" spc="-65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0">
                <a:solidFill>
                  <a:srgbClr val="2D3748"/>
                </a:solidFill>
                <a:latin typeface="Microsoft Sans Serif"/>
                <a:cs typeface="Microsoft Sans Serif"/>
              </a:rPr>
              <a:t>Patel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1213255" y="10512401"/>
            <a:ext cx="6870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35">
                <a:solidFill>
                  <a:srgbClr val="2D3748"/>
                </a:solidFill>
                <a:latin typeface="Microsoft Sans Serif"/>
                <a:cs typeface="Microsoft Sans Serif"/>
              </a:rPr>
              <a:t>Slide</a:t>
            </a:r>
            <a:r>
              <a:rPr dirty="0" sz="1350" spc="-45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25">
                <a:solidFill>
                  <a:srgbClr val="2D3748"/>
                </a:solidFill>
                <a:latin typeface="Microsoft Sans Serif"/>
                <a:cs typeface="Microsoft Sans Serif"/>
              </a:rPr>
              <a:t>3/8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410824" y="12268199"/>
            <a:ext cx="1590675" cy="323850"/>
            <a:chOff x="10410824" y="12268199"/>
            <a:chExt cx="1590675" cy="323850"/>
          </a:xfrm>
        </p:grpSpPr>
        <p:sp>
          <p:nvSpPr>
            <p:cNvPr id="54" name="object 54" descr=""/>
            <p:cNvSpPr/>
            <p:nvPr/>
          </p:nvSpPr>
          <p:spPr>
            <a:xfrm>
              <a:off x="10410824" y="1226819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124" y="1236344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0704263" y="12368541"/>
            <a:ext cx="1195705" cy="142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4"/>
              </a:lnSpc>
            </a:pPr>
            <a:r>
              <a:rPr dirty="0" sz="1050" spc="-114">
                <a:solidFill>
                  <a:srgbClr val="FFFFFF"/>
                </a:solidFill>
                <a:latin typeface="Poppins"/>
                <a:cs typeface="Poppins"/>
              </a:rPr>
              <a:t>Made</a:t>
            </a:r>
            <a:r>
              <a:rPr dirty="0" sz="1050" spc="5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dirty="0" sz="1050" spc="1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FFFFFF"/>
                </a:solidFill>
                <a:latin typeface="Poppins"/>
                <a:cs typeface="Poppins"/>
              </a:rPr>
              <a:t>Genspark</a:t>
            </a:r>
            <a:endParaRPr sz="105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392025"/>
          </a:xfrm>
          <a:custGeom>
            <a:avLst/>
            <a:gdLst/>
            <a:ahLst/>
            <a:cxnLst/>
            <a:rect l="l" t="t" r="r" b="b"/>
            <a:pathLst>
              <a:path w="12192000" h="12392025">
                <a:moveTo>
                  <a:pt x="12191999" y="12392024"/>
                </a:moveTo>
                <a:lnTo>
                  <a:pt x="0" y="12392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392024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2395200"/>
            <a:chOff x="0" y="0"/>
            <a:chExt cx="12192000" cy="123952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12395200"/>
            </a:xfrm>
            <a:custGeom>
              <a:avLst/>
              <a:gdLst/>
              <a:ahLst/>
              <a:cxnLst/>
              <a:rect l="l" t="t" r="r" b="b"/>
              <a:pathLst>
                <a:path w="12192000" h="12395200">
                  <a:moveTo>
                    <a:pt x="12191999" y="12395150"/>
                  </a:moveTo>
                  <a:lnTo>
                    <a:pt x="0" y="12395150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"/>
                  </a:lnTo>
                  <a:lnTo>
                    <a:pt x="76199" y="57149"/>
                  </a:lnTo>
                  <a:lnTo>
                    <a:pt x="69631" y="57467"/>
                  </a:lnTo>
                  <a:lnTo>
                    <a:pt x="33922" y="72258"/>
                  </a:lnTo>
                  <a:lnTo>
                    <a:pt x="12379" y="104499"/>
                  </a:lnTo>
                  <a:lnTo>
                    <a:pt x="9524" y="123824"/>
                  </a:lnTo>
                  <a:lnTo>
                    <a:pt x="9524" y="12268199"/>
                  </a:lnTo>
                  <a:lnTo>
                    <a:pt x="20751" y="12305248"/>
                  </a:lnTo>
                  <a:lnTo>
                    <a:pt x="50687" y="12329798"/>
                  </a:lnTo>
                  <a:lnTo>
                    <a:pt x="76199" y="12334874"/>
                  </a:lnTo>
                  <a:lnTo>
                    <a:pt x="12191999" y="12334874"/>
                  </a:lnTo>
                  <a:lnTo>
                    <a:pt x="12191999" y="12395150"/>
                  </a:lnTo>
                  <a:close/>
                </a:path>
                <a:path w="12192000" h="12395200">
                  <a:moveTo>
                    <a:pt x="12191999" y="12334874"/>
                  </a:moveTo>
                  <a:lnTo>
                    <a:pt x="12115799" y="12334874"/>
                  </a:lnTo>
                  <a:lnTo>
                    <a:pt x="12122367" y="12334557"/>
                  </a:lnTo>
                  <a:lnTo>
                    <a:pt x="12128808" y="12333605"/>
                  </a:lnTo>
                  <a:lnTo>
                    <a:pt x="12162944" y="12315345"/>
                  </a:lnTo>
                  <a:lnTo>
                    <a:pt x="12181205" y="12281209"/>
                  </a:lnTo>
                  <a:lnTo>
                    <a:pt x="12182474" y="12268199"/>
                  </a:lnTo>
                  <a:lnTo>
                    <a:pt x="12182474" y="123824"/>
                  </a:lnTo>
                  <a:lnTo>
                    <a:pt x="12171246" y="86775"/>
                  </a:lnTo>
                  <a:lnTo>
                    <a:pt x="12141313" y="62225"/>
                  </a:lnTo>
                  <a:lnTo>
                    <a:pt x="12115799" y="57149"/>
                  </a:lnTo>
                  <a:lnTo>
                    <a:pt x="12191999" y="57149"/>
                  </a:lnTo>
                  <a:lnTo>
                    <a:pt x="12191999" y="1233487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7624"/>
              <a:ext cx="12192000" cy="12296775"/>
            </a:xfrm>
            <a:custGeom>
              <a:avLst/>
              <a:gdLst/>
              <a:ahLst/>
              <a:cxnLst/>
              <a:rect l="l" t="t" r="r" b="b"/>
              <a:pathLst>
                <a:path w="12192000" h="12296775">
                  <a:moveTo>
                    <a:pt x="12120802" y="12296774"/>
                  </a:moveTo>
                  <a:lnTo>
                    <a:pt x="71196" y="12296774"/>
                  </a:lnTo>
                  <a:lnTo>
                    <a:pt x="66241" y="12296285"/>
                  </a:lnTo>
                  <a:lnTo>
                    <a:pt x="29705" y="12281149"/>
                  </a:lnTo>
                  <a:lnTo>
                    <a:pt x="3885" y="12245110"/>
                  </a:lnTo>
                  <a:lnTo>
                    <a:pt x="0" y="12225577"/>
                  </a:lnTo>
                  <a:lnTo>
                    <a:pt x="0" y="122205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2"/>
                  </a:lnTo>
                  <a:lnTo>
                    <a:pt x="12191997" y="71196"/>
                  </a:lnTo>
                  <a:lnTo>
                    <a:pt x="12191997" y="12225577"/>
                  </a:lnTo>
                  <a:lnTo>
                    <a:pt x="12176375" y="12267066"/>
                  </a:lnTo>
                  <a:lnTo>
                    <a:pt x="12140334" y="12292885"/>
                  </a:lnTo>
                  <a:lnTo>
                    <a:pt x="12125757" y="12296285"/>
                  </a:lnTo>
                  <a:lnTo>
                    <a:pt x="12120802" y="12296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625"/>
              <a:ext cx="12191998" cy="914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00" spc="-180"/>
              <a:t>Features</a:t>
            </a:r>
            <a:r>
              <a:rPr dirty="0" sz="2700" spc="-35"/>
              <a:t> </a:t>
            </a:r>
            <a:r>
              <a:rPr dirty="0" sz="2700" spc="-240"/>
              <a:t>&amp;</a:t>
            </a:r>
            <a:r>
              <a:rPr dirty="0" sz="2700" spc="-35"/>
              <a:t> </a:t>
            </a:r>
            <a:r>
              <a:rPr dirty="0" sz="2700" spc="-175"/>
              <a:t>Input</a:t>
            </a:r>
            <a:r>
              <a:rPr dirty="0" sz="2700" spc="-35"/>
              <a:t> </a:t>
            </a:r>
            <a:r>
              <a:rPr dirty="0" sz="2700" spc="-170"/>
              <a:t>Parameters</a:t>
            </a:r>
            <a:endParaRPr sz="2700"/>
          </a:p>
        </p:txBody>
      </p:sp>
      <p:sp>
        <p:nvSpPr>
          <p:cNvPr id="8" name="object 8" descr=""/>
          <p:cNvSpPr txBox="1"/>
          <p:nvPr/>
        </p:nvSpPr>
        <p:spPr>
          <a:xfrm>
            <a:off x="292099" y="1222587"/>
            <a:ext cx="318325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185" b="1">
                <a:solidFill>
                  <a:srgbClr val="2D3748"/>
                </a:solidFill>
                <a:latin typeface="Poppins SemiBold"/>
                <a:cs typeface="Poppins SemiBold"/>
              </a:rPr>
              <a:t>Penguin</a:t>
            </a:r>
            <a:r>
              <a:rPr dirty="0" sz="1800" spc="-5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165" b="1">
                <a:solidFill>
                  <a:srgbClr val="2D3748"/>
                </a:solidFill>
                <a:latin typeface="Poppins SemiBold"/>
                <a:cs typeface="Poppins SemiBold"/>
              </a:rPr>
              <a:t>Physical</a:t>
            </a:r>
            <a:r>
              <a:rPr dirty="0" sz="1800" spc="-5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190" b="1">
                <a:solidFill>
                  <a:srgbClr val="2D3748"/>
                </a:solidFill>
                <a:latin typeface="Poppins SemiBold"/>
                <a:cs typeface="Poppins SemiBold"/>
              </a:rPr>
              <a:t>Measurements</a:t>
            </a:r>
            <a:endParaRPr sz="1800">
              <a:latin typeface="Poppins SemiBold"/>
              <a:cs typeface="Poppins SemiBold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743" y="1712976"/>
            <a:ext cx="5772911" cy="299313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74724" y="1881129"/>
            <a:ext cx="1997075" cy="6400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5"/>
              </a:spcBef>
            </a:pPr>
            <a:r>
              <a:rPr dirty="0" sz="1400" spc="-80" b="0">
                <a:solidFill>
                  <a:srgbClr val="2D3748"/>
                </a:solidFill>
                <a:latin typeface="Poppins Medium"/>
                <a:cs typeface="Poppins Medium"/>
              </a:rPr>
              <a:t>Bill</a:t>
            </a:r>
            <a:r>
              <a:rPr dirty="0" sz="1400" spc="-2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20" b="0">
                <a:solidFill>
                  <a:srgbClr val="2D3748"/>
                </a:solidFill>
                <a:latin typeface="Poppins Medium"/>
                <a:cs typeface="Poppins Medium"/>
              </a:rPr>
              <a:t>Length</a:t>
            </a:r>
            <a:r>
              <a:rPr dirty="0" sz="1400" spc="-2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20" b="0">
                <a:solidFill>
                  <a:srgbClr val="2D3748"/>
                </a:solidFill>
                <a:latin typeface="Poppins Medium"/>
                <a:cs typeface="Poppins Medium"/>
              </a:rPr>
              <a:t>(mm)</a:t>
            </a:r>
            <a:endParaRPr sz="1400">
              <a:latin typeface="Poppins Medium"/>
              <a:cs typeface="Poppins Medium"/>
            </a:endParaRPr>
          </a:p>
          <a:p>
            <a:pPr marL="417195" marR="5080" indent="-405130">
              <a:lnSpc>
                <a:spcPts val="1500"/>
              </a:lnSpc>
              <a:spcBef>
                <a:spcPts val="170"/>
              </a:spcBef>
              <a:tabLst>
                <a:tab pos="416559" algn="l"/>
              </a:tabLst>
            </a:pPr>
            <a:r>
              <a:rPr dirty="0" baseline="2057" sz="2025" spc="892">
                <a:solidFill>
                  <a:srgbClr val="2A6BB0"/>
                </a:solidFill>
                <a:latin typeface="Arial Black"/>
                <a:cs typeface="Arial Black"/>
              </a:rPr>
              <a:t></a:t>
            </a:r>
            <a:r>
              <a:rPr dirty="0" baseline="2057" sz="2025">
                <a:solidFill>
                  <a:srgbClr val="2A6BB0"/>
                </a:solidFill>
                <a:latin typeface="Arial Black"/>
                <a:cs typeface="Arial Black"/>
              </a:rPr>
              <a:t>	</a:t>
            </a:r>
            <a:r>
              <a:rPr dirty="0" sz="1250" spc="-114">
                <a:solidFill>
                  <a:srgbClr val="4A5462"/>
                </a:solidFill>
                <a:latin typeface="Century Gothic"/>
                <a:cs typeface="Century Gothic"/>
              </a:rPr>
              <a:t>Length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Century Gothic"/>
                <a:cs typeface="Century Gothic"/>
              </a:rPr>
              <a:t>from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 tip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of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bill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to </a:t>
            </a:r>
            <a:r>
              <a:rPr dirty="0" sz="1250" spc="-20">
                <a:solidFill>
                  <a:srgbClr val="4A5462"/>
                </a:solidFill>
                <a:latin typeface="Century Gothic"/>
                <a:cs typeface="Century Gothic"/>
              </a:rPr>
              <a:t>base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0600" y="2092325"/>
            <a:ext cx="1016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0">
                <a:solidFill>
                  <a:srgbClr val="2A6BB0"/>
                </a:solidFill>
                <a:latin typeface="Arial Black"/>
                <a:cs typeface="Arial Black"/>
              </a:rPr>
              <a:t>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81090" y="1959146"/>
            <a:ext cx="1866264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80" b="0">
                <a:solidFill>
                  <a:srgbClr val="2D3748"/>
                </a:solidFill>
                <a:latin typeface="Poppins Medium"/>
                <a:cs typeface="Poppins Medium"/>
              </a:rPr>
              <a:t>Bill</a:t>
            </a:r>
            <a:r>
              <a:rPr dirty="0" sz="1400" spc="-3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25" b="0">
                <a:solidFill>
                  <a:srgbClr val="2D3748"/>
                </a:solidFill>
                <a:latin typeface="Poppins Medium"/>
                <a:cs typeface="Poppins Medium"/>
              </a:rPr>
              <a:t>Depth</a:t>
            </a:r>
            <a:r>
              <a:rPr dirty="0" sz="1400" spc="-3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20" b="0">
                <a:solidFill>
                  <a:srgbClr val="2D3748"/>
                </a:solidFill>
                <a:latin typeface="Poppins Medium"/>
                <a:cs typeface="Poppins Medium"/>
              </a:rPr>
              <a:t>(mm)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Height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of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closed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bill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at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Century Gothic"/>
                <a:cs typeface="Century Gothic"/>
              </a:rPr>
              <a:t>base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604" y="2947929"/>
            <a:ext cx="1965960" cy="6400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68935">
              <a:lnSpc>
                <a:spcPct val="100000"/>
              </a:lnSpc>
              <a:spcBef>
                <a:spcPts val="135"/>
              </a:spcBef>
            </a:pPr>
            <a:r>
              <a:rPr dirty="0" sz="1400" spc="-100" b="0">
                <a:solidFill>
                  <a:srgbClr val="2D3748"/>
                </a:solidFill>
                <a:latin typeface="Poppins Medium"/>
                <a:cs typeface="Poppins Medium"/>
              </a:rPr>
              <a:t>Flipper</a:t>
            </a:r>
            <a:r>
              <a:rPr dirty="0" sz="140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20" b="0">
                <a:solidFill>
                  <a:srgbClr val="2D3748"/>
                </a:solidFill>
                <a:latin typeface="Poppins Medium"/>
                <a:cs typeface="Poppins Medium"/>
              </a:rPr>
              <a:t>Length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40" b="0">
                <a:solidFill>
                  <a:srgbClr val="2D3748"/>
                </a:solidFill>
                <a:latin typeface="Poppins Medium"/>
                <a:cs typeface="Poppins Medium"/>
              </a:rPr>
              <a:t>(mm)</a:t>
            </a:r>
            <a:endParaRPr sz="1400">
              <a:latin typeface="Poppins Medium"/>
              <a:cs typeface="Poppins Medium"/>
            </a:endParaRPr>
          </a:p>
          <a:p>
            <a:pPr marL="368935" marR="164465" indent="-356870">
              <a:lnSpc>
                <a:spcPts val="1500"/>
              </a:lnSpc>
              <a:spcBef>
                <a:spcPts val="170"/>
              </a:spcBef>
              <a:tabLst>
                <a:tab pos="368935" algn="l"/>
              </a:tabLst>
            </a:pPr>
            <a:r>
              <a:rPr dirty="0" baseline="2057" sz="2025" spc="-75">
                <a:solidFill>
                  <a:srgbClr val="2A6BB0"/>
                </a:solidFill>
                <a:latin typeface="Arial Black"/>
                <a:cs typeface="Arial Black"/>
              </a:rPr>
              <a:t>↔</a:t>
            </a:r>
            <a:r>
              <a:rPr dirty="0" baseline="2057" sz="2025">
                <a:solidFill>
                  <a:srgbClr val="2A6BB0"/>
                </a:solidFill>
                <a:latin typeface="Arial Black"/>
                <a:cs typeface="Arial Black"/>
              </a:rPr>
              <a:t>	</a:t>
            </a:r>
            <a:r>
              <a:rPr dirty="0" sz="1250" spc="-114">
                <a:solidFill>
                  <a:srgbClr val="4A5462"/>
                </a:solidFill>
                <a:latin typeface="Century Gothic"/>
                <a:cs typeface="Century Gothic"/>
              </a:rPr>
              <a:t>Length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of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Century Gothic"/>
                <a:cs typeface="Century Gothic"/>
              </a:rPr>
              <a:t>flipper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from </a:t>
            </a: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shoulder</a:t>
            </a:r>
            <a:r>
              <a:rPr dirty="0" sz="1250" spc="-1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4A5462"/>
                </a:solidFill>
                <a:latin typeface="Century Gothic"/>
                <a:cs typeface="Century Gothic"/>
              </a:rPr>
              <a:t>joint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92500" y="3159125"/>
            <a:ext cx="1778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>
                <a:solidFill>
                  <a:srgbClr val="2A6BB0"/>
                </a:solidFill>
                <a:latin typeface="Arial Black"/>
                <a:cs typeface="Arial Black"/>
              </a:rPr>
              <a:t>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81090" y="3025946"/>
            <a:ext cx="1144270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35" b="0">
                <a:solidFill>
                  <a:srgbClr val="2D3748"/>
                </a:solidFill>
                <a:latin typeface="Poppins Medium"/>
                <a:cs typeface="Poppins Medium"/>
              </a:rPr>
              <a:t>Body</a:t>
            </a:r>
            <a:r>
              <a:rPr dirty="0" sz="140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35" b="0">
                <a:solidFill>
                  <a:srgbClr val="2D3748"/>
                </a:solidFill>
                <a:latin typeface="Poppins Medium"/>
                <a:cs typeface="Poppins Medium"/>
              </a:rPr>
              <a:t>Mass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90" b="0">
                <a:solidFill>
                  <a:srgbClr val="2D3748"/>
                </a:solidFill>
                <a:latin typeface="Poppins Medium"/>
                <a:cs typeface="Poppins Medium"/>
              </a:rPr>
              <a:t>(g)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110">
                <a:solidFill>
                  <a:srgbClr val="4A5462"/>
                </a:solidFill>
                <a:latin typeface="Century Gothic"/>
                <a:cs typeface="Century Gothic"/>
              </a:rPr>
              <a:t>Weight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50">
                <a:solidFill>
                  <a:srgbClr val="4A5462"/>
                </a:solidFill>
                <a:latin typeface="Century Gothic"/>
                <a:cs typeface="Century Gothic"/>
              </a:rPr>
              <a:t>in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4A5462"/>
                </a:solidFill>
                <a:latin typeface="Century Gothic"/>
                <a:cs typeface="Century Gothic"/>
              </a:rPr>
              <a:t>grams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5949" y="4130675"/>
            <a:ext cx="1397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400">
                <a:solidFill>
                  <a:srgbClr val="2A6BB0"/>
                </a:solidFill>
                <a:latin typeface="Arial Black"/>
                <a:cs typeface="Arial Black"/>
              </a:rPr>
              <a:t>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85490" y="3997496"/>
            <a:ext cx="1875155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Island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Torgersen,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Biscoe,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or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Dream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73450" y="4130675"/>
            <a:ext cx="21590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 b="1">
                <a:solidFill>
                  <a:srgbClr val="2A6BB0"/>
                </a:solidFill>
                <a:latin typeface="DejaVu Sans"/>
                <a:cs typeface="DejaVu Sans"/>
              </a:rPr>
              <a:t>⚤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81090" y="3997496"/>
            <a:ext cx="1045210" cy="46672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400" spc="-10" b="0">
                <a:solidFill>
                  <a:srgbClr val="2D3748"/>
                </a:solidFill>
                <a:latin typeface="Poppins Medium"/>
                <a:cs typeface="Poppins Medium"/>
              </a:rPr>
              <a:t>Gender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-145">
                <a:solidFill>
                  <a:srgbClr val="4A5462"/>
                </a:solidFill>
                <a:latin typeface="Century Gothic"/>
                <a:cs typeface="Century Gothic"/>
              </a:rPr>
              <a:t>Male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 or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Female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7743" y="4800600"/>
            <a:ext cx="5773420" cy="1371600"/>
            <a:chOff x="237743" y="4800600"/>
            <a:chExt cx="5773420" cy="1371600"/>
          </a:xfrm>
        </p:grpSpPr>
        <p:sp>
          <p:nvSpPr>
            <p:cNvPr id="21" name="object 21" descr=""/>
            <p:cNvSpPr/>
            <p:nvPr/>
          </p:nvSpPr>
          <p:spPr>
            <a:xfrm>
              <a:off x="237743" y="4800600"/>
              <a:ext cx="5773420" cy="1371600"/>
            </a:xfrm>
            <a:custGeom>
              <a:avLst/>
              <a:gdLst/>
              <a:ahLst/>
              <a:cxnLst/>
              <a:rect l="l" t="t" r="r" b="b"/>
              <a:pathLst>
                <a:path w="5773420" h="1371600">
                  <a:moveTo>
                    <a:pt x="577291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5772911" y="0"/>
                  </a:lnTo>
                  <a:lnTo>
                    <a:pt x="5772911" y="57149"/>
                  </a:lnTo>
                  <a:lnTo>
                    <a:pt x="143255" y="57149"/>
                  </a:lnTo>
                  <a:lnTo>
                    <a:pt x="136687" y="57467"/>
                  </a:lnTo>
                  <a:lnTo>
                    <a:pt x="100978" y="72258"/>
                  </a:lnTo>
                  <a:lnTo>
                    <a:pt x="79435" y="104498"/>
                  </a:lnTo>
                  <a:lnTo>
                    <a:pt x="76580" y="123824"/>
                  </a:lnTo>
                  <a:lnTo>
                    <a:pt x="76580" y="1209674"/>
                  </a:lnTo>
                  <a:lnTo>
                    <a:pt x="87807" y="1246723"/>
                  </a:lnTo>
                  <a:lnTo>
                    <a:pt x="117740" y="1271273"/>
                  </a:lnTo>
                  <a:lnTo>
                    <a:pt x="143255" y="1276349"/>
                  </a:lnTo>
                  <a:lnTo>
                    <a:pt x="5772911" y="1276349"/>
                  </a:lnTo>
                  <a:lnTo>
                    <a:pt x="5772911" y="1371599"/>
                  </a:lnTo>
                  <a:close/>
                </a:path>
                <a:path w="5773420" h="1371600">
                  <a:moveTo>
                    <a:pt x="5772911" y="1276349"/>
                  </a:moveTo>
                  <a:lnTo>
                    <a:pt x="5629655" y="1276349"/>
                  </a:lnTo>
                  <a:lnTo>
                    <a:pt x="5636223" y="1276032"/>
                  </a:lnTo>
                  <a:lnTo>
                    <a:pt x="5642665" y="1275080"/>
                  </a:lnTo>
                  <a:lnTo>
                    <a:pt x="5676801" y="1256820"/>
                  </a:lnTo>
                  <a:lnTo>
                    <a:pt x="5695061" y="1222684"/>
                  </a:lnTo>
                  <a:lnTo>
                    <a:pt x="5696330" y="1209674"/>
                  </a:lnTo>
                  <a:lnTo>
                    <a:pt x="5696330" y="123824"/>
                  </a:lnTo>
                  <a:lnTo>
                    <a:pt x="5685103" y="86774"/>
                  </a:lnTo>
                  <a:lnTo>
                    <a:pt x="5655170" y="62225"/>
                  </a:lnTo>
                  <a:lnTo>
                    <a:pt x="5629655" y="57149"/>
                  </a:lnTo>
                  <a:lnTo>
                    <a:pt x="5772911" y="57149"/>
                  </a:lnTo>
                  <a:lnTo>
                    <a:pt x="5772911" y="127634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23849" y="4848224"/>
              <a:ext cx="5619750" cy="1238250"/>
            </a:xfrm>
            <a:custGeom>
              <a:avLst/>
              <a:gdLst/>
              <a:ahLst/>
              <a:cxnLst/>
              <a:rect l="l" t="t" r="r" b="b"/>
              <a:pathLst>
                <a:path w="5619750" h="1238250">
                  <a:moveTo>
                    <a:pt x="5548552" y="1238249"/>
                  </a:moveTo>
                  <a:lnTo>
                    <a:pt x="53397" y="1238249"/>
                  </a:lnTo>
                  <a:lnTo>
                    <a:pt x="49681" y="1237761"/>
                  </a:lnTo>
                  <a:lnTo>
                    <a:pt x="14085" y="1212392"/>
                  </a:lnTo>
                  <a:lnTo>
                    <a:pt x="366" y="1172008"/>
                  </a:lnTo>
                  <a:lnTo>
                    <a:pt x="0" y="1167053"/>
                  </a:lnTo>
                  <a:lnTo>
                    <a:pt x="0" y="11620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2" y="51661"/>
                  </a:lnTo>
                  <a:lnTo>
                    <a:pt x="5619748" y="71196"/>
                  </a:lnTo>
                  <a:lnTo>
                    <a:pt x="5619748" y="1167053"/>
                  </a:lnTo>
                  <a:lnTo>
                    <a:pt x="5604126" y="1208543"/>
                  </a:lnTo>
                  <a:lnTo>
                    <a:pt x="5568086" y="1234362"/>
                  </a:lnTo>
                  <a:lnTo>
                    <a:pt x="5553507" y="1237761"/>
                  </a:lnTo>
                  <a:lnTo>
                    <a:pt x="5548552" y="123824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4799" y="4848502"/>
              <a:ext cx="70485" cy="1238250"/>
            </a:xfrm>
            <a:custGeom>
              <a:avLst/>
              <a:gdLst/>
              <a:ahLst/>
              <a:cxnLst/>
              <a:rect l="l" t="t" r="r" b="b"/>
              <a:pathLst>
                <a:path w="70485" h="1238250">
                  <a:moveTo>
                    <a:pt x="70450" y="1237694"/>
                  </a:moveTo>
                  <a:lnTo>
                    <a:pt x="33857" y="1225141"/>
                  </a:lnTo>
                  <a:lnTo>
                    <a:pt x="5800" y="1190932"/>
                  </a:lnTo>
                  <a:lnTo>
                    <a:pt x="0" y="1161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61772"/>
                  </a:lnTo>
                  <a:lnTo>
                    <a:pt x="44515" y="1204114"/>
                  </a:lnTo>
                  <a:lnTo>
                    <a:pt x="66287" y="1236038"/>
                  </a:lnTo>
                  <a:lnTo>
                    <a:pt x="70450" y="1237694"/>
                  </a:lnTo>
                  <a:close/>
                </a:path>
              </a:pathLst>
            </a:custGeom>
            <a:solidFill>
              <a:srgbClr val="0183C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92099" y="4894196"/>
            <a:ext cx="5422900" cy="175641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33045">
              <a:lnSpc>
                <a:spcPct val="100000"/>
              </a:lnSpc>
              <a:spcBef>
                <a:spcPts val="885"/>
              </a:spcBef>
            </a:pPr>
            <a:r>
              <a:rPr dirty="0" sz="1350" spc="240">
                <a:solidFill>
                  <a:srgbClr val="2562EB"/>
                </a:solidFill>
                <a:latin typeface="Arial Black"/>
                <a:cs typeface="Arial Black"/>
              </a:rPr>
              <a:t></a:t>
            </a:r>
            <a:r>
              <a:rPr dirty="0" sz="1350" spc="165">
                <a:solidFill>
                  <a:srgbClr val="2562EB"/>
                </a:solidFill>
                <a:latin typeface="Arial Black"/>
                <a:cs typeface="Arial Black"/>
              </a:rPr>
              <a:t> </a:t>
            </a:r>
            <a:r>
              <a:rPr dirty="0" sz="1450" spc="-145" b="1">
                <a:solidFill>
                  <a:srgbClr val="2D3748"/>
                </a:solidFill>
                <a:latin typeface="Poppins SemiBold"/>
                <a:cs typeface="Poppins SemiBold"/>
              </a:rPr>
              <a:t>Feature</a:t>
            </a:r>
            <a:r>
              <a:rPr dirty="0" sz="1450" spc="-50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450" spc="-60" b="1">
                <a:solidFill>
                  <a:srgbClr val="2D3748"/>
                </a:solidFill>
                <a:latin typeface="Poppins SemiBold"/>
                <a:cs typeface="Poppins SemiBold"/>
              </a:rPr>
              <a:t>Importance</a:t>
            </a:r>
            <a:endParaRPr sz="1450">
              <a:latin typeface="Poppins SemiBold"/>
              <a:cs typeface="Poppins SemiBold"/>
            </a:endParaRPr>
          </a:p>
          <a:p>
            <a:pPr marL="233045" marR="5080">
              <a:lnSpc>
                <a:spcPct val="103800"/>
              </a:lnSpc>
              <a:spcBef>
                <a:spcPts val="655"/>
              </a:spcBef>
            </a:pPr>
            <a:r>
              <a:rPr dirty="0" sz="1200" spc="-95">
                <a:solidFill>
                  <a:srgbClr val="2D3748"/>
                </a:solidFill>
                <a:latin typeface="Lucida Sans"/>
                <a:cs typeface="Lucida Sans"/>
              </a:rPr>
              <a:t>Our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Random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80">
                <a:solidFill>
                  <a:srgbClr val="2D3748"/>
                </a:solidFill>
                <a:latin typeface="Lucida Sans"/>
                <a:cs typeface="Lucida Sans"/>
              </a:rPr>
              <a:t>Forest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model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75">
                <a:solidFill>
                  <a:srgbClr val="2D3748"/>
                </a:solidFill>
                <a:latin typeface="Lucida Sans"/>
                <a:cs typeface="Lucida Sans"/>
              </a:rPr>
              <a:t>identified</a:t>
            </a:r>
            <a:r>
              <a:rPr dirty="0" sz="1200" spc="-6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50" spc="-75" b="1">
                <a:solidFill>
                  <a:srgbClr val="2D3748"/>
                </a:solidFill>
                <a:latin typeface="Poppins SemiBold"/>
                <a:cs typeface="Poppins SemiBold"/>
              </a:rPr>
              <a:t>Bill</a:t>
            </a:r>
            <a:r>
              <a:rPr dirty="0" sz="1250" spc="-2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250" spc="-130" b="1">
                <a:solidFill>
                  <a:srgbClr val="2D3748"/>
                </a:solidFill>
                <a:latin typeface="Poppins SemiBold"/>
                <a:cs typeface="Poppins SemiBold"/>
              </a:rPr>
              <a:t>Length</a:t>
            </a:r>
            <a:r>
              <a:rPr dirty="0" sz="1250" spc="1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200" spc="-30">
                <a:solidFill>
                  <a:srgbClr val="2D3748"/>
                </a:solidFill>
                <a:latin typeface="Lucida Sans"/>
                <a:cs typeface="Lucida Sans"/>
              </a:rPr>
              <a:t>and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50" spc="-105" b="1">
                <a:solidFill>
                  <a:srgbClr val="2D3748"/>
                </a:solidFill>
                <a:latin typeface="Poppins SemiBold"/>
                <a:cs typeface="Poppins SemiBold"/>
              </a:rPr>
              <a:t>Flipper</a:t>
            </a:r>
            <a:r>
              <a:rPr dirty="0" sz="1250" spc="-2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250" spc="-130" b="1">
                <a:solidFill>
                  <a:srgbClr val="2D3748"/>
                </a:solidFill>
                <a:latin typeface="Poppins SemiBold"/>
                <a:cs typeface="Poppins SemiBold"/>
              </a:rPr>
              <a:t>Length</a:t>
            </a:r>
            <a:r>
              <a:rPr dirty="0" sz="1250" spc="1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200" spc="-10">
                <a:solidFill>
                  <a:srgbClr val="2D3748"/>
                </a:solidFill>
                <a:latin typeface="Lucida Sans"/>
                <a:cs typeface="Lucida Sans"/>
              </a:rPr>
              <a:t>as</a:t>
            </a:r>
            <a:r>
              <a:rPr dirty="0" sz="1200" spc="-7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25">
                <a:solidFill>
                  <a:srgbClr val="2D3748"/>
                </a:solidFill>
                <a:latin typeface="Lucida Sans"/>
                <a:cs typeface="Lucida Sans"/>
              </a:rPr>
              <a:t>the </a:t>
            </a:r>
            <a:r>
              <a:rPr dirty="0" sz="1200" spc="-65">
                <a:solidFill>
                  <a:srgbClr val="2D3748"/>
                </a:solidFill>
                <a:latin typeface="Lucida Sans"/>
                <a:cs typeface="Lucida Sans"/>
              </a:rPr>
              <a:t>most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 important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features </a:t>
            </a:r>
            <a:r>
              <a:rPr dirty="0" sz="1200" spc="-95">
                <a:solidFill>
                  <a:srgbClr val="2D3748"/>
                </a:solidFill>
                <a:latin typeface="Lucida Sans"/>
                <a:cs typeface="Lucida Sans"/>
              </a:rPr>
              <a:t>for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50">
                <a:solidFill>
                  <a:srgbClr val="2D3748"/>
                </a:solidFill>
                <a:latin typeface="Lucida Sans"/>
                <a:cs typeface="Lucida Sans"/>
              </a:rPr>
              <a:t>species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65">
                <a:solidFill>
                  <a:srgbClr val="2D3748"/>
                </a:solidFill>
                <a:latin typeface="Lucida Sans"/>
                <a:cs typeface="Lucida Sans"/>
              </a:rPr>
              <a:t>classification,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80">
                <a:solidFill>
                  <a:srgbClr val="2D3748"/>
                </a:solidFill>
                <a:latin typeface="Lucida Sans"/>
                <a:cs typeface="Lucida Sans"/>
              </a:rPr>
              <a:t>followed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45">
                <a:solidFill>
                  <a:srgbClr val="2D3748"/>
                </a:solidFill>
                <a:latin typeface="Lucida Sans"/>
                <a:cs typeface="Lucida Sans"/>
              </a:rPr>
              <a:t>by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 Body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60">
                <a:solidFill>
                  <a:srgbClr val="2D3748"/>
                </a:solidFill>
                <a:latin typeface="Lucida Sans"/>
                <a:cs typeface="Lucida Sans"/>
              </a:rPr>
              <a:t>Mass</a:t>
            </a:r>
            <a:r>
              <a:rPr dirty="0" sz="1200" spc="-5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25">
                <a:solidFill>
                  <a:srgbClr val="2D3748"/>
                </a:solidFill>
                <a:latin typeface="Lucida Sans"/>
                <a:cs typeface="Lucida Sans"/>
              </a:rPr>
              <a:t>and </a:t>
            </a:r>
            <a:r>
              <a:rPr dirty="0" sz="1200" spc="-85">
                <a:solidFill>
                  <a:srgbClr val="2D3748"/>
                </a:solidFill>
                <a:latin typeface="Lucida Sans"/>
                <a:cs typeface="Lucida Sans"/>
              </a:rPr>
              <a:t>Bill</a:t>
            </a:r>
            <a:r>
              <a:rPr dirty="0" sz="1200" spc="-75">
                <a:solidFill>
                  <a:srgbClr val="2D3748"/>
                </a:solidFill>
                <a:latin typeface="Lucida Sans"/>
                <a:cs typeface="Lucida Sans"/>
              </a:rPr>
              <a:t> </a:t>
            </a:r>
            <a:r>
              <a:rPr dirty="0" sz="1200" spc="-10">
                <a:solidFill>
                  <a:srgbClr val="2D3748"/>
                </a:solidFill>
                <a:latin typeface="Lucida Sans"/>
                <a:cs typeface="Lucida Sans"/>
              </a:rPr>
              <a:t>Depth.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0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05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dirty="0" sz="1800" spc="-160" b="1">
                <a:solidFill>
                  <a:srgbClr val="2D3748"/>
                </a:solidFill>
                <a:latin typeface="Poppins SemiBold"/>
                <a:cs typeface="Poppins SemiBold"/>
              </a:rPr>
              <a:t>Interactive</a:t>
            </a:r>
            <a:r>
              <a:rPr dirty="0" sz="1800" spc="-3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175" b="1">
                <a:solidFill>
                  <a:srgbClr val="2D3748"/>
                </a:solidFill>
                <a:latin typeface="Poppins SemiBold"/>
                <a:cs typeface="Poppins SemiBold"/>
              </a:rPr>
              <a:t>User</a:t>
            </a:r>
            <a:r>
              <a:rPr dirty="0" sz="1800" spc="-3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800" spc="-45" b="1">
                <a:solidFill>
                  <a:srgbClr val="2D3748"/>
                </a:solidFill>
                <a:latin typeface="Poppins SemiBold"/>
                <a:cs typeface="Poppins SemiBold"/>
              </a:rPr>
              <a:t>Interface</a:t>
            </a:r>
            <a:endParaRPr sz="1800">
              <a:latin typeface="Poppins SemiBold"/>
              <a:cs typeface="Poppins SemiBold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04799" y="6886574"/>
            <a:ext cx="5638800" cy="952500"/>
          </a:xfrm>
          <a:custGeom>
            <a:avLst/>
            <a:gdLst/>
            <a:ahLst/>
            <a:cxnLst/>
            <a:rect l="l" t="t" r="r" b="b"/>
            <a:pathLst>
              <a:path w="5638800" h="952500">
                <a:moveTo>
                  <a:pt x="5567602" y="952499"/>
                </a:moveTo>
                <a:lnTo>
                  <a:pt x="71196" y="952499"/>
                </a:lnTo>
                <a:lnTo>
                  <a:pt x="66241" y="952011"/>
                </a:lnTo>
                <a:lnTo>
                  <a:pt x="29705" y="936876"/>
                </a:lnTo>
                <a:lnTo>
                  <a:pt x="3885" y="900837"/>
                </a:lnTo>
                <a:lnTo>
                  <a:pt x="0" y="881302"/>
                </a:lnTo>
                <a:lnTo>
                  <a:pt x="0" y="8762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5567602" y="0"/>
                </a:lnTo>
                <a:lnTo>
                  <a:pt x="5609093" y="15620"/>
                </a:lnTo>
                <a:lnTo>
                  <a:pt x="5634912" y="51660"/>
                </a:lnTo>
                <a:lnTo>
                  <a:pt x="5638798" y="71196"/>
                </a:lnTo>
                <a:lnTo>
                  <a:pt x="5638798" y="881302"/>
                </a:lnTo>
                <a:lnTo>
                  <a:pt x="5623176" y="922792"/>
                </a:lnTo>
                <a:lnTo>
                  <a:pt x="5587136" y="948613"/>
                </a:lnTo>
                <a:lnTo>
                  <a:pt x="5572557" y="952011"/>
                </a:lnTo>
                <a:lnTo>
                  <a:pt x="5567602" y="9524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444500" y="7028406"/>
            <a:ext cx="114744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75" b="0">
                <a:solidFill>
                  <a:srgbClr val="374050"/>
                </a:solidFill>
                <a:latin typeface="Poppins Medium"/>
                <a:cs typeface="Poppins Medium"/>
              </a:rPr>
              <a:t>Bill</a:t>
            </a:r>
            <a:r>
              <a:rPr dirty="0" sz="1250" spc="-50" b="0">
                <a:solidFill>
                  <a:srgbClr val="374050"/>
                </a:solidFill>
                <a:latin typeface="Poppins Medium"/>
                <a:cs typeface="Poppins Medium"/>
              </a:rPr>
              <a:t> </a:t>
            </a:r>
            <a:r>
              <a:rPr dirty="0" sz="1250" spc="-120" b="0">
                <a:solidFill>
                  <a:srgbClr val="374050"/>
                </a:solidFill>
                <a:latin typeface="Poppins Medium"/>
                <a:cs typeface="Poppins Medium"/>
              </a:rPr>
              <a:t>Length</a:t>
            </a:r>
            <a:r>
              <a:rPr dirty="0" sz="1250" spc="-45" b="0">
                <a:solidFill>
                  <a:srgbClr val="374050"/>
                </a:solidFill>
                <a:latin typeface="Poppins Medium"/>
                <a:cs typeface="Poppins Medium"/>
              </a:rPr>
              <a:t> </a:t>
            </a:r>
            <a:r>
              <a:rPr dirty="0" sz="1250" spc="-135" b="0">
                <a:solidFill>
                  <a:srgbClr val="374050"/>
                </a:solidFill>
                <a:latin typeface="Poppins Medium"/>
                <a:cs typeface="Poppins Medium"/>
              </a:rPr>
              <a:t>(mm)</a:t>
            </a:r>
            <a:endParaRPr sz="1250">
              <a:latin typeface="Poppins Medium"/>
              <a:cs typeface="Poppins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59263" y="7019355"/>
            <a:ext cx="344805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-40" b="1">
                <a:solidFill>
                  <a:srgbClr val="2562EB"/>
                </a:solidFill>
                <a:latin typeface="Poppins SemiBold"/>
                <a:cs typeface="Poppins SemiBold"/>
              </a:rPr>
              <a:t>42.3</a:t>
            </a:r>
            <a:endParaRPr sz="1300">
              <a:latin typeface="Poppins SemiBold"/>
              <a:cs typeface="Poppins SemiBold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44500" y="7492396"/>
            <a:ext cx="2324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0">
                <a:solidFill>
                  <a:srgbClr val="708095"/>
                </a:solidFill>
                <a:latin typeface="Arial"/>
                <a:cs typeface="Arial"/>
              </a:rPr>
              <a:t>32.1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522069" y="7492396"/>
            <a:ext cx="2819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>
                <a:solidFill>
                  <a:srgbClr val="708095"/>
                </a:solidFill>
                <a:latin typeface="Arial"/>
                <a:cs typeface="Arial"/>
              </a:rPr>
              <a:t>59.6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117335" y="1173480"/>
            <a:ext cx="5901055" cy="7751445"/>
            <a:chOff x="6117335" y="1173480"/>
            <a:chExt cx="5901055" cy="7751445"/>
          </a:xfrm>
        </p:grpSpPr>
        <p:sp>
          <p:nvSpPr>
            <p:cNvPr id="31" name="object 31" descr=""/>
            <p:cNvSpPr/>
            <p:nvPr/>
          </p:nvSpPr>
          <p:spPr>
            <a:xfrm>
              <a:off x="6117335" y="1173480"/>
              <a:ext cx="5901055" cy="5901055"/>
            </a:xfrm>
            <a:custGeom>
              <a:avLst/>
              <a:gdLst/>
              <a:ahLst/>
              <a:cxnLst/>
              <a:rect l="l" t="t" r="r" b="b"/>
              <a:pathLst>
                <a:path w="5901055" h="5901055">
                  <a:moveTo>
                    <a:pt x="5900927" y="5900927"/>
                  </a:moveTo>
                  <a:lnTo>
                    <a:pt x="0" y="5900927"/>
                  </a:lnTo>
                  <a:lnTo>
                    <a:pt x="0" y="0"/>
                  </a:lnTo>
                  <a:lnTo>
                    <a:pt x="5900927" y="0"/>
                  </a:lnTo>
                  <a:lnTo>
                    <a:pt x="5900927" y="93344"/>
                  </a:lnTo>
                  <a:lnTo>
                    <a:pt x="207263" y="93344"/>
                  </a:lnTo>
                  <a:lnTo>
                    <a:pt x="199757" y="93707"/>
                  </a:lnTo>
                  <a:lnTo>
                    <a:pt x="158946" y="110611"/>
                  </a:lnTo>
                  <a:lnTo>
                    <a:pt x="134325" y="147458"/>
                  </a:lnTo>
                  <a:lnTo>
                    <a:pt x="131063" y="169544"/>
                  </a:lnTo>
                  <a:lnTo>
                    <a:pt x="131063" y="5655944"/>
                  </a:lnTo>
                  <a:lnTo>
                    <a:pt x="143893" y="5698285"/>
                  </a:lnTo>
                  <a:lnTo>
                    <a:pt x="178102" y="5726342"/>
                  </a:lnTo>
                  <a:lnTo>
                    <a:pt x="207263" y="5732144"/>
                  </a:lnTo>
                  <a:lnTo>
                    <a:pt x="5900927" y="5732144"/>
                  </a:lnTo>
                  <a:lnTo>
                    <a:pt x="5900927" y="5900927"/>
                  </a:lnTo>
                  <a:close/>
                </a:path>
                <a:path w="5901055" h="5901055">
                  <a:moveTo>
                    <a:pt x="5900927" y="5732144"/>
                  </a:moveTo>
                  <a:lnTo>
                    <a:pt x="5693663" y="5732144"/>
                  </a:lnTo>
                  <a:lnTo>
                    <a:pt x="5701169" y="5731781"/>
                  </a:lnTo>
                  <a:lnTo>
                    <a:pt x="5708531" y="5730693"/>
                  </a:lnTo>
                  <a:lnTo>
                    <a:pt x="5747543" y="5709825"/>
                  </a:lnTo>
                  <a:lnTo>
                    <a:pt x="5768412" y="5670812"/>
                  </a:lnTo>
                  <a:lnTo>
                    <a:pt x="5769863" y="5655944"/>
                  </a:lnTo>
                  <a:lnTo>
                    <a:pt x="5769863" y="169544"/>
                  </a:lnTo>
                  <a:lnTo>
                    <a:pt x="5757032" y="127202"/>
                  </a:lnTo>
                  <a:lnTo>
                    <a:pt x="5722822" y="99145"/>
                  </a:lnTo>
                  <a:lnTo>
                    <a:pt x="5693663" y="93344"/>
                  </a:lnTo>
                  <a:lnTo>
                    <a:pt x="5900927" y="93344"/>
                  </a:lnTo>
                  <a:lnTo>
                    <a:pt x="5900927" y="573214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99" y="1266824"/>
              <a:ext cx="5638799" cy="56387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267449" y="7134224"/>
              <a:ext cx="5619750" cy="1790700"/>
            </a:xfrm>
            <a:custGeom>
              <a:avLst/>
              <a:gdLst/>
              <a:ahLst/>
              <a:cxnLst/>
              <a:rect l="l" t="t" r="r" b="b"/>
              <a:pathLst>
                <a:path w="5619750" h="1790700">
                  <a:moveTo>
                    <a:pt x="5548552" y="1790699"/>
                  </a:moveTo>
                  <a:lnTo>
                    <a:pt x="53397" y="1790699"/>
                  </a:lnTo>
                  <a:lnTo>
                    <a:pt x="49680" y="1790210"/>
                  </a:lnTo>
                  <a:lnTo>
                    <a:pt x="14084" y="1764842"/>
                  </a:lnTo>
                  <a:lnTo>
                    <a:pt x="365" y="1724457"/>
                  </a:lnTo>
                  <a:lnTo>
                    <a:pt x="0" y="1719502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1" y="15621"/>
                  </a:lnTo>
                  <a:lnTo>
                    <a:pt x="5615862" y="51661"/>
                  </a:lnTo>
                  <a:lnTo>
                    <a:pt x="5619748" y="71196"/>
                  </a:lnTo>
                  <a:lnTo>
                    <a:pt x="5619748" y="1719502"/>
                  </a:lnTo>
                  <a:lnTo>
                    <a:pt x="5604125" y="1760992"/>
                  </a:lnTo>
                  <a:lnTo>
                    <a:pt x="5568086" y="1786813"/>
                  </a:lnTo>
                  <a:lnTo>
                    <a:pt x="5553506" y="1790210"/>
                  </a:lnTo>
                  <a:lnTo>
                    <a:pt x="5548552" y="1790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248399" y="7134502"/>
              <a:ext cx="70485" cy="1790700"/>
            </a:xfrm>
            <a:custGeom>
              <a:avLst/>
              <a:gdLst/>
              <a:ahLst/>
              <a:cxnLst/>
              <a:rect l="l" t="t" r="r" b="b"/>
              <a:pathLst>
                <a:path w="70485" h="1790700">
                  <a:moveTo>
                    <a:pt x="70450" y="1790144"/>
                  </a:moveTo>
                  <a:lnTo>
                    <a:pt x="33857" y="1777590"/>
                  </a:lnTo>
                  <a:lnTo>
                    <a:pt x="5800" y="1743382"/>
                  </a:lnTo>
                  <a:lnTo>
                    <a:pt x="0" y="17142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714222"/>
                  </a:lnTo>
                  <a:lnTo>
                    <a:pt x="44515" y="1756563"/>
                  </a:lnTo>
                  <a:lnTo>
                    <a:pt x="66287" y="1788487"/>
                  </a:lnTo>
                  <a:lnTo>
                    <a:pt x="70450" y="17901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426199" y="7135502"/>
            <a:ext cx="5145405" cy="164338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1450" spc="-145" b="1">
                <a:solidFill>
                  <a:srgbClr val="1C4ED8"/>
                </a:solidFill>
                <a:latin typeface="Poppins SemiBold"/>
                <a:cs typeface="Poppins SemiBold"/>
              </a:rPr>
              <a:t>Input</a:t>
            </a:r>
            <a:r>
              <a:rPr dirty="0" sz="1450" spc="-20" b="1">
                <a:solidFill>
                  <a:srgbClr val="1C4ED8"/>
                </a:solidFill>
                <a:latin typeface="Poppins SemiBold"/>
                <a:cs typeface="Poppins SemiBold"/>
              </a:rPr>
              <a:t> </a:t>
            </a:r>
            <a:r>
              <a:rPr dirty="0" sz="1450" spc="-160" b="1">
                <a:solidFill>
                  <a:srgbClr val="1C4ED8"/>
                </a:solidFill>
                <a:latin typeface="Poppins SemiBold"/>
                <a:cs typeface="Poppins SemiBold"/>
              </a:rPr>
              <a:t>Parameters</a:t>
            </a:r>
            <a:r>
              <a:rPr dirty="0" sz="1450" spc="-15" b="1">
                <a:solidFill>
                  <a:srgbClr val="1C4ED8"/>
                </a:solidFill>
                <a:latin typeface="Poppins SemiBold"/>
                <a:cs typeface="Poppins SemiBold"/>
              </a:rPr>
              <a:t> </a:t>
            </a:r>
            <a:r>
              <a:rPr dirty="0" sz="1450" spc="-125" b="1">
                <a:solidFill>
                  <a:srgbClr val="1C4ED8"/>
                </a:solidFill>
                <a:latin typeface="Poppins SemiBold"/>
                <a:cs typeface="Poppins SemiBold"/>
              </a:rPr>
              <a:t>in</a:t>
            </a:r>
            <a:r>
              <a:rPr dirty="0" sz="1450" spc="-15" b="1">
                <a:solidFill>
                  <a:srgbClr val="1C4ED8"/>
                </a:solidFill>
                <a:latin typeface="Poppins SemiBold"/>
                <a:cs typeface="Poppins SemiBold"/>
              </a:rPr>
              <a:t> </a:t>
            </a:r>
            <a:r>
              <a:rPr dirty="0" sz="1450" spc="-10" b="1">
                <a:solidFill>
                  <a:srgbClr val="1C4ED8"/>
                </a:solidFill>
                <a:latin typeface="Poppins SemiBold"/>
                <a:cs typeface="Poppins SemiBold"/>
              </a:rPr>
              <a:t>Action</a:t>
            </a:r>
            <a:endParaRPr sz="1450">
              <a:latin typeface="Poppins SemiBold"/>
              <a:cs typeface="Poppins SemiBold"/>
            </a:endParaRPr>
          </a:p>
          <a:p>
            <a:pPr marL="221615" marR="5080" indent="-209550">
              <a:lnSpc>
                <a:spcPts val="1430"/>
              </a:lnSpc>
              <a:spcBef>
                <a:spcPts val="890"/>
              </a:spcBef>
            </a:pPr>
            <a:r>
              <a:rPr dirty="0" sz="11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150" spc="254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2222" sz="1875" spc="-52">
                <a:solidFill>
                  <a:srgbClr val="4A5462"/>
                </a:solidFill>
                <a:latin typeface="Century Gothic"/>
                <a:cs typeface="Century Gothic"/>
              </a:rPr>
              <a:t>Users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217">
                <a:solidFill>
                  <a:srgbClr val="4A5462"/>
                </a:solidFill>
                <a:latin typeface="Century Gothic"/>
                <a:cs typeface="Century Gothic"/>
              </a:rPr>
              <a:t>can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97">
                <a:solidFill>
                  <a:srgbClr val="4A5462"/>
                </a:solidFill>
                <a:latin typeface="Century Gothic"/>
                <a:cs typeface="Century Gothic"/>
              </a:rPr>
              <a:t>adjust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all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35">
                <a:solidFill>
                  <a:srgbClr val="4A5462"/>
                </a:solidFill>
                <a:latin typeface="Century Gothic"/>
                <a:cs typeface="Century Gothic"/>
              </a:rPr>
              <a:t>parameters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using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44">
                <a:solidFill>
                  <a:srgbClr val="4A5462"/>
                </a:solidFill>
                <a:latin typeface="Century Gothic"/>
                <a:cs typeface="Century Gothic"/>
              </a:rPr>
              <a:t>sliders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209">
                <a:solidFill>
                  <a:srgbClr val="4A5462"/>
                </a:solidFill>
                <a:latin typeface="Century Gothic"/>
                <a:cs typeface="Century Gothic"/>
              </a:rPr>
              <a:t>and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95">
                <a:solidFill>
                  <a:srgbClr val="4A5462"/>
                </a:solidFill>
                <a:latin typeface="Century Gothic"/>
                <a:cs typeface="Century Gothic"/>
              </a:rPr>
              <a:t>dropdown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27">
                <a:solidFill>
                  <a:srgbClr val="4A5462"/>
                </a:solidFill>
                <a:latin typeface="Century Gothic"/>
                <a:cs typeface="Century Gothic"/>
              </a:rPr>
              <a:t>menus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in </a:t>
            </a:r>
            <a:r>
              <a:rPr dirty="0" baseline="2222" sz="1875" spc="-232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baseline="2222" sz="1875" spc="-89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Streamlit</a:t>
            </a:r>
            <a:r>
              <a:rPr dirty="0" sz="12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Century Gothic"/>
                <a:cs typeface="Century Gothic"/>
              </a:rPr>
              <a:t>interface</a:t>
            </a:r>
            <a:endParaRPr sz="12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1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150" spc="254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2222" sz="1875" spc="-12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217">
                <a:solidFill>
                  <a:srgbClr val="4A5462"/>
                </a:solidFill>
                <a:latin typeface="Century Gothic"/>
                <a:cs typeface="Century Gothic"/>
              </a:rPr>
              <a:t>app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displays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52">
                <a:solidFill>
                  <a:srgbClr val="4A5462"/>
                </a:solidFill>
                <a:latin typeface="Century Gothic"/>
                <a:cs typeface="Century Gothic"/>
              </a:rPr>
              <a:t>real-</a:t>
            </a:r>
            <a:r>
              <a:rPr dirty="0" baseline="2222" sz="1875" spc="-120">
                <a:solidFill>
                  <a:srgbClr val="4A5462"/>
                </a:solidFill>
                <a:latin typeface="Century Gothic"/>
                <a:cs typeface="Century Gothic"/>
              </a:rPr>
              <a:t>time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20">
                <a:solidFill>
                  <a:srgbClr val="4A5462"/>
                </a:solidFill>
                <a:latin typeface="Century Gothic"/>
                <a:cs typeface="Century Gothic"/>
              </a:rPr>
              <a:t>predictions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as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inputs</a:t>
            </a:r>
            <a:r>
              <a:rPr dirty="0" baseline="2222" sz="1875" spc="-7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5">
                <a:solidFill>
                  <a:srgbClr val="4A5462"/>
                </a:solidFill>
                <a:latin typeface="Century Gothic"/>
                <a:cs typeface="Century Gothic"/>
              </a:rPr>
              <a:t>change</a:t>
            </a:r>
            <a:endParaRPr baseline="2222" sz="1875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150" spc="27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2222" sz="1875" spc="-142">
                <a:solidFill>
                  <a:srgbClr val="4A5462"/>
                </a:solidFill>
                <a:latin typeface="Century Gothic"/>
                <a:cs typeface="Century Gothic"/>
              </a:rPr>
              <a:t>Prediction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04">
                <a:solidFill>
                  <a:srgbClr val="4A5462"/>
                </a:solidFill>
                <a:latin typeface="Century Gothic"/>
                <a:cs typeface="Century Gothic"/>
              </a:rPr>
              <a:t>probabilities</a:t>
            </a:r>
            <a:r>
              <a:rPr dirty="0" baseline="2222" sz="1875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9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217">
                <a:solidFill>
                  <a:srgbClr val="4A5462"/>
                </a:solidFill>
                <a:latin typeface="Century Gothic"/>
                <a:cs typeface="Century Gothic"/>
              </a:rPr>
              <a:t>each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27">
                <a:solidFill>
                  <a:srgbClr val="4A5462"/>
                </a:solidFill>
                <a:latin typeface="Century Gothic"/>
                <a:cs typeface="Century Gothic"/>
              </a:rPr>
              <a:t>species</a:t>
            </a:r>
            <a:r>
              <a:rPr dirty="0" baseline="2222" sz="1875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50">
                <a:solidFill>
                  <a:srgbClr val="4A5462"/>
                </a:solidFill>
                <a:latin typeface="Century Gothic"/>
                <a:cs typeface="Century Gothic"/>
              </a:rPr>
              <a:t>are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42">
                <a:solidFill>
                  <a:srgbClr val="4A5462"/>
                </a:solidFill>
                <a:latin typeface="Century Gothic"/>
                <a:cs typeface="Century Gothic"/>
              </a:rPr>
              <a:t>shown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as</a:t>
            </a:r>
            <a:r>
              <a:rPr dirty="0" baseline="2222" sz="1875" spc="-6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97">
                <a:solidFill>
                  <a:srgbClr val="4A5462"/>
                </a:solidFill>
                <a:latin typeface="Century Gothic"/>
                <a:cs typeface="Century Gothic"/>
              </a:rPr>
              <a:t>progress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30">
                <a:solidFill>
                  <a:srgbClr val="4A5462"/>
                </a:solidFill>
                <a:latin typeface="Century Gothic"/>
                <a:cs typeface="Century Gothic"/>
              </a:rPr>
              <a:t>bars</a:t>
            </a:r>
            <a:endParaRPr baseline="2222" sz="1875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1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150" spc="26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2222" sz="1875" spc="-120">
                <a:solidFill>
                  <a:srgbClr val="4A5462"/>
                </a:solidFill>
                <a:latin typeface="Century Gothic"/>
                <a:cs typeface="Century Gothic"/>
              </a:rPr>
              <a:t>Input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27">
                <a:solidFill>
                  <a:srgbClr val="4A5462"/>
                </a:solidFill>
                <a:latin typeface="Century Gothic"/>
                <a:cs typeface="Century Gothic"/>
              </a:rPr>
              <a:t>validation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9">
                <a:solidFill>
                  <a:srgbClr val="4A5462"/>
                </a:solidFill>
                <a:latin typeface="Century Gothic"/>
                <a:cs typeface="Century Gothic"/>
              </a:rPr>
              <a:t>ensures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35">
                <a:solidFill>
                  <a:srgbClr val="4A5462"/>
                </a:solidFill>
                <a:latin typeface="Century Gothic"/>
                <a:cs typeface="Century Gothic"/>
              </a:rPr>
              <a:t>parameters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stay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04">
                <a:solidFill>
                  <a:srgbClr val="4A5462"/>
                </a:solidFill>
                <a:latin typeface="Century Gothic"/>
                <a:cs typeface="Century Gothic"/>
              </a:rPr>
              <a:t>within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82">
                <a:solidFill>
                  <a:srgbClr val="4A5462"/>
                </a:solidFill>
                <a:latin typeface="Century Gothic"/>
                <a:cs typeface="Century Gothic"/>
              </a:rPr>
              <a:t>realistic</a:t>
            </a:r>
            <a:r>
              <a:rPr dirty="0" baseline="2222" sz="1875" spc="-67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baseline="2222" sz="1875" spc="-15">
                <a:solidFill>
                  <a:srgbClr val="4A5462"/>
                </a:solidFill>
                <a:latin typeface="Century Gothic"/>
                <a:cs typeface="Century Gothic"/>
              </a:rPr>
              <a:t>ranges</a:t>
            </a:r>
            <a:endParaRPr baseline="2222" sz="1875">
              <a:latin typeface="Century Gothic"/>
              <a:cs typeface="Century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410323" y="10077449"/>
            <a:ext cx="5314950" cy="76200"/>
            <a:chOff x="6410323" y="10077449"/>
            <a:chExt cx="5314950" cy="76200"/>
          </a:xfrm>
        </p:grpSpPr>
        <p:sp>
          <p:nvSpPr>
            <p:cNvPr id="37" name="object 37" descr=""/>
            <p:cNvSpPr/>
            <p:nvPr/>
          </p:nvSpPr>
          <p:spPr>
            <a:xfrm>
              <a:off x="6410323" y="10077449"/>
              <a:ext cx="5314950" cy="76200"/>
            </a:xfrm>
            <a:custGeom>
              <a:avLst/>
              <a:gdLst/>
              <a:ahLst/>
              <a:cxnLst/>
              <a:rect l="l" t="t" r="r" b="b"/>
              <a:pathLst>
                <a:path w="5314950" h="76200">
                  <a:moveTo>
                    <a:pt x="5281901" y="76198"/>
                  </a:moveTo>
                  <a:lnTo>
                    <a:pt x="33047" y="76198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1" y="0"/>
                  </a:lnTo>
                  <a:lnTo>
                    <a:pt x="5313982" y="28186"/>
                  </a:lnTo>
                  <a:lnTo>
                    <a:pt x="5314949" y="33046"/>
                  </a:lnTo>
                  <a:lnTo>
                    <a:pt x="5314949" y="43152"/>
                  </a:lnTo>
                  <a:lnTo>
                    <a:pt x="5286760" y="75232"/>
                  </a:lnTo>
                  <a:lnTo>
                    <a:pt x="5281901" y="761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410323" y="10077449"/>
              <a:ext cx="638175" cy="76200"/>
            </a:xfrm>
            <a:custGeom>
              <a:avLst/>
              <a:gdLst/>
              <a:ahLst/>
              <a:cxnLst/>
              <a:rect l="l" t="t" r="r" b="b"/>
              <a:pathLst>
                <a:path w="638175" h="76200">
                  <a:moveTo>
                    <a:pt x="605127" y="76198"/>
                  </a:moveTo>
                  <a:lnTo>
                    <a:pt x="33047" y="76198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05127" y="0"/>
                  </a:lnTo>
                  <a:lnTo>
                    <a:pt x="637208" y="28186"/>
                  </a:lnTo>
                  <a:lnTo>
                    <a:pt x="638174" y="33046"/>
                  </a:lnTo>
                  <a:lnTo>
                    <a:pt x="638174" y="43152"/>
                  </a:lnTo>
                  <a:lnTo>
                    <a:pt x="609987" y="75232"/>
                  </a:lnTo>
                  <a:lnTo>
                    <a:pt x="605127" y="76198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6410323" y="10420349"/>
            <a:ext cx="5314950" cy="76200"/>
            <a:chOff x="6410323" y="10420349"/>
            <a:chExt cx="5314950" cy="76200"/>
          </a:xfrm>
        </p:grpSpPr>
        <p:sp>
          <p:nvSpPr>
            <p:cNvPr id="40" name="object 40" descr=""/>
            <p:cNvSpPr/>
            <p:nvPr/>
          </p:nvSpPr>
          <p:spPr>
            <a:xfrm>
              <a:off x="6410323" y="10420349"/>
              <a:ext cx="5314950" cy="76200"/>
            </a:xfrm>
            <a:custGeom>
              <a:avLst/>
              <a:gdLst/>
              <a:ahLst/>
              <a:cxnLst/>
              <a:rect l="l" t="t" r="r" b="b"/>
              <a:pathLst>
                <a:path w="5314950" h="76200">
                  <a:moveTo>
                    <a:pt x="528190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1" y="0"/>
                  </a:lnTo>
                  <a:lnTo>
                    <a:pt x="5313982" y="28187"/>
                  </a:lnTo>
                  <a:lnTo>
                    <a:pt x="5314949" y="33047"/>
                  </a:lnTo>
                  <a:lnTo>
                    <a:pt x="5314949" y="43152"/>
                  </a:lnTo>
                  <a:lnTo>
                    <a:pt x="5286760" y="75232"/>
                  </a:lnTo>
                  <a:lnTo>
                    <a:pt x="5281901" y="761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10323" y="10420349"/>
              <a:ext cx="266700" cy="76200"/>
            </a:xfrm>
            <a:custGeom>
              <a:avLst/>
              <a:gdLst/>
              <a:ahLst/>
              <a:cxnLst/>
              <a:rect l="l" t="t" r="r" b="b"/>
              <a:pathLst>
                <a:path w="266700" h="76200">
                  <a:moveTo>
                    <a:pt x="233653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33653" y="0"/>
                  </a:lnTo>
                  <a:lnTo>
                    <a:pt x="265733" y="28187"/>
                  </a:lnTo>
                  <a:lnTo>
                    <a:pt x="266700" y="33047"/>
                  </a:lnTo>
                  <a:lnTo>
                    <a:pt x="266700" y="43152"/>
                  </a:lnTo>
                  <a:lnTo>
                    <a:pt x="238512" y="75232"/>
                  </a:lnTo>
                  <a:lnTo>
                    <a:pt x="233653" y="76198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6248398" y="9153524"/>
            <a:ext cx="5638800" cy="2343150"/>
            <a:chOff x="6248398" y="9153524"/>
            <a:chExt cx="5638800" cy="2343150"/>
          </a:xfrm>
        </p:grpSpPr>
        <p:sp>
          <p:nvSpPr>
            <p:cNvPr id="43" name="object 43" descr=""/>
            <p:cNvSpPr/>
            <p:nvPr/>
          </p:nvSpPr>
          <p:spPr>
            <a:xfrm>
              <a:off x="6253160" y="9158287"/>
              <a:ext cx="5629275" cy="2333625"/>
            </a:xfrm>
            <a:custGeom>
              <a:avLst/>
              <a:gdLst/>
              <a:ahLst/>
              <a:cxnLst/>
              <a:rect l="l" t="t" r="r" b="b"/>
              <a:pathLst>
                <a:path w="5629275" h="2333625">
                  <a:moveTo>
                    <a:pt x="5562526" y="2333624"/>
                  </a:moveTo>
                  <a:lnTo>
                    <a:pt x="66747" y="2333624"/>
                  </a:lnTo>
                  <a:lnTo>
                    <a:pt x="62102" y="2333165"/>
                  </a:lnTo>
                  <a:lnTo>
                    <a:pt x="24240" y="2316017"/>
                  </a:lnTo>
                  <a:lnTo>
                    <a:pt x="2287" y="2280722"/>
                  </a:lnTo>
                  <a:lnTo>
                    <a:pt x="0" y="2266877"/>
                  </a:lnTo>
                  <a:lnTo>
                    <a:pt x="0" y="2262186"/>
                  </a:lnTo>
                  <a:lnTo>
                    <a:pt x="0" y="66745"/>
                  </a:lnTo>
                  <a:lnTo>
                    <a:pt x="14645" y="27846"/>
                  </a:lnTo>
                  <a:lnTo>
                    <a:pt x="48433" y="3641"/>
                  </a:lnTo>
                  <a:lnTo>
                    <a:pt x="66747" y="0"/>
                  </a:lnTo>
                  <a:lnTo>
                    <a:pt x="5562526" y="0"/>
                  </a:lnTo>
                  <a:lnTo>
                    <a:pt x="5601424" y="14643"/>
                  </a:lnTo>
                  <a:lnTo>
                    <a:pt x="5625630" y="48431"/>
                  </a:lnTo>
                  <a:lnTo>
                    <a:pt x="5629273" y="66745"/>
                  </a:lnTo>
                  <a:lnTo>
                    <a:pt x="5629273" y="2266877"/>
                  </a:lnTo>
                  <a:lnTo>
                    <a:pt x="5614628" y="2305774"/>
                  </a:lnTo>
                  <a:lnTo>
                    <a:pt x="5580840" y="2329979"/>
                  </a:lnTo>
                  <a:lnTo>
                    <a:pt x="5567171" y="2333165"/>
                  </a:lnTo>
                  <a:lnTo>
                    <a:pt x="5562526" y="2333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53160" y="9158286"/>
              <a:ext cx="5629275" cy="2333625"/>
            </a:xfrm>
            <a:custGeom>
              <a:avLst/>
              <a:gdLst/>
              <a:ahLst/>
              <a:cxnLst/>
              <a:rect l="l" t="t" r="r" b="b"/>
              <a:pathLst>
                <a:path w="5629275" h="2333625">
                  <a:moveTo>
                    <a:pt x="0" y="2262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4"/>
                  </a:lnTo>
                  <a:lnTo>
                    <a:pt x="9433" y="35647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557837" y="0"/>
                  </a:lnTo>
                  <a:lnTo>
                    <a:pt x="5597524" y="12038"/>
                  </a:lnTo>
                  <a:lnTo>
                    <a:pt x="5608350" y="20923"/>
                  </a:lnTo>
                  <a:lnTo>
                    <a:pt x="5611667" y="24239"/>
                  </a:lnTo>
                  <a:lnTo>
                    <a:pt x="5614628" y="27847"/>
                  </a:lnTo>
                  <a:lnTo>
                    <a:pt x="5617233" y="31748"/>
                  </a:lnTo>
                  <a:lnTo>
                    <a:pt x="5619839" y="35648"/>
                  </a:lnTo>
                  <a:lnTo>
                    <a:pt x="5629274" y="71437"/>
                  </a:lnTo>
                  <a:lnTo>
                    <a:pt x="5629274" y="2262187"/>
                  </a:lnTo>
                  <a:lnTo>
                    <a:pt x="5629273" y="2266877"/>
                  </a:lnTo>
                  <a:lnTo>
                    <a:pt x="5628815" y="2271522"/>
                  </a:lnTo>
                  <a:lnTo>
                    <a:pt x="5627900" y="2276122"/>
                  </a:lnTo>
                  <a:lnTo>
                    <a:pt x="5626985" y="2280723"/>
                  </a:lnTo>
                  <a:lnTo>
                    <a:pt x="5608350" y="2312700"/>
                  </a:lnTo>
                  <a:lnTo>
                    <a:pt x="5605033" y="2316017"/>
                  </a:lnTo>
                  <a:lnTo>
                    <a:pt x="5585174" y="2328184"/>
                  </a:lnTo>
                  <a:lnTo>
                    <a:pt x="5580840" y="2329979"/>
                  </a:lnTo>
                  <a:lnTo>
                    <a:pt x="5576373" y="2331335"/>
                  </a:lnTo>
                  <a:lnTo>
                    <a:pt x="5571772" y="2332250"/>
                  </a:lnTo>
                  <a:lnTo>
                    <a:pt x="5567171" y="2333166"/>
                  </a:lnTo>
                  <a:lnTo>
                    <a:pt x="5562526" y="2333624"/>
                  </a:lnTo>
                  <a:lnTo>
                    <a:pt x="5557837" y="2333624"/>
                  </a:lnTo>
                  <a:lnTo>
                    <a:pt x="71438" y="2333624"/>
                  </a:lnTo>
                  <a:lnTo>
                    <a:pt x="66747" y="2333624"/>
                  </a:lnTo>
                  <a:lnTo>
                    <a:pt x="62102" y="2333166"/>
                  </a:lnTo>
                  <a:lnTo>
                    <a:pt x="57501" y="2332250"/>
                  </a:lnTo>
                  <a:lnTo>
                    <a:pt x="52900" y="2331335"/>
                  </a:lnTo>
                  <a:lnTo>
                    <a:pt x="48433" y="2329979"/>
                  </a:lnTo>
                  <a:lnTo>
                    <a:pt x="44099" y="2328184"/>
                  </a:lnTo>
                  <a:lnTo>
                    <a:pt x="39765" y="2326390"/>
                  </a:lnTo>
                  <a:lnTo>
                    <a:pt x="35648" y="2324189"/>
                  </a:lnTo>
                  <a:lnTo>
                    <a:pt x="31748" y="2321583"/>
                  </a:lnTo>
                  <a:lnTo>
                    <a:pt x="27848" y="2318977"/>
                  </a:lnTo>
                  <a:lnTo>
                    <a:pt x="24240" y="2316017"/>
                  </a:lnTo>
                  <a:lnTo>
                    <a:pt x="20923" y="2312700"/>
                  </a:lnTo>
                  <a:lnTo>
                    <a:pt x="17607" y="2309383"/>
                  </a:lnTo>
                  <a:lnTo>
                    <a:pt x="5438" y="2289523"/>
                  </a:lnTo>
                  <a:lnTo>
                    <a:pt x="3642" y="2285190"/>
                  </a:lnTo>
                  <a:lnTo>
                    <a:pt x="2287" y="2280723"/>
                  </a:lnTo>
                  <a:lnTo>
                    <a:pt x="1372" y="2276122"/>
                  </a:lnTo>
                  <a:lnTo>
                    <a:pt x="457" y="2271522"/>
                  </a:lnTo>
                  <a:lnTo>
                    <a:pt x="0" y="2266877"/>
                  </a:lnTo>
                  <a:lnTo>
                    <a:pt x="0" y="22621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410323" y="10763249"/>
              <a:ext cx="5314950" cy="76200"/>
            </a:xfrm>
            <a:custGeom>
              <a:avLst/>
              <a:gdLst/>
              <a:ahLst/>
              <a:cxnLst/>
              <a:rect l="l" t="t" r="r" b="b"/>
              <a:pathLst>
                <a:path w="5314950" h="76200">
                  <a:moveTo>
                    <a:pt x="528190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0"/>
                  </a:lnTo>
                  <a:lnTo>
                    <a:pt x="0" y="38099"/>
                  </a:lnTo>
                  <a:lnTo>
                    <a:pt x="0" y="33045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1" y="0"/>
                  </a:lnTo>
                  <a:lnTo>
                    <a:pt x="5313982" y="28185"/>
                  </a:lnTo>
                  <a:lnTo>
                    <a:pt x="5314949" y="33045"/>
                  </a:lnTo>
                  <a:lnTo>
                    <a:pt x="5314949" y="43150"/>
                  </a:lnTo>
                  <a:lnTo>
                    <a:pt x="5286760" y="75232"/>
                  </a:lnTo>
                  <a:lnTo>
                    <a:pt x="5281901" y="761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10323" y="10763249"/>
              <a:ext cx="4410075" cy="76200"/>
            </a:xfrm>
            <a:custGeom>
              <a:avLst/>
              <a:gdLst/>
              <a:ahLst/>
              <a:cxnLst/>
              <a:rect l="l" t="t" r="r" b="b"/>
              <a:pathLst>
                <a:path w="4410075" h="76200">
                  <a:moveTo>
                    <a:pt x="4377027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0"/>
                  </a:lnTo>
                  <a:lnTo>
                    <a:pt x="0" y="38099"/>
                  </a:lnTo>
                  <a:lnTo>
                    <a:pt x="0" y="33045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377027" y="0"/>
                  </a:lnTo>
                  <a:lnTo>
                    <a:pt x="4409107" y="28185"/>
                  </a:lnTo>
                  <a:lnTo>
                    <a:pt x="4410073" y="33045"/>
                  </a:lnTo>
                  <a:lnTo>
                    <a:pt x="4410073" y="43150"/>
                  </a:lnTo>
                  <a:lnTo>
                    <a:pt x="4381886" y="75232"/>
                  </a:lnTo>
                  <a:lnTo>
                    <a:pt x="4377027" y="761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410323" y="10953749"/>
              <a:ext cx="5314950" cy="381000"/>
            </a:xfrm>
            <a:custGeom>
              <a:avLst/>
              <a:gdLst/>
              <a:ahLst/>
              <a:cxnLst/>
              <a:rect l="l" t="t" r="r" b="b"/>
              <a:pathLst>
                <a:path w="5314950" h="381000">
                  <a:moveTo>
                    <a:pt x="5281901" y="380998"/>
                  </a:moveTo>
                  <a:lnTo>
                    <a:pt x="33047" y="380998"/>
                  </a:lnTo>
                  <a:lnTo>
                    <a:pt x="28187" y="380032"/>
                  </a:lnTo>
                  <a:lnTo>
                    <a:pt x="966" y="352812"/>
                  </a:lnTo>
                  <a:lnTo>
                    <a:pt x="0" y="347952"/>
                  </a:lnTo>
                  <a:lnTo>
                    <a:pt x="0" y="3428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81901" y="0"/>
                  </a:lnTo>
                  <a:lnTo>
                    <a:pt x="5313982" y="28186"/>
                  </a:lnTo>
                  <a:lnTo>
                    <a:pt x="5314949" y="33046"/>
                  </a:lnTo>
                  <a:lnTo>
                    <a:pt x="5314949" y="347952"/>
                  </a:lnTo>
                  <a:lnTo>
                    <a:pt x="5286760" y="380032"/>
                  </a:lnTo>
                  <a:lnTo>
                    <a:pt x="5281901" y="380998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6378574" y="9335033"/>
          <a:ext cx="5454650" cy="1379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0754"/>
                <a:gridCol w="1877695"/>
              </a:tblGrid>
              <a:tr h="243204">
                <a:tc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400" spc="-114" b="0">
                          <a:solidFill>
                            <a:srgbClr val="374050"/>
                          </a:solidFill>
                          <a:latin typeface="Poppins Medium"/>
                          <a:cs typeface="Poppins Medium"/>
                        </a:rPr>
                        <a:t>Species</a:t>
                      </a:r>
                      <a:r>
                        <a:rPr dirty="0" sz="1400" spc="-25" b="0">
                          <a:solidFill>
                            <a:srgbClr val="374050"/>
                          </a:solidFill>
                          <a:latin typeface="Poppins Medium"/>
                          <a:cs typeface="Poppins Medium"/>
                        </a:rPr>
                        <a:t> </a:t>
                      </a:r>
                      <a:r>
                        <a:rPr dirty="0" sz="1400" spc="-100" b="0">
                          <a:solidFill>
                            <a:srgbClr val="374050"/>
                          </a:solidFill>
                          <a:latin typeface="Poppins Medium"/>
                          <a:cs typeface="Poppins Medium"/>
                        </a:rPr>
                        <a:t>Identification</a:t>
                      </a:r>
                      <a:r>
                        <a:rPr dirty="0" sz="1400" spc="-25" b="0">
                          <a:solidFill>
                            <a:srgbClr val="374050"/>
                          </a:solidFill>
                          <a:latin typeface="Poppins Medium"/>
                          <a:cs typeface="Poppins Medium"/>
                        </a:rPr>
                        <a:t> </a:t>
                      </a:r>
                      <a:r>
                        <a:rPr dirty="0" sz="1400" spc="-10" b="0">
                          <a:solidFill>
                            <a:srgbClr val="374050"/>
                          </a:solidFill>
                          <a:latin typeface="Poppins Medium"/>
                          <a:cs typeface="Poppins Medium"/>
                        </a:rPr>
                        <a:t>Example</a:t>
                      </a:r>
                      <a:endParaRPr sz="1400">
                        <a:latin typeface="Poppins Medium"/>
                        <a:cs typeface="Poppins Medi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673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50" spc="-10" b="0">
                          <a:solidFill>
                            <a:srgbClr val="2D3748"/>
                          </a:solidFill>
                          <a:latin typeface="Poppins Medium"/>
                          <a:cs typeface="Poppins Medium"/>
                        </a:rPr>
                        <a:t>Species</a:t>
                      </a:r>
                      <a:endParaRPr sz="1250">
                        <a:latin typeface="Poppins Medium"/>
                        <a:cs typeface="Poppins Medium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250" spc="-20" b="0">
                          <a:solidFill>
                            <a:srgbClr val="2D3748"/>
                          </a:solidFill>
                          <a:latin typeface="Poppins Medium"/>
                          <a:cs typeface="Poppins Medium"/>
                        </a:rPr>
                        <a:t>Probability</a:t>
                      </a:r>
                      <a:endParaRPr sz="1250">
                        <a:latin typeface="Poppins Medium"/>
                        <a:cs typeface="Poppins Medium"/>
                      </a:endParaRPr>
                    </a:p>
                  </a:txBody>
                  <a:tcPr marL="0" marR="0" marB="0" marT="25400"/>
                </a:tc>
              </a:tr>
              <a:tr h="287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50" spc="-10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Adelie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2095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1050" spc="-25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12%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20955"/>
                </a:tc>
              </a:tr>
              <a:tr h="3422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50" spc="-10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Chinstrap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1050" spc="-25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5%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76835"/>
                </a:tc>
              </a:tr>
              <a:tr h="240029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  <a:spcBef>
                          <a:spcPts val="605"/>
                        </a:spcBef>
                      </a:pPr>
                      <a:r>
                        <a:rPr dirty="0" sz="1050" spc="-10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Gentoo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768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85"/>
                        </a:lnSpc>
                        <a:spcBef>
                          <a:spcPts val="605"/>
                        </a:spcBef>
                      </a:pPr>
                      <a:r>
                        <a:rPr dirty="0" sz="1050" spc="-25">
                          <a:solidFill>
                            <a:srgbClr val="2D3748"/>
                          </a:solidFill>
                          <a:latin typeface="Lucida Sans"/>
                          <a:cs typeface="Lucida Sans"/>
                        </a:rPr>
                        <a:t>83%</a:t>
                      </a:r>
                      <a:endParaRPr sz="1050">
                        <a:latin typeface="Lucida Sans"/>
                        <a:cs typeface="Lucida Sans"/>
                      </a:endParaRPr>
                    </a:p>
                  </a:txBody>
                  <a:tcPr marL="0" marR="0" marB="0" marT="76835"/>
                </a:tc>
              </a:tr>
            </a:tbl>
          </a:graphicData>
        </a:graphic>
      </p:graphicFrame>
      <p:sp>
        <p:nvSpPr>
          <p:cNvPr id="49" name="object 49" descr=""/>
          <p:cNvSpPr txBox="1"/>
          <p:nvPr/>
        </p:nvSpPr>
        <p:spPr>
          <a:xfrm>
            <a:off x="8051403" y="10998306"/>
            <a:ext cx="203327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114" b="0">
                <a:solidFill>
                  <a:srgbClr val="1D40AF"/>
                </a:solidFill>
                <a:latin typeface="Poppins Medium"/>
                <a:cs typeface="Poppins Medium"/>
              </a:rPr>
              <a:t>Predicted</a:t>
            </a:r>
            <a:r>
              <a:rPr dirty="0" sz="1400" spc="-20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1D40AF"/>
                </a:solidFill>
                <a:latin typeface="Poppins Medium"/>
                <a:cs typeface="Poppins Medium"/>
              </a:rPr>
              <a:t>Species:</a:t>
            </a:r>
            <a:r>
              <a:rPr dirty="0" sz="1400" spc="-15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400" spc="-114" b="0">
                <a:solidFill>
                  <a:srgbClr val="1D40AF"/>
                </a:solidFill>
                <a:latin typeface="Poppins Medium"/>
                <a:cs typeface="Poppins Medium"/>
              </a:rPr>
              <a:t>Gentoo</a:t>
            </a:r>
            <a:endParaRPr sz="1400">
              <a:latin typeface="Poppins Medium"/>
              <a:cs typeface="Poppins Medium"/>
            </a:endParaRPr>
          </a:p>
        </p:txBody>
      </p:sp>
      <p:grpSp>
        <p:nvGrpSpPr>
          <p:cNvPr id="50" name="object 50" descr=""/>
          <p:cNvGrpSpPr/>
          <p:nvPr/>
        </p:nvGrpSpPr>
        <p:grpSpPr>
          <a:xfrm>
            <a:off x="0" y="7334250"/>
            <a:ext cx="12192000" cy="5010150"/>
            <a:chOff x="0" y="7334250"/>
            <a:chExt cx="12192000" cy="5010150"/>
          </a:xfrm>
        </p:grpSpPr>
        <p:sp>
          <p:nvSpPr>
            <p:cNvPr id="51" name="object 51" descr=""/>
            <p:cNvSpPr/>
            <p:nvPr/>
          </p:nvSpPr>
          <p:spPr>
            <a:xfrm>
              <a:off x="0" y="11801474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6"/>
                  </a:lnTo>
                  <a:lnTo>
                    <a:pt x="3262" y="488810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7" y="537123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0" y="7381874"/>
              <a:ext cx="12192000" cy="4429125"/>
            </a:xfrm>
            <a:custGeom>
              <a:avLst/>
              <a:gdLst/>
              <a:ahLst/>
              <a:cxnLst/>
              <a:rect l="l" t="t" r="r" b="b"/>
              <a:pathLst>
                <a:path w="12192000" h="4429125">
                  <a:moveTo>
                    <a:pt x="5791187" y="3454"/>
                  </a:moveTo>
                  <a:lnTo>
                    <a:pt x="5790730" y="2336"/>
                  </a:lnTo>
                  <a:lnTo>
                    <a:pt x="5788863" y="469"/>
                  </a:lnTo>
                  <a:lnTo>
                    <a:pt x="5787745" y="0"/>
                  </a:lnTo>
                  <a:lnTo>
                    <a:pt x="460641" y="0"/>
                  </a:lnTo>
                  <a:lnTo>
                    <a:pt x="459524" y="469"/>
                  </a:lnTo>
                  <a:lnTo>
                    <a:pt x="457657" y="2336"/>
                  </a:lnTo>
                  <a:lnTo>
                    <a:pt x="457187" y="3454"/>
                  </a:lnTo>
                  <a:lnTo>
                    <a:pt x="457187" y="4762"/>
                  </a:lnTo>
                  <a:lnTo>
                    <a:pt x="457187" y="6083"/>
                  </a:lnTo>
                  <a:lnTo>
                    <a:pt x="457657" y="7200"/>
                  </a:lnTo>
                  <a:lnTo>
                    <a:pt x="459524" y="9067"/>
                  </a:lnTo>
                  <a:lnTo>
                    <a:pt x="460641" y="9525"/>
                  </a:lnTo>
                  <a:lnTo>
                    <a:pt x="5787745" y="9525"/>
                  </a:lnTo>
                  <a:lnTo>
                    <a:pt x="5788863" y="9067"/>
                  </a:lnTo>
                  <a:lnTo>
                    <a:pt x="5790730" y="7200"/>
                  </a:lnTo>
                  <a:lnTo>
                    <a:pt x="5791187" y="6083"/>
                  </a:lnTo>
                  <a:lnTo>
                    <a:pt x="5791187" y="3454"/>
                  </a:lnTo>
                  <a:close/>
                </a:path>
                <a:path w="12192000" h="4429125">
                  <a:moveTo>
                    <a:pt x="12191987" y="4419600"/>
                  </a:moveTo>
                  <a:lnTo>
                    <a:pt x="0" y="4419600"/>
                  </a:lnTo>
                  <a:lnTo>
                    <a:pt x="0" y="4429125"/>
                  </a:lnTo>
                  <a:lnTo>
                    <a:pt x="12191987" y="4429125"/>
                  </a:lnTo>
                  <a:lnTo>
                    <a:pt x="12191987" y="441960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" y="7381875"/>
              <a:ext cx="3467099" cy="952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9049" y="7334250"/>
              <a:ext cx="190499" cy="190499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10410824" y="11877674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5124" y="11972924"/>
              <a:ext cx="133349" cy="13334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292099" y="11969063"/>
            <a:ext cx="93027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z="1400" spc="-100">
                <a:solidFill>
                  <a:srgbClr val="2D3748"/>
                </a:solidFill>
                <a:latin typeface="Lucida Sans"/>
                <a:cs typeface="Lucida Sans"/>
              </a:rPr>
              <a:t>Shubh </a:t>
            </a:r>
            <a:r>
              <a:rPr dirty="0" sz="1400" spc="-40">
                <a:solidFill>
                  <a:srgbClr val="2D3748"/>
                </a:solidFill>
                <a:latin typeface="Lucida Sans"/>
                <a:cs typeface="Lucida Sans"/>
              </a:rPr>
              <a:t>Patel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0704263" y="11969063"/>
            <a:ext cx="1195705" cy="208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z="1050" spc="-114">
                <a:solidFill>
                  <a:srgbClr val="FFFFFF"/>
                </a:solidFill>
                <a:latin typeface="Poppins"/>
                <a:cs typeface="Poppins"/>
              </a:rPr>
              <a:t>Made</a:t>
            </a:r>
            <a:r>
              <a:rPr dirty="0" sz="1050" spc="1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135">
                <a:solidFill>
                  <a:srgbClr val="FFFFFF"/>
                </a:solidFill>
                <a:latin typeface="Poppins"/>
                <a:cs typeface="Poppins"/>
              </a:rPr>
              <a:t>w</a:t>
            </a:r>
            <a:r>
              <a:rPr dirty="0" sz="1050" spc="-130">
                <a:solidFill>
                  <a:srgbClr val="FFFFFF"/>
                </a:solidFill>
                <a:latin typeface="Poppins"/>
                <a:cs typeface="Poppins"/>
              </a:rPr>
              <a:t>i</a:t>
            </a:r>
            <a:r>
              <a:rPr dirty="0" sz="1050" spc="-280">
                <a:solidFill>
                  <a:srgbClr val="FFFFFF"/>
                </a:solidFill>
                <a:latin typeface="Poppins"/>
                <a:cs typeface="Poppins"/>
              </a:rPr>
              <a:t>t</a:t>
            </a:r>
            <a:r>
              <a:rPr dirty="0" baseline="-15873" sz="2100" spc="-1155">
                <a:solidFill>
                  <a:srgbClr val="2D3748"/>
                </a:solidFill>
                <a:latin typeface="Lucida Sans"/>
                <a:cs typeface="Lucida Sans"/>
              </a:rPr>
              <a:t>S</a:t>
            </a:r>
            <a:r>
              <a:rPr dirty="0" sz="1050" spc="-120">
                <a:solidFill>
                  <a:srgbClr val="FFFFFF"/>
                </a:solidFill>
                <a:latin typeface="Poppins"/>
                <a:cs typeface="Poppins"/>
              </a:rPr>
              <a:t>h</a:t>
            </a:r>
            <a:r>
              <a:rPr dirty="0" baseline="-15873" sz="2100" spc="-359">
                <a:solidFill>
                  <a:srgbClr val="2D3748"/>
                </a:solidFill>
                <a:latin typeface="Lucida Sans"/>
                <a:cs typeface="Lucida Sans"/>
              </a:rPr>
              <a:t>l</a:t>
            </a:r>
            <a:r>
              <a:rPr dirty="0" sz="1050" spc="-880">
                <a:solidFill>
                  <a:srgbClr val="FFFFFF"/>
                </a:solidFill>
                <a:latin typeface="Poppins"/>
                <a:cs typeface="Poppins"/>
              </a:rPr>
              <a:t>G</a:t>
            </a:r>
            <a:r>
              <a:rPr dirty="0" baseline="-15873" sz="2100" spc="-217">
                <a:solidFill>
                  <a:srgbClr val="2D3748"/>
                </a:solidFill>
                <a:latin typeface="Lucida Sans"/>
                <a:cs typeface="Lucida Sans"/>
              </a:rPr>
              <a:t>i</a:t>
            </a:r>
            <a:r>
              <a:rPr dirty="0" baseline="-15873" sz="2100" spc="-967">
                <a:solidFill>
                  <a:srgbClr val="2D3748"/>
                </a:solidFill>
                <a:latin typeface="Lucida Sans"/>
                <a:cs typeface="Lucida Sans"/>
              </a:rPr>
              <a:t>d</a:t>
            </a:r>
            <a:r>
              <a:rPr dirty="0" sz="1050" spc="-240">
                <a:solidFill>
                  <a:srgbClr val="FFFFFF"/>
                </a:solidFill>
                <a:latin typeface="Poppins"/>
                <a:cs typeface="Poppins"/>
              </a:rPr>
              <a:t>e</a:t>
            </a:r>
            <a:r>
              <a:rPr dirty="0" baseline="-15873" sz="2100" spc="-1214">
                <a:solidFill>
                  <a:srgbClr val="2D3748"/>
                </a:solidFill>
                <a:latin typeface="Lucida Sans"/>
                <a:cs typeface="Lucida Sans"/>
              </a:rPr>
              <a:t>e</a:t>
            </a:r>
            <a:r>
              <a:rPr dirty="0" sz="1050" spc="-130">
                <a:solidFill>
                  <a:srgbClr val="FFFFFF"/>
                </a:solidFill>
                <a:latin typeface="Poppins"/>
                <a:cs typeface="Poppins"/>
              </a:rPr>
              <a:t>n</a:t>
            </a:r>
            <a:r>
              <a:rPr dirty="0" sz="1050" spc="-210">
                <a:solidFill>
                  <a:srgbClr val="FFFFFF"/>
                </a:solidFill>
                <a:latin typeface="Poppins"/>
                <a:cs typeface="Poppins"/>
              </a:rPr>
              <a:t>s</a:t>
            </a:r>
            <a:fld id="{81D60167-4931-47E6-BA6A-407CBD079E47}" type="slidenum">
              <a:rPr dirty="0" baseline="-15873" sz="2100" spc="-202">
                <a:solidFill>
                  <a:srgbClr val="2D3748"/>
                </a:solidFill>
                <a:latin typeface="Lucida Sans"/>
                <a:cs typeface="Lucida Sans"/>
              </a:rPr>
              <a:t>4</a:t>
            </a:fld>
            <a:r>
              <a:rPr dirty="0" sz="1050" spc="-130">
                <a:solidFill>
                  <a:srgbClr val="FFFFFF"/>
                </a:solidFill>
                <a:latin typeface="Poppins"/>
                <a:cs typeface="Poppins"/>
              </a:rPr>
              <a:t>p</a:t>
            </a:r>
            <a:r>
              <a:rPr dirty="0" sz="1050" spc="-755">
                <a:solidFill>
                  <a:srgbClr val="FFFFFF"/>
                </a:solidFill>
                <a:latin typeface="Poppins"/>
                <a:cs typeface="Poppins"/>
              </a:rPr>
              <a:t>a</a:t>
            </a:r>
            <a:r>
              <a:rPr dirty="0" baseline="-15873" sz="2100" spc="-284">
                <a:solidFill>
                  <a:srgbClr val="2D3748"/>
                </a:solidFill>
                <a:latin typeface="Lucida Sans"/>
                <a:cs typeface="Lucida Sans"/>
              </a:rPr>
              <a:t>/</a:t>
            </a:r>
            <a:r>
              <a:rPr dirty="0" sz="1050" spc="-495">
                <a:solidFill>
                  <a:srgbClr val="FFFFFF"/>
                </a:solidFill>
                <a:latin typeface="Poppins"/>
                <a:cs typeface="Poppins"/>
              </a:rPr>
              <a:t>r</a:t>
            </a:r>
            <a:r>
              <a:rPr dirty="0" baseline="-15873" sz="2100" spc="-195">
                <a:solidFill>
                  <a:srgbClr val="2D3748"/>
                </a:solidFill>
                <a:latin typeface="Lucida Sans"/>
                <a:cs typeface="Lucida Sans"/>
              </a:rPr>
              <a:t>8</a:t>
            </a:r>
            <a:r>
              <a:rPr dirty="0" sz="1050" spc="-130">
                <a:solidFill>
                  <a:srgbClr val="FFFFFF"/>
                </a:solidFill>
                <a:latin typeface="Poppins"/>
                <a:cs typeface="Poppins"/>
              </a:rPr>
              <a:t>k</a:t>
            </a:r>
            <a:endParaRPr sz="105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0134600"/>
          </a:xfrm>
          <a:custGeom>
            <a:avLst/>
            <a:gdLst/>
            <a:ahLst/>
            <a:cxnLst/>
            <a:rect l="l" t="t" r="r" b="b"/>
            <a:pathLst>
              <a:path w="12192000" h="10134600">
                <a:moveTo>
                  <a:pt x="12191999" y="10134599"/>
                </a:moveTo>
                <a:lnTo>
                  <a:pt x="0" y="10134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134599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0134600"/>
            <a:chOff x="0" y="0"/>
            <a:chExt cx="12192000" cy="101346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10134600"/>
            </a:xfrm>
            <a:custGeom>
              <a:avLst/>
              <a:gdLst/>
              <a:ahLst/>
              <a:cxnLst/>
              <a:rect l="l" t="t" r="r" b="b"/>
              <a:pathLst>
                <a:path w="12192000" h="10134600">
                  <a:moveTo>
                    <a:pt x="12191999" y="10134599"/>
                  </a:moveTo>
                  <a:lnTo>
                    <a:pt x="0" y="101345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49"/>
                  </a:lnTo>
                  <a:lnTo>
                    <a:pt x="76199" y="57149"/>
                  </a:lnTo>
                  <a:lnTo>
                    <a:pt x="69631" y="57467"/>
                  </a:lnTo>
                  <a:lnTo>
                    <a:pt x="33922" y="72258"/>
                  </a:lnTo>
                  <a:lnTo>
                    <a:pt x="12379" y="104499"/>
                  </a:lnTo>
                  <a:lnTo>
                    <a:pt x="9524" y="123824"/>
                  </a:lnTo>
                  <a:lnTo>
                    <a:pt x="9524" y="10010774"/>
                  </a:lnTo>
                  <a:lnTo>
                    <a:pt x="20751" y="10047823"/>
                  </a:lnTo>
                  <a:lnTo>
                    <a:pt x="50684" y="10072373"/>
                  </a:lnTo>
                  <a:lnTo>
                    <a:pt x="76199" y="10077449"/>
                  </a:lnTo>
                  <a:lnTo>
                    <a:pt x="12191999" y="10077449"/>
                  </a:lnTo>
                  <a:lnTo>
                    <a:pt x="12191999" y="10134599"/>
                  </a:lnTo>
                  <a:close/>
                </a:path>
                <a:path w="12192000" h="10134600">
                  <a:moveTo>
                    <a:pt x="12191999" y="10077449"/>
                  </a:moveTo>
                  <a:lnTo>
                    <a:pt x="12115799" y="10077449"/>
                  </a:lnTo>
                  <a:lnTo>
                    <a:pt x="12122367" y="10077132"/>
                  </a:lnTo>
                  <a:lnTo>
                    <a:pt x="12128808" y="10076180"/>
                  </a:lnTo>
                  <a:lnTo>
                    <a:pt x="12162944" y="10057921"/>
                  </a:lnTo>
                  <a:lnTo>
                    <a:pt x="12181205" y="10023784"/>
                  </a:lnTo>
                  <a:lnTo>
                    <a:pt x="12182474" y="10010774"/>
                  </a:lnTo>
                  <a:lnTo>
                    <a:pt x="12182474" y="123824"/>
                  </a:lnTo>
                  <a:lnTo>
                    <a:pt x="12171246" y="86775"/>
                  </a:lnTo>
                  <a:lnTo>
                    <a:pt x="12141313" y="62225"/>
                  </a:lnTo>
                  <a:lnTo>
                    <a:pt x="12115799" y="57149"/>
                  </a:lnTo>
                  <a:lnTo>
                    <a:pt x="12191999" y="57149"/>
                  </a:lnTo>
                  <a:lnTo>
                    <a:pt x="12191999" y="100774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7624"/>
              <a:ext cx="12192000" cy="10039350"/>
            </a:xfrm>
            <a:custGeom>
              <a:avLst/>
              <a:gdLst/>
              <a:ahLst/>
              <a:cxnLst/>
              <a:rect l="l" t="t" r="r" b="b"/>
              <a:pathLst>
                <a:path w="12192000" h="10039350">
                  <a:moveTo>
                    <a:pt x="12120802" y="10039348"/>
                  </a:moveTo>
                  <a:lnTo>
                    <a:pt x="71196" y="10039348"/>
                  </a:lnTo>
                  <a:lnTo>
                    <a:pt x="66241" y="10038859"/>
                  </a:lnTo>
                  <a:lnTo>
                    <a:pt x="29705" y="10023726"/>
                  </a:lnTo>
                  <a:lnTo>
                    <a:pt x="3885" y="9987686"/>
                  </a:lnTo>
                  <a:lnTo>
                    <a:pt x="0" y="9968152"/>
                  </a:lnTo>
                  <a:lnTo>
                    <a:pt x="0" y="99631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2"/>
                  </a:lnTo>
                  <a:lnTo>
                    <a:pt x="12191997" y="71196"/>
                  </a:lnTo>
                  <a:lnTo>
                    <a:pt x="12191997" y="9968152"/>
                  </a:lnTo>
                  <a:lnTo>
                    <a:pt x="12176375" y="10009642"/>
                  </a:lnTo>
                  <a:lnTo>
                    <a:pt x="12140334" y="10035462"/>
                  </a:lnTo>
                  <a:lnTo>
                    <a:pt x="12125757" y="10038859"/>
                  </a:lnTo>
                  <a:lnTo>
                    <a:pt x="12120802" y="100393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624"/>
              <a:ext cx="12191998" cy="914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60"/>
              <a:t>Project</a:t>
            </a:r>
            <a:r>
              <a:rPr dirty="0" spc="-105"/>
              <a:t> </a:t>
            </a:r>
            <a:r>
              <a:rPr dirty="0" spc="-270"/>
              <a:t>Architecture</a:t>
            </a:r>
            <a:r>
              <a:rPr dirty="0" spc="-105"/>
              <a:t> </a:t>
            </a:r>
            <a:r>
              <a:rPr dirty="0" spc="-405"/>
              <a:t>&amp;</a:t>
            </a:r>
            <a:r>
              <a:rPr dirty="0" spc="-100"/>
              <a:t> </a:t>
            </a:r>
            <a:r>
              <a:rPr dirty="0" spc="-315"/>
              <a:t>Workflow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237743" y="3008375"/>
            <a:ext cx="5773420" cy="4965700"/>
            <a:chOff x="237743" y="3008375"/>
            <a:chExt cx="5773420" cy="4965700"/>
          </a:xfrm>
        </p:grpSpPr>
        <p:sp>
          <p:nvSpPr>
            <p:cNvPr id="9" name="object 9" descr=""/>
            <p:cNvSpPr/>
            <p:nvPr/>
          </p:nvSpPr>
          <p:spPr>
            <a:xfrm>
              <a:off x="237743" y="3008375"/>
              <a:ext cx="5773420" cy="2746375"/>
            </a:xfrm>
            <a:custGeom>
              <a:avLst/>
              <a:gdLst/>
              <a:ahLst/>
              <a:cxnLst/>
              <a:rect l="l" t="t" r="r" b="b"/>
              <a:pathLst>
                <a:path w="5773420" h="2746375">
                  <a:moveTo>
                    <a:pt x="5772911" y="2746247"/>
                  </a:moveTo>
                  <a:lnTo>
                    <a:pt x="0" y="2746247"/>
                  </a:lnTo>
                  <a:lnTo>
                    <a:pt x="0" y="0"/>
                  </a:lnTo>
                  <a:lnTo>
                    <a:pt x="5772911" y="0"/>
                  </a:lnTo>
                  <a:lnTo>
                    <a:pt x="5772911" y="58673"/>
                  </a:lnTo>
                  <a:lnTo>
                    <a:pt x="143255" y="58673"/>
                  </a:lnTo>
                  <a:lnTo>
                    <a:pt x="136687" y="58991"/>
                  </a:lnTo>
                  <a:lnTo>
                    <a:pt x="100978" y="73782"/>
                  </a:lnTo>
                  <a:lnTo>
                    <a:pt x="79435" y="106022"/>
                  </a:lnTo>
                  <a:lnTo>
                    <a:pt x="76580" y="125348"/>
                  </a:lnTo>
                  <a:lnTo>
                    <a:pt x="76580" y="2582798"/>
                  </a:lnTo>
                  <a:lnTo>
                    <a:pt x="87807" y="2619847"/>
                  </a:lnTo>
                  <a:lnTo>
                    <a:pt x="117740" y="2644397"/>
                  </a:lnTo>
                  <a:lnTo>
                    <a:pt x="143255" y="2649473"/>
                  </a:lnTo>
                  <a:lnTo>
                    <a:pt x="5772911" y="2649473"/>
                  </a:lnTo>
                  <a:lnTo>
                    <a:pt x="5772911" y="2746247"/>
                  </a:lnTo>
                  <a:close/>
                </a:path>
                <a:path w="5773420" h="2746375">
                  <a:moveTo>
                    <a:pt x="5772911" y="2649473"/>
                  </a:moveTo>
                  <a:lnTo>
                    <a:pt x="5629655" y="2649473"/>
                  </a:lnTo>
                  <a:lnTo>
                    <a:pt x="5636223" y="2649156"/>
                  </a:lnTo>
                  <a:lnTo>
                    <a:pt x="5642665" y="2648204"/>
                  </a:lnTo>
                  <a:lnTo>
                    <a:pt x="5676801" y="2629944"/>
                  </a:lnTo>
                  <a:lnTo>
                    <a:pt x="5695061" y="2595808"/>
                  </a:lnTo>
                  <a:lnTo>
                    <a:pt x="5696330" y="2582798"/>
                  </a:lnTo>
                  <a:lnTo>
                    <a:pt x="5696330" y="125348"/>
                  </a:lnTo>
                  <a:lnTo>
                    <a:pt x="5685103" y="88298"/>
                  </a:lnTo>
                  <a:lnTo>
                    <a:pt x="5655170" y="63749"/>
                  </a:lnTo>
                  <a:lnTo>
                    <a:pt x="5629655" y="58673"/>
                  </a:lnTo>
                  <a:lnTo>
                    <a:pt x="5772911" y="58673"/>
                  </a:lnTo>
                  <a:lnTo>
                    <a:pt x="5772911" y="264947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3849" y="3057524"/>
              <a:ext cx="5619750" cy="2609850"/>
            </a:xfrm>
            <a:custGeom>
              <a:avLst/>
              <a:gdLst/>
              <a:ahLst/>
              <a:cxnLst/>
              <a:rect l="l" t="t" r="r" b="b"/>
              <a:pathLst>
                <a:path w="5619750" h="2609850">
                  <a:moveTo>
                    <a:pt x="5548552" y="2609849"/>
                  </a:moveTo>
                  <a:lnTo>
                    <a:pt x="53397" y="2609849"/>
                  </a:lnTo>
                  <a:lnTo>
                    <a:pt x="49681" y="2609361"/>
                  </a:lnTo>
                  <a:lnTo>
                    <a:pt x="14085" y="2583992"/>
                  </a:lnTo>
                  <a:lnTo>
                    <a:pt x="366" y="2543607"/>
                  </a:lnTo>
                  <a:lnTo>
                    <a:pt x="0" y="2538652"/>
                  </a:lnTo>
                  <a:lnTo>
                    <a:pt x="0" y="253364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2" y="51661"/>
                  </a:lnTo>
                  <a:lnTo>
                    <a:pt x="5619748" y="71196"/>
                  </a:lnTo>
                  <a:lnTo>
                    <a:pt x="5619748" y="2538652"/>
                  </a:lnTo>
                  <a:lnTo>
                    <a:pt x="5604126" y="2580143"/>
                  </a:lnTo>
                  <a:lnTo>
                    <a:pt x="5568086" y="2605963"/>
                  </a:lnTo>
                  <a:lnTo>
                    <a:pt x="5553507" y="2609361"/>
                  </a:lnTo>
                  <a:lnTo>
                    <a:pt x="5548552" y="26098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4799" y="3057802"/>
              <a:ext cx="70485" cy="2609850"/>
            </a:xfrm>
            <a:custGeom>
              <a:avLst/>
              <a:gdLst/>
              <a:ahLst/>
              <a:cxnLst/>
              <a:rect l="l" t="t" r="r" b="b"/>
              <a:pathLst>
                <a:path w="70485" h="2609850">
                  <a:moveTo>
                    <a:pt x="70450" y="2609294"/>
                  </a:moveTo>
                  <a:lnTo>
                    <a:pt x="33857" y="2596741"/>
                  </a:lnTo>
                  <a:lnTo>
                    <a:pt x="5800" y="2562532"/>
                  </a:lnTo>
                  <a:lnTo>
                    <a:pt x="0" y="25333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533372"/>
                  </a:lnTo>
                  <a:lnTo>
                    <a:pt x="44515" y="2575714"/>
                  </a:lnTo>
                  <a:lnTo>
                    <a:pt x="66287" y="2607638"/>
                  </a:lnTo>
                  <a:lnTo>
                    <a:pt x="70450" y="2609294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3874" y="4076699"/>
              <a:ext cx="5238750" cy="1409700"/>
            </a:xfrm>
            <a:custGeom>
              <a:avLst/>
              <a:gdLst/>
              <a:ahLst/>
              <a:cxnLst/>
              <a:rect l="l" t="t" r="r" b="b"/>
              <a:pathLst>
                <a:path w="5238750" h="1409700">
                  <a:moveTo>
                    <a:pt x="5205700" y="1409699"/>
                  </a:moveTo>
                  <a:lnTo>
                    <a:pt x="33047" y="1409699"/>
                  </a:lnTo>
                  <a:lnTo>
                    <a:pt x="28187" y="1408732"/>
                  </a:lnTo>
                  <a:lnTo>
                    <a:pt x="966" y="1381511"/>
                  </a:lnTo>
                  <a:lnTo>
                    <a:pt x="0" y="1376651"/>
                  </a:lnTo>
                  <a:lnTo>
                    <a:pt x="0" y="1371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205700" y="0"/>
                  </a:lnTo>
                  <a:lnTo>
                    <a:pt x="5237781" y="28187"/>
                  </a:lnTo>
                  <a:lnTo>
                    <a:pt x="5238748" y="33047"/>
                  </a:lnTo>
                  <a:lnTo>
                    <a:pt x="5238748" y="1376651"/>
                  </a:lnTo>
                  <a:lnTo>
                    <a:pt x="5210560" y="1408732"/>
                  </a:lnTo>
                  <a:lnTo>
                    <a:pt x="5205700" y="1409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37743" y="5772911"/>
              <a:ext cx="5773420" cy="2200910"/>
            </a:xfrm>
            <a:custGeom>
              <a:avLst/>
              <a:gdLst/>
              <a:ahLst/>
              <a:cxnLst/>
              <a:rect l="l" t="t" r="r" b="b"/>
              <a:pathLst>
                <a:path w="5773420" h="2200909">
                  <a:moveTo>
                    <a:pt x="5772911" y="2200655"/>
                  </a:moveTo>
                  <a:lnTo>
                    <a:pt x="0" y="2200655"/>
                  </a:lnTo>
                  <a:lnTo>
                    <a:pt x="0" y="0"/>
                  </a:lnTo>
                  <a:lnTo>
                    <a:pt x="5772911" y="0"/>
                  </a:lnTo>
                  <a:lnTo>
                    <a:pt x="5772911" y="56387"/>
                  </a:lnTo>
                  <a:lnTo>
                    <a:pt x="143255" y="56387"/>
                  </a:lnTo>
                  <a:lnTo>
                    <a:pt x="136687" y="56705"/>
                  </a:lnTo>
                  <a:lnTo>
                    <a:pt x="100978" y="71496"/>
                  </a:lnTo>
                  <a:lnTo>
                    <a:pt x="79435" y="103736"/>
                  </a:lnTo>
                  <a:lnTo>
                    <a:pt x="76580" y="123062"/>
                  </a:lnTo>
                  <a:lnTo>
                    <a:pt x="76580" y="2037587"/>
                  </a:lnTo>
                  <a:lnTo>
                    <a:pt x="87807" y="2074636"/>
                  </a:lnTo>
                  <a:lnTo>
                    <a:pt x="117740" y="2099187"/>
                  </a:lnTo>
                  <a:lnTo>
                    <a:pt x="143255" y="2104262"/>
                  </a:lnTo>
                  <a:lnTo>
                    <a:pt x="5772911" y="2104262"/>
                  </a:lnTo>
                  <a:lnTo>
                    <a:pt x="5772911" y="2200655"/>
                  </a:lnTo>
                  <a:close/>
                </a:path>
                <a:path w="5773420" h="2200909">
                  <a:moveTo>
                    <a:pt x="5772911" y="2104262"/>
                  </a:moveTo>
                  <a:lnTo>
                    <a:pt x="5629655" y="2104262"/>
                  </a:lnTo>
                  <a:lnTo>
                    <a:pt x="5636223" y="2103945"/>
                  </a:lnTo>
                  <a:lnTo>
                    <a:pt x="5642665" y="2102993"/>
                  </a:lnTo>
                  <a:lnTo>
                    <a:pt x="5676801" y="2084733"/>
                  </a:lnTo>
                  <a:lnTo>
                    <a:pt x="5695061" y="2050597"/>
                  </a:lnTo>
                  <a:lnTo>
                    <a:pt x="5696330" y="2037587"/>
                  </a:lnTo>
                  <a:lnTo>
                    <a:pt x="5696330" y="123062"/>
                  </a:lnTo>
                  <a:lnTo>
                    <a:pt x="5685103" y="86012"/>
                  </a:lnTo>
                  <a:lnTo>
                    <a:pt x="5655170" y="61462"/>
                  </a:lnTo>
                  <a:lnTo>
                    <a:pt x="5629655" y="56387"/>
                  </a:lnTo>
                  <a:lnTo>
                    <a:pt x="5772911" y="56387"/>
                  </a:lnTo>
                  <a:lnTo>
                    <a:pt x="5772911" y="210426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3849" y="5819774"/>
              <a:ext cx="5619750" cy="2066925"/>
            </a:xfrm>
            <a:custGeom>
              <a:avLst/>
              <a:gdLst/>
              <a:ahLst/>
              <a:cxnLst/>
              <a:rect l="l" t="t" r="r" b="b"/>
              <a:pathLst>
                <a:path w="5619750" h="2066925">
                  <a:moveTo>
                    <a:pt x="5548552" y="2066924"/>
                  </a:moveTo>
                  <a:lnTo>
                    <a:pt x="53397" y="2066924"/>
                  </a:lnTo>
                  <a:lnTo>
                    <a:pt x="49681" y="2066435"/>
                  </a:lnTo>
                  <a:lnTo>
                    <a:pt x="14085" y="2041067"/>
                  </a:lnTo>
                  <a:lnTo>
                    <a:pt x="366" y="2000682"/>
                  </a:lnTo>
                  <a:lnTo>
                    <a:pt x="0" y="1995727"/>
                  </a:lnTo>
                  <a:lnTo>
                    <a:pt x="0" y="19907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2" y="51660"/>
                  </a:lnTo>
                  <a:lnTo>
                    <a:pt x="5619748" y="71196"/>
                  </a:lnTo>
                  <a:lnTo>
                    <a:pt x="5619748" y="1995727"/>
                  </a:lnTo>
                  <a:lnTo>
                    <a:pt x="5604126" y="2037218"/>
                  </a:lnTo>
                  <a:lnTo>
                    <a:pt x="5568086" y="2063037"/>
                  </a:lnTo>
                  <a:lnTo>
                    <a:pt x="5553507" y="2066435"/>
                  </a:lnTo>
                  <a:lnTo>
                    <a:pt x="5548552" y="20669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4799" y="5820051"/>
              <a:ext cx="70485" cy="2066925"/>
            </a:xfrm>
            <a:custGeom>
              <a:avLst/>
              <a:gdLst/>
              <a:ahLst/>
              <a:cxnLst/>
              <a:rect l="l" t="t" r="r" b="b"/>
              <a:pathLst>
                <a:path w="70485" h="2066925">
                  <a:moveTo>
                    <a:pt x="70450" y="2066369"/>
                  </a:moveTo>
                  <a:lnTo>
                    <a:pt x="33857" y="2053815"/>
                  </a:lnTo>
                  <a:lnTo>
                    <a:pt x="5800" y="2019607"/>
                  </a:lnTo>
                  <a:lnTo>
                    <a:pt x="0" y="19904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990447"/>
                  </a:lnTo>
                  <a:lnTo>
                    <a:pt x="44515" y="2032788"/>
                  </a:lnTo>
                  <a:lnTo>
                    <a:pt x="66287" y="2064713"/>
                  </a:lnTo>
                  <a:lnTo>
                    <a:pt x="70450" y="206636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28637" y="6348411"/>
              <a:ext cx="5229225" cy="1343025"/>
            </a:xfrm>
            <a:custGeom>
              <a:avLst/>
              <a:gdLst/>
              <a:ahLst/>
              <a:cxnLst/>
              <a:rect l="l" t="t" r="r" b="b"/>
              <a:pathLst>
                <a:path w="5229225" h="1343025">
                  <a:moveTo>
                    <a:pt x="5200306" y="1343024"/>
                  </a:moveTo>
                  <a:lnTo>
                    <a:pt x="28916" y="1343024"/>
                  </a:lnTo>
                  <a:lnTo>
                    <a:pt x="24664" y="1342178"/>
                  </a:lnTo>
                  <a:lnTo>
                    <a:pt x="0" y="1314107"/>
                  </a:lnTo>
                  <a:lnTo>
                    <a:pt x="0" y="13096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200306" y="0"/>
                  </a:lnTo>
                  <a:lnTo>
                    <a:pt x="5229223" y="28916"/>
                  </a:lnTo>
                  <a:lnTo>
                    <a:pt x="5229223" y="1314107"/>
                  </a:lnTo>
                  <a:lnTo>
                    <a:pt x="5204559" y="1342178"/>
                  </a:lnTo>
                  <a:lnTo>
                    <a:pt x="5200306" y="13430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28637" y="6348411"/>
              <a:ext cx="5229225" cy="1343025"/>
            </a:xfrm>
            <a:custGeom>
              <a:avLst/>
              <a:gdLst/>
              <a:ahLst/>
              <a:cxnLst/>
              <a:rect l="l" t="t" r="r" b="b"/>
              <a:pathLst>
                <a:path w="5229225" h="1343025">
                  <a:moveTo>
                    <a:pt x="0" y="13096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195886" y="0"/>
                  </a:lnTo>
                  <a:lnTo>
                    <a:pt x="5200306" y="0"/>
                  </a:lnTo>
                  <a:lnTo>
                    <a:pt x="5204559" y="845"/>
                  </a:lnTo>
                  <a:lnTo>
                    <a:pt x="5208643" y="2537"/>
                  </a:lnTo>
                  <a:lnTo>
                    <a:pt x="5212727" y="4228"/>
                  </a:lnTo>
                  <a:lnTo>
                    <a:pt x="5229224" y="33337"/>
                  </a:lnTo>
                  <a:lnTo>
                    <a:pt x="5229224" y="1309687"/>
                  </a:lnTo>
                  <a:lnTo>
                    <a:pt x="5204559" y="1342178"/>
                  </a:lnTo>
                  <a:lnTo>
                    <a:pt x="5195886" y="1343024"/>
                  </a:lnTo>
                  <a:lnTo>
                    <a:pt x="33337" y="1343024"/>
                  </a:lnTo>
                  <a:lnTo>
                    <a:pt x="28916" y="1343024"/>
                  </a:lnTo>
                  <a:lnTo>
                    <a:pt x="24664" y="1342178"/>
                  </a:lnTo>
                  <a:lnTo>
                    <a:pt x="20579" y="1340486"/>
                  </a:lnTo>
                  <a:lnTo>
                    <a:pt x="16495" y="1338794"/>
                  </a:lnTo>
                  <a:lnTo>
                    <a:pt x="12890" y="1336386"/>
                  </a:lnTo>
                  <a:lnTo>
                    <a:pt x="9764" y="1333260"/>
                  </a:lnTo>
                  <a:lnTo>
                    <a:pt x="6638" y="1330134"/>
                  </a:lnTo>
                  <a:lnTo>
                    <a:pt x="4229" y="1326528"/>
                  </a:lnTo>
                  <a:lnTo>
                    <a:pt x="2537" y="1322444"/>
                  </a:lnTo>
                  <a:lnTo>
                    <a:pt x="845" y="1318360"/>
                  </a:lnTo>
                  <a:lnTo>
                    <a:pt x="0" y="1314107"/>
                  </a:lnTo>
                  <a:lnTo>
                    <a:pt x="0" y="1309687"/>
                  </a:lnTo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12960" y="3084410"/>
            <a:ext cx="5218430" cy="875030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600" spc="-140" b="1">
                <a:solidFill>
                  <a:srgbClr val="2D3748"/>
                </a:solidFill>
                <a:latin typeface="Poppins SemiBold"/>
                <a:cs typeface="Poppins SemiBold"/>
              </a:rPr>
              <a:t>Streamlit</a:t>
            </a:r>
            <a:r>
              <a:rPr dirty="0" sz="1600" spc="-2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170" b="1">
                <a:solidFill>
                  <a:srgbClr val="2D3748"/>
                </a:solidFill>
                <a:latin typeface="Poppins SemiBold"/>
                <a:cs typeface="Poppins SemiBold"/>
              </a:rPr>
              <a:t>Framework</a:t>
            </a:r>
            <a:r>
              <a:rPr dirty="0" sz="1600" spc="-2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55" b="1">
                <a:solidFill>
                  <a:srgbClr val="2D3748"/>
                </a:solidFill>
                <a:latin typeface="Poppins SemiBold"/>
                <a:cs typeface="Poppins SemiBold"/>
              </a:rPr>
              <a:t>Architecture</a:t>
            </a:r>
            <a:endParaRPr sz="1600">
              <a:latin typeface="Poppins SemiBold"/>
              <a:cs typeface="Poppins SemiBold"/>
            </a:endParaRPr>
          </a:p>
          <a:p>
            <a:pPr marL="12700" marR="5080">
              <a:lnSpc>
                <a:spcPct val="100000"/>
              </a:lnSpc>
              <a:spcBef>
                <a:spcPts val="755"/>
              </a:spcBef>
            </a:pP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45">
                <a:solidFill>
                  <a:srgbClr val="4A5462"/>
                </a:solidFill>
                <a:latin typeface="Century Gothic"/>
                <a:cs typeface="Century Gothic"/>
              </a:rPr>
              <a:t>app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>
                <a:solidFill>
                  <a:srgbClr val="4A5462"/>
                </a:solidFill>
                <a:latin typeface="Century Gothic"/>
                <a:cs typeface="Century Gothic"/>
              </a:rPr>
              <a:t>is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built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4A5462"/>
                </a:solidFill>
                <a:latin typeface="Century Gothic"/>
                <a:cs typeface="Century Gothic"/>
              </a:rPr>
              <a:t>using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Century Gothic"/>
                <a:cs typeface="Century Gothic"/>
              </a:rPr>
              <a:t>Streamlit,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Century Gothic"/>
                <a:cs typeface="Century Gothic"/>
              </a:rPr>
              <a:t>which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Century Gothic"/>
                <a:cs typeface="Century Gothic"/>
              </a:rPr>
              <a:t>provides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50">
                <a:solidFill>
                  <a:srgbClr val="4A5462"/>
                </a:solidFill>
                <a:latin typeface="Century Gothic"/>
                <a:cs typeface="Century Gothic"/>
              </a:rPr>
              <a:t>a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Century Gothic"/>
                <a:cs typeface="Century Gothic"/>
              </a:rPr>
              <a:t>Python-</a:t>
            </a:r>
            <a:r>
              <a:rPr dirty="0" sz="1250" spc="-114">
                <a:solidFill>
                  <a:srgbClr val="4A5462"/>
                </a:solidFill>
                <a:latin typeface="Century Gothic"/>
                <a:cs typeface="Century Gothic"/>
              </a:rPr>
              <a:t>based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framework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25">
                <a:solidFill>
                  <a:srgbClr val="4A5462"/>
                </a:solidFill>
                <a:latin typeface="Century Gothic"/>
                <a:cs typeface="Century Gothic"/>
              </a:rPr>
              <a:t>for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creating</a:t>
            </a:r>
            <a:r>
              <a:rPr dirty="0" sz="1250" spc="-5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70">
                <a:solidFill>
                  <a:srgbClr val="4A5462"/>
                </a:solidFill>
                <a:latin typeface="Century Gothic"/>
                <a:cs typeface="Century Gothic"/>
              </a:rPr>
              <a:t>web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interfaces</a:t>
            </a:r>
            <a:r>
              <a:rPr dirty="0" sz="1250" spc="-5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with</a:t>
            </a:r>
            <a:r>
              <a:rPr dirty="0" sz="1250" spc="-4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minimal</a:t>
            </a:r>
            <a:r>
              <a:rPr dirty="0" sz="1250" spc="-5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4A5462"/>
                </a:solidFill>
                <a:latin typeface="Century Gothic"/>
                <a:cs typeface="Century Gothic"/>
              </a:rPr>
              <a:t>code.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1860" y="4149129"/>
            <a:ext cx="4836795" cy="1224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1600"/>
              </a:lnSpc>
              <a:spcBef>
                <a:spcPts val="105"/>
              </a:spcBef>
            </a:pPr>
            <a:r>
              <a:rPr dirty="0" baseline="-10288" sz="2025" spc="217" b="1">
                <a:solidFill>
                  <a:srgbClr val="2562EB"/>
                </a:solidFill>
                <a:latin typeface="BIZ UDPGothic"/>
                <a:cs typeface="BIZ UDPGothic"/>
              </a:rPr>
              <a:t></a:t>
            </a:r>
            <a:r>
              <a:rPr dirty="0" baseline="-10288" sz="2025" spc="247" b="1">
                <a:solidFill>
                  <a:srgbClr val="2562EB"/>
                </a:solidFill>
                <a:latin typeface="BIZ UDPGothic"/>
                <a:cs typeface="BIZ UDPGothic"/>
              </a:rPr>
              <a:t> </a:t>
            </a:r>
            <a:r>
              <a:rPr dirty="0" sz="1250" spc="-155" b="0">
                <a:solidFill>
                  <a:srgbClr val="1D40AF"/>
                </a:solidFill>
                <a:latin typeface="Poppins Medium"/>
                <a:cs typeface="Poppins Medium"/>
              </a:rPr>
              <a:t>App</a:t>
            </a:r>
            <a:r>
              <a:rPr dirty="0" sz="1250" spc="-45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250" spc="-10" b="0">
                <a:solidFill>
                  <a:srgbClr val="1D40AF"/>
                </a:solidFill>
                <a:latin typeface="Poppins Medium"/>
                <a:cs typeface="Poppins Medium"/>
              </a:rPr>
              <a:t>Structure</a:t>
            </a:r>
            <a:endParaRPr sz="1250">
              <a:latin typeface="Poppins Medium"/>
              <a:cs typeface="Poppins Medium"/>
            </a:endParaRPr>
          </a:p>
          <a:p>
            <a:pPr marL="304165">
              <a:lnSpc>
                <a:spcPts val="1240"/>
              </a:lnSpc>
            </a:pPr>
            <a:r>
              <a:rPr dirty="0" sz="1050" spc="-50">
                <a:solidFill>
                  <a:srgbClr val="4A5462"/>
                </a:solidFill>
                <a:latin typeface="Century Gothic"/>
                <a:cs typeface="Century Gothic"/>
              </a:rPr>
              <a:t>Single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80">
                <a:solidFill>
                  <a:srgbClr val="4A5462"/>
                </a:solidFill>
                <a:latin typeface="Century Gothic"/>
                <a:cs typeface="Century Gothic"/>
              </a:rPr>
              <a:t>Python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script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4A5462"/>
                </a:solidFill>
                <a:latin typeface="Century Gothic"/>
                <a:cs typeface="Century Gothic"/>
              </a:rPr>
              <a:t>with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4A5462"/>
                </a:solidFill>
                <a:latin typeface="Century Gothic"/>
                <a:cs typeface="Century Gothic"/>
              </a:rPr>
              <a:t>modular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5">
                <a:solidFill>
                  <a:srgbClr val="4A5462"/>
                </a:solidFill>
                <a:latin typeface="Century Gothic"/>
                <a:cs typeface="Century Gothic"/>
              </a:rPr>
              <a:t>sections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data,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Century Gothic"/>
                <a:cs typeface="Century Gothic"/>
              </a:rPr>
              <a:t>model,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5">
                <a:solidFill>
                  <a:srgbClr val="4A5462"/>
                </a:solidFill>
                <a:latin typeface="Century Gothic"/>
                <a:cs typeface="Century Gothic"/>
              </a:rPr>
              <a:t>and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UI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4A5462"/>
                </a:solidFill>
                <a:latin typeface="Century Gothic"/>
                <a:cs typeface="Century Gothic"/>
              </a:rPr>
              <a:t>components</a:t>
            </a:r>
            <a:endParaRPr sz="1050">
              <a:latin typeface="Century Gothic"/>
              <a:cs typeface="Century Gothic"/>
            </a:endParaRPr>
          </a:p>
          <a:p>
            <a:pPr marL="38100">
              <a:lnSpc>
                <a:spcPts val="1600"/>
              </a:lnSpc>
              <a:spcBef>
                <a:spcPts val="464"/>
              </a:spcBef>
            </a:pPr>
            <a:r>
              <a:rPr dirty="0" baseline="-10288" sz="2025" spc="217">
                <a:solidFill>
                  <a:srgbClr val="2562EB"/>
                </a:solidFill>
                <a:latin typeface="Arial Black"/>
                <a:cs typeface="Arial Black"/>
              </a:rPr>
              <a:t></a:t>
            </a:r>
            <a:r>
              <a:rPr dirty="0" baseline="-10288" sz="2025" spc="352">
                <a:solidFill>
                  <a:srgbClr val="2562EB"/>
                </a:solidFill>
                <a:latin typeface="Arial Black"/>
                <a:cs typeface="Arial Black"/>
              </a:rPr>
              <a:t> </a:t>
            </a:r>
            <a:r>
              <a:rPr dirty="0" sz="1250" spc="-114" b="0">
                <a:solidFill>
                  <a:srgbClr val="1D40AF"/>
                </a:solidFill>
                <a:latin typeface="Poppins Medium"/>
                <a:cs typeface="Poppins Medium"/>
              </a:rPr>
              <a:t>Reactive</a:t>
            </a:r>
            <a:r>
              <a:rPr dirty="0" sz="1250" spc="-45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250" spc="-25" b="0">
                <a:solidFill>
                  <a:srgbClr val="1D40AF"/>
                </a:solidFill>
                <a:latin typeface="Poppins Medium"/>
                <a:cs typeface="Poppins Medium"/>
              </a:rPr>
              <a:t>Framework</a:t>
            </a:r>
            <a:endParaRPr sz="1250">
              <a:latin typeface="Poppins Medium"/>
              <a:cs typeface="Poppins Medium"/>
            </a:endParaRPr>
          </a:p>
          <a:p>
            <a:pPr marL="266065">
              <a:lnSpc>
                <a:spcPts val="1240"/>
              </a:lnSpc>
            </a:pP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Automatically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Century Gothic"/>
                <a:cs typeface="Century Gothic"/>
              </a:rPr>
              <a:t>updates</a:t>
            </a:r>
            <a:r>
              <a:rPr dirty="0" sz="10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4A5462"/>
                </a:solidFill>
                <a:latin typeface="Century Gothic"/>
                <a:cs typeface="Century Gothic"/>
              </a:rPr>
              <a:t>predictions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5">
                <a:solidFill>
                  <a:srgbClr val="4A5462"/>
                </a:solidFill>
                <a:latin typeface="Century Gothic"/>
                <a:cs typeface="Century Gothic"/>
              </a:rPr>
              <a:t>when</a:t>
            </a:r>
            <a:r>
              <a:rPr dirty="0" sz="10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user</a:t>
            </a:r>
            <a:r>
              <a:rPr dirty="0" sz="10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inputs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change</a:t>
            </a:r>
            <a:endParaRPr sz="1050">
              <a:latin typeface="Century Gothic"/>
              <a:cs typeface="Century Gothic"/>
            </a:endParaRPr>
          </a:p>
          <a:p>
            <a:pPr marL="38100">
              <a:lnSpc>
                <a:spcPts val="1600"/>
              </a:lnSpc>
              <a:spcBef>
                <a:spcPts val="464"/>
              </a:spcBef>
            </a:pPr>
            <a:r>
              <a:rPr dirty="0" baseline="-10288" sz="2025" spc="217" b="1">
                <a:solidFill>
                  <a:srgbClr val="2562EB"/>
                </a:solidFill>
                <a:latin typeface="BIZ UDPGothic"/>
                <a:cs typeface="BIZ UDPGothic"/>
              </a:rPr>
              <a:t>☁ </a:t>
            </a:r>
            <a:r>
              <a:rPr dirty="0" sz="1250" spc="-35" b="0">
                <a:solidFill>
                  <a:srgbClr val="1D40AF"/>
                </a:solidFill>
                <a:latin typeface="Poppins Medium"/>
                <a:cs typeface="Poppins Medium"/>
              </a:rPr>
              <a:t>Deployment</a:t>
            </a:r>
            <a:endParaRPr sz="1250">
              <a:latin typeface="Poppins Medium"/>
              <a:cs typeface="Poppins Medium"/>
            </a:endParaRPr>
          </a:p>
          <a:p>
            <a:pPr marL="304165">
              <a:lnSpc>
                <a:spcPts val="1240"/>
              </a:lnSpc>
            </a:pP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Hosted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4A5462"/>
                </a:solidFill>
                <a:latin typeface="Century Gothic"/>
                <a:cs typeface="Century Gothic"/>
              </a:rPr>
              <a:t>on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4A5462"/>
                </a:solidFill>
                <a:latin typeface="Century Gothic"/>
                <a:cs typeface="Century Gothic"/>
              </a:rPr>
              <a:t>Streamlit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Cloud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4A5462"/>
                </a:solidFill>
                <a:latin typeface="Century Gothic"/>
                <a:cs typeface="Century Gothic"/>
              </a:rPr>
              <a:t>easy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30">
                <a:solidFill>
                  <a:srgbClr val="4A5462"/>
                </a:solidFill>
                <a:latin typeface="Century Gothic"/>
                <a:cs typeface="Century Gothic"/>
              </a:rPr>
              <a:t>web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access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2960" y="5971918"/>
            <a:ext cx="8813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65" b="1">
                <a:solidFill>
                  <a:srgbClr val="2D3748"/>
                </a:solidFill>
                <a:latin typeface="Poppins SemiBold"/>
                <a:cs typeface="Poppins SemiBold"/>
              </a:rPr>
              <a:t>Data</a:t>
            </a:r>
            <a:r>
              <a:rPr dirty="0" sz="1600" spc="-3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135" b="1">
                <a:solidFill>
                  <a:srgbClr val="2D3748"/>
                </a:solidFill>
                <a:latin typeface="Poppins SemiBold"/>
                <a:cs typeface="Poppins SemiBold"/>
              </a:rPr>
              <a:t>Flow</a:t>
            </a:r>
            <a:endParaRPr sz="1600">
              <a:latin typeface="Poppins SemiBold"/>
              <a:cs typeface="Poppins SemiBold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47699" y="6467473"/>
            <a:ext cx="190500" cy="1104900"/>
            <a:chOff x="647699" y="6467473"/>
            <a:chExt cx="190500" cy="1104900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6467473"/>
              <a:ext cx="190500" cy="19049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6696073"/>
              <a:ext cx="190500" cy="1904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6924674"/>
              <a:ext cx="190500" cy="190498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7153273"/>
              <a:ext cx="190500" cy="1904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" y="7381873"/>
              <a:ext cx="190500" cy="1904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96019" y="6400670"/>
            <a:ext cx="3735704" cy="11684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9710" indent="-189865">
              <a:lnSpc>
                <a:spcPct val="100000"/>
              </a:lnSpc>
              <a:spcBef>
                <a:spcPts val="400"/>
              </a:spcBef>
              <a:buClr>
                <a:srgbClr val="1D40AF"/>
              </a:buClr>
              <a:buSzPct val="76000"/>
              <a:buFont typeface="Arial"/>
              <a:buAutoNum type="arabicPlain"/>
              <a:tabLst>
                <a:tab pos="219710" algn="l"/>
              </a:tabLst>
            </a:pP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Load</a:t>
            </a:r>
            <a:r>
              <a:rPr dirty="0" sz="1250" spc="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and</a:t>
            </a:r>
            <a:r>
              <a:rPr dirty="0" sz="1250" spc="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clean</a:t>
            </a:r>
            <a:r>
              <a:rPr dirty="0" sz="1250" spc="8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dataset</a:t>
            </a:r>
            <a:r>
              <a:rPr dirty="0" sz="1250" spc="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from</a:t>
            </a:r>
            <a:r>
              <a:rPr dirty="0" sz="1250" spc="8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source</a:t>
            </a:r>
            <a:r>
              <a:rPr dirty="0" sz="1250" spc="8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25">
                <a:solidFill>
                  <a:srgbClr val="2D3748"/>
                </a:solidFill>
                <a:latin typeface="Calibri"/>
                <a:cs typeface="Calibri"/>
              </a:rPr>
              <a:t>URL</a:t>
            </a:r>
            <a:endParaRPr sz="1250">
              <a:latin typeface="Calibri"/>
              <a:cs typeface="Calibri"/>
            </a:endParaRPr>
          </a:p>
          <a:p>
            <a:pPr marL="219710" indent="-204470">
              <a:lnSpc>
                <a:spcPct val="100000"/>
              </a:lnSpc>
              <a:spcBef>
                <a:spcPts val="300"/>
              </a:spcBef>
              <a:buClr>
                <a:srgbClr val="1D40AF"/>
              </a:buClr>
              <a:buSzPct val="76000"/>
              <a:buFont typeface="Arial"/>
              <a:buAutoNum type="arabicPlain"/>
              <a:tabLst>
                <a:tab pos="219710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Split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data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into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features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(X)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and</a:t>
            </a:r>
            <a:r>
              <a:rPr dirty="0" sz="1250" spc="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target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variable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 (y)</a:t>
            </a:r>
            <a:endParaRPr sz="1250">
              <a:latin typeface="Calibri"/>
              <a:cs typeface="Calibri"/>
            </a:endParaRPr>
          </a:p>
          <a:p>
            <a:pPr marL="219710" indent="-205104">
              <a:lnSpc>
                <a:spcPct val="100000"/>
              </a:lnSpc>
              <a:spcBef>
                <a:spcPts val="300"/>
              </a:spcBef>
              <a:buClr>
                <a:srgbClr val="1D40AF"/>
              </a:buClr>
              <a:buSzPct val="76000"/>
              <a:buFont typeface="Arial"/>
              <a:buAutoNum type="arabicPlain"/>
              <a:tabLst>
                <a:tab pos="219710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Encode</a:t>
            </a:r>
            <a:r>
              <a:rPr dirty="0" sz="1250" spc="1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categorical</a:t>
            </a:r>
            <a:r>
              <a:rPr dirty="0" sz="12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variables</a:t>
            </a:r>
            <a:r>
              <a:rPr dirty="0" sz="12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with</a:t>
            </a:r>
            <a:r>
              <a:rPr dirty="0" sz="1250" spc="15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one-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hot</a:t>
            </a:r>
            <a:r>
              <a:rPr dirty="0" sz="1250" spc="15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encoding</a:t>
            </a:r>
            <a:endParaRPr sz="1250">
              <a:latin typeface="Calibri"/>
              <a:cs typeface="Calibri"/>
            </a:endParaRPr>
          </a:p>
          <a:p>
            <a:pPr marL="219710" indent="-207010">
              <a:lnSpc>
                <a:spcPct val="100000"/>
              </a:lnSpc>
              <a:spcBef>
                <a:spcPts val="300"/>
              </a:spcBef>
              <a:buClr>
                <a:srgbClr val="1D40AF"/>
              </a:buClr>
              <a:buSzPct val="76000"/>
              <a:buFont typeface="Arial"/>
              <a:buAutoNum type="arabicPlain"/>
              <a:tabLst>
                <a:tab pos="219710" algn="l"/>
              </a:tabLst>
            </a:pP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Train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Random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Forest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model</a:t>
            </a:r>
            <a:r>
              <a:rPr dirty="0" sz="12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on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processed</a:t>
            </a:r>
            <a:r>
              <a:rPr dirty="0" sz="1250" spc="6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data</a:t>
            </a:r>
            <a:endParaRPr sz="1250">
              <a:latin typeface="Calibri"/>
              <a:cs typeface="Calibri"/>
            </a:endParaRPr>
          </a:p>
          <a:p>
            <a:pPr marL="219710" indent="-207010">
              <a:lnSpc>
                <a:spcPct val="100000"/>
              </a:lnSpc>
              <a:spcBef>
                <a:spcPts val="300"/>
              </a:spcBef>
              <a:buClr>
                <a:srgbClr val="1D40AF"/>
              </a:buClr>
              <a:buSzPct val="76000"/>
              <a:buFont typeface="Arial"/>
              <a:buAutoNum type="arabicPlain"/>
              <a:tabLst>
                <a:tab pos="219710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Use</a:t>
            </a:r>
            <a:r>
              <a:rPr dirty="0" sz="12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user</a:t>
            </a:r>
            <a:r>
              <a:rPr dirty="0" sz="12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input</a:t>
            </a:r>
            <a:r>
              <a:rPr dirty="0" sz="12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for</a:t>
            </a:r>
            <a:r>
              <a:rPr dirty="0" sz="12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50">
                <a:solidFill>
                  <a:srgbClr val="2D3748"/>
                </a:solidFill>
                <a:latin typeface="Calibri"/>
                <a:cs typeface="Calibri"/>
              </a:rPr>
              <a:t>real-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time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prediction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181343" y="3008375"/>
            <a:ext cx="5773420" cy="6231255"/>
            <a:chOff x="6181343" y="3008375"/>
            <a:chExt cx="5773420" cy="6231255"/>
          </a:xfrm>
        </p:grpSpPr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1343" y="3008375"/>
              <a:ext cx="5772911" cy="574547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248398" y="8820148"/>
              <a:ext cx="5638800" cy="419100"/>
            </a:xfrm>
            <a:custGeom>
              <a:avLst/>
              <a:gdLst/>
              <a:ahLst/>
              <a:cxnLst/>
              <a:rect l="l" t="t" r="r" b="b"/>
              <a:pathLst>
                <a:path w="5638800" h="419100">
                  <a:moveTo>
                    <a:pt x="5605751" y="419099"/>
                  </a:moveTo>
                  <a:lnTo>
                    <a:pt x="33047" y="419099"/>
                  </a:lnTo>
                  <a:lnTo>
                    <a:pt x="28187" y="418132"/>
                  </a:lnTo>
                  <a:lnTo>
                    <a:pt x="966" y="390911"/>
                  </a:lnTo>
                  <a:lnTo>
                    <a:pt x="0" y="386051"/>
                  </a:lnTo>
                  <a:lnTo>
                    <a:pt x="0" y="380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605751" y="0"/>
                  </a:lnTo>
                  <a:lnTo>
                    <a:pt x="5637831" y="28186"/>
                  </a:lnTo>
                  <a:lnTo>
                    <a:pt x="5638798" y="33047"/>
                  </a:lnTo>
                  <a:lnTo>
                    <a:pt x="5638798" y="386051"/>
                  </a:lnTo>
                  <a:lnTo>
                    <a:pt x="5610610" y="418132"/>
                  </a:lnTo>
                  <a:lnTo>
                    <a:pt x="5605751" y="4190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456560" y="3209668"/>
            <a:ext cx="1846580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50" b="1">
                <a:solidFill>
                  <a:srgbClr val="2D3748"/>
                </a:solidFill>
                <a:latin typeface="Poppins SemiBold"/>
                <a:cs typeface="Poppins SemiBold"/>
              </a:rPr>
              <a:t>User</a:t>
            </a:r>
            <a:r>
              <a:rPr dirty="0" sz="1600" spc="-4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135" b="1">
                <a:solidFill>
                  <a:srgbClr val="2D3748"/>
                </a:solidFill>
                <a:latin typeface="Poppins SemiBold"/>
                <a:cs typeface="Poppins SemiBold"/>
              </a:rPr>
              <a:t>Interaction</a:t>
            </a:r>
            <a:r>
              <a:rPr dirty="0" sz="1600" spc="-4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125" b="1">
                <a:solidFill>
                  <a:srgbClr val="2D3748"/>
                </a:solidFill>
                <a:latin typeface="Poppins SemiBold"/>
                <a:cs typeface="Poppins SemiBold"/>
              </a:rPr>
              <a:t>Flow</a:t>
            </a:r>
            <a:endParaRPr sz="1600">
              <a:latin typeface="Poppins SemiBold"/>
              <a:cs typeface="Poppins SemiBold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608960" y="3590599"/>
            <a:ext cx="4969510" cy="13595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150">
                <a:solidFill>
                  <a:srgbClr val="F59D0A"/>
                </a:solidFill>
                <a:latin typeface="Arial Black"/>
                <a:cs typeface="Arial Black"/>
              </a:rPr>
              <a:t></a:t>
            </a:r>
            <a:r>
              <a:rPr dirty="0" sz="1150" spc="204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dirty="0" sz="1250" spc="-135" b="0">
                <a:solidFill>
                  <a:srgbClr val="2D3748"/>
                </a:solidFill>
                <a:latin typeface="Poppins Medium"/>
                <a:cs typeface="Poppins Medium"/>
              </a:rPr>
              <a:t>The</a:t>
            </a:r>
            <a:r>
              <a:rPr dirty="0" sz="1250" spc="-5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45" b="0">
                <a:solidFill>
                  <a:srgbClr val="2D3748"/>
                </a:solidFill>
                <a:latin typeface="Poppins Medium"/>
                <a:cs typeface="Poppins Medium"/>
              </a:rPr>
              <a:t>app</a:t>
            </a:r>
            <a:r>
              <a:rPr dirty="0" sz="125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05" b="0">
                <a:solidFill>
                  <a:srgbClr val="2D3748"/>
                </a:solidFill>
                <a:latin typeface="Poppins Medium"/>
                <a:cs typeface="Poppins Medium"/>
              </a:rPr>
              <a:t>follows</a:t>
            </a:r>
            <a:r>
              <a:rPr dirty="0" sz="1250" spc="-5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50" b="0">
                <a:solidFill>
                  <a:srgbClr val="2D3748"/>
                </a:solidFill>
                <a:latin typeface="Poppins Medium"/>
                <a:cs typeface="Poppins Medium"/>
              </a:rPr>
              <a:t>a</a:t>
            </a:r>
            <a:r>
              <a:rPr dirty="0" sz="1250" spc="-5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10" b="0">
                <a:solidFill>
                  <a:srgbClr val="2D3748"/>
                </a:solidFill>
                <a:latin typeface="Poppins Medium"/>
                <a:cs typeface="Poppins Medium"/>
              </a:rPr>
              <a:t>simple,</a:t>
            </a:r>
            <a:r>
              <a:rPr dirty="0" sz="125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95" b="0">
                <a:solidFill>
                  <a:srgbClr val="2D3748"/>
                </a:solidFill>
                <a:latin typeface="Poppins Medium"/>
                <a:cs typeface="Poppins Medium"/>
              </a:rPr>
              <a:t>intuitive</a:t>
            </a:r>
            <a:r>
              <a:rPr dirty="0" sz="1250" spc="-5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10" b="0">
                <a:solidFill>
                  <a:srgbClr val="2D3748"/>
                </a:solidFill>
                <a:latin typeface="Poppins Medium"/>
                <a:cs typeface="Poppins Medium"/>
              </a:rPr>
              <a:t>interaction</a:t>
            </a:r>
            <a:r>
              <a:rPr dirty="0" sz="1250" spc="-5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0" b="0">
                <a:solidFill>
                  <a:srgbClr val="2D3748"/>
                </a:solidFill>
                <a:latin typeface="Poppins Medium"/>
                <a:cs typeface="Poppins Medium"/>
              </a:rPr>
              <a:t>pattern:</a:t>
            </a:r>
            <a:endParaRPr sz="1250">
              <a:latin typeface="Poppins Medium"/>
              <a:cs typeface="Poppins Medium"/>
            </a:endParaRPr>
          </a:p>
          <a:p>
            <a:pPr marL="202565" indent="-13335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02565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User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adjusts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input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parameters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via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sliders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and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dropdowns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in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the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sidebar</a:t>
            </a:r>
            <a:endParaRPr sz="1250">
              <a:latin typeface="Calibri"/>
              <a:cs typeface="Calibri"/>
            </a:endParaRPr>
          </a:p>
          <a:p>
            <a:pPr marL="201930" indent="-1397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01930" algn="l"/>
              </a:tabLst>
            </a:pP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App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instantly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processes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inputs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through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the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10">
                <a:solidFill>
                  <a:srgbClr val="2D3748"/>
                </a:solidFill>
                <a:latin typeface="Calibri"/>
                <a:cs typeface="Calibri"/>
              </a:rPr>
              <a:t>trained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model</a:t>
            </a:r>
            <a:endParaRPr sz="1250">
              <a:latin typeface="Calibri"/>
              <a:cs typeface="Calibri"/>
            </a:endParaRPr>
          </a:p>
          <a:p>
            <a:pPr marL="201930" indent="-14160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01930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Prediction</a:t>
            </a:r>
            <a:r>
              <a:rPr dirty="0" sz="12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results</a:t>
            </a:r>
            <a:r>
              <a:rPr dirty="0" sz="12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display</a:t>
            </a:r>
            <a:r>
              <a:rPr dirty="0" sz="12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in</a:t>
            </a:r>
            <a:r>
              <a:rPr dirty="0" sz="12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the</a:t>
            </a:r>
            <a:r>
              <a:rPr dirty="0" sz="12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main</a:t>
            </a:r>
            <a:r>
              <a:rPr dirty="0" sz="12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panel</a:t>
            </a:r>
            <a:r>
              <a:rPr dirty="0" sz="12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with</a:t>
            </a:r>
            <a:r>
              <a:rPr dirty="0" sz="1250" spc="7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probabilities</a:t>
            </a:r>
            <a:endParaRPr sz="1250">
              <a:latin typeface="Calibri"/>
              <a:cs typeface="Calibri"/>
            </a:endParaRPr>
          </a:p>
          <a:p>
            <a:pPr marL="202565" indent="-14732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202565" algn="l"/>
              </a:tabLst>
            </a:pP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Data</a:t>
            </a:r>
            <a:r>
              <a:rPr dirty="0" sz="12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visualizations</a:t>
            </a:r>
            <a:r>
              <a:rPr dirty="0" sz="12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update</a:t>
            </a:r>
            <a:r>
              <a:rPr dirty="0" sz="12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to</a:t>
            </a:r>
            <a:r>
              <a:rPr dirty="0" sz="1250" spc="10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reflect</a:t>
            </a:r>
            <a:r>
              <a:rPr dirty="0" sz="12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current</a:t>
            </a:r>
            <a:r>
              <a:rPr dirty="0" sz="125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inputs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56560" y="5552818"/>
            <a:ext cx="2331085" cy="273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00" spc="-145" b="1">
                <a:solidFill>
                  <a:srgbClr val="2D3748"/>
                </a:solidFill>
                <a:latin typeface="Poppins SemiBold"/>
                <a:cs typeface="Poppins SemiBold"/>
              </a:rPr>
              <a:t>Technical</a:t>
            </a:r>
            <a:r>
              <a:rPr dirty="0" sz="1600" spc="-40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600" spc="-150" b="1">
                <a:solidFill>
                  <a:srgbClr val="2D3748"/>
                </a:solidFill>
                <a:latin typeface="Poppins SemiBold"/>
                <a:cs typeface="Poppins SemiBold"/>
              </a:rPr>
              <a:t>Implementation</a:t>
            </a:r>
            <a:endParaRPr sz="1600">
              <a:latin typeface="Poppins SemiBold"/>
              <a:cs typeface="Poppins SemiBold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570860" y="5970855"/>
            <a:ext cx="2105025" cy="11366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50" spc="-130" b="0">
                <a:solidFill>
                  <a:srgbClr val="1F2937"/>
                </a:solidFill>
                <a:latin typeface="Poppins Medium"/>
                <a:cs typeface="Poppins Medium"/>
              </a:rPr>
              <a:t>Data</a:t>
            </a:r>
            <a:r>
              <a:rPr dirty="0" sz="1250" spc="-50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20" b="0">
                <a:solidFill>
                  <a:srgbClr val="1F2937"/>
                </a:solidFill>
                <a:latin typeface="Poppins Medium"/>
                <a:cs typeface="Poppins Medium"/>
              </a:rPr>
              <a:t>Processing</a:t>
            </a:r>
            <a:endParaRPr sz="1250">
              <a:latin typeface="Poppins Medium"/>
              <a:cs typeface="Poppins Medium"/>
            </a:endParaRPr>
          </a:p>
          <a:p>
            <a:pPr marL="164465">
              <a:lnSpc>
                <a:spcPct val="100000"/>
              </a:lnSpc>
              <a:spcBef>
                <a:spcPts val="275"/>
              </a:spcBef>
            </a:pPr>
            <a:r>
              <a:rPr dirty="0" sz="1050" spc="-80">
                <a:solidFill>
                  <a:srgbClr val="4A5462"/>
                </a:solidFill>
                <a:latin typeface="Century Gothic"/>
                <a:cs typeface="Century Gothic"/>
              </a:rPr>
              <a:t>Pandas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Century Gothic"/>
                <a:cs typeface="Century Gothic"/>
              </a:rPr>
              <a:t>data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manipulation</a:t>
            </a:r>
            <a:endParaRPr sz="1050">
              <a:latin typeface="Century Gothic"/>
              <a:cs typeface="Century Gothic"/>
            </a:endParaRPr>
          </a:p>
          <a:p>
            <a:pPr marL="164465" marR="5080">
              <a:lnSpc>
                <a:spcPts val="1200"/>
              </a:lnSpc>
              <a:spcBef>
                <a:spcPts val="330"/>
              </a:spcBef>
            </a:pPr>
            <a:r>
              <a:rPr dirty="0" sz="1050" spc="-75">
                <a:solidFill>
                  <a:srgbClr val="4A5462"/>
                </a:solidFill>
                <a:latin typeface="Century Gothic"/>
                <a:cs typeface="Century Gothic"/>
              </a:rPr>
              <a:t>One-</a:t>
            </a: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hot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encoding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Century Gothic"/>
                <a:cs typeface="Century Gothic"/>
              </a:rPr>
              <a:t>categorical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features</a:t>
            </a:r>
            <a:endParaRPr sz="1050">
              <a:latin typeface="Century Gothic"/>
              <a:cs typeface="Century Gothic"/>
            </a:endParaRPr>
          </a:p>
          <a:p>
            <a:pPr marL="164465" marR="128905">
              <a:lnSpc>
                <a:spcPts val="1200"/>
              </a:lnSpc>
              <a:spcBef>
                <a:spcPts val="300"/>
              </a:spcBef>
            </a:pP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Automated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4A5462"/>
                </a:solidFill>
                <a:latin typeface="Century Gothic"/>
                <a:cs typeface="Century Gothic"/>
              </a:rPr>
              <a:t>handling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Century Gothic"/>
                <a:cs typeface="Century Gothic"/>
              </a:rPr>
              <a:t>of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missing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values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245600" y="5970855"/>
            <a:ext cx="2203450" cy="8318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50" spc="-130" b="0">
                <a:solidFill>
                  <a:srgbClr val="1F2937"/>
                </a:solidFill>
                <a:latin typeface="Poppins Medium"/>
                <a:cs typeface="Poppins Medium"/>
              </a:rPr>
              <a:t>Model</a:t>
            </a:r>
            <a:r>
              <a:rPr dirty="0" sz="1250" spc="-50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10" b="0">
                <a:solidFill>
                  <a:srgbClr val="1F2937"/>
                </a:solidFill>
                <a:latin typeface="Poppins Medium"/>
                <a:cs typeface="Poppins Medium"/>
              </a:rPr>
              <a:t>Training</a:t>
            </a:r>
            <a:endParaRPr sz="1250">
              <a:latin typeface="Poppins Medium"/>
              <a:cs typeface="Poppins Medium"/>
            </a:endParaRPr>
          </a:p>
          <a:p>
            <a:pPr marL="164465" marR="5080">
              <a:lnSpc>
                <a:spcPct val="119000"/>
              </a:lnSpc>
              <a:spcBef>
                <a:spcPts val="35"/>
              </a:spcBef>
            </a:pPr>
            <a:r>
              <a:rPr dirty="0" sz="1050">
                <a:solidFill>
                  <a:srgbClr val="4A5462"/>
                </a:solidFill>
                <a:latin typeface="Century Gothic"/>
                <a:cs typeface="Century Gothic"/>
              </a:rPr>
              <a:t>scikit-</a:t>
            </a:r>
            <a:r>
              <a:rPr dirty="0" sz="1050" spc="-60">
                <a:solidFill>
                  <a:srgbClr val="4A5462"/>
                </a:solidFill>
                <a:latin typeface="Century Gothic"/>
                <a:cs typeface="Century Gothic"/>
              </a:rPr>
              <a:t>learn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RandomForestClassifier </a:t>
            </a:r>
            <a:r>
              <a:rPr dirty="0" sz="1050" spc="-80">
                <a:solidFill>
                  <a:srgbClr val="4A5462"/>
                </a:solidFill>
                <a:latin typeface="Century Gothic"/>
                <a:cs typeface="Century Gothic"/>
              </a:rPr>
              <a:t>Optimized</a:t>
            </a:r>
            <a:r>
              <a:rPr dirty="0" sz="1050" spc="-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hyperparameters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Probability</a:t>
            </a:r>
            <a:r>
              <a:rPr dirty="0" sz="1050" spc="-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0">
                <a:solidFill>
                  <a:srgbClr val="4A5462"/>
                </a:solidFill>
                <a:latin typeface="Century Gothic"/>
                <a:cs typeface="Century Gothic"/>
              </a:rPr>
              <a:t>estimation</a:t>
            </a:r>
            <a:r>
              <a:rPr dirty="0" sz="105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enabled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70860" y="7380554"/>
            <a:ext cx="2330450" cy="8318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50" spc="-120" b="0">
                <a:solidFill>
                  <a:srgbClr val="1F2937"/>
                </a:solidFill>
                <a:latin typeface="Poppins Medium"/>
                <a:cs typeface="Poppins Medium"/>
              </a:rPr>
              <a:t>User</a:t>
            </a:r>
            <a:r>
              <a:rPr dirty="0" sz="1250" spc="-45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10" b="0">
                <a:solidFill>
                  <a:srgbClr val="1F2937"/>
                </a:solidFill>
                <a:latin typeface="Poppins Medium"/>
                <a:cs typeface="Poppins Medium"/>
              </a:rPr>
              <a:t>Interface</a:t>
            </a:r>
            <a:endParaRPr sz="1250">
              <a:latin typeface="Poppins Medium"/>
              <a:cs typeface="Poppins Medium"/>
            </a:endParaRPr>
          </a:p>
          <a:p>
            <a:pPr marL="164465" marR="454025">
              <a:lnSpc>
                <a:spcPct val="119000"/>
              </a:lnSpc>
              <a:spcBef>
                <a:spcPts val="35"/>
              </a:spcBef>
            </a:pPr>
            <a:r>
              <a:rPr dirty="0" sz="1050" spc="-40">
                <a:solidFill>
                  <a:srgbClr val="4A5462"/>
                </a:solidFill>
                <a:latin typeface="Century Gothic"/>
                <a:cs typeface="Century Gothic"/>
              </a:rPr>
              <a:t>Streamlit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4A5462"/>
                </a:solidFill>
                <a:latin typeface="Century Gothic"/>
                <a:cs typeface="Century Gothic"/>
              </a:rPr>
              <a:t>widgets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inputs </a:t>
            </a:r>
            <a:r>
              <a:rPr dirty="0" sz="1050" spc="-45">
                <a:solidFill>
                  <a:srgbClr val="4A5462"/>
                </a:solidFill>
                <a:latin typeface="Century Gothic"/>
                <a:cs typeface="Century Gothic"/>
              </a:rPr>
              <a:t>Progress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4A5462"/>
                </a:solidFill>
                <a:latin typeface="Century Gothic"/>
                <a:cs typeface="Century Gothic"/>
              </a:rPr>
              <a:t>bars</a:t>
            </a:r>
            <a:r>
              <a:rPr dirty="0" sz="1050" spc="-2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0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50">
                <a:solidFill>
                  <a:srgbClr val="4A5462"/>
                </a:solidFill>
                <a:latin typeface="Century Gothic"/>
                <a:cs typeface="Century Gothic"/>
              </a:rPr>
              <a:t>probabilities</a:t>
            </a:r>
            <a:endParaRPr sz="1050">
              <a:latin typeface="Century Gothic"/>
              <a:cs typeface="Century Gothic"/>
            </a:endParaRPr>
          </a:p>
          <a:p>
            <a:pPr marL="164465">
              <a:lnSpc>
                <a:spcPct val="100000"/>
              </a:lnSpc>
              <a:spcBef>
                <a:spcPts val="240"/>
              </a:spcBef>
            </a:pP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Expandable</a:t>
            </a:r>
            <a:r>
              <a:rPr dirty="0" sz="1050" spc="-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Century Gothic"/>
                <a:cs typeface="Century Gothic"/>
              </a:rPr>
              <a:t>data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exploration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35">
                <a:solidFill>
                  <a:srgbClr val="4A5462"/>
                </a:solidFill>
                <a:latin typeface="Century Gothic"/>
                <a:cs typeface="Century Gothic"/>
              </a:rPr>
              <a:t>sections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245600" y="7380554"/>
            <a:ext cx="1988820" cy="98425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250" spc="-35" b="0">
                <a:solidFill>
                  <a:srgbClr val="1F2937"/>
                </a:solidFill>
                <a:latin typeface="Poppins Medium"/>
                <a:cs typeface="Poppins Medium"/>
              </a:rPr>
              <a:t>Deployment</a:t>
            </a:r>
            <a:endParaRPr sz="1250">
              <a:latin typeface="Poppins Medium"/>
              <a:cs typeface="Poppins Medium"/>
            </a:endParaRPr>
          </a:p>
          <a:p>
            <a:pPr marL="164465" marR="321310">
              <a:lnSpc>
                <a:spcPct val="119000"/>
              </a:lnSpc>
              <a:spcBef>
                <a:spcPts val="35"/>
              </a:spcBef>
            </a:pPr>
            <a:r>
              <a:rPr dirty="0" sz="1050" spc="-55">
                <a:solidFill>
                  <a:srgbClr val="4A5462"/>
                </a:solidFill>
                <a:latin typeface="Century Gothic"/>
                <a:cs typeface="Century Gothic"/>
              </a:rPr>
              <a:t>Version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5">
                <a:solidFill>
                  <a:srgbClr val="4A5462"/>
                </a:solidFill>
                <a:latin typeface="Century Gothic"/>
                <a:cs typeface="Century Gothic"/>
              </a:rPr>
              <a:t>control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60">
                <a:solidFill>
                  <a:srgbClr val="4A5462"/>
                </a:solidFill>
                <a:latin typeface="Century Gothic"/>
                <a:cs typeface="Century Gothic"/>
              </a:rPr>
              <a:t>with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Git </a:t>
            </a: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Hosted</a:t>
            </a:r>
            <a:r>
              <a:rPr dirty="0" sz="10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100">
                <a:solidFill>
                  <a:srgbClr val="4A5462"/>
                </a:solidFill>
                <a:latin typeface="Century Gothic"/>
                <a:cs typeface="Century Gothic"/>
              </a:rPr>
              <a:t>on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0">
                <a:solidFill>
                  <a:srgbClr val="4A5462"/>
                </a:solidFill>
                <a:latin typeface="Century Gothic"/>
                <a:cs typeface="Century Gothic"/>
              </a:rPr>
              <a:t>Streamlit</a:t>
            </a:r>
            <a:r>
              <a:rPr dirty="0" sz="1050" spc="-2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Cloud</a:t>
            </a:r>
            <a:endParaRPr sz="1050">
              <a:latin typeface="Century Gothic"/>
              <a:cs typeface="Century Gothic"/>
            </a:endParaRPr>
          </a:p>
          <a:p>
            <a:pPr marL="164465" marR="5080">
              <a:lnSpc>
                <a:spcPts val="1200"/>
              </a:lnSpc>
              <a:spcBef>
                <a:spcPts val="330"/>
              </a:spcBef>
            </a:pPr>
            <a:r>
              <a:rPr dirty="0" sz="1050" spc="-70">
                <a:solidFill>
                  <a:srgbClr val="4A5462"/>
                </a:solidFill>
                <a:latin typeface="Century Gothic"/>
                <a:cs typeface="Century Gothic"/>
              </a:rPr>
              <a:t>Environment</a:t>
            </a:r>
            <a:r>
              <a:rPr dirty="0" sz="1050" spc="1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Century Gothic"/>
                <a:cs typeface="Century Gothic"/>
              </a:rPr>
              <a:t>management</a:t>
            </a:r>
            <a:r>
              <a:rPr dirty="0" sz="1050" spc="1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050" spc="-45">
                <a:solidFill>
                  <a:srgbClr val="4A5462"/>
                </a:solidFill>
                <a:latin typeface="Century Gothic"/>
                <a:cs typeface="Century Gothic"/>
              </a:rPr>
              <a:t>with </a:t>
            </a:r>
            <a:r>
              <a:rPr dirty="0" sz="1050" spc="-10">
                <a:solidFill>
                  <a:srgbClr val="4A5462"/>
                </a:solidFill>
                <a:latin typeface="Century Gothic"/>
                <a:cs typeface="Century Gothic"/>
              </a:rPr>
              <a:t>requirements.txt</a:t>
            </a:r>
            <a:endParaRPr sz="1050">
              <a:latin typeface="Century Gothic"/>
              <a:cs typeface="Century Gothic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130901" y="8904831"/>
            <a:ext cx="387413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595">
                <a:solidFill>
                  <a:srgbClr val="1D40AF"/>
                </a:solidFill>
                <a:latin typeface="Arial Black"/>
                <a:cs typeface="Arial Black"/>
              </a:rPr>
              <a:t></a:t>
            </a:r>
            <a:r>
              <a:rPr dirty="0" sz="1150" spc="245">
                <a:solidFill>
                  <a:srgbClr val="1D40AF"/>
                </a:solidFill>
                <a:latin typeface="Arial Black"/>
                <a:cs typeface="Arial Black"/>
              </a:rPr>
              <a:t> </a:t>
            </a:r>
            <a:r>
              <a:rPr dirty="0" sz="1250" spc="-100" b="0">
                <a:solidFill>
                  <a:srgbClr val="1D40AF"/>
                </a:solidFill>
                <a:latin typeface="Poppins Medium"/>
                <a:cs typeface="Poppins Medium"/>
              </a:rPr>
              <a:t>Live</a:t>
            </a:r>
            <a:r>
              <a:rPr dirty="0" sz="1250" spc="-30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250" spc="-140" b="0">
                <a:solidFill>
                  <a:srgbClr val="1D40AF"/>
                </a:solidFill>
                <a:latin typeface="Poppins Medium"/>
                <a:cs typeface="Poppins Medium"/>
              </a:rPr>
              <a:t>Demo:</a:t>
            </a:r>
            <a:r>
              <a:rPr dirty="0" sz="1250" spc="-25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u="sng" sz="1250" spc="-114" b="0">
                <a:solidFill>
                  <a:srgbClr val="1D40AF"/>
                </a:solidFill>
                <a:uFill>
                  <a:solidFill>
                    <a:srgbClr val="1D40AF"/>
                  </a:solidFill>
                </a:uFill>
                <a:latin typeface="Poppins Medium"/>
                <a:cs typeface="Poppins Medium"/>
              </a:rPr>
              <a:t>https://sp-</a:t>
            </a:r>
            <a:r>
              <a:rPr dirty="0" u="sng" sz="1250" spc="-125" b="0">
                <a:solidFill>
                  <a:srgbClr val="1D40AF"/>
                </a:solidFill>
                <a:uFill>
                  <a:solidFill>
                    <a:srgbClr val="1D40AF"/>
                  </a:solidFill>
                </a:uFill>
                <a:latin typeface="Poppins Medium"/>
                <a:cs typeface="Poppins Medium"/>
              </a:rPr>
              <a:t>machinelearning.streamlit.app</a:t>
            </a:r>
            <a:endParaRPr sz="1250">
              <a:latin typeface="Poppins Medium"/>
              <a:cs typeface="Poppins Medium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0" y="1222247"/>
            <a:ext cx="12192000" cy="8865235"/>
            <a:chOff x="0" y="1222247"/>
            <a:chExt cx="12192000" cy="8865235"/>
          </a:xfrm>
        </p:grpSpPr>
        <p:sp>
          <p:nvSpPr>
            <p:cNvPr id="40" name="object 40" descr=""/>
            <p:cNvSpPr/>
            <p:nvPr/>
          </p:nvSpPr>
          <p:spPr>
            <a:xfrm>
              <a:off x="0" y="9544048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7"/>
                  </a:lnTo>
                  <a:lnTo>
                    <a:pt x="3262" y="488811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6" y="537124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0" y="95440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1247" y="1222247"/>
              <a:ext cx="8089391" cy="832103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144587" y="1416050"/>
            <a:ext cx="22542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375">
                <a:solidFill>
                  <a:srgbClr val="3181CD"/>
                </a:solidFill>
                <a:latin typeface="Arial Black"/>
                <a:cs typeface="Arial Black"/>
              </a:rPr>
              <a:t>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63128" y="2021375"/>
            <a:ext cx="118808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90" b="1">
                <a:solidFill>
                  <a:srgbClr val="2B5281"/>
                </a:solidFill>
                <a:latin typeface="Poppins SemiBold"/>
                <a:cs typeface="Poppins SemiBold"/>
              </a:rPr>
              <a:t>1.</a:t>
            </a:r>
            <a:r>
              <a:rPr dirty="0" sz="1450" spc="-5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60" b="1">
                <a:solidFill>
                  <a:srgbClr val="2B5281"/>
                </a:solidFill>
                <a:latin typeface="Poppins SemiBold"/>
                <a:cs typeface="Poppins SemiBold"/>
              </a:rPr>
              <a:t>Data</a:t>
            </a:r>
            <a:r>
              <a:rPr dirty="0" sz="1450" spc="-5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45" b="1">
                <a:solidFill>
                  <a:srgbClr val="2B5281"/>
                </a:solidFill>
                <a:latin typeface="Poppins SemiBold"/>
                <a:cs typeface="Poppins SemiBold"/>
              </a:rPr>
              <a:t>Loading</a:t>
            </a:r>
            <a:endParaRPr sz="1450">
              <a:latin typeface="Poppins SemiBold"/>
              <a:cs typeface="Poppins SemiBold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59233" y="2313542"/>
            <a:ext cx="1596390" cy="425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2410" marR="5080" indent="-220345">
              <a:lnSpc>
                <a:spcPct val="109400"/>
              </a:lnSpc>
              <a:spcBef>
                <a:spcPts val="95"/>
              </a:spcBef>
            </a:pPr>
            <a:r>
              <a:rPr dirty="0" sz="1200" spc="-114">
                <a:solidFill>
                  <a:srgbClr val="708095"/>
                </a:solidFill>
                <a:latin typeface="Century Gothic"/>
                <a:cs typeface="Century Gothic"/>
              </a:rPr>
              <a:t>Loading</a:t>
            </a:r>
            <a:r>
              <a:rPr dirty="0" sz="120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125">
                <a:solidFill>
                  <a:srgbClr val="708095"/>
                </a:solidFill>
                <a:latin typeface="Century Gothic"/>
                <a:cs typeface="Century Gothic"/>
              </a:rPr>
              <a:t>cleaned</a:t>
            </a:r>
            <a:r>
              <a:rPr dirty="0" sz="120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70">
                <a:solidFill>
                  <a:srgbClr val="708095"/>
                </a:solidFill>
                <a:latin typeface="Century Gothic"/>
                <a:cs typeface="Century Gothic"/>
              </a:rPr>
              <a:t>Palmer </a:t>
            </a:r>
            <a:r>
              <a:rPr dirty="0" sz="1200" spc="-80">
                <a:solidFill>
                  <a:srgbClr val="708095"/>
                </a:solidFill>
                <a:latin typeface="Century Gothic"/>
                <a:cs typeface="Century Gothic"/>
              </a:rPr>
              <a:t>Penguins</a:t>
            </a:r>
            <a:r>
              <a:rPr dirty="0" sz="120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10">
                <a:solidFill>
                  <a:srgbClr val="708095"/>
                </a:solidFill>
                <a:latin typeface="Century Gothic"/>
                <a:cs typeface="Century Gothic"/>
              </a:rPr>
              <a:t>dataset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535362" y="1416050"/>
            <a:ext cx="2825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solidFill>
                  <a:srgbClr val="3181CD"/>
                </a:solidFill>
                <a:latin typeface="Arial Black"/>
                <a:cs typeface="Arial Black"/>
              </a:rPr>
              <a:t>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027858" y="2021375"/>
            <a:ext cx="129794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14" b="1">
                <a:solidFill>
                  <a:srgbClr val="2B5281"/>
                </a:solidFill>
                <a:latin typeface="Poppins SemiBold"/>
                <a:cs typeface="Poppins SemiBold"/>
              </a:rPr>
              <a:t>2.</a:t>
            </a:r>
            <a:r>
              <a:rPr dirty="0" sz="1450" spc="-5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45" b="1">
                <a:solidFill>
                  <a:srgbClr val="2B5281"/>
                </a:solidFill>
                <a:latin typeface="Poppins SemiBold"/>
                <a:cs typeface="Poppins SemiBold"/>
              </a:rPr>
              <a:t>Preprocessing</a:t>
            </a:r>
            <a:endParaRPr sz="1450">
              <a:latin typeface="Poppins SemiBold"/>
              <a:cs typeface="Poppins SemiBold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975322" y="2313542"/>
            <a:ext cx="1402715" cy="425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2434" marR="5080" indent="-420370">
              <a:lnSpc>
                <a:spcPct val="109400"/>
              </a:lnSpc>
              <a:spcBef>
                <a:spcPts val="95"/>
              </a:spcBef>
            </a:pPr>
            <a:r>
              <a:rPr dirty="0" sz="1200" spc="-114">
                <a:solidFill>
                  <a:srgbClr val="708095"/>
                </a:solidFill>
                <a:latin typeface="Century Gothic"/>
                <a:cs typeface="Century Gothic"/>
              </a:rPr>
              <a:t>Encoding</a:t>
            </a:r>
            <a:r>
              <a:rPr dirty="0" sz="120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95">
                <a:solidFill>
                  <a:srgbClr val="708095"/>
                </a:solidFill>
                <a:latin typeface="Century Gothic"/>
                <a:cs typeface="Century Gothic"/>
              </a:rPr>
              <a:t>categorical </a:t>
            </a:r>
            <a:r>
              <a:rPr dirty="0" sz="1200" spc="-10">
                <a:solidFill>
                  <a:srgbClr val="708095"/>
                </a:solidFill>
                <a:latin typeface="Century Gothic"/>
                <a:cs typeface="Century Gothic"/>
              </a:rPr>
              <a:t>features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968999" y="1416050"/>
            <a:ext cx="2540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50">
                <a:solidFill>
                  <a:srgbClr val="3181CD"/>
                </a:solidFill>
                <a:latin typeface="Arial Black"/>
                <a:cs typeface="Arial Black"/>
              </a:rPr>
              <a:t>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423395" y="2021375"/>
            <a:ext cx="134556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20" b="1">
                <a:solidFill>
                  <a:srgbClr val="2B5281"/>
                </a:solidFill>
                <a:latin typeface="Poppins SemiBold"/>
                <a:cs typeface="Poppins SemiBold"/>
              </a:rPr>
              <a:t>3.</a:t>
            </a:r>
            <a:r>
              <a:rPr dirty="0" sz="1450" spc="-4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60" b="1">
                <a:solidFill>
                  <a:srgbClr val="2B5281"/>
                </a:solidFill>
                <a:latin typeface="Poppins SemiBold"/>
                <a:cs typeface="Poppins SemiBold"/>
              </a:rPr>
              <a:t>Model</a:t>
            </a:r>
            <a:r>
              <a:rPr dirty="0" sz="1450" spc="-4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35" b="1">
                <a:solidFill>
                  <a:srgbClr val="2B5281"/>
                </a:solidFill>
                <a:latin typeface="Poppins SemiBold"/>
                <a:cs typeface="Poppins SemiBold"/>
              </a:rPr>
              <a:t>Training</a:t>
            </a:r>
            <a:endParaRPr sz="1450">
              <a:latin typeface="Poppins SemiBold"/>
              <a:cs typeface="Poppins SemiBold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315048" y="2313542"/>
            <a:ext cx="1562100" cy="425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5775" marR="5080" indent="-473709">
              <a:lnSpc>
                <a:spcPct val="109400"/>
              </a:lnSpc>
              <a:spcBef>
                <a:spcPts val="95"/>
              </a:spcBef>
            </a:pPr>
            <a:r>
              <a:rPr dirty="0" sz="1200" spc="-55">
                <a:solidFill>
                  <a:srgbClr val="708095"/>
                </a:solidFill>
                <a:latin typeface="Century Gothic"/>
                <a:cs typeface="Century Gothic"/>
              </a:rPr>
              <a:t>Training</a:t>
            </a:r>
            <a:r>
              <a:rPr dirty="0" sz="120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125">
                <a:solidFill>
                  <a:srgbClr val="708095"/>
                </a:solidFill>
                <a:latin typeface="Century Gothic"/>
                <a:cs typeface="Century Gothic"/>
              </a:rPr>
              <a:t>Random</a:t>
            </a:r>
            <a:r>
              <a:rPr dirty="0" sz="120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45">
                <a:solidFill>
                  <a:srgbClr val="708095"/>
                </a:solidFill>
                <a:latin typeface="Century Gothic"/>
                <a:cs typeface="Century Gothic"/>
              </a:rPr>
              <a:t>Forest </a:t>
            </a:r>
            <a:r>
              <a:rPr dirty="0" sz="1200" spc="-10">
                <a:solidFill>
                  <a:srgbClr val="708095"/>
                </a:solidFill>
                <a:latin typeface="Century Gothic"/>
                <a:cs typeface="Century Gothic"/>
              </a:rPr>
              <a:t>Classifier</a:t>
            </a:r>
            <a:endParaRPr sz="1200">
              <a:latin typeface="Century Gothic"/>
              <a:cs typeface="Century Gothic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388350" y="1416050"/>
            <a:ext cx="254000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50">
                <a:solidFill>
                  <a:srgbClr val="3181CD"/>
                </a:solidFill>
                <a:latin typeface="Arial Black"/>
                <a:cs typeface="Arial Black"/>
              </a:rPr>
              <a:t>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021637" y="2021375"/>
            <a:ext cx="98742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25" b="1">
                <a:solidFill>
                  <a:srgbClr val="2B5281"/>
                </a:solidFill>
                <a:latin typeface="Poppins SemiBold"/>
                <a:cs typeface="Poppins SemiBold"/>
              </a:rPr>
              <a:t>4.</a:t>
            </a:r>
            <a:r>
              <a:rPr dirty="0" sz="1450" spc="-4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35" b="1">
                <a:solidFill>
                  <a:srgbClr val="2B5281"/>
                </a:solidFill>
                <a:latin typeface="Poppins SemiBold"/>
                <a:cs typeface="Poppins SemiBold"/>
              </a:rPr>
              <a:t>Prediction</a:t>
            </a:r>
            <a:endParaRPr sz="1450">
              <a:latin typeface="Poppins SemiBold"/>
              <a:cs typeface="Poppins SemiBold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570539" y="2329260"/>
            <a:ext cx="188976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60">
                <a:solidFill>
                  <a:srgbClr val="708095"/>
                </a:solidFill>
                <a:latin typeface="Century Gothic"/>
                <a:cs typeface="Century Gothic"/>
              </a:rPr>
              <a:t>Real-</a:t>
            </a:r>
            <a:r>
              <a:rPr dirty="0" sz="1200" spc="-70">
                <a:solidFill>
                  <a:srgbClr val="708095"/>
                </a:solidFill>
                <a:latin typeface="Century Gothic"/>
                <a:cs typeface="Century Gothic"/>
              </a:rPr>
              <a:t>time</a:t>
            </a:r>
            <a:r>
              <a:rPr dirty="0" sz="120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75">
                <a:solidFill>
                  <a:srgbClr val="708095"/>
                </a:solidFill>
                <a:latin typeface="Century Gothic"/>
                <a:cs typeface="Century Gothic"/>
              </a:rPr>
              <a:t>species</a:t>
            </a:r>
            <a:r>
              <a:rPr dirty="0" sz="120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65">
                <a:solidFill>
                  <a:srgbClr val="708095"/>
                </a:solidFill>
                <a:latin typeface="Century Gothic"/>
                <a:cs typeface="Century Gothic"/>
              </a:rPr>
              <a:t>prediction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518647" y="1222247"/>
            <a:ext cx="832485" cy="832485"/>
            <a:chOff x="10518647" y="1222247"/>
            <a:chExt cx="832485" cy="832485"/>
          </a:xfrm>
        </p:grpSpPr>
        <p:sp>
          <p:nvSpPr>
            <p:cNvPr id="56" name="object 56" descr=""/>
            <p:cNvSpPr/>
            <p:nvPr/>
          </p:nvSpPr>
          <p:spPr>
            <a:xfrm>
              <a:off x="10518647" y="1222247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832103" y="832103"/>
                  </a:moveTo>
                  <a:lnTo>
                    <a:pt x="0" y="832103"/>
                  </a:lnTo>
                  <a:lnTo>
                    <a:pt x="0" y="0"/>
                  </a:lnTo>
                  <a:lnTo>
                    <a:pt x="832103" y="0"/>
                  </a:lnTo>
                  <a:lnTo>
                    <a:pt x="832103" y="54101"/>
                  </a:lnTo>
                  <a:lnTo>
                    <a:pt x="416051" y="54101"/>
                  </a:lnTo>
                  <a:lnTo>
                    <a:pt x="400141" y="54490"/>
                  </a:lnTo>
                  <a:lnTo>
                    <a:pt x="352871" y="60324"/>
                  </a:lnTo>
                  <a:lnTo>
                    <a:pt x="306965" y="73024"/>
                  </a:lnTo>
                  <a:lnTo>
                    <a:pt x="263386" y="92338"/>
                  </a:lnTo>
                  <a:lnTo>
                    <a:pt x="223116" y="117842"/>
                  </a:lnTo>
                  <a:lnTo>
                    <a:pt x="187054" y="148955"/>
                  </a:lnTo>
                  <a:lnTo>
                    <a:pt x="155942" y="185017"/>
                  </a:lnTo>
                  <a:lnTo>
                    <a:pt x="130437" y="225288"/>
                  </a:lnTo>
                  <a:lnTo>
                    <a:pt x="111123" y="268867"/>
                  </a:lnTo>
                  <a:lnTo>
                    <a:pt x="98423" y="314771"/>
                  </a:lnTo>
                  <a:lnTo>
                    <a:pt x="92590" y="362042"/>
                  </a:lnTo>
                  <a:lnTo>
                    <a:pt x="92201" y="377951"/>
                  </a:lnTo>
                  <a:lnTo>
                    <a:pt x="92590" y="393861"/>
                  </a:lnTo>
                  <a:lnTo>
                    <a:pt x="98423" y="441131"/>
                  </a:lnTo>
                  <a:lnTo>
                    <a:pt x="111123" y="487036"/>
                  </a:lnTo>
                  <a:lnTo>
                    <a:pt x="130437" y="530615"/>
                  </a:lnTo>
                  <a:lnTo>
                    <a:pt x="155941" y="570885"/>
                  </a:lnTo>
                  <a:lnTo>
                    <a:pt x="187054" y="606948"/>
                  </a:lnTo>
                  <a:lnTo>
                    <a:pt x="223116" y="638060"/>
                  </a:lnTo>
                  <a:lnTo>
                    <a:pt x="263386" y="663565"/>
                  </a:lnTo>
                  <a:lnTo>
                    <a:pt x="306965" y="682879"/>
                  </a:lnTo>
                  <a:lnTo>
                    <a:pt x="352870" y="695579"/>
                  </a:lnTo>
                  <a:lnTo>
                    <a:pt x="400141" y="701412"/>
                  </a:lnTo>
                  <a:lnTo>
                    <a:pt x="416051" y="701801"/>
                  </a:lnTo>
                  <a:lnTo>
                    <a:pt x="832103" y="701801"/>
                  </a:lnTo>
                  <a:lnTo>
                    <a:pt x="832103" y="832103"/>
                  </a:lnTo>
                  <a:close/>
                </a:path>
                <a:path w="832484" h="832485">
                  <a:moveTo>
                    <a:pt x="832103" y="701801"/>
                  </a:moveTo>
                  <a:lnTo>
                    <a:pt x="416051" y="701801"/>
                  </a:lnTo>
                  <a:lnTo>
                    <a:pt x="431961" y="701412"/>
                  </a:lnTo>
                  <a:lnTo>
                    <a:pt x="447794" y="700246"/>
                  </a:lnTo>
                  <a:lnTo>
                    <a:pt x="494759" y="692093"/>
                  </a:lnTo>
                  <a:lnTo>
                    <a:pt x="539983" y="677150"/>
                  </a:lnTo>
                  <a:lnTo>
                    <a:pt x="582528" y="655738"/>
                  </a:lnTo>
                  <a:lnTo>
                    <a:pt x="621502" y="628293"/>
                  </a:lnTo>
                  <a:lnTo>
                    <a:pt x="656023" y="595423"/>
                  </a:lnTo>
                  <a:lnTo>
                    <a:pt x="685322" y="557873"/>
                  </a:lnTo>
                  <a:lnTo>
                    <a:pt x="708801" y="516433"/>
                  </a:lnTo>
                  <a:lnTo>
                    <a:pt x="725960" y="471961"/>
                  </a:lnTo>
                  <a:lnTo>
                    <a:pt x="736401" y="425451"/>
                  </a:lnTo>
                  <a:lnTo>
                    <a:pt x="739901" y="377951"/>
                  </a:lnTo>
                  <a:lnTo>
                    <a:pt x="739512" y="362042"/>
                  </a:lnTo>
                  <a:lnTo>
                    <a:pt x="733678" y="314771"/>
                  </a:lnTo>
                  <a:lnTo>
                    <a:pt x="720978" y="268867"/>
                  </a:lnTo>
                  <a:lnTo>
                    <a:pt x="701664" y="225288"/>
                  </a:lnTo>
                  <a:lnTo>
                    <a:pt x="676160" y="185017"/>
                  </a:lnTo>
                  <a:lnTo>
                    <a:pt x="645048" y="148955"/>
                  </a:lnTo>
                  <a:lnTo>
                    <a:pt x="608985" y="117842"/>
                  </a:lnTo>
                  <a:lnTo>
                    <a:pt x="568715" y="92338"/>
                  </a:lnTo>
                  <a:lnTo>
                    <a:pt x="525135" y="73024"/>
                  </a:lnTo>
                  <a:lnTo>
                    <a:pt x="479231" y="60324"/>
                  </a:lnTo>
                  <a:lnTo>
                    <a:pt x="431961" y="54490"/>
                  </a:lnTo>
                  <a:lnTo>
                    <a:pt x="416051" y="54101"/>
                  </a:lnTo>
                  <a:lnTo>
                    <a:pt x="832103" y="54101"/>
                  </a:lnTo>
                  <a:lnTo>
                    <a:pt x="832103" y="701801"/>
                  </a:lnTo>
                  <a:close/>
                </a:path>
              </a:pathLst>
            </a:custGeom>
            <a:solidFill>
              <a:srgbClr val="3181CD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0601323" y="12668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5" y="644412"/>
                  </a:lnTo>
                  <a:lnTo>
                    <a:pt x="176221" y="627385"/>
                  </a:lnTo>
                  <a:lnTo>
                    <a:pt x="141410" y="605935"/>
                  </a:lnTo>
                  <a:lnTo>
                    <a:pt x="109492" y="580389"/>
                  </a:lnTo>
                  <a:lnTo>
                    <a:pt x="80940" y="551128"/>
                  </a:lnTo>
                  <a:lnTo>
                    <a:pt x="56181" y="518587"/>
                  </a:lnTo>
                  <a:lnTo>
                    <a:pt x="35593" y="483261"/>
                  </a:lnTo>
                  <a:lnTo>
                    <a:pt x="19485" y="445685"/>
                  </a:lnTo>
                  <a:lnTo>
                    <a:pt x="8099" y="406420"/>
                  </a:lnTo>
                  <a:lnTo>
                    <a:pt x="1604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4" y="205797"/>
                  </a:lnTo>
                  <a:lnTo>
                    <a:pt x="43309" y="169052"/>
                  </a:lnTo>
                  <a:lnTo>
                    <a:pt x="65604" y="134783"/>
                  </a:lnTo>
                  <a:lnTo>
                    <a:pt x="91925" y="103501"/>
                  </a:lnTo>
                  <a:lnTo>
                    <a:pt x="121882" y="75672"/>
                  </a:lnTo>
                  <a:lnTo>
                    <a:pt x="155020" y="51720"/>
                  </a:lnTo>
                  <a:lnTo>
                    <a:pt x="190836" y="32007"/>
                  </a:lnTo>
                  <a:lnTo>
                    <a:pt x="228798" y="16826"/>
                  </a:lnTo>
                  <a:lnTo>
                    <a:pt x="268335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9" y="100"/>
                  </a:lnTo>
                  <a:lnTo>
                    <a:pt x="382290" y="3608"/>
                  </a:lnTo>
                  <a:lnTo>
                    <a:pt x="422287" y="12075"/>
                  </a:lnTo>
                  <a:lnTo>
                    <a:pt x="460950" y="25376"/>
                  </a:lnTo>
                  <a:lnTo>
                    <a:pt x="497695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6" y="121883"/>
                  </a:lnTo>
                  <a:lnTo>
                    <a:pt x="615028" y="155021"/>
                  </a:lnTo>
                  <a:lnTo>
                    <a:pt x="634741" y="190838"/>
                  </a:lnTo>
                  <a:lnTo>
                    <a:pt x="649922" y="228798"/>
                  </a:lnTo>
                  <a:lnTo>
                    <a:pt x="660343" y="268336"/>
                  </a:lnTo>
                  <a:lnTo>
                    <a:pt x="665847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2" y="382291"/>
                  </a:lnTo>
                  <a:lnTo>
                    <a:pt x="654674" y="422287"/>
                  </a:lnTo>
                  <a:lnTo>
                    <a:pt x="641371" y="460951"/>
                  </a:lnTo>
                  <a:lnTo>
                    <a:pt x="623438" y="497697"/>
                  </a:lnTo>
                  <a:lnTo>
                    <a:pt x="601144" y="531966"/>
                  </a:lnTo>
                  <a:lnTo>
                    <a:pt x="574821" y="563248"/>
                  </a:lnTo>
                  <a:lnTo>
                    <a:pt x="544865" y="591077"/>
                  </a:lnTo>
                  <a:lnTo>
                    <a:pt x="511726" y="615029"/>
                  </a:lnTo>
                  <a:lnTo>
                    <a:pt x="475911" y="634742"/>
                  </a:lnTo>
                  <a:lnTo>
                    <a:pt x="437949" y="649922"/>
                  </a:lnTo>
                  <a:lnTo>
                    <a:pt x="398411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10793411" y="1416050"/>
            <a:ext cx="28257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75">
                <a:solidFill>
                  <a:srgbClr val="3181CD"/>
                </a:solidFill>
                <a:latin typeface="Arial Black"/>
                <a:cs typeface="Arial Black"/>
              </a:rPr>
              <a:t>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335468" y="2021375"/>
            <a:ext cx="119888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25" b="1">
                <a:solidFill>
                  <a:srgbClr val="2B5281"/>
                </a:solidFill>
                <a:latin typeface="Poppins SemiBold"/>
                <a:cs typeface="Poppins SemiBold"/>
              </a:rPr>
              <a:t>5.</a:t>
            </a:r>
            <a:r>
              <a:rPr dirty="0" sz="1450" spc="-5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450" spc="-130" b="1">
                <a:solidFill>
                  <a:srgbClr val="2B5281"/>
                </a:solidFill>
                <a:latin typeface="Poppins SemiBold"/>
                <a:cs typeface="Poppins SemiBold"/>
              </a:rPr>
              <a:t>Visualization</a:t>
            </a:r>
            <a:endParaRPr sz="1450">
              <a:latin typeface="Poppins SemiBold"/>
              <a:cs typeface="Poppins SemiBold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242004" y="2313542"/>
            <a:ext cx="1385570" cy="425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50" marR="5080" indent="-311785">
              <a:lnSpc>
                <a:spcPct val="109400"/>
              </a:lnSpc>
              <a:spcBef>
                <a:spcPts val="95"/>
              </a:spcBef>
            </a:pPr>
            <a:r>
              <a:rPr dirty="0" sz="1200" spc="-75">
                <a:solidFill>
                  <a:srgbClr val="708095"/>
                </a:solidFill>
                <a:latin typeface="Century Gothic"/>
                <a:cs typeface="Century Gothic"/>
              </a:rPr>
              <a:t>Displaying</a:t>
            </a:r>
            <a:r>
              <a:rPr dirty="0" sz="120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25">
                <a:solidFill>
                  <a:srgbClr val="708095"/>
                </a:solidFill>
                <a:latin typeface="Century Gothic"/>
                <a:cs typeface="Century Gothic"/>
              </a:rPr>
              <a:t>results</a:t>
            </a:r>
            <a:r>
              <a:rPr dirty="0" sz="120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35">
                <a:solidFill>
                  <a:srgbClr val="708095"/>
                </a:solidFill>
                <a:latin typeface="Century Gothic"/>
                <a:cs typeface="Century Gothic"/>
              </a:rPr>
              <a:t>via </a:t>
            </a:r>
            <a:r>
              <a:rPr dirty="0" sz="1200" spc="-55">
                <a:solidFill>
                  <a:srgbClr val="708095"/>
                </a:solidFill>
                <a:latin typeface="Century Gothic"/>
                <a:cs typeface="Century Gothic"/>
              </a:rPr>
              <a:t>Streamlit</a:t>
            </a:r>
            <a:r>
              <a:rPr dirty="0" sz="120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00" spc="-25">
                <a:solidFill>
                  <a:srgbClr val="708095"/>
                </a:solidFill>
                <a:latin typeface="Century Gothic"/>
                <a:cs typeface="Century Gothic"/>
              </a:rPr>
              <a:t>UI</a:t>
            </a:r>
            <a:endParaRPr sz="1200">
              <a:latin typeface="Century Gothic"/>
              <a:cs typeface="Century Gothic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410824" y="9620249"/>
            <a:ext cx="1590675" cy="323850"/>
            <a:chOff x="10410824" y="9620249"/>
            <a:chExt cx="1590675" cy="323850"/>
          </a:xfrm>
        </p:grpSpPr>
        <p:sp>
          <p:nvSpPr>
            <p:cNvPr id="62" name="object 62" descr=""/>
            <p:cNvSpPr/>
            <p:nvPr/>
          </p:nvSpPr>
          <p:spPr>
            <a:xfrm>
              <a:off x="10410824" y="96202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124" y="9715499"/>
              <a:ext cx="133349" cy="13334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292099" y="9711638"/>
            <a:ext cx="930275" cy="210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0"/>
              </a:lnSpc>
            </a:pPr>
            <a:r>
              <a:rPr dirty="0" sz="1400">
                <a:solidFill>
                  <a:srgbClr val="2D3748"/>
                </a:solidFill>
                <a:latin typeface="Calibri"/>
                <a:cs typeface="Calibri"/>
              </a:rPr>
              <a:t>Shubh</a:t>
            </a:r>
            <a:r>
              <a:rPr dirty="0" sz="1400" spc="24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D3748"/>
                </a:solidFill>
                <a:latin typeface="Calibri"/>
                <a:cs typeface="Calibri"/>
              </a:rPr>
              <a:t>Patel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105"/>
              <a:t>w</a:t>
            </a:r>
            <a:r>
              <a:rPr dirty="0" spc="-100"/>
              <a:t>i</a:t>
            </a:r>
            <a:r>
              <a:rPr dirty="0" spc="-250"/>
              <a:t>t</a:t>
            </a:r>
            <a:r>
              <a:rPr dirty="0" baseline="-15873" sz="2100" spc="-944">
                <a:solidFill>
                  <a:srgbClr val="2D3748"/>
                </a:solidFill>
                <a:latin typeface="Calibri"/>
                <a:cs typeface="Calibri"/>
              </a:rPr>
              <a:t>S</a:t>
            </a:r>
            <a:r>
              <a:rPr dirty="0" sz="1050" spc="-90"/>
              <a:t>h</a:t>
            </a:r>
            <a:r>
              <a:rPr dirty="0" baseline="-15873" sz="2100" spc="-262">
                <a:solidFill>
                  <a:srgbClr val="2D3748"/>
                </a:solidFill>
                <a:latin typeface="Calibri"/>
                <a:cs typeface="Calibri"/>
              </a:rPr>
              <a:t>l</a:t>
            </a:r>
            <a:r>
              <a:rPr dirty="0" sz="1050" spc="-850"/>
              <a:t>G</a:t>
            </a:r>
            <a:r>
              <a:rPr dirty="0" baseline="-15873" sz="2100" spc="-142">
                <a:solidFill>
                  <a:srgbClr val="2D3748"/>
                </a:solidFill>
                <a:latin typeface="Calibri"/>
                <a:cs typeface="Calibri"/>
              </a:rPr>
              <a:t>i</a:t>
            </a:r>
            <a:r>
              <a:rPr dirty="0" baseline="-15873" sz="2100" spc="-772">
                <a:solidFill>
                  <a:srgbClr val="2D3748"/>
                </a:solidFill>
                <a:latin typeface="Calibri"/>
                <a:cs typeface="Calibri"/>
              </a:rPr>
              <a:t>d</a:t>
            </a:r>
            <a:r>
              <a:rPr dirty="0" sz="1050" spc="-200"/>
              <a:t>e</a:t>
            </a:r>
            <a:r>
              <a:rPr dirty="0" baseline="-15873" sz="2100" spc="-1064">
                <a:solidFill>
                  <a:srgbClr val="2D3748"/>
                </a:solidFill>
                <a:latin typeface="Calibri"/>
                <a:cs typeface="Calibri"/>
              </a:rPr>
              <a:t>e</a:t>
            </a:r>
            <a:r>
              <a:rPr dirty="0" sz="1050" spc="-100"/>
              <a:t>n</a:t>
            </a:r>
            <a:r>
              <a:rPr dirty="0" sz="1050" spc="-180"/>
              <a:t>s</a:t>
            </a:r>
            <a:fld id="{81D60167-4931-47E6-BA6A-407CBD079E47}" type="slidenum"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5</a:t>
            </a:fld>
            <a:r>
              <a:rPr dirty="0" sz="1050" spc="-100"/>
              <a:t>p</a:t>
            </a:r>
            <a:r>
              <a:rPr dirty="0" sz="1050" spc="-725"/>
              <a:t>a</a:t>
            </a:r>
            <a:r>
              <a:rPr dirty="0" baseline="-15873" sz="2100" spc="-202">
                <a:solidFill>
                  <a:srgbClr val="2D3748"/>
                </a:solidFill>
                <a:latin typeface="Calibri"/>
                <a:cs typeface="Calibri"/>
              </a:rPr>
              <a:t>/</a:t>
            </a:r>
            <a:r>
              <a:rPr dirty="0" sz="1050" spc="-465"/>
              <a:t>r</a:t>
            </a:r>
            <a:r>
              <a:rPr dirty="0" baseline="-15873" sz="2100" spc="-135">
                <a:solidFill>
                  <a:srgbClr val="2D3748"/>
                </a:solidFill>
                <a:latin typeface="Calibri"/>
                <a:cs typeface="Calibri"/>
              </a:rPr>
              <a:t>8</a:t>
            </a:r>
            <a:r>
              <a:rPr dirty="0" sz="1050" spc="-100"/>
              <a:t>k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0235565"/>
          </a:xfrm>
          <a:custGeom>
            <a:avLst/>
            <a:gdLst/>
            <a:ahLst/>
            <a:cxnLst/>
            <a:rect l="l" t="t" r="r" b="b"/>
            <a:pathLst>
              <a:path w="12192000" h="10235565">
                <a:moveTo>
                  <a:pt x="12191999" y="10235183"/>
                </a:moveTo>
                <a:lnTo>
                  <a:pt x="0" y="1023518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235183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0235565"/>
            <a:chOff x="0" y="0"/>
            <a:chExt cx="12192000" cy="10235565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10235565"/>
            </a:xfrm>
            <a:custGeom>
              <a:avLst/>
              <a:gdLst/>
              <a:ahLst/>
              <a:cxnLst/>
              <a:rect l="l" t="t" r="r" b="b"/>
              <a:pathLst>
                <a:path w="12192000" h="10235565">
                  <a:moveTo>
                    <a:pt x="12191999" y="10235183"/>
                  </a:moveTo>
                  <a:lnTo>
                    <a:pt x="0" y="10235183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7150"/>
                  </a:lnTo>
                  <a:lnTo>
                    <a:pt x="76199" y="57150"/>
                  </a:lnTo>
                  <a:lnTo>
                    <a:pt x="69631" y="57467"/>
                  </a:lnTo>
                  <a:lnTo>
                    <a:pt x="33922" y="72258"/>
                  </a:lnTo>
                  <a:lnTo>
                    <a:pt x="12379" y="104499"/>
                  </a:lnTo>
                  <a:lnTo>
                    <a:pt x="9524" y="123825"/>
                  </a:lnTo>
                  <a:lnTo>
                    <a:pt x="9524" y="10106024"/>
                  </a:lnTo>
                  <a:lnTo>
                    <a:pt x="20751" y="10143073"/>
                  </a:lnTo>
                  <a:lnTo>
                    <a:pt x="50684" y="10167623"/>
                  </a:lnTo>
                  <a:lnTo>
                    <a:pt x="76199" y="10172699"/>
                  </a:lnTo>
                  <a:lnTo>
                    <a:pt x="12191999" y="10172699"/>
                  </a:lnTo>
                  <a:lnTo>
                    <a:pt x="12191999" y="10235183"/>
                  </a:lnTo>
                  <a:close/>
                </a:path>
                <a:path w="12192000" h="10235565">
                  <a:moveTo>
                    <a:pt x="12191999" y="10172699"/>
                  </a:moveTo>
                  <a:lnTo>
                    <a:pt x="12115799" y="10172699"/>
                  </a:lnTo>
                  <a:lnTo>
                    <a:pt x="12122367" y="10172382"/>
                  </a:lnTo>
                  <a:lnTo>
                    <a:pt x="12128808" y="10171430"/>
                  </a:lnTo>
                  <a:lnTo>
                    <a:pt x="12162944" y="10153170"/>
                  </a:lnTo>
                  <a:lnTo>
                    <a:pt x="12181205" y="10119034"/>
                  </a:lnTo>
                  <a:lnTo>
                    <a:pt x="12182474" y="10106024"/>
                  </a:lnTo>
                  <a:lnTo>
                    <a:pt x="12182474" y="123825"/>
                  </a:lnTo>
                  <a:lnTo>
                    <a:pt x="12171246" y="86775"/>
                  </a:lnTo>
                  <a:lnTo>
                    <a:pt x="12141313" y="62225"/>
                  </a:lnTo>
                  <a:lnTo>
                    <a:pt x="12115799" y="57150"/>
                  </a:lnTo>
                  <a:lnTo>
                    <a:pt x="12191999" y="57150"/>
                  </a:lnTo>
                  <a:lnTo>
                    <a:pt x="12191999" y="1017269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7625"/>
              <a:ext cx="12192000" cy="10134600"/>
            </a:xfrm>
            <a:custGeom>
              <a:avLst/>
              <a:gdLst/>
              <a:ahLst/>
              <a:cxnLst/>
              <a:rect l="l" t="t" r="r" b="b"/>
              <a:pathLst>
                <a:path w="12192000" h="10134600">
                  <a:moveTo>
                    <a:pt x="12120802" y="10134599"/>
                  </a:moveTo>
                  <a:lnTo>
                    <a:pt x="71196" y="10134599"/>
                  </a:lnTo>
                  <a:lnTo>
                    <a:pt x="66241" y="10134110"/>
                  </a:lnTo>
                  <a:lnTo>
                    <a:pt x="29705" y="10118976"/>
                  </a:lnTo>
                  <a:lnTo>
                    <a:pt x="3885" y="10082937"/>
                  </a:lnTo>
                  <a:lnTo>
                    <a:pt x="0" y="10063402"/>
                  </a:lnTo>
                  <a:lnTo>
                    <a:pt x="0" y="10058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2"/>
                  </a:lnTo>
                  <a:lnTo>
                    <a:pt x="12191997" y="71196"/>
                  </a:lnTo>
                  <a:lnTo>
                    <a:pt x="12191997" y="10063402"/>
                  </a:lnTo>
                  <a:lnTo>
                    <a:pt x="12176375" y="10104894"/>
                  </a:lnTo>
                  <a:lnTo>
                    <a:pt x="12140334" y="10130712"/>
                  </a:lnTo>
                  <a:lnTo>
                    <a:pt x="12125757" y="10134110"/>
                  </a:lnTo>
                  <a:lnTo>
                    <a:pt x="12120802" y="10134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625"/>
              <a:ext cx="12191998" cy="914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290"/>
              <a:t>Technologies</a:t>
            </a:r>
            <a:r>
              <a:rPr dirty="0" spc="-95"/>
              <a:t> </a:t>
            </a:r>
            <a:r>
              <a:rPr dirty="0" spc="-350"/>
              <a:t>Used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304799" y="1231392"/>
            <a:ext cx="11582400" cy="8103234"/>
            <a:chOff x="304799" y="1231392"/>
            <a:chExt cx="11582400" cy="8103234"/>
          </a:xfrm>
        </p:grpSpPr>
        <p:sp>
          <p:nvSpPr>
            <p:cNvPr id="9" name="object 9" descr=""/>
            <p:cNvSpPr/>
            <p:nvPr/>
          </p:nvSpPr>
          <p:spPr>
            <a:xfrm>
              <a:off x="323849" y="8648699"/>
              <a:ext cx="11563350" cy="685800"/>
            </a:xfrm>
            <a:custGeom>
              <a:avLst/>
              <a:gdLst/>
              <a:ahLst/>
              <a:cxnLst/>
              <a:rect l="l" t="t" r="r" b="b"/>
              <a:pathLst>
                <a:path w="11563350" h="685800">
                  <a:moveTo>
                    <a:pt x="11492151" y="685799"/>
                  </a:moveTo>
                  <a:lnTo>
                    <a:pt x="53397" y="685799"/>
                  </a:lnTo>
                  <a:lnTo>
                    <a:pt x="49681" y="685310"/>
                  </a:lnTo>
                  <a:lnTo>
                    <a:pt x="14085" y="659942"/>
                  </a:lnTo>
                  <a:lnTo>
                    <a:pt x="366" y="619557"/>
                  </a:lnTo>
                  <a:lnTo>
                    <a:pt x="0" y="614602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1492151" y="0"/>
                  </a:lnTo>
                  <a:lnTo>
                    <a:pt x="11533641" y="15620"/>
                  </a:lnTo>
                  <a:lnTo>
                    <a:pt x="11559461" y="51660"/>
                  </a:lnTo>
                  <a:lnTo>
                    <a:pt x="11563347" y="71196"/>
                  </a:lnTo>
                  <a:lnTo>
                    <a:pt x="11563347" y="614602"/>
                  </a:lnTo>
                  <a:lnTo>
                    <a:pt x="11547725" y="656092"/>
                  </a:lnTo>
                  <a:lnTo>
                    <a:pt x="11511685" y="681912"/>
                  </a:lnTo>
                  <a:lnTo>
                    <a:pt x="11497106" y="685310"/>
                  </a:lnTo>
                  <a:lnTo>
                    <a:pt x="11492151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4799" y="8648976"/>
              <a:ext cx="70485" cy="685800"/>
            </a:xfrm>
            <a:custGeom>
              <a:avLst/>
              <a:gdLst/>
              <a:ahLst/>
              <a:cxnLst/>
              <a:rect l="l" t="t" r="r" b="b"/>
              <a:pathLst>
                <a:path w="70485" h="685800">
                  <a:moveTo>
                    <a:pt x="70450" y="685244"/>
                  </a:moveTo>
                  <a:lnTo>
                    <a:pt x="33857" y="672691"/>
                  </a:lnTo>
                  <a:lnTo>
                    <a:pt x="5800" y="638482"/>
                  </a:lnTo>
                  <a:lnTo>
                    <a:pt x="0" y="6093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609322"/>
                  </a:lnTo>
                  <a:lnTo>
                    <a:pt x="44515" y="651663"/>
                  </a:lnTo>
                  <a:lnTo>
                    <a:pt x="66287" y="683587"/>
                  </a:lnTo>
                  <a:lnTo>
                    <a:pt x="70450" y="6852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78279" y="1231392"/>
              <a:ext cx="2014855" cy="585470"/>
            </a:xfrm>
            <a:custGeom>
              <a:avLst/>
              <a:gdLst/>
              <a:ahLst/>
              <a:cxnLst/>
              <a:rect l="l" t="t" r="r" b="b"/>
              <a:pathLst>
                <a:path w="2014854" h="585469">
                  <a:moveTo>
                    <a:pt x="2014727" y="585215"/>
                  </a:moveTo>
                  <a:lnTo>
                    <a:pt x="0" y="585215"/>
                  </a:lnTo>
                  <a:lnTo>
                    <a:pt x="0" y="0"/>
                  </a:lnTo>
                  <a:lnTo>
                    <a:pt x="2014727" y="0"/>
                  </a:lnTo>
                  <a:lnTo>
                    <a:pt x="2014727" y="35432"/>
                  </a:lnTo>
                  <a:lnTo>
                    <a:pt x="93344" y="35432"/>
                  </a:lnTo>
                  <a:lnTo>
                    <a:pt x="85743" y="36130"/>
                  </a:lnTo>
                  <a:lnTo>
                    <a:pt x="55942" y="65931"/>
                  </a:lnTo>
                  <a:lnTo>
                    <a:pt x="55244" y="73532"/>
                  </a:lnTo>
                  <a:lnTo>
                    <a:pt x="55244" y="473582"/>
                  </a:lnTo>
                  <a:lnTo>
                    <a:pt x="78718" y="508893"/>
                  </a:lnTo>
                  <a:lnTo>
                    <a:pt x="93344" y="511682"/>
                  </a:lnTo>
                  <a:lnTo>
                    <a:pt x="2014727" y="511682"/>
                  </a:lnTo>
                  <a:lnTo>
                    <a:pt x="2014727" y="585215"/>
                  </a:lnTo>
                  <a:close/>
                </a:path>
                <a:path w="2014854" h="585469">
                  <a:moveTo>
                    <a:pt x="2014727" y="511682"/>
                  </a:moveTo>
                  <a:lnTo>
                    <a:pt x="1922144" y="511682"/>
                  </a:lnTo>
                  <a:lnTo>
                    <a:pt x="1929746" y="510985"/>
                  </a:lnTo>
                  <a:lnTo>
                    <a:pt x="1936770" y="508893"/>
                  </a:lnTo>
                  <a:lnTo>
                    <a:pt x="1960244" y="473582"/>
                  </a:lnTo>
                  <a:lnTo>
                    <a:pt x="1960244" y="73532"/>
                  </a:lnTo>
                  <a:lnTo>
                    <a:pt x="1936770" y="38222"/>
                  </a:lnTo>
                  <a:lnTo>
                    <a:pt x="1922144" y="35432"/>
                  </a:lnTo>
                  <a:lnTo>
                    <a:pt x="2014727" y="35432"/>
                  </a:lnTo>
                  <a:lnTo>
                    <a:pt x="2014727" y="51168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524" y="1266824"/>
              <a:ext cx="1904999" cy="4762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935311" y="1357254"/>
            <a:ext cx="109220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20" b="0">
                <a:solidFill>
                  <a:srgbClr val="FFFFFF"/>
                </a:solidFill>
                <a:latin typeface="Poppins Medium"/>
                <a:cs typeface="Poppins Medium"/>
              </a:rPr>
              <a:t>User</a:t>
            </a:r>
            <a:r>
              <a:rPr dirty="0" sz="1400" spc="-20" b="0">
                <a:solidFill>
                  <a:srgbClr val="FFFFFF"/>
                </a:solidFill>
                <a:latin typeface="Poppins Medium"/>
                <a:cs typeface="Poppins Medium"/>
              </a:rPr>
              <a:t> </a:t>
            </a:r>
            <a:r>
              <a:rPr dirty="0" sz="1400" spc="-100" b="0">
                <a:solidFill>
                  <a:srgbClr val="FFFFFF"/>
                </a:solidFill>
                <a:latin typeface="Poppins Medium"/>
                <a:cs typeface="Poppins Medium"/>
              </a:rPr>
              <a:t>Interface</a:t>
            </a:r>
            <a:endParaRPr sz="1400">
              <a:latin typeface="Poppins Medium"/>
              <a:cs typeface="Poppins Medium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68078" y="1793183"/>
            <a:ext cx="62674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50">
                <a:solidFill>
                  <a:srgbClr val="4A5462"/>
                </a:solidFill>
                <a:latin typeface="Lucida Sans Unicode"/>
                <a:cs typeface="Lucida Sans Unicode"/>
              </a:rPr>
              <a:t>Streamlit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73462" y="1444625"/>
            <a:ext cx="22542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90">
                <a:solidFill>
                  <a:srgbClr val="A0AEBF"/>
                </a:solidFill>
                <a:latin typeface="Arial Black"/>
                <a:cs typeface="Arial Black"/>
              </a:rPr>
              <a:t>→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89247" y="1231392"/>
            <a:ext cx="2014855" cy="585470"/>
            <a:chOff x="3889247" y="1231392"/>
            <a:chExt cx="2014855" cy="585470"/>
          </a:xfrm>
        </p:grpSpPr>
        <p:sp>
          <p:nvSpPr>
            <p:cNvPr id="17" name="object 17" descr=""/>
            <p:cNvSpPr/>
            <p:nvPr/>
          </p:nvSpPr>
          <p:spPr>
            <a:xfrm>
              <a:off x="3889247" y="1231392"/>
              <a:ext cx="2014855" cy="585470"/>
            </a:xfrm>
            <a:custGeom>
              <a:avLst/>
              <a:gdLst/>
              <a:ahLst/>
              <a:cxnLst/>
              <a:rect l="l" t="t" r="r" b="b"/>
              <a:pathLst>
                <a:path w="2014854" h="585469">
                  <a:moveTo>
                    <a:pt x="2014727" y="585215"/>
                  </a:moveTo>
                  <a:lnTo>
                    <a:pt x="0" y="585215"/>
                  </a:lnTo>
                  <a:lnTo>
                    <a:pt x="0" y="0"/>
                  </a:lnTo>
                  <a:lnTo>
                    <a:pt x="2014727" y="0"/>
                  </a:lnTo>
                  <a:lnTo>
                    <a:pt x="2014727" y="35432"/>
                  </a:lnTo>
                  <a:lnTo>
                    <a:pt x="92201" y="35432"/>
                  </a:lnTo>
                  <a:lnTo>
                    <a:pt x="84600" y="36130"/>
                  </a:lnTo>
                  <a:lnTo>
                    <a:pt x="54799" y="65931"/>
                  </a:lnTo>
                  <a:lnTo>
                    <a:pt x="54101" y="73532"/>
                  </a:lnTo>
                  <a:lnTo>
                    <a:pt x="54101" y="473582"/>
                  </a:lnTo>
                  <a:lnTo>
                    <a:pt x="77575" y="508893"/>
                  </a:lnTo>
                  <a:lnTo>
                    <a:pt x="92201" y="511682"/>
                  </a:lnTo>
                  <a:lnTo>
                    <a:pt x="2014727" y="511682"/>
                  </a:lnTo>
                  <a:lnTo>
                    <a:pt x="2014727" y="585215"/>
                  </a:lnTo>
                  <a:close/>
                </a:path>
                <a:path w="2014854" h="585469">
                  <a:moveTo>
                    <a:pt x="2014727" y="511682"/>
                  </a:moveTo>
                  <a:lnTo>
                    <a:pt x="1921001" y="511682"/>
                  </a:lnTo>
                  <a:lnTo>
                    <a:pt x="1928603" y="510985"/>
                  </a:lnTo>
                  <a:lnTo>
                    <a:pt x="1935627" y="508893"/>
                  </a:lnTo>
                  <a:lnTo>
                    <a:pt x="1959101" y="473582"/>
                  </a:lnTo>
                  <a:lnTo>
                    <a:pt x="1959101" y="73532"/>
                  </a:lnTo>
                  <a:lnTo>
                    <a:pt x="1935627" y="38222"/>
                  </a:lnTo>
                  <a:lnTo>
                    <a:pt x="1921001" y="35432"/>
                  </a:lnTo>
                  <a:lnTo>
                    <a:pt x="2014727" y="35432"/>
                  </a:lnTo>
                  <a:lnTo>
                    <a:pt x="2014727" y="51168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43349" y="1266824"/>
              <a:ext cx="1904999" cy="47624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254202" y="1357254"/>
            <a:ext cx="127381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35" b="0">
                <a:solidFill>
                  <a:srgbClr val="FFFFFF"/>
                </a:solidFill>
                <a:latin typeface="Poppins Medium"/>
                <a:cs typeface="Poppins Medium"/>
              </a:rPr>
              <a:t>Data</a:t>
            </a:r>
            <a:r>
              <a:rPr dirty="0" sz="1400" spc="-30" b="0">
                <a:solidFill>
                  <a:srgbClr val="FFFFFF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FFFFFF"/>
                </a:solidFill>
                <a:latin typeface="Poppins Medium"/>
                <a:cs typeface="Poppins Medium"/>
              </a:rPr>
              <a:t>Processing</a:t>
            </a:r>
            <a:endParaRPr sz="1400">
              <a:latin typeface="Poppins Medium"/>
              <a:cs typeface="Poppins Medi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07780" y="1793183"/>
            <a:ext cx="116649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30">
                <a:solidFill>
                  <a:srgbClr val="4A5462"/>
                </a:solidFill>
                <a:latin typeface="Lucida Sans Unicode"/>
                <a:cs typeface="Lucida Sans Unicode"/>
              </a:rPr>
              <a:t>Pandas</a:t>
            </a:r>
            <a:r>
              <a:rPr dirty="0" sz="1200" spc="-80">
                <a:solidFill>
                  <a:srgbClr val="4A5462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75">
                <a:solidFill>
                  <a:srgbClr val="4A5462"/>
                </a:solidFill>
                <a:latin typeface="Lucida Sans Unicode"/>
                <a:cs typeface="Lucida Sans Unicode"/>
              </a:rPr>
              <a:t>&amp; </a:t>
            </a:r>
            <a:r>
              <a:rPr dirty="0" sz="1200" spc="-65">
                <a:solidFill>
                  <a:srgbClr val="4A5462"/>
                </a:solidFill>
                <a:latin typeface="Lucida Sans Unicode"/>
                <a:cs typeface="Lucida Sans Unicode"/>
              </a:rPr>
              <a:t>NumPy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83287" y="1444625"/>
            <a:ext cx="22542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90">
                <a:solidFill>
                  <a:srgbClr val="A0AEBF"/>
                </a:solidFill>
                <a:latin typeface="Arial Black"/>
                <a:cs typeface="Arial Black"/>
              </a:rPr>
              <a:t>→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297167" y="1231392"/>
            <a:ext cx="2014855" cy="585470"/>
            <a:chOff x="6297167" y="1231392"/>
            <a:chExt cx="2014855" cy="585470"/>
          </a:xfrm>
        </p:grpSpPr>
        <p:sp>
          <p:nvSpPr>
            <p:cNvPr id="23" name="object 23" descr=""/>
            <p:cNvSpPr/>
            <p:nvPr/>
          </p:nvSpPr>
          <p:spPr>
            <a:xfrm>
              <a:off x="6297167" y="1231392"/>
              <a:ext cx="2014855" cy="585470"/>
            </a:xfrm>
            <a:custGeom>
              <a:avLst/>
              <a:gdLst/>
              <a:ahLst/>
              <a:cxnLst/>
              <a:rect l="l" t="t" r="r" b="b"/>
              <a:pathLst>
                <a:path w="2014854" h="585469">
                  <a:moveTo>
                    <a:pt x="2014727" y="585215"/>
                  </a:moveTo>
                  <a:lnTo>
                    <a:pt x="0" y="585215"/>
                  </a:lnTo>
                  <a:lnTo>
                    <a:pt x="0" y="0"/>
                  </a:lnTo>
                  <a:lnTo>
                    <a:pt x="2014727" y="0"/>
                  </a:lnTo>
                  <a:lnTo>
                    <a:pt x="2014727" y="35432"/>
                  </a:lnTo>
                  <a:lnTo>
                    <a:pt x="94106" y="35432"/>
                  </a:lnTo>
                  <a:lnTo>
                    <a:pt x="86504" y="36130"/>
                  </a:lnTo>
                  <a:lnTo>
                    <a:pt x="56704" y="65931"/>
                  </a:lnTo>
                  <a:lnTo>
                    <a:pt x="56006" y="73532"/>
                  </a:lnTo>
                  <a:lnTo>
                    <a:pt x="56006" y="473582"/>
                  </a:lnTo>
                  <a:lnTo>
                    <a:pt x="79480" y="508893"/>
                  </a:lnTo>
                  <a:lnTo>
                    <a:pt x="94106" y="511682"/>
                  </a:lnTo>
                  <a:lnTo>
                    <a:pt x="2014727" y="511682"/>
                  </a:lnTo>
                  <a:lnTo>
                    <a:pt x="2014727" y="585215"/>
                  </a:lnTo>
                  <a:close/>
                </a:path>
                <a:path w="2014854" h="585469">
                  <a:moveTo>
                    <a:pt x="2014727" y="511682"/>
                  </a:moveTo>
                  <a:lnTo>
                    <a:pt x="1922906" y="511682"/>
                  </a:lnTo>
                  <a:lnTo>
                    <a:pt x="1930508" y="510985"/>
                  </a:lnTo>
                  <a:lnTo>
                    <a:pt x="1937532" y="508893"/>
                  </a:lnTo>
                  <a:lnTo>
                    <a:pt x="1961006" y="473582"/>
                  </a:lnTo>
                  <a:lnTo>
                    <a:pt x="1961006" y="73532"/>
                  </a:lnTo>
                  <a:lnTo>
                    <a:pt x="1937532" y="38222"/>
                  </a:lnTo>
                  <a:lnTo>
                    <a:pt x="1922906" y="35432"/>
                  </a:lnTo>
                  <a:lnTo>
                    <a:pt x="2014727" y="35432"/>
                  </a:lnTo>
                  <a:lnTo>
                    <a:pt x="2014727" y="51168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1266824"/>
              <a:ext cx="1904999" cy="47624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605240" y="1357254"/>
            <a:ext cx="1391285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30" b="0">
                <a:solidFill>
                  <a:srgbClr val="FFFFFF"/>
                </a:solidFill>
                <a:latin typeface="Poppins Medium"/>
                <a:cs typeface="Poppins Medium"/>
              </a:rPr>
              <a:t>Machine</a:t>
            </a:r>
            <a:r>
              <a:rPr dirty="0" sz="1400" spc="-30" b="0">
                <a:solidFill>
                  <a:srgbClr val="FFFFFF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FFFFFF"/>
                </a:solidFill>
                <a:latin typeface="Poppins Medium"/>
                <a:cs typeface="Poppins Medium"/>
              </a:rPr>
              <a:t>Learning</a:t>
            </a:r>
            <a:endParaRPr sz="1400">
              <a:latin typeface="Poppins Medium"/>
              <a:cs typeface="Poppins Medi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914356" y="1793183"/>
            <a:ext cx="773430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90">
                <a:solidFill>
                  <a:srgbClr val="4A5462"/>
                </a:solidFill>
                <a:latin typeface="Lucida Sans Unicode"/>
                <a:cs typeface="Lucida Sans Unicode"/>
              </a:rPr>
              <a:t>scikit-</a:t>
            </a:r>
            <a:r>
              <a:rPr dirty="0" sz="1200" spc="-40">
                <a:solidFill>
                  <a:srgbClr val="4A5462"/>
                </a:solidFill>
                <a:latin typeface="Lucida Sans Unicode"/>
                <a:cs typeface="Lucida Sans Unicode"/>
              </a:rPr>
              <a:t>learn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393112" y="1444625"/>
            <a:ext cx="225425" cy="3340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490">
                <a:solidFill>
                  <a:srgbClr val="A0AEBF"/>
                </a:solidFill>
                <a:latin typeface="Arial Black"/>
                <a:cs typeface="Arial Black"/>
              </a:rPr>
              <a:t>→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708135" y="1231392"/>
            <a:ext cx="2014855" cy="585470"/>
            <a:chOff x="8708135" y="1231392"/>
            <a:chExt cx="2014855" cy="585470"/>
          </a:xfrm>
        </p:grpSpPr>
        <p:sp>
          <p:nvSpPr>
            <p:cNvPr id="29" name="object 29" descr=""/>
            <p:cNvSpPr/>
            <p:nvPr/>
          </p:nvSpPr>
          <p:spPr>
            <a:xfrm>
              <a:off x="8708135" y="1231392"/>
              <a:ext cx="2014855" cy="585470"/>
            </a:xfrm>
            <a:custGeom>
              <a:avLst/>
              <a:gdLst/>
              <a:ahLst/>
              <a:cxnLst/>
              <a:rect l="l" t="t" r="r" b="b"/>
              <a:pathLst>
                <a:path w="2014854" h="585469">
                  <a:moveTo>
                    <a:pt x="2014727" y="585215"/>
                  </a:moveTo>
                  <a:lnTo>
                    <a:pt x="0" y="585215"/>
                  </a:lnTo>
                  <a:lnTo>
                    <a:pt x="0" y="0"/>
                  </a:lnTo>
                  <a:lnTo>
                    <a:pt x="2014727" y="0"/>
                  </a:lnTo>
                  <a:lnTo>
                    <a:pt x="2014727" y="35432"/>
                  </a:lnTo>
                  <a:lnTo>
                    <a:pt x="92963" y="35432"/>
                  </a:lnTo>
                  <a:lnTo>
                    <a:pt x="85361" y="36130"/>
                  </a:lnTo>
                  <a:lnTo>
                    <a:pt x="55561" y="65931"/>
                  </a:lnTo>
                  <a:lnTo>
                    <a:pt x="54863" y="73532"/>
                  </a:lnTo>
                  <a:lnTo>
                    <a:pt x="54863" y="473582"/>
                  </a:lnTo>
                  <a:lnTo>
                    <a:pt x="78337" y="508893"/>
                  </a:lnTo>
                  <a:lnTo>
                    <a:pt x="92963" y="511682"/>
                  </a:lnTo>
                  <a:lnTo>
                    <a:pt x="2014727" y="511682"/>
                  </a:lnTo>
                  <a:lnTo>
                    <a:pt x="2014727" y="585215"/>
                  </a:lnTo>
                  <a:close/>
                </a:path>
                <a:path w="2014854" h="585469">
                  <a:moveTo>
                    <a:pt x="2014727" y="511682"/>
                  </a:moveTo>
                  <a:lnTo>
                    <a:pt x="1921763" y="511682"/>
                  </a:lnTo>
                  <a:lnTo>
                    <a:pt x="1929366" y="510985"/>
                  </a:lnTo>
                  <a:lnTo>
                    <a:pt x="1936390" y="508893"/>
                  </a:lnTo>
                  <a:lnTo>
                    <a:pt x="1959863" y="473582"/>
                  </a:lnTo>
                  <a:lnTo>
                    <a:pt x="1959863" y="73532"/>
                  </a:lnTo>
                  <a:lnTo>
                    <a:pt x="1936390" y="38222"/>
                  </a:lnTo>
                  <a:lnTo>
                    <a:pt x="1921763" y="35432"/>
                  </a:lnTo>
                  <a:lnTo>
                    <a:pt x="2014727" y="35432"/>
                  </a:lnTo>
                  <a:lnTo>
                    <a:pt x="2014727" y="51168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62999" y="1266824"/>
              <a:ext cx="1904999" cy="4762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9228187" y="1357254"/>
            <a:ext cx="96520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25" b="0">
                <a:solidFill>
                  <a:srgbClr val="FFFFFF"/>
                </a:solidFill>
                <a:latin typeface="Poppins Medium"/>
                <a:cs typeface="Poppins Medium"/>
              </a:rPr>
              <a:t>Deployment</a:t>
            </a:r>
            <a:endParaRPr sz="1400">
              <a:latin typeface="Poppins Medium"/>
              <a:cs typeface="Poppins Medi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181455" y="1793183"/>
            <a:ext cx="1058545" cy="2133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-55">
                <a:solidFill>
                  <a:srgbClr val="4A5462"/>
                </a:solidFill>
                <a:latin typeface="Lucida Sans Unicode"/>
                <a:cs typeface="Lucida Sans Unicode"/>
              </a:rPr>
              <a:t>Streamlit</a:t>
            </a:r>
            <a:r>
              <a:rPr dirty="0" sz="1200" spc="-45">
                <a:solidFill>
                  <a:srgbClr val="4A5462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60">
                <a:solidFill>
                  <a:srgbClr val="4A5462"/>
                </a:solidFill>
                <a:latin typeface="Lucida Sans Unicode"/>
                <a:cs typeface="Lucida Sans Unicode"/>
              </a:rPr>
              <a:t>Cloud</a:t>
            </a:r>
            <a:endParaRPr sz="1200">
              <a:latin typeface="Lucida Sans Unicode"/>
              <a:cs typeface="Lucida Sans Unicode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2503" y="2270760"/>
            <a:ext cx="3870959" cy="307847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1979513" y="2625725"/>
            <a:ext cx="36131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655">
                <a:solidFill>
                  <a:srgbClr val="2F6998"/>
                </a:solidFill>
                <a:latin typeface="Arial"/>
                <a:cs typeface="Arial"/>
              </a:rPr>
              <a:t></a:t>
            </a:r>
            <a:endParaRPr sz="33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50924" y="3379133"/>
            <a:ext cx="3016250" cy="153987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30" b="1">
                <a:solidFill>
                  <a:srgbClr val="2B5281"/>
                </a:solidFill>
                <a:latin typeface="Poppins SemiBold"/>
                <a:cs typeface="Poppins SemiBold"/>
              </a:rPr>
              <a:t>Python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7500"/>
              </a:lnSpc>
              <a:spcBef>
                <a:spcPts val="605"/>
              </a:spcBef>
            </a:pPr>
            <a:r>
              <a:rPr dirty="0" sz="1250" spc="-114">
                <a:solidFill>
                  <a:srgbClr val="708095"/>
                </a:solidFill>
                <a:latin typeface="Century Gothic"/>
                <a:cs typeface="Century Gothic"/>
              </a:rPr>
              <a:t>Core</a:t>
            </a:r>
            <a:r>
              <a:rPr dirty="0" sz="1250" spc="-4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programming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708095"/>
                </a:solidFill>
                <a:latin typeface="Century Gothic"/>
                <a:cs typeface="Century Gothic"/>
              </a:rPr>
              <a:t>language</a:t>
            </a:r>
            <a:r>
              <a:rPr dirty="0" sz="1250" spc="-4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used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for</a:t>
            </a:r>
            <a:r>
              <a:rPr dirty="0" sz="1250" spc="-4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708095"/>
                </a:solidFill>
                <a:latin typeface="Century Gothic"/>
                <a:cs typeface="Century Gothic"/>
              </a:rPr>
              <a:t>data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processing,</a:t>
            </a:r>
            <a:r>
              <a:rPr dirty="0" sz="1250" spc="-1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machine</a:t>
            </a:r>
            <a:r>
              <a:rPr dirty="0" sz="1250" spc="-1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708095"/>
                </a:solidFill>
                <a:latin typeface="Century Gothic"/>
                <a:cs typeface="Century Gothic"/>
              </a:rPr>
              <a:t>learning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model </a:t>
            </a:r>
            <a:r>
              <a:rPr dirty="0" sz="1250" spc="-110">
                <a:solidFill>
                  <a:srgbClr val="708095"/>
                </a:solidFill>
                <a:latin typeface="Century Gothic"/>
                <a:cs typeface="Century Gothic"/>
              </a:rPr>
              <a:t>development,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application</a:t>
            </a:r>
            <a:r>
              <a:rPr dirty="0" sz="1250" spc="-1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logic.</a:t>
            </a:r>
            <a:endParaRPr sz="12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tabLst>
                <a:tab pos="986155" algn="l"/>
              </a:tabLst>
            </a:pPr>
            <a:r>
              <a:rPr dirty="0" sz="1100" spc="-55">
                <a:solidFill>
                  <a:srgbClr val="3181CD"/>
                </a:solidFill>
                <a:latin typeface="Century Gothic"/>
                <a:cs typeface="Century Gothic"/>
              </a:rPr>
              <a:t>Version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25">
                <a:solidFill>
                  <a:srgbClr val="3181CD"/>
                </a:solidFill>
                <a:latin typeface="Century Gothic"/>
                <a:cs typeface="Century Gothic"/>
              </a:rPr>
              <a:t>3.x</a:t>
            </a:r>
            <a:r>
              <a:rPr dirty="0" sz="1100">
                <a:solidFill>
                  <a:srgbClr val="3181CD"/>
                </a:solidFill>
                <a:latin typeface="Century Gothic"/>
                <a:cs typeface="Century Gothic"/>
              </a:rPr>
              <a:t>	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Backend</a:t>
            </a:r>
            <a:endParaRPr sz="1100">
              <a:latin typeface="Century Gothic"/>
              <a:cs typeface="Century Gothic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7471" y="2270760"/>
            <a:ext cx="3877055" cy="3078479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5892650" y="2625725"/>
            <a:ext cx="40640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0">
                <a:solidFill>
                  <a:srgbClr val="FF4A4A"/>
                </a:solidFill>
                <a:latin typeface="Arial Black"/>
                <a:cs typeface="Arial Black"/>
              </a:rPr>
              <a:t>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523432" y="3379133"/>
            <a:ext cx="3145155" cy="153987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60" b="1">
                <a:solidFill>
                  <a:srgbClr val="2B5281"/>
                </a:solidFill>
                <a:latin typeface="Poppins SemiBold"/>
                <a:cs typeface="Poppins SemiBold"/>
              </a:rPr>
              <a:t>Streamlit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7500"/>
              </a:lnSpc>
              <a:spcBef>
                <a:spcPts val="605"/>
              </a:spcBef>
            </a:pP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Open-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source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Python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framework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used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0">
                <a:solidFill>
                  <a:srgbClr val="708095"/>
                </a:solidFill>
                <a:latin typeface="Century Gothic"/>
                <a:cs typeface="Century Gothic"/>
              </a:rPr>
              <a:t>to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build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5">
                <a:solidFill>
                  <a:srgbClr val="708095"/>
                </a:solidFill>
                <a:latin typeface="Century Gothic"/>
                <a:cs typeface="Century Gothic"/>
              </a:rPr>
              <a:t>deploy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the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interactive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55">
                <a:solidFill>
                  <a:srgbClr val="708095"/>
                </a:solidFill>
                <a:latin typeface="Century Gothic"/>
                <a:cs typeface="Century Gothic"/>
              </a:rPr>
              <a:t>web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application </a:t>
            </a:r>
            <a:r>
              <a:rPr dirty="0" sz="1250" spc="-65">
                <a:solidFill>
                  <a:srgbClr val="708095"/>
                </a:solidFill>
                <a:latin typeface="Century Gothic"/>
                <a:cs typeface="Century Gothic"/>
              </a:rPr>
              <a:t>with</a:t>
            </a:r>
            <a:r>
              <a:rPr dirty="0" sz="1250" spc="-4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0">
                <a:solidFill>
                  <a:srgbClr val="708095"/>
                </a:solidFill>
                <a:latin typeface="Century Gothic"/>
                <a:cs typeface="Century Gothic"/>
              </a:rPr>
              <a:t>minimal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code.</a:t>
            </a:r>
            <a:endParaRPr sz="12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tabLst>
                <a:tab pos="766445" algn="l"/>
              </a:tabLst>
            </a:pPr>
            <a:r>
              <a:rPr dirty="0" sz="1100" spc="-130">
                <a:solidFill>
                  <a:srgbClr val="3181CD"/>
                </a:solidFill>
                <a:latin typeface="Century Gothic"/>
                <a:cs typeface="Century Gothic"/>
              </a:rPr>
              <a:t>Web</a:t>
            </a:r>
            <a:r>
              <a:rPr dirty="0" sz="1100" spc="-25">
                <a:solidFill>
                  <a:srgbClr val="3181CD"/>
                </a:solidFill>
                <a:latin typeface="Century Gothic"/>
                <a:cs typeface="Century Gothic"/>
              </a:rPr>
              <a:t> UI</a:t>
            </a:r>
            <a:r>
              <a:rPr dirty="0" sz="1100">
                <a:solidFill>
                  <a:srgbClr val="3181CD"/>
                </a:solidFill>
                <a:latin typeface="Century Gothic"/>
                <a:cs typeface="Century Gothic"/>
              </a:rPr>
              <a:t>	</a:t>
            </a:r>
            <a:r>
              <a:rPr dirty="0" sz="1100" spc="-70">
                <a:solidFill>
                  <a:srgbClr val="3181CD"/>
                </a:solidFill>
                <a:latin typeface="Century Gothic"/>
                <a:cs typeface="Century Gothic"/>
              </a:rPr>
              <a:t>Interactive</a:t>
            </a:r>
            <a:r>
              <a:rPr dirty="0" sz="1100" spc="35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Components</a:t>
            </a:r>
            <a:endParaRPr sz="1100">
              <a:latin typeface="Century Gothic"/>
              <a:cs typeface="Century Gothic"/>
            </a:endParaRPr>
          </a:p>
        </p:txBody>
      </p:sp>
      <p:pic>
        <p:nvPicPr>
          <p:cNvPr id="39" name="object 3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98535" y="2270760"/>
            <a:ext cx="3870959" cy="3078479"/>
          </a:xfrm>
          <a:prstGeom prst="rect">
            <a:avLst/>
          </a:prstGeom>
        </p:spPr>
      </p:pic>
      <p:sp>
        <p:nvSpPr>
          <p:cNvPr id="40" name="object 40" descr=""/>
          <p:cNvSpPr txBox="1"/>
          <p:nvPr/>
        </p:nvSpPr>
        <p:spPr>
          <a:xfrm>
            <a:off x="9829750" y="2625725"/>
            <a:ext cx="40640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0">
                <a:solidFill>
                  <a:srgbClr val="E70487"/>
                </a:solidFill>
                <a:latin typeface="Arial Black"/>
                <a:cs typeface="Arial Black"/>
              </a:rPr>
              <a:t>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513812" y="3379133"/>
            <a:ext cx="3038475" cy="153987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40" b="1">
                <a:solidFill>
                  <a:srgbClr val="2B5281"/>
                </a:solidFill>
                <a:latin typeface="Poppins SemiBold"/>
                <a:cs typeface="Poppins SemiBold"/>
              </a:rPr>
              <a:t>Pandas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7500"/>
              </a:lnSpc>
              <a:spcBef>
                <a:spcPts val="605"/>
              </a:spcBef>
            </a:pPr>
            <a:r>
              <a:rPr dirty="0" sz="1250" spc="-114">
                <a:solidFill>
                  <a:srgbClr val="708095"/>
                </a:solidFill>
                <a:latin typeface="Century Gothic"/>
                <a:cs typeface="Century Gothic"/>
              </a:rPr>
              <a:t>Data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708095"/>
                </a:solidFill>
                <a:latin typeface="Century Gothic"/>
                <a:cs typeface="Century Gothic"/>
              </a:rPr>
              <a:t>manipulation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library </a:t>
            </a: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used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for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cleaning, </a:t>
            </a:r>
            <a:r>
              <a:rPr dirty="0" sz="1250" spc="-60">
                <a:solidFill>
                  <a:srgbClr val="708095"/>
                </a:solidFill>
                <a:latin typeface="Century Gothic"/>
                <a:cs typeface="Century Gothic"/>
              </a:rPr>
              <a:t>transforming,</a:t>
            </a:r>
            <a:r>
              <a:rPr dirty="0" sz="1250" spc="-1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analyzing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the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penguin dataset.</a:t>
            </a:r>
            <a:endParaRPr sz="12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05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tabLst>
                <a:tab pos="1127125" algn="l"/>
              </a:tabLst>
            </a:pPr>
            <a:r>
              <a:rPr dirty="0" sz="1100" spc="-110">
                <a:solidFill>
                  <a:srgbClr val="3181CD"/>
                </a:solidFill>
                <a:latin typeface="Century Gothic"/>
                <a:cs typeface="Century Gothic"/>
              </a:rPr>
              <a:t>Data</a:t>
            </a:r>
            <a:r>
              <a:rPr dirty="0" sz="1100" spc="-15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Frames</a:t>
            </a:r>
            <a:r>
              <a:rPr dirty="0" sz="1100">
                <a:solidFill>
                  <a:srgbClr val="3181CD"/>
                </a:solidFill>
                <a:latin typeface="Century Gothic"/>
                <a:cs typeface="Century Gothic"/>
              </a:rPr>
              <a:t>	</a:t>
            </a:r>
            <a:r>
              <a:rPr dirty="0" sz="1100" spc="-110">
                <a:solidFill>
                  <a:srgbClr val="3181CD"/>
                </a:solidFill>
                <a:latin typeface="Century Gothic"/>
                <a:cs typeface="Century Gothic"/>
              </a:rPr>
              <a:t>Data</a:t>
            </a:r>
            <a:r>
              <a:rPr dirty="0" sz="1100" spc="-15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Cleaning</a:t>
            </a:r>
            <a:endParaRPr sz="1100">
              <a:latin typeface="Century Gothic"/>
              <a:cs typeface="Century Gothic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2503" y="5413248"/>
            <a:ext cx="3870959" cy="3203447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2003325" y="5768974"/>
            <a:ext cx="31115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050">
                <a:solidFill>
                  <a:srgbClr val="4DABCF"/>
                </a:solidFill>
                <a:latin typeface="Arial Black"/>
                <a:cs typeface="Arial Black"/>
              </a:rPr>
              <a:t>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60883" y="6522383"/>
            <a:ext cx="3196590" cy="90487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30" b="1">
                <a:solidFill>
                  <a:srgbClr val="2B5281"/>
                </a:solidFill>
                <a:latin typeface="Poppins SemiBold"/>
                <a:cs typeface="Poppins SemiBold"/>
              </a:rPr>
              <a:t>NumPy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5000"/>
              </a:lnSpc>
              <a:spcBef>
                <a:spcPts val="640"/>
              </a:spcBef>
            </a:pPr>
            <a:r>
              <a:rPr dirty="0" sz="1250" spc="-60">
                <a:solidFill>
                  <a:srgbClr val="708095"/>
                </a:solidFill>
                <a:latin typeface="Century Gothic"/>
                <a:cs typeface="Century Gothic"/>
              </a:rPr>
              <a:t>Library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for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numerical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0">
                <a:solidFill>
                  <a:srgbClr val="708095"/>
                </a:solidFill>
                <a:latin typeface="Century Gothic"/>
                <a:cs typeface="Century Gothic"/>
              </a:rPr>
              <a:t>computing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708095"/>
                </a:solidFill>
                <a:latin typeface="Century Gothic"/>
                <a:cs typeface="Century Gothic"/>
              </a:rPr>
              <a:t>that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supports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array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operations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1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mathematical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functions.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622772" y="7653245"/>
            <a:ext cx="107251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70">
                <a:solidFill>
                  <a:srgbClr val="3181CD"/>
                </a:solidFill>
                <a:latin typeface="Century Gothic"/>
                <a:cs typeface="Century Gothic"/>
              </a:rPr>
              <a:t>Numerical</a:t>
            </a:r>
            <a:r>
              <a:rPr dirty="0" sz="1100" spc="10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20">
                <a:solidFill>
                  <a:srgbClr val="3181CD"/>
                </a:solidFill>
                <a:latin typeface="Century Gothic"/>
                <a:cs typeface="Century Gothic"/>
              </a:rPr>
              <a:t>Arrays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365150" y="7986620"/>
            <a:ext cx="158813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85">
                <a:solidFill>
                  <a:srgbClr val="3181CD"/>
                </a:solidFill>
                <a:latin typeface="Century Gothic"/>
                <a:cs typeface="Century Gothic"/>
              </a:rPr>
              <a:t>Mathematical</a:t>
            </a:r>
            <a:r>
              <a:rPr dirty="0" sz="1100" spc="35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55">
                <a:solidFill>
                  <a:srgbClr val="3181CD"/>
                </a:solidFill>
                <a:latin typeface="Century Gothic"/>
                <a:cs typeface="Century Gothic"/>
              </a:rPr>
              <a:t>Operations</a:t>
            </a:r>
            <a:endParaRPr sz="1100">
              <a:latin typeface="Century Gothic"/>
              <a:cs typeface="Century Gothic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57471" y="5413248"/>
            <a:ext cx="3877055" cy="3203447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5892650" y="5768974"/>
            <a:ext cx="40640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0">
                <a:solidFill>
                  <a:srgbClr val="F79938"/>
                </a:solidFill>
                <a:latin typeface="Arial Black"/>
                <a:cs typeface="Arial Black"/>
              </a:rPr>
              <a:t></a:t>
            </a:r>
            <a:endParaRPr sz="3350">
              <a:latin typeface="Arial Black"/>
              <a:cs typeface="Arial Black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471044" y="6522383"/>
            <a:ext cx="3249930" cy="111442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50" b="1">
                <a:solidFill>
                  <a:srgbClr val="2B5281"/>
                </a:solidFill>
                <a:latin typeface="Poppins SemiBold"/>
                <a:cs typeface="Poppins SemiBold"/>
              </a:rPr>
              <a:t>scikit-</a:t>
            </a:r>
            <a:r>
              <a:rPr dirty="0" sz="1800" spc="-20" b="1">
                <a:solidFill>
                  <a:srgbClr val="2B5281"/>
                </a:solidFill>
                <a:latin typeface="Poppins SemiBold"/>
                <a:cs typeface="Poppins SemiBold"/>
              </a:rPr>
              <a:t>learn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7500"/>
              </a:lnSpc>
              <a:spcBef>
                <a:spcPts val="605"/>
              </a:spcBef>
            </a:pP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Machine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708095"/>
                </a:solidFill>
                <a:latin typeface="Century Gothic"/>
                <a:cs typeface="Century Gothic"/>
              </a:rPr>
              <a:t>learning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library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providing</a:t>
            </a:r>
            <a:r>
              <a:rPr dirty="0" sz="1250" spc="-3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the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Random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Forest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Classifier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implementation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for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 species prediction.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740721" y="7986620"/>
            <a:ext cx="146939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45">
                <a:solidFill>
                  <a:srgbClr val="3181CD"/>
                </a:solidFill>
                <a:latin typeface="Century Gothic"/>
                <a:cs typeface="Century Gothic"/>
              </a:rPr>
              <a:t>RandomForestClassifier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529933" y="7986620"/>
            <a:ext cx="92138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110">
                <a:solidFill>
                  <a:srgbClr val="3181CD"/>
                </a:solidFill>
                <a:latin typeface="Century Gothic"/>
                <a:cs typeface="Century Gothic"/>
              </a:rPr>
              <a:t>Model</a:t>
            </a:r>
            <a:r>
              <a:rPr dirty="0" sz="1100" spc="-40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20">
                <a:solidFill>
                  <a:srgbClr val="3181CD"/>
                </a:solidFill>
                <a:latin typeface="Century Gothic"/>
                <a:cs typeface="Century Gothic"/>
              </a:rPr>
              <a:t>Training</a:t>
            </a:r>
            <a:endParaRPr sz="1100">
              <a:latin typeface="Century Gothic"/>
              <a:cs typeface="Century Gothic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98535" y="5413248"/>
            <a:ext cx="3870959" cy="3203447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9835703" y="5768974"/>
            <a:ext cx="394970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90">
                <a:solidFill>
                  <a:srgbClr val="333333"/>
                </a:solidFill>
                <a:latin typeface="Arial"/>
                <a:cs typeface="Arial"/>
              </a:rPr>
              <a:t></a:t>
            </a:r>
            <a:endParaRPr sz="335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405762" y="6522383"/>
            <a:ext cx="3254375" cy="1114425"/>
          </a:xfrm>
          <a:prstGeom prst="rect">
            <a:avLst/>
          </a:prstGeom>
        </p:spPr>
        <p:txBody>
          <a:bodyPr wrap="square" lIns="0" tIns="135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65"/>
              </a:spcBef>
            </a:pPr>
            <a:r>
              <a:rPr dirty="0" sz="1800" spc="-180" b="1">
                <a:solidFill>
                  <a:srgbClr val="2B5281"/>
                </a:solidFill>
                <a:latin typeface="Poppins SemiBold"/>
                <a:cs typeface="Poppins SemiBold"/>
              </a:rPr>
              <a:t>GitHub</a:t>
            </a:r>
            <a:r>
              <a:rPr dirty="0" sz="1800" spc="-5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245" b="1">
                <a:solidFill>
                  <a:srgbClr val="2B5281"/>
                </a:solidFill>
                <a:latin typeface="Poppins SemiBold"/>
                <a:cs typeface="Poppins SemiBold"/>
              </a:rPr>
              <a:t>&amp;</a:t>
            </a:r>
            <a:r>
              <a:rPr dirty="0" sz="1800" spc="-5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165" b="1">
                <a:solidFill>
                  <a:srgbClr val="2B5281"/>
                </a:solidFill>
                <a:latin typeface="Poppins SemiBold"/>
                <a:cs typeface="Poppins SemiBold"/>
              </a:rPr>
              <a:t>Streamlit</a:t>
            </a:r>
            <a:r>
              <a:rPr dirty="0" sz="1800" spc="-5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20" b="1">
                <a:solidFill>
                  <a:srgbClr val="2B5281"/>
                </a:solidFill>
                <a:latin typeface="Poppins SemiBold"/>
                <a:cs typeface="Poppins SemiBold"/>
              </a:rPr>
              <a:t>Cloud</a:t>
            </a:r>
            <a:endParaRPr sz="1800">
              <a:latin typeface="Poppins SemiBold"/>
              <a:cs typeface="Poppins SemiBold"/>
            </a:endParaRPr>
          </a:p>
          <a:p>
            <a:pPr algn="ctr" marL="12700" marR="5080">
              <a:lnSpc>
                <a:spcPct val="107500"/>
              </a:lnSpc>
              <a:spcBef>
                <a:spcPts val="605"/>
              </a:spcBef>
            </a:pPr>
            <a:r>
              <a:rPr dirty="0" sz="1250" spc="-65">
                <a:solidFill>
                  <a:srgbClr val="708095"/>
                </a:solidFill>
                <a:latin typeface="Century Gothic"/>
                <a:cs typeface="Century Gothic"/>
              </a:rPr>
              <a:t>Version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5">
                <a:solidFill>
                  <a:srgbClr val="708095"/>
                </a:solidFill>
                <a:latin typeface="Century Gothic"/>
                <a:cs typeface="Century Gothic"/>
              </a:rPr>
              <a:t>control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708095"/>
                </a:solidFill>
                <a:latin typeface="Century Gothic"/>
                <a:cs typeface="Century Gothic"/>
              </a:rPr>
              <a:t>cloud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hosting</a:t>
            </a:r>
            <a:r>
              <a:rPr dirty="0" sz="1250" spc="-4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50">
                <a:solidFill>
                  <a:srgbClr val="708095"/>
                </a:solidFill>
                <a:latin typeface="Century Gothic"/>
                <a:cs typeface="Century Gothic"/>
              </a:rPr>
              <a:t>platforms</a:t>
            </a:r>
            <a:r>
              <a:rPr dirty="0" sz="1250" spc="-3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for </a:t>
            </a:r>
            <a:r>
              <a:rPr dirty="0" sz="1250" spc="-150">
                <a:solidFill>
                  <a:srgbClr val="708095"/>
                </a:solidFill>
                <a:latin typeface="Century Gothic"/>
                <a:cs typeface="Century Gothic"/>
              </a:rPr>
              <a:t>code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60">
                <a:solidFill>
                  <a:srgbClr val="708095"/>
                </a:solidFill>
                <a:latin typeface="Century Gothic"/>
                <a:cs typeface="Century Gothic"/>
              </a:rPr>
              <a:t>repository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20">
                <a:solidFill>
                  <a:srgbClr val="708095"/>
                </a:solidFill>
                <a:latin typeface="Century Gothic"/>
                <a:cs typeface="Century Gothic"/>
              </a:rPr>
              <a:t>and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708095"/>
                </a:solidFill>
                <a:latin typeface="Century Gothic"/>
                <a:cs typeface="Century Gothic"/>
              </a:rPr>
              <a:t>live</a:t>
            </a:r>
            <a:r>
              <a:rPr dirty="0" sz="1250" spc="-2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10">
                <a:solidFill>
                  <a:srgbClr val="708095"/>
                </a:solidFill>
                <a:latin typeface="Century Gothic"/>
                <a:cs typeface="Century Gothic"/>
              </a:rPr>
              <a:t>application deployment.</a:t>
            </a:r>
            <a:endParaRPr sz="1250">
              <a:latin typeface="Century Gothic"/>
              <a:cs typeface="Century Gothic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642250" y="7986620"/>
            <a:ext cx="959485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5">
                <a:solidFill>
                  <a:srgbClr val="3181CD"/>
                </a:solidFill>
                <a:latin typeface="Century Gothic"/>
                <a:cs typeface="Century Gothic"/>
              </a:rPr>
              <a:t>Version</a:t>
            </a:r>
            <a:r>
              <a:rPr dirty="0" sz="1100" spc="-10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55">
                <a:solidFill>
                  <a:srgbClr val="3181CD"/>
                </a:solidFill>
                <a:latin typeface="Century Gothic"/>
                <a:cs typeface="Century Gothic"/>
              </a:rPr>
              <a:t>Control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921130" y="7986620"/>
            <a:ext cx="1502410" cy="199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65">
                <a:solidFill>
                  <a:srgbClr val="3181CD"/>
                </a:solidFill>
                <a:latin typeface="Century Gothic"/>
                <a:cs typeface="Century Gothic"/>
              </a:rPr>
              <a:t>Continuous</a:t>
            </a:r>
            <a:r>
              <a:rPr dirty="0" sz="1100" spc="-5">
                <a:solidFill>
                  <a:srgbClr val="3181CD"/>
                </a:solidFill>
                <a:latin typeface="Century Gothic"/>
                <a:cs typeface="Century Gothic"/>
              </a:rPr>
              <a:t> </a:t>
            </a:r>
            <a:r>
              <a:rPr dirty="0" sz="1100" spc="-70">
                <a:solidFill>
                  <a:srgbClr val="3181CD"/>
                </a:solidFill>
                <a:latin typeface="Century Gothic"/>
                <a:cs typeface="Century Gothic"/>
              </a:rPr>
              <a:t>Deployment</a:t>
            </a:r>
            <a:endParaRPr sz="1100">
              <a:latin typeface="Century Gothic"/>
              <a:cs typeface="Century Gothic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61615" y="8719763"/>
            <a:ext cx="1130681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03370" marR="5080" indent="-4091304">
              <a:lnSpc>
                <a:spcPct val="107100"/>
              </a:lnSpc>
              <a:spcBef>
                <a:spcPts val="95"/>
              </a:spcBef>
            </a:pPr>
            <a:r>
              <a:rPr dirty="0" sz="1350" spc="240">
                <a:solidFill>
                  <a:srgbClr val="1D40AF"/>
                </a:solidFill>
                <a:latin typeface="Arial Black"/>
                <a:cs typeface="Arial Black"/>
              </a:rPr>
              <a:t></a:t>
            </a:r>
            <a:r>
              <a:rPr dirty="0" sz="1350" spc="40">
                <a:solidFill>
                  <a:srgbClr val="1D40AF"/>
                </a:solidFill>
                <a:latin typeface="Arial Black"/>
                <a:cs typeface="Arial Black"/>
              </a:rPr>
              <a:t>  </a:t>
            </a:r>
            <a:r>
              <a:rPr dirty="0" sz="1400" spc="-70">
                <a:solidFill>
                  <a:srgbClr val="1D40AF"/>
                </a:solidFill>
                <a:latin typeface="Century Gothic"/>
                <a:cs typeface="Century Gothic"/>
              </a:rPr>
              <a:t>The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0">
                <a:solidFill>
                  <a:srgbClr val="1D40AF"/>
                </a:solidFill>
                <a:latin typeface="Century Gothic"/>
                <a:cs typeface="Century Gothic"/>
              </a:rPr>
              <a:t>project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75">
                <a:solidFill>
                  <a:srgbClr val="1D40AF"/>
                </a:solidFill>
                <a:latin typeface="Century Gothic"/>
                <a:cs typeface="Century Gothic"/>
              </a:rPr>
              <a:t>demonstrates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10">
                <a:solidFill>
                  <a:srgbClr val="1D40AF"/>
                </a:solidFill>
                <a:latin typeface="Century Gothic"/>
                <a:cs typeface="Century Gothic"/>
              </a:rPr>
              <a:t>the</a:t>
            </a:r>
            <a:r>
              <a:rPr dirty="0" sz="1400" spc="-4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30">
                <a:solidFill>
                  <a:srgbClr val="1D40AF"/>
                </a:solidFill>
                <a:latin typeface="Century Gothic"/>
                <a:cs typeface="Century Gothic"/>
              </a:rPr>
              <a:t>power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5">
                <a:solidFill>
                  <a:srgbClr val="1D40AF"/>
                </a:solidFill>
                <a:latin typeface="Century Gothic"/>
                <a:cs typeface="Century Gothic"/>
              </a:rPr>
              <a:t>of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0">
                <a:solidFill>
                  <a:srgbClr val="1D40AF"/>
                </a:solidFill>
                <a:latin typeface="Century Gothic"/>
                <a:cs typeface="Century Gothic"/>
              </a:rPr>
              <a:t>combining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Python's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30">
                <a:solidFill>
                  <a:srgbClr val="1D40AF"/>
                </a:solidFill>
                <a:latin typeface="Century Gothic"/>
                <a:cs typeface="Century Gothic"/>
              </a:rPr>
              <a:t>data</a:t>
            </a:r>
            <a:r>
              <a:rPr dirty="0" sz="1400" spc="-4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0">
                <a:solidFill>
                  <a:srgbClr val="1D40AF"/>
                </a:solidFill>
                <a:latin typeface="Century Gothic"/>
                <a:cs typeface="Century Gothic"/>
              </a:rPr>
              <a:t>science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ecosystem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with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5">
                <a:solidFill>
                  <a:srgbClr val="1D40AF"/>
                </a:solidFill>
                <a:latin typeface="Century Gothic"/>
                <a:cs typeface="Century Gothic"/>
              </a:rPr>
              <a:t>modern</a:t>
            </a:r>
            <a:r>
              <a:rPr dirty="0" sz="1400" spc="-4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65">
                <a:solidFill>
                  <a:srgbClr val="1D40AF"/>
                </a:solidFill>
                <a:latin typeface="Century Gothic"/>
                <a:cs typeface="Century Gothic"/>
              </a:rPr>
              <a:t>web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frameworks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10">
                <a:solidFill>
                  <a:srgbClr val="1D40AF"/>
                </a:solidFill>
                <a:latin typeface="Century Gothic"/>
                <a:cs typeface="Century Gothic"/>
              </a:rPr>
              <a:t>to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20">
                <a:solidFill>
                  <a:srgbClr val="1D40AF"/>
                </a:solidFill>
                <a:latin typeface="Century Gothic"/>
                <a:cs typeface="Century Gothic"/>
              </a:rPr>
              <a:t>create</a:t>
            </a:r>
            <a:r>
              <a:rPr dirty="0" sz="1400" spc="-5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5">
                <a:solidFill>
                  <a:srgbClr val="1D40AF"/>
                </a:solidFill>
                <a:latin typeface="Century Gothic"/>
                <a:cs typeface="Century Gothic"/>
              </a:rPr>
              <a:t>interactive</a:t>
            </a:r>
            <a:r>
              <a:rPr dirty="0" sz="1400" spc="-4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90">
                <a:solidFill>
                  <a:srgbClr val="1D40AF"/>
                </a:solidFill>
                <a:latin typeface="Century Gothic"/>
                <a:cs typeface="Century Gothic"/>
              </a:rPr>
              <a:t>machine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learning</a:t>
            </a:r>
            <a:r>
              <a:rPr dirty="0" sz="1400" spc="-3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5">
                <a:solidFill>
                  <a:srgbClr val="1D40AF"/>
                </a:solidFill>
                <a:latin typeface="Century Gothic"/>
                <a:cs typeface="Century Gothic"/>
              </a:rPr>
              <a:t>applications</a:t>
            </a:r>
            <a:r>
              <a:rPr dirty="0" sz="1400" spc="-2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1D40AF"/>
                </a:solidFill>
                <a:latin typeface="Century Gothic"/>
                <a:cs typeface="Century Gothic"/>
              </a:rPr>
              <a:t>with</a:t>
            </a:r>
            <a:r>
              <a:rPr dirty="0" sz="1400" spc="-25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55">
                <a:solidFill>
                  <a:srgbClr val="1D40AF"/>
                </a:solidFill>
                <a:latin typeface="Century Gothic"/>
                <a:cs typeface="Century Gothic"/>
              </a:rPr>
              <a:t>minimal</a:t>
            </a:r>
            <a:r>
              <a:rPr dirty="0" sz="1400" spc="-30">
                <a:solidFill>
                  <a:srgbClr val="1D40A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1D40AF"/>
                </a:solidFill>
                <a:latin typeface="Century Gothic"/>
                <a:cs typeface="Century Gothic"/>
              </a:rPr>
              <a:t>code.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0" y="9639298"/>
            <a:ext cx="12192000" cy="542925"/>
            <a:chOff x="0" y="9639298"/>
            <a:chExt cx="12192000" cy="542925"/>
          </a:xfrm>
        </p:grpSpPr>
        <p:sp>
          <p:nvSpPr>
            <p:cNvPr id="59" name="object 59" descr=""/>
            <p:cNvSpPr/>
            <p:nvPr/>
          </p:nvSpPr>
          <p:spPr>
            <a:xfrm>
              <a:off x="0" y="9639298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7"/>
                  </a:lnTo>
                  <a:lnTo>
                    <a:pt x="3262" y="488811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8" y="537124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0" y="963929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410824" y="971549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25124" y="9810749"/>
              <a:ext cx="133349" cy="133349"/>
            </a:xfrm>
            <a:prstGeom prst="rect">
              <a:avLst/>
            </a:prstGeom>
          </p:spPr>
        </p:pic>
      </p:grpSp>
      <p:sp>
        <p:nvSpPr>
          <p:cNvPr id="63" name="object 63" descr=""/>
          <p:cNvSpPr txBox="1"/>
          <p:nvPr/>
        </p:nvSpPr>
        <p:spPr>
          <a:xfrm>
            <a:off x="292099" y="9806888"/>
            <a:ext cx="930275" cy="194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0"/>
              </a:lnSpc>
            </a:pPr>
            <a:r>
              <a:rPr dirty="0" sz="1350" spc="-10">
                <a:solidFill>
                  <a:srgbClr val="2D3748"/>
                </a:solidFill>
                <a:latin typeface="Microsoft Sans Serif"/>
                <a:cs typeface="Microsoft Sans Serif"/>
              </a:rPr>
              <a:t>Shubh</a:t>
            </a:r>
            <a:r>
              <a:rPr dirty="0" sz="1350" spc="-65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0">
                <a:solidFill>
                  <a:srgbClr val="2D3748"/>
                </a:solidFill>
                <a:latin typeface="Microsoft Sans Serif"/>
                <a:cs typeface="Microsoft Sans Serif"/>
              </a:rPr>
              <a:t>Patel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64" name="object 6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ts val="1125"/>
              </a:lnSpc>
            </a:pPr>
            <a:r>
              <a:rPr dirty="0" spc="-114"/>
              <a:t>Made</a:t>
            </a:r>
            <a:r>
              <a:rPr dirty="0" spc="10"/>
              <a:t> </a:t>
            </a:r>
            <a:r>
              <a:rPr dirty="0" spc="-95"/>
              <a:t>w</a:t>
            </a:r>
            <a:r>
              <a:rPr dirty="0" spc="-90"/>
              <a:t>i</a:t>
            </a:r>
            <a:r>
              <a:rPr dirty="0" spc="-245"/>
              <a:t>t</a:t>
            </a:r>
            <a:r>
              <a:rPr dirty="0" baseline="-16460" sz="2025" spc="-1275">
                <a:solidFill>
                  <a:srgbClr val="2D374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90"/>
              <a:t>h</a:t>
            </a:r>
            <a:r>
              <a:rPr dirty="0" baseline="-16460" sz="2025" spc="-225">
                <a:solidFill>
                  <a:srgbClr val="2D3748"/>
                </a:solidFill>
                <a:latin typeface="Microsoft Sans Serif"/>
                <a:cs typeface="Microsoft Sans Serif"/>
              </a:rPr>
              <a:t>l</a:t>
            </a:r>
            <a:r>
              <a:rPr dirty="0" sz="1050" spc="-850"/>
              <a:t>G</a:t>
            </a:r>
            <a:r>
              <a:rPr dirty="0" baseline="-16460" sz="2025" spc="-127">
                <a:solidFill>
                  <a:srgbClr val="2D3748"/>
                </a:solidFill>
                <a:latin typeface="Microsoft Sans Serif"/>
                <a:cs typeface="Microsoft Sans Serif"/>
              </a:rPr>
              <a:t>i</a:t>
            </a:r>
            <a:r>
              <a:rPr dirty="0" baseline="-16460" sz="2025" spc="-772">
                <a:solidFill>
                  <a:srgbClr val="2D3748"/>
                </a:solidFill>
                <a:latin typeface="Microsoft Sans Serif"/>
                <a:cs typeface="Microsoft Sans Serif"/>
              </a:rPr>
              <a:t>d</a:t>
            </a:r>
            <a:r>
              <a:rPr dirty="0" sz="1050" spc="-204"/>
              <a:t>e</a:t>
            </a:r>
            <a:r>
              <a:rPr dirty="0" baseline="-16460" sz="2025" spc="-1117">
                <a:solidFill>
                  <a:srgbClr val="2D3748"/>
                </a:solidFill>
                <a:latin typeface="Microsoft Sans Serif"/>
                <a:cs typeface="Microsoft Sans Serif"/>
              </a:rPr>
              <a:t>e</a:t>
            </a:r>
            <a:r>
              <a:rPr dirty="0" sz="1050" spc="-90"/>
              <a:t>n</a:t>
            </a:r>
            <a:r>
              <a:rPr dirty="0" sz="1050" spc="-175"/>
              <a:t>s</a:t>
            </a:r>
            <a:fld id="{81D60167-4931-47E6-BA6A-407CBD079E47}" type="slidenum">
              <a:rPr dirty="0" baseline="-16460" sz="2025" spc="-120">
                <a:solidFill>
                  <a:srgbClr val="2D3748"/>
                </a:solidFill>
                <a:latin typeface="Microsoft Sans Serif"/>
                <a:cs typeface="Microsoft Sans Serif"/>
              </a:rPr>
              <a:t>6</a:t>
            </a:fld>
            <a:r>
              <a:rPr dirty="0" sz="1050" spc="-90"/>
              <a:t>p</a:t>
            </a:r>
            <a:r>
              <a:rPr dirty="0" sz="1050" spc="-715"/>
              <a:t>a</a:t>
            </a:r>
            <a:r>
              <a:rPr dirty="0" baseline="-16460" sz="2025" spc="-142">
                <a:solidFill>
                  <a:srgbClr val="2D3748"/>
                </a:solidFill>
                <a:latin typeface="Microsoft Sans Serif"/>
                <a:cs typeface="Microsoft Sans Serif"/>
              </a:rPr>
              <a:t>/</a:t>
            </a:r>
            <a:r>
              <a:rPr dirty="0" sz="1050" spc="-455"/>
              <a:t>r</a:t>
            </a:r>
            <a:r>
              <a:rPr dirty="0" baseline="-16460" sz="2025" spc="-120">
                <a:solidFill>
                  <a:srgbClr val="2D3748"/>
                </a:solidFill>
                <a:latin typeface="Microsoft Sans Serif"/>
                <a:cs typeface="Microsoft Sans Serif"/>
              </a:rPr>
              <a:t>8</a:t>
            </a:r>
            <a:r>
              <a:rPr dirty="0" sz="1050" spc="-90"/>
              <a:t>k</a:t>
            </a:r>
            <a:endParaRPr sz="1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12344400"/>
          </a:xfrm>
          <a:custGeom>
            <a:avLst/>
            <a:gdLst/>
            <a:ahLst/>
            <a:cxnLst/>
            <a:rect l="l" t="t" r="r" b="b"/>
            <a:pathLst>
              <a:path w="12192000" h="12344400">
                <a:moveTo>
                  <a:pt x="12191999" y="12344399"/>
                </a:moveTo>
                <a:lnTo>
                  <a:pt x="0" y="123443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2344399"/>
                </a:lnTo>
                <a:close/>
              </a:path>
            </a:pathLst>
          </a:custGeom>
          <a:solidFill>
            <a:srgbClr val="F5F6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12192000" cy="12344400"/>
            <a:chOff x="0" y="0"/>
            <a:chExt cx="12192000" cy="123444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2192000" cy="12344400"/>
            </a:xfrm>
            <a:custGeom>
              <a:avLst/>
              <a:gdLst/>
              <a:ahLst/>
              <a:cxnLst/>
              <a:rect l="l" t="t" r="r" b="b"/>
              <a:pathLst>
                <a:path w="12192000" h="12344400">
                  <a:moveTo>
                    <a:pt x="12191999" y="12344399"/>
                  </a:moveTo>
                  <a:lnTo>
                    <a:pt x="0" y="123443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71449"/>
                  </a:lnTo>
                  <a:lnTo>
                    <a:pt x="76199" y="171449"/>
                  </a:lnTo>
                  <a:lnTo>
                    <a:pt x="69631" y="171767"/>
                  </a:lnTo>
                  <a:lnTo>
                    <a:pt x="33922" y="186558"/>
                  </a:lnTo>
                  <a:lnTo>
                    <a:pt x="12379" y="218799"/>
                  </a:lnTo>
                  <a:lnTo>
                    <a:pt x="9524" y="238124"/>
                  </a:lnTo>
                  <a:lnTo>
                    <a:pt x="9524" y="12106274"/>
                  </a:lnTo>
                  <a:lnTo>
                    <a:pt x="20751" y="12143323"/>
                  </a:lnTo>
                  <a:lnTo>
                    <a:pt x="50686" y="12167873"/>
                  </a:lnTo>
                  <a:lnTo>
                    <a:pt x="76199" y="12172949"/>
                  </a:lnTo>
                  <a:lnTo>
                    <a:pt x="12191999" y="12172949"/>
                  </a:lnTo>
                  <a:lnTo>
                    <a:pt x="12191999" y="12344399"/>
                  </a:lnTo>
                  <a:close/>
                </a:path>
                <a:path w="12192000" h="12344400">
                  <a:moveTo>
                    <a:pt x="12191999" y="12172949"/>
                  </a:moveTo>
                  <a:lnTo>
                    <a:pt x="12115799" y="12172949"/>
                  </a:lnTo>
                  <a:lnTo>
                    <a:pt x="12122367" y="12172632"/>
                  </a:lnTo>
                  <a:lnTo>
                    <a:pt x="12128808" y="12171680"/>
                  </a:lnTo>
                  <a:lnTo>
                    <a:pt x="12162944" y="12153420"/>
                  </a:lnTo>
                  <a:lnTo>
                    <a:pt x="12181205" y="12119284"/>
                  </a:lnTo>
                  <a:lnTo>
                    <a:pt x="12182474" y="12106274"/>
                  </a:lnTo>
                  <a:lnTo>
                    <a:pt x="12182474" y="238124"/>
                  </a:lnTo>
                  <a:lnTo>
                    <a:pt x="12171246" y="201075"/>
                  </a:lnTo>
                  <a:lnTo>
                    <a:pt x="12141313" y="176525"/>
                  </a:lnTo>
                  <a:lnTo>
                    <a:pt x="12115799" y="171449"/>
                  </a:lnTo>
                  <a:lnTo>
                    <a:pt x="12191999" y="171449"/>
                  </a:lnTo>
                  <a:lnTo>
                    <a:pt x="12191999" y="121729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61924"/>
              <a:ext cx="12192000" cy="12020550"/>
            </a:xfrm>
            <a:custGeom>
              <a:avLst/>
              <a:gdLst/>
              <a:ahLst/>
              <a:cxnLst/>
              <a:rect l="l" t="t" r="r" b="b"/>
              <a:pathLst>
                <a:path w="12192000" h="12020550">
                  <a:moveTo>
                    <a:pt x="12120802" y="12020549"/>
                  </a:moveTo>
                  <a:lnTo>
                    <a:pt x="71196" y="12020549"/>
                  </a:lnTo>
                  <a:lnTo>
                    <a:pt x="66241" y="12020060"/>
                  </a:lnTo>
                  <a:lnTo>
                    <a:pt x="29705" y="12004926"/>
                  </a:lnTo>
                  <a:lnTo>
                    <a:pt x="3885" y="11968887"/>
                  </a:lnTo>
                  <a:lnTo>
                    <a:pt x="0" y="11949352"/>
                  </a:lnTo>
                  <a:lnTo>
                    <a:pt x="0" y="119443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2120802" y="0"/>
                  </a:lnTo>
                  <a:lnTo>
                    <a:pt x="12162292" y="15621"/>
                  </a:lnTo>
                  <a:lnTo>
                    <a:pt x="12188112" y="51661"/>
                  </a:lnTo>
                  <a:lnTo>
                    <a:pt x="12191997" y="71196"/>
                  </a:lnTo>
                  <a:lnTo>
                    <a:pt x="12191997" y="11949352"/>
                  </a:lnTo>
                  <a:lnTo>
                    <a:pt x="12176375" y="11990842"/>
                  </a:lnTo>
                  <a:lnTo>
                    <a:pt x="12140334" y="12016663"/>
                  </a:lnTo>
                  <a:lnTo>
                    <a:pt x="12125757" y="12020060"/>
                  </a:lnTo>
                  <a:lnTo>
                    <a:pt x="12120802" y="1202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1924"/>
              <a:ext cx="12191998" cy="9143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6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200"/>
              <a:t>Demo</a:t>
            </a:r>
            <a:r>
              <a:rPr dirty="0" sz="2650" spc="-50"/>
              <a:t> </a:t>
            </a:r>
            <a:r>
              <a:rPr dirty="0" sz="2650" spc="-185"/>
              <a:t>and</a:t>
            </a:r>
            <a:r>
              <a:rPr dirty="0" sz="2650" spc="-50"/>
              <a:t> </a:t>
            </a:r>
            <a:r>
              <a:rPr dirty="0" sz="2650" spc="-120"/>
              <a:t>Results</a:t>
            </a:r>
            <a:endParaRPr sz="2650"/>
          </a:p>
        </p:txBody>
      </p:sp>
      <p:grpSp>
        <p:nvGrpSpPr>
          <p:cNvPr id="8" name="object 8" descr=""/>
          <p:cNvGrpSpPr/>
          <p:nvPr/>
        </p:nvGrpSpPr>
        <p:grpSpPr>
          <a:xfrm>
            <a:off x="222503" y="1338072"/>
            <a:ext cx="5803900" cy="2277110"/>
            <a:chOff x="222503" y="1338072"/>
            <a:chExt cx="5803900" cy="2277110"/>
          </a:xfrm>
        </p:grpSpPr>
        <p:sp>
          <p:nvSpPr>
            <p:cNvPr id="9" name="object 9" descr=""/>
            <p:cNvSpPr/>
            <p:nvPr/>
          </p:nvSpPr>
          <p:spPr>
            <a:xfrm>
              <a:off x="222503" y="1338072"/>
              <a:ext cx="5803900" cy="2277110"/>
            </a:xfrm>
            <a:custGeom>
              <a:avLst/>
              <a:gdLst/>
              <a:ahLst/>
              <a:cxnLst/>
              <a:rect l="l" t="t" r="r" b="b"/>
              <a:pathLst>
                <a:path w="5803900" h="2277110">
                  <a:moveTo>
                    <a:pt x="5803391" y="2276855"/>
                  </a:moveTo>
                  <a:lnTo>
                    <a:pt x="0" y="2276855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2577"/>
                  </a:lnTo>
                  <a:lnTo>
                    <a:pt x="196595" y="52577"/>
                  </a:lnTo>
                  <a:lnTo>
                    <a:pt x="186274" y="53076"/>
                  </a:lnTo>
                  <a:lnTo>
                    <a:pt x="147155" y="64963"/>
                  </a:lnTo>
                  <a:lnTo>
                    <a:pt x="115562" y="90916"/>
                  </a:lnTo>
                  <a:lnTo>
                    <a:pt x="96307" y="126983"/>
                  </a:lnTo>
                  <a:lnTo>
                    <a:pt x="91820" y="157352"/>
                  </a:lnTo>
                  <a:lnTo>
                    <a:pt x="91820" y="2043302"/>
                  </a:lnTo>
                  <a:lnTo>
                    <a:pt x="99796" y="2083398"/>
                  </a:lnTo>
                  <a:lnTo>
                    <a:pt x="122508" y="2117389"/>
                  </a:lnTo>
                  <a:lnTo>
                    <a:pt x="156500" y="2140102"/>
                  </a:lnTo>
                  <a:lnTo>
                    <a:pt x="196595" y="2148077"/>
                  </a:lnTo>
                  <a:lnTo>
                    <a:pt x="5803391" y="2148077"/>
                  </a:lnTo>
                  <a:lnTo>
                    <a:pt x="5803391" y="2276855"/>
                  </a:lnTo>
                  <a:close/>
                </a:path>
                <a:path w="5803900" h="2277110">
                  <a:moveTo>
                    <a:pt x="5803391" y="2148077"/>
                  </a:moveTo>
                  <a:lnTo>
                    <a:pt x="5606795" y="2148077"/>
                  </a:lnTo>
                  <a:lnTo>
                    <a:pt x="5617116" y="2147579"/>
                  </a:lnTo>
                  <a:lnTo>
                    <a:pt x="5627239" y="2146083"/>
                  </a:lnTo>
                  <a:lnTo>
                    <a:pt x="5665015" y="2130436"/>
                  </a:lnTo>
                  <a:lnTo>
                    <a:pt x="5693928" y="2101523"/>
                  </a:lnTo>
                  <a:lnTo>
                    <a:pt x="5709576" y="2063746"/>
                  </a:lnTo>
                  <a:lnTo>
                    <a:pt x="5711570" y="2043302"/>
                  </a:lnTo>
                  <a:lnTo>
                    <a:pt x="5711570" y="157352"/>
                  </a:lnTo>
                  <a:lnTo>
                    <a:pt x="5703594" y="117257"/>
                  </a:lnTo>
                  <a:lnTo>
                    <a:pt x="5680882" y="83265"/>
                  </a:lnTo>
                  <a:lnTo>
                    <a:pt x="5646890" y="60553"/>
                  </a:lnTo>
                  <a:lnTo>
                    <a:pt x="5606795" y="52577"/>
                  </a:lnTo>
                  <a:lnTo>
                    <a:pt x="5803391" y="52577"/>
                  </a:lnTo>
                  <a:lnTo>
                    <a:pt x="5803391" y="214807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4799" y="1381124"/>
              <a:ext cx="5638800" cy="2114550"/>
            </a:xfrm>
            <a:custGeom>
              <a:avLst/>
              <a:gdLst/>
              <a:ahLst/>
              <a:cxnLst/>
              <a:rect l="l" t="t" r="r" b="b"/>
              <a:pathLst>
                <a:path w="5638800" h="2114550">
                  <a:moveTo>
                    <a:pt x="5532004" y="2114549"/>
                  </a:moveTo>
                  <a:lnTo>
                    <a:pt x="106794" y="2114549"/>
                  </a:lnTo>
                  <a:lnTo>
                    <a:pt x="99361" y="2113817"/>
                  </a:lnTo>
                  <a:lnTo>
                    <a:pt x="57038" y="2099456"/>
                  </a:lnTo>
                  <a:lnTo>
                    <a:pt x="23432" y="2069991"/>
                  </a:lnTo>
                  <a:lnTo>
                    <a:pt x="3660" y="2029908"/>
                  </a:lnTo>
                  <a:lnTo>
                    <a:pt x="0" y="2007754"/>
                  </a:lnTo>
                  <a:lnTo>
                    <a:pt x="0" y="200024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32004" y="0"/>
                  </a:lnTo>
                  <a:lnTo>
                    <a:pt x="5575172" y="11572"/>
                  </a:lnTo>
                  <a:lnTo>
                    <a:pt x="5610627" y="38784"/>
                  </a:lnTo>
                  <a:lnTo>
                    <a:pt x="5632969" y="77492"/>
                  </a:lnTo>
                  <a:lnTo>
                    <a:pt x="5638798" y="106794"/>
                  </a:lnTo>
                  <a:lnTo>
                    <a:pt x="5638798" y="2007754"/>
                  </a:lnTo>
                  <a:lnTo>
                    <a:pt x="5627226" y="2050923"/>
                  </a:lnTo>
                  <a:lnTo>
                    <a:pt x="5600013" y="2086378"/>
                  </a:lnTo>
                  <a:lnTo>
                    <a:pt x="5561305" y="2108720"/>
                  </a:lnTo>
                  <a:lnTo>
                    <a:pt x="5539436" y="2113817"/>
                  </a:lnTo>
                  <a:lnTo>
                    <a:pt x="5532004" y="21145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4799" y="1381124"/>
              <a:ext cx="5638800" cy="476250"/>
            </a:xfrm>
            <a:custGeom>
              <a:avLst/>
              <a:gdLst/>
              <a:ahLst/>
              <a:cxnLst/>
              <a:rect l="l" t="t" r="r" b="b"/>
              <a:pathLst>
                <a:path w="5638800" h="476250">
                  <a:moveTo>
                    <a:pt x="5638799" y="476249"/>
                  </a:moveTo>
                  <a:lnTo>
                    <a:pt x="0" y="476249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5524499" y="0"/>
                  </a:lnTo>
                  <a:lnTo>
                    <a:pt x="5568239" y="8700"/>
                  </a:lnTo>
                  <a:lnTo>
                    <a:pt x="5605321" y="33477"/>
                  </a:lnTo>
                  <a:lnTo>
                    <a:pt x="5630098" y="70559"/>
                  </a:lnTo>
                  <a:lnTo>
                    <a:pt x="5638799" y="114300"/>
                  </a:lnTo>
                  <a:lnTo>
                    <a:pt x="5638799" y="47624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5774" y="2038349"/>
              <a:ext cx="5276850" cy="419100"/>
            </a:xfrm>
            <a:custGeom>
              <a:avLst/>
              <a:gdLst/>
              <a:ahLst/>
              <a:cxnLst/>
              <a:rect l="l" t="t" r="r" b="b"/>
              <a:pathLst>
                <a:path w="5276850" h="419100">
                  <a:moveTo>
                    <a:pt x="5205651" y="419099"/>
                  </a:moveTo>
                  <a:lnTo>
                    <a:pt x="71196" y="419099"/>
                  </a:lnTo>
                  <a:lnTo>
                    <a:pt x="66241" y="418611"/>
                  </a:lnTo>
                  <a:lnTo>
                    <a:pt x="29705" y="403477"/>
                  </a:lnTo>
                  <a:lnTo>
                    <a:pt x="3885" y="367437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05651" y="0"/>
                  </a:lnTo>
                  <a:lnTo>
                    <a:pt x="5247143" y="15621"/>
                  </a:lnTo>
                  <a:lnTo>
                    <a:pt x="5272962" y="51661"/>
                  </a:lnTo>
                  <a:lnTo>
                    <a:pt x="5276848" y="71196"/>
                  </a:lnTo>
                  <a:lnTo>
                    <a:pt x="5276848" y="347903"/>
                  </a:lnTo>
                  <a:lnTo>
                    <a:pt x="5261226" y="389394"/>
                  </a:lnTo>
                  <a:lnTo>
                    <a:pt x="5225186" y="415213"/>
                  </a:lnTo>
                  <a:lnTo>
                    <a:pt x="5210606" y="418611"/>
                  </a:lnTo>
                  <a:lnTo>
                    <a:pt x="5205651" y="419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0537" y="2576512"/>
              <a:ext cx="5267325" cy="238125"/>
            </a:xfrm>
            <a:custGeom>
              <a:avLst/>
              <a:gdLst/>
              <a:ahLst/>
              <a:cxnLst/>
              <a:rect l="l" t="t" r="r" b="b"/>
              <a:pathLst>
                <a:path w="5267325" h="238125">
                  <a:moveTo>
                    <a:pt x="0" y="166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95886" y="0"/>
                  </a:lnTo>
                  <a:lnTo>
                    <a:pt x="5200577" y="0"/>
                  </a:lnTo>
                  <a:lnTo>
                    <a:pt x="5205222" y="457"/>
                  </a:lnTo>
                  <a:lnTo>
                    <a:pt x="5209823" y="1372"/>
                  </a:lnTo>
                  <a:lnTo>
                    <a:pt x="5214423" y="2287"/>
                  </a:lnTo>
                  <a:lnTo>
                    <a:pt x="5218890" y="3642"/>
                  </a:lnTo>
                  <a:lnTo>
                    <a:pt x="5223224" y="5437"/>
                  </a:lnTo>
                  <a:lnTo>
                    <a:pt x="5227558" y="7232"/>
                  </a:lnTo>
                  <a:lnTo>
                    <a:pt x="5257890" y="35649"/>
                  </a:lnTo>
                  <a:lnTo>
                    <a:pt x="5265951" y="57500"/>
                  </a:lnTo>
                  <a:lnTo>
                    <a:pt x="5266866" y="62101"/>
                  </a:lnTo>
                  <a:lnTo>
                    <a:pt x="5267323" y="66746"/>
                  </a:lnTo>
                  <a:lnTo>
                    <a:pt x="5267324" y="71437"/>
                  </a:lnTo>
                  <a:lnTo>
                    <a:pt x="5267324" y="166687"/>
                  </a:lnTo>
                  <a:lnTo>
                    <a:pt x="5267323" y="171378"/>
                  </a:lnTo>
                  <a:lnTo>
                    <a:pt x="5266866" y="176023"/>
                  </a:lnTo>
                  <a:lnTo>
                    <a:pt x="5265951" y="180623"/>
                  </a:lnTo>
                  <a:lnTo>
                    <a:pt x="5265036" y="185224"/>
                  </a:lnTo>
                  <a:lnTo>
                    <a:pt x="5255284" y="206375"/>
                  </a:lnTo>
                  <a:lnTo>
                    <a:pt x="5252678" y="210275"/>
                  </a:lnTo>
                  <a:lnTo>
                    <a:pt x="5223224" y="232686"/>
                  </a:lnTo>
                  <a:lnTo>
                    <a:pt x="5218890" y="234481"/>
                  </a:lnTo>
                  <a:lnTo>
                    <a:pt x="5214423" y="235836"/>
                  </a:lnTo>
                  <a:lnTo>
                    <a:pt x="5209823" y="236751"/>
                  </a:lnTo>
                  <a:lnTo>
                    <a:pt x="5205222" y="237667"/>
                  </a:lnTo>
                  <a:lnTo>
                    <a:pt x="5200577" y="238124"/>
                  </a:lnTo>
                  <a:lnTo>
                    <a:pt x="5195886" y="238124"/>
                  </a:lnTo>
                  <a:lnTo>
                    <a:pt x="71437" y="238124"/>
                  </a:lnTo>
                  <a:lnTo>
                    <a:pt x="66746" y="238124"/>
                  </a:lnTo>
                  <a:lnTo>
                    <a:pt x="62101" y="237667"/>
                  </a:lnTo>
                  <a:lnTo>
                    <a:pt x="57500" y="236751"/>
                  </a:lnTo>
                  <a:lnTo>
                    <a:pt x="52900" y="235836"/>
                  </a:lnTo>
                  <a:lnTo>
                    <a:pt x="17606" y="213884"/>
                  </a:lnTo>
                  <a:lnTo>
                    <a:pt x="1372" y="180623"/>
                  </a:lnTo>
                  <a:lnTo>
                    <a:pt x="457" y="176023"/>
                  </a:lnTo>
                  <a:lnTo>
                    <a:pt x="0" y="171378"/>
                  </a:lnTo>
                  <a:lnTo>
                    <a:pt x="0" y="166687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581275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474860" y="1478450"/>
            <a:ext cx="2075814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445">
                <a:solidFill>
                  <a:srgbClr val="2B5281"/>
                </a:solidFill>
                <a:latin typeface="Arial Black"/>
                <a:cs typeface="Arial Black"/>
              </a:rPr>
              <a:t></a:t>
            </a:r>
            <a:r>
              <a:rPr dirty="0" sz="1350" spc="185">
                <a:solidFill>
                  <a:srgbClr val="2B5281"/>
                </a:solidFill>
                <a:latin typeface="Arial Black"/>
                <a:cs typeface="Arial Black"/>
              </a:rPr>
              <a:t> </a:t>
            </a:r>
            <a:r>
              <a:rPr dirty="0" baseline="1915" sz="2175" spc="-209" b="1">
                <a:solidFill>
                  <a:srgbClr val="2B5281"/>
                </a:solidFill>
                <a:latin typeface="Poppins SemiBold"/>
                <a:cs typeface="Poppins SemiBold"/>
              </a:rPr>
              <a:t>Streamlit</a:t>
            </a:r>
            <a:r>
              <a:rPr dirty="0" baseline="1915" sz="2175" spc="-6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baseline="1915" sz="2175" spc="-284" b="1">
                <a:solidFill>
                  <a:srgbClr val="2B5281"/>
                </a:solidFill>
                <a:latin typeface="Poppins SemiBold"/>
                <a:cs typeface="Poppins SemiBold"/>
              </a:rPr>
              <a:t>App</a:t>
            </a:r>
            <a:r>
              <a:rPr dirty="0" baseline="1915" sz="2175" spc="-6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baseline="1915" sz="2175" spc="-262" b="1">
                <a:solidFill>
                  <a:srgbClr val="2B5281"/>
                </a:solidFill>
                <a:latin typeface="Poppins SemiBold"/>
                <a:cs typeface="Poppins SemiBold"/>
              </a:rPr>
              <a:t>Interface</a:t>
            </a:r>
            <a:endParaRPr baseline="1915" sz="2175">
              <a:latin typeface="Poppins SemiBold"/>
              <a:cs typeface="Poppins SemiBold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0762" y="2120731"/>
            <a:ext cx="420687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595">
                <a:solidFill>
                  <a:srgbClr val="1D40AF"/>
                </a:solidFill>
                <a:latin typeface="Arial Black"/>
                <a:cs typeface="Arial Black"/>
              </a:rPr>
              <a:t></a:t>
            </a:r>
            <a:r>
              <a:rPr dirty="0" sz="1150" spc="195">
                <a:solidFill>
                  <a:srgbClr val="1D40AF"/>
                </a:solidFill>
                <a:latin typeface="Arial Black"/>
                <a:cs typeface="Arial Black"/>
              </a:rPr>
              <a:t> </a:t>
            </a:r>
            <a:r>
              <a:rPr dirty="0" sz="1150" spc="-45">
                <a:solidFill>
                  <a:srgbClr val="1D40AF"/>
                </a:solidFill>
                <a:latin typeface="Poppins"/>
                <a:cs typeface="Poppins"/>
              </a:rPr>
              <a:t>Live</a:t>
            </a:r>
            <a:r>
              <a:rPr dirty="0" sz="1150" spc="-5">
                <a:solidFill>
                  <a:srgbClr val="1D40AF"/>
                </a:solidFill>
                <a:latin typeface="Poppins"/>
                <a:cs typeface="Poppins"/>
              </a:rPr>
              <a:t> </a:t>
            </a:r>
            <a:r>
              <a:rPr dirty="0" sz="1150" spc="-85">
                <a:solidFill>
                  <a:srgbClr val="1D40AF"/>
                </a:solidFill>
                <a:latin typeface="Poppins"/>
                <a:cs typeface="Poppins"/>
              </a:rPr>
              <a:t>demo</a:t>
            </a:r>
            <a:r>
              <a:rPr dirty="0" sz="1150" spc="-5">
                <a:solidFill>
                  <a:srgbClr val="1D40AF"/>
                </a:solidFill>
                <a:latin typeface="Poppins"/>
                <a:cs typeface="Poppins"/>
              </a:rPr>
              <a:t> </a:t>
            </a:r>
            <a:r>
              <a:rPr dirty="0" sz="1150" spc="-55">
                <a:solidFill>
                  <a:srgbClr val="1D40AF"/>
                </a:solidFill>
                <a:latin typeface="Poppins"/>
                <a:cs typeface="Poppins"/>
              </a:rPr>
              <a:t>available</a:t>
            </a:r>
            <a:r>
              <a:rPr dirty="0" sz="1150" spc="-5">
                <a:solidFill>
                  <a:srgbClr val="1D40AF"/>
                </a:solidFill>
                <a:latin typeface="Poppins"/>
                <a:cs typeface="Poppins"/>
              </a:rPr>
              <a:t> </a:t>
            </a:r>
            <a:r>
              <a:rPr dirty="0" sz="1150" spc="-30">
                <a:solidFill>
                  <a:srgbClr val="1D40AF"/>
                </a:solidFill>
                <a:latin typeface="Poppins"/>
                <a:cs typeface="Poppins"/>
              </a:rPr>
              <a:t>at:</a:t>
            </a:r>
            <a:r>
              <a:rPr dirty="0" sz="1150" spc="-5">
                <a:solidFill>
                  <a:srgbClr val="1D40AF"/>
                </a:solidFill>
                <a:latin typeface="Poppins"/>
                <a:cs typeface="Poppins"/>
              </a:rPr>
              <a:t> </a:t>
            </a:r>
            <a:r>
              <a:rPr dirty="0" sz="1250" spc="-135" b="1">
                <a:solidFill>
                  <a:srgbClr val="1D40AF"/>
                </a:solidFill>
                <a:latin typeface="Poppins SemiBold"/>
                <a:cs typeface="Poppins SemiBold"/>
              </a:rPr>
              <a:t>sp-</a:t>
            </a:r>
            <a:r>
              <a:rPr dirty="0" sz="1250" spc="-135" b="1">
                <a:solidFill>
                  <a:srgbClr val="1D40AF"/>
                </a:solidFill>
                <a:latin typeface="Poppins SemiBold"/>
                <a:cs typeface="Poppins SemiBold"/>
              </a:rPr>
              <a:t>machinelearning.streamlit.app</a:t>
            </a:r>
            <a:endParaRPr sz="1250">
              <a:latin typeface="Poppins SemiBold"/>
              <a:cs typeface="Poppins SemiBold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6785" y="2549806"/>
            <a:ext cx="239585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solidFill>
                  <a:srgbClr val="2D3748"/>
                </a:solidFill>
                <a:latin typeface="Calibri"/>
                <a:cs typeface="Calibri"/>
              </a:rPr>
              <a:t>PenguinPredictor</a:t>
            </a:r>
            <a:r>
              <a:rPr dirty="0" sz="140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50">
                <a:solidFill>
                  <a:srgbClr val="2D3748"/>
                </a:solidFill>
                <a:latin typeface="Calibri"/>
                <a:cs typeface="Calibri"/>
              </a:rPr>
              <a:t>App</a:t>
            </a:r>
            <a:r>
              <a:rPr dirty="0" sz="1400" spc="9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D3748"/>
                </a:solidFill>
                <a:latin typeface="Calibri"/>
                <a:cs typeface="Calibri"/>
              </a:rPr>
              <a:t>Interface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4860" y="2905768"/>
            <a:ext cx="5094605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50" spc="-80">
                <a:solidFill>
                  <a:srgbClr val="4A5462"/>
                </a:solidFill>
                <a:latin typeface="Century Gothic"/>
                <a:cs typeface="Century Gothic"/>
              </a:rPr>
              <a:t>The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Streamlit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interface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Century Gothic"/>
                <a:cs typeface="Century Gothic"/>
              </a:rPr>
              <a:t>provides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intuitive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70">
                <a:solidFill>
                  <a:srgbClr val="4A5462"/>
                </a:solidFill>
                <a:latin typeface="Century Gothic"/>
                <a:cs typeface="Century Gothic"/>
              </a:rPr>
              <a:t>controls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0">
                <a:solidFill>
                  <a:srgbClr val="4A5462"/>
                </a:solidFill>
                <a:latin typeface="Century Gothic"/>
                <a:cs typeface="Century Gothic"/>
              </a:rPr>
              <a:t>for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users</a:t>
            </a:r>
            <a:r>
              <a:rPr dirty="0" sz="1250" spc="-35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to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65">
                <a:solidFill>
                  <a:srgbClr val="4A5462"/>
                </a:solidFill>
                <a:latin typeface="Century Gothic"/>
                <a:cs typeface="Century Gothic"/>
              </a:rPr>
              <a:t>adjust</a:t>
            </a:r>
            <a:r>
              <a:rPr dirty="0" sz="1250" spc="-4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85">
                <a:solidFill>
                  <a:srgbClr val="4A5462"/>
                </a:solidFill>
                <a:latin typeface="Century Gothic"/>
                <a:cs typeface="Century Gothic"/>
              </a:rPr>
              <a:t>penguin </a:t>
            </a:r>
            <a:r>
              <a:rPr dirty="0" sz="1250" spc="-90">
                <a:solidFill>
                  <a:srgbClr val="4A5462"/>
                </a:solidFill>
                <a:latin typeface="Century Gothic"/>
                <a:cs typeface="Century Gothic"/>
              </a:rPr>
              <a:t>parameters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40">
                <a:solidFill>
                  <a:srgbClr val="4A5462"/>
                </a:solidFill>
                <a:latin typeface="Century Gothic"/>
                <a:cs typeface="Century Gothic"/>
              </a:rPr>
              <a:t>and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50">
                <a:solidFill>
                  <a:srgbClr val="4A5462"/>
                </a:solidFill>
                <a:latin typeface="Century Gothic"/>
                <a:cs typeface="Century Gothic"/>
              </a:rPr>
              <a:t>instantly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0">
                <a:solidFill>
                  <a:srgbClr val="4A5462"/>
                </a:solidFill>
                <a:latin typeface="Century Gothic"/>
                <a:cs typeface="Century Gothic"/>
              </a:rPr>
              <a:t>see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Century Gothic"/>
                <a:cs typeface="Century Gothic"/>
              </a:rPr>
              <a:t>prediction</a:t>
            </a:r>
            <a:r>
              <a:rPr dirty="0" sz="1250" spc="-30">
                <a:solidFill>
                  <a:srgbClr val="4A5462"/>
                </a:solidFill>
                <a:latin typeface="Century Gothic"/>
                <a:cs typeface="Century Gothic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Century Gothic"/>
                <a:cs typeface="Century Gothic"/>
              </a:rPr>
              <a:t>results.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22503" y="3678936"/>
            <a:ext cx="5803900" cy="5099685"/>
            <a:chOff x="222503" y="3678936"/>
            <a:chExt cx="5803900" cy="5099685"/>
          </a:xfrm>
        </p:grpSpPr>
        <p:sp>
          <p:nvSpPr>
            <p:cNvPr id="20" name="object 20" descr=""/>
            <p:cNvSpPr/>
            <p:nvPr/>
          </p:nvSpPr>
          <p:spPr>
            <a:xfrm>
              <a:off x="222503" y="3678936"/>
              <a:ext cx="5803900" cy="5099685"/>
            </a:xfrm>
            <a:custGeom>
              <a:avLst/>
              <a:gdLst/>
              <a:ahLst/>
              <a:cxnLst/>
              <a:rect l="l" t="t" r="r" b="b"/>
              <a:pathLst>
                <a:path w="5803900" h="5099684">
                  <a:moveTo>
                    <a:pt x="5803391" y="5099303"/>
                  </a:moveTo>
                  <a:lnTo>
                    <a:pt x="0" y="5099303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4863"/>
                  </a:lnTo>
                  <a:lnTo>
                    <a:pt x="196595" y="54863"/>
                  </a:lnTo>
                  <a:lnTo>
                    <a:pt x="186274" y="55362"/>
                  </a:lnTo>
                  <a:lnTo>
                    <a:pt x="147155" y="67249"/>
                  </a:lnTo>
                  <a:lnTo>
                    <a:pt x="115562" y="93202"/>
                  </a:lnTo>
                  <a:lnTo>
                    <a:pt x="96307" y="129269"/>
                  </a:lnTo>
                  <a:lnTo>
                    <a:pt x="91820" y="159638"/>
                  </a:lnTo>
                  <a:lnTo>
                    <a:pt x="91820" y="4864988"/>
                  </a:lnTo>
                  <a:lnTo>
                    <a:pt x="99796" y="4905083"/>
                  </a:lnTo>
                  <a:lnTo>
                    <a:pt x="122508" y="4939075"/>
                  </a:lnTo>
                  <a:lnTo>
                    <a:pt x="156500" y="4961786"/>
                  </a:lnTo>
                  <a:lnTo>
                    <a:pt x="196595" y="4969763"/>
                  </a:lnTo>
                  <a:lnTo>
                    <a:pt x="5803391" y="4969763"/>
                  </a:lnTo>
                  <a:lnTo>
                    <a:pt x="5803391" y="5099303"/>
                  </a:lnTo>
                  <a:close/>
                </a:path>
                <a:path w="5803900" h="5099684">
                  <a:moveTo>
                    <a:pt x="5803391" y="4969763"/>
                  </a:moveTo>
                  <a:lnTo>
                    <a:pt x="5606795" y="4969763"/>
                  </a:lnTo>
                  <a:lnTo>
                    <a:pt x="5617116" y="4969264"/>
                  </a:lnTo>
                  <a:lnTo>
                    <a:pt x="5627239" y="4967768"/>
                  </a:lnTo>
                  <a:lnTo>
                    <a:pt x="5665015" y="4952120"/>
                  </a:lnTo>
                  <a:lnTo>
                    <a:pt x="5693928" y="4923208"/>
                  </a:lnTo>
                  <a:lnTo>
                    <a:pt x="5709576" y="4885432"/>
                  </a:lnTo>
                  <a:lnTo>
                    <a:pt x="5711570" y="4864988"/>
                  </a:lnTo>
                  <a:lnTo>
                    <a:pt x="5711570" y="159638"/>
                  </a:lnTo>
                  <a:lnTo>
                    <a:pt x="5703594" y="119542"/>
                  </a:lnTo>
                  <a:lnTo>
                    <a:pt x="5680882" y="85551"/>
                  </a:lnTo>
                  <a:lnTo>
                    <a:pt x="5646890" y="62839"/>
                  </a:lnTo>
                  <a:lnTo>
                    <a:pt x="5606795" y="54863"/>
                  </a:lnTo>
                  <a:lnTo>
                    <a:pt x="5803391" y="54863"/>
                  </a:lnTo>
                  <a:lnTo>
                    <a:pt x="5803391" y="496976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04799" y="3724274"/>
              <a:ext cx="5638800" cy="4933950"/>
            </a:xfrm>
            <a:custGeom>
              <a:avLst/>
              <a:gdLst/>
              <a:ahLst/>
              <a:cxnLst/>
              <a:rect l="l" t="t" r="r" b="b"/>
              <a:pathLst>
                <a:path w="5638800" h="4933950">
                  <a:moveTo>
                    <a:pt x="5532004" y="4933948"/>
                  </a:moveTo>
                  <a:lnTo>
                    <a:pt x="106794" y="4933948"/>
                  </a:lnTo>
                  <a:lnTo>
                    <a:pt x="99361" y="4933216"/>
                  </a:lnTo>
                  <a:lnTo>
                    <a:pt x="57038" y="4918854"/>
                  </a:lnTo>
                  <a:lnTo>
                    <a:pt x="23432" y="4889389"/>
                  </a:lnTo>
                  <a:lnTo>
                    <a:pt x="3660" y="4849308"/>
                  </a:lnTo>
                  <a:lnTo>
                    <a:pt x="0" y="4827154"/>
                  </a:lnTo>
                  <a:lnTo>
                    <a:pt x="0" y="481964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32004" y="0"/>
                  </a:lnTo>
                  <a:lnTo>
                    <a:pt x="5575172" y="11572"/>
                  </a:lnTo>
                  <a:lnTo>
                    <a:pt x="5610627" y="38784"/>
                  </a:lnTo>
                  <a:lnTo>
                    <a:pt x="5632969" y="77492"/>
                  </a:lnTo>
                  <a:lnTo>
                    <a:pt x="5638798" y="106794"/>
                  </a:lnTo>
                  <a:lnTo>
                    <a:pt x="5638798" y="4827154"/>
                  </a:lnTo>
                  <a:lnTo>
                    <a:pt x="5627226" y="4870321"/>
                  </a:lnTo>
                  <a:lnTo>
                    <a:pt x="5600013" y="4905777"/>
                  </a:lnTo>
                  <a:lnTo>
                    <a:pt x="5561305" y="4928119"/>
                  </a:lnTo>
                  <a:lnTo>
                    <a:pt x="5539436" y="4933216"/>
                  </a:lnTo>
                  <a:lnTo>
                    <a:pt x="5532004" y="4933948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04799" y="3724274"/>
              <a:ext cx="5638800" cy="476250"/>
            </a:xfrm>
            <a:custGeom>
              <a:avLst/>
              <a:gdLst/>
              <a:ahLst/>
              <a:cxnLst/>
              <a:rect l="l" t="t" r="r" b="b"/>
              <a:pathLst>
                <a:path w="5638800" h="476250">
                  <a:moveTo>
                    <a:pt x="5638799" y="476249"/>
                  </a:moveTo>
                  <a:lnTo>
                    <a:pt x="0" y="476249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5524499" y="0"/>
                  </a:lnTo>
                  <a:lnTo>
                    <a:pt x="5568239" y="8700"/>
                  </a:lnTo>
                  <a:lnTo>
                    <a:pt x="5605321" y="33477"/>
                  </a:lnTo>
                  <a:lnTo>
                    <a:pt x="5630098" y="70559"/>
                  </a:lnTo>
                  <a:lnTo>
                    <a:pt x="5638799" y="114300"/>
                  </a:lnTo>
                  <a:lnTo>
                    <a:pt x="5638799" y="47624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74860" y="3821600"/>
            <a:ext cx="160528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445">
                <a:solidFill>
                  <a:srgbClr val="2B5281"/>
                </a:solidFill>
                <a:latin typeface="Arial Black"/>
                <a:cs typeface="Arial Black"/>
              </a:rPr>
              <a:t></a:t>
            </a:r>
            <a:r>
              <a:rPr dirty="0" sz="1350" spc="155">
                <a:solidFill>
                  <a:srgbClr val="2B5281"/>
                </a:solidFill>
                <a:latin typeface="Arial Black"/>
                <a:cs typeface="Arial Black"/>
              </a:rPr>
              <a:t> </a:t>
            </a:r>
            <a:r>
              <a:rPr dirty="0" baseline="1915" sz="2175" spc="-240" b="1">
                <a:solidFill>
                  <a:srgbClr val="2B5281"/>
                </a:solidFill>
                <a:latin typeface="Poppins SemiBold"/>
                <a:cs typeface="Poppins SemiBold"/>
              </a:rPr>
              <a:t>Model</a:t>
            </a:r>
            <a:r>
              <a:rPr dirty="0" baseline="1915" sz="2175" spc="-82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baseline="1915" sz="2175" spc="-270" b="1">
                <a:solidFill>
                  <a:srgbClr val="2B5281"/>
                </a:solidFill>
                <a:latin typeface="Poppins SemiBold"/>
                <a:cs typeface="Poppins SemiBold"/>
              </a:rPr>
              <a:t>Evaluation</a:t>
            </a:r>
            <a:endParaRPr baseline="1915" sz="2175">
              <a:latin typeface="Poppins SemiBold"/>
              <a:cs typeface="Poppins SemiBold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85774" y="4381499"/>
            <a:ext cx="2562225" cy="942975"/>
            <a:chOff x="485774" y="4381499"/>
            <a:chExt cx="2562225" cy="942975"/>
          </a:xfrm>
        </p:grpSpPr>
        <p:sp>
          <p:nvSpPr>
            <p:cNvPr id="25" name="object 25" descr=""/>
            <p:cNvSpPr/>
            <p:nvPr/>
          </p:nvSpPr>
          <p:spPr>
            <a:xfrm>
              <a:off x="490537" y="4386261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2485952" y="933449"/>
                  </a:moveTo>
                  <a:lnTo>
                    <a:pt x="66746" y="933449"/>
                  </a:lnTo>
                  <a:lnTo>
                    <a:pt x="62101" y="932992"/>
                  </a:lnTo>
                  <a:lnTo>
                    <a:pt x="24240" y="915842"/>
                  </a:lnTo>
                  <a:lnTo>
                    <a:pt x="2287" y="880548"/>
                  </a:lnTo>
                  <a:lnTo>
                    <a:pt x="0" y="866702"/>
                  </a:lnTo>
                  <a:lnTo>
                    <a:pt x="0" y="8620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485952" y="0"/>
                  </a:lnTo>
                  <a:lnTo>
                    <a:pt x="2524850" y="14645"/>
                  </a:lnTo>
                  <a:lnTo>
                    <a:pt x="2549056" y="48432"/>
                  </a:lnTo>
                  <a:lnTo>
                    <a:pt x="2552699" y="66746"/>
                  </a:lnTo>
                  <a:lnTo>
                    <a:pt x="2552699" y="866702"/>
                  </a:lnTo>
                  <a:lnTo>
                    <a:pt x="2538053" y="905600"/>
                  </a:lnTo>
                  <a:lnTo>
                    <a:pt x="2504266" y="929805"/>
                  </a:lnTo>
                  <a:lnTo>
                    <a:pt x="2490597" y="932992"/>
                  </a:lnTo>
                  <a:lnTo>
                    <a:pt x="24859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90537" y="4386261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0" y="8620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81262" y="0"/>
                  </a:lnTo>
                  <a:lnTo>
                    <a:pt x="2485952" y="0"/>
                  </a:lnTo>
                  <a:lnTo>
                    <a:pt x="2490597" y="457"/>
                  </a:lnTo>
                  <a:lnTo>
                    <a:pt x="2528458" y="17606"/>
                  </a:lnTo>
                  <a:lnTo>
                    <a:pt x="2531775" y="20923"/>
                  </a:lnTo>
                  <a:lnTo>
                    <a:pt x="2535092" y="24240"/>
                  </a:lnTo>
                  <a:lnTo>
                    <a:pt x="2538054" y="27848"/>
                  </a:lnTo>
                  <a:lnTo>
                    <a:pt x="2540660" y="31748"/>
                  </a:lnTo>
                  <a:lnTo>
                    <a:pt x="2543265" y="35648"/>
                  </a:lnTo>
                  <a:lnTo>
                    <a:pt x="2551326" y="57500"/>
                  </a:lnTo>
                  <a:lnTo>
                    <a:pt x="2552241" y="62101"/>
                  </a:lnTo>
                  <a:lnTo>
                    <a:pt x="2552699" y="66746"/>
                  </a:lnTo>
                  <a:lnTo>
                    <a:pt x="2552699" y="71437"/>
                  </a:lnTo>
                  <a:lnTo>
                    <a:pt x="2552699" y="862012"/>
                  </a:lnTo>
                  <a:lnTo>
                    <a:pt x="2552699" y="866702"/>
                  </a:lnTo>
                  <a:lnTo>
                    <a:pt x="2552241" y="871347"/>
                  </a:lnTo>
                  <a:lnTo>
                    <a:pt x="2551326" y="875948"/>
                  </a:lnTo>
                  <a:lnTo>
                    <a:pt x="2550411" y="880548"/>
                  </a:lnTo>
                  <a:lnTo>
                    <a:pt x="2528458" y="915842"/>
                  </a:lnTo>
                  <a:lnTo>
                    <a:pt x="2495198" y="932076"/>
                  </a:lnTo>
                  <a:lnTo>
                    <a:pt x="2490597" y="932992"/>
                  </a:lnTo>
                  <a:lnTo>
                    <a:pt x="2485952" y="933449"/>
                  </a:lnTo>
                  <a:lnTo>
                    <a:pt x="2481262" y="933449"/>
                  </a:lnTo>
                  <a:lnTo>
                    <a:pt x="71437" y="933449"/>
                  </a:lnTo>
                  <a:lnTo>
                    <a:pt x="66746" y="933449"/>
                  </a:lnTo>
                  <a:lnTo>
                    <a:pt x="62101" y="932992"/>
                  </a:lnTo>
                  <a:lnTo>
                    <a:pt x="57500" y="932076"/>
                  </a:lnTo>
                  <a:lnTo>
                    <a:pt x="52900" y="931161"/>
                  </a:lnTo>
                  <a:lnTo>
                    <a:pt x="17606" y="909208"/>
                  </a:lnTo>
                  <a:lnTo>
                    <a:pt x="457" y="871347"/>
                  </a:lnTo>
                  <a:lnTo>
                    <a:pt x="0" y="866702"/>
                  </a:lnTo>
                  <a:lnTo>
                    <a:pt x="0" y="862012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170929" y="4454386"/>
            <a:ext cx="1193800" cy="6864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dirty="0" sz="2400" spc="-25" b="1">
                <a:solidFill>
                  <a:srgbClr val="3181CD"/>
                </a:solidFill>
                <a:latin typeface="Lucida Sans"/>
                <a:cs typeface="Lucida Sans"/>
              </a:rPr>
              <a:t>96%</a:t>
            </a:r>
            <a:endParaRPr sz="240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250" spc="-85">
                <a:solidFill>
                  <a:srgbClr val="708095"/>
                </a:solidFill>
                <a:latin typeface="Century Gothic"/>
                <a:cs typeface="Century Gothic"/>
              </a:rPr>
              <a:t>Overall</a:t>
            </a:r>
            <a:r>
              <a:rPr dirty="0" sz="1250" spc="-50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95">
                <a:solidFill>
                  <a:srgbClr val="708095"/>
                </a:solidFill>
                <a:latin typeface="Century Gothic"/>
                <a:cs typeface="Century Gothic"/>
              </a:rPr>
              <a:t>Accuracy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200399" y="4381499"/>
            <a:ext cx="2562225" cy="942975"/>
            <a:chOff x="3200399" y="4381499"/>
            <a:chExt cx="2562225" cy="942975"/>
          </a:xfrm>
        </p:grpSpPr>
        <p:sp>
          <p:nvSpPr>
            <p:cNvPr id="29" name="object 29" descr=""/>
            <p:cNvSpPr/>
            <p:nvPr/>
          </p:nvSpPr>
          <p:spPr>
            <a:xfrm>
              <a:off x="3205162" y="4386261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2485952" y="933449"/>
                  </a:moveTo>
                  <a:lnTo>
                    <a:pt x="66746" y="933449"/>
                  </a:lnTo>
                  <a:lnTo>
                    <a:pt x="62101" y="932992"/>
                  </a:lnTo>
                  <a:lnTo>
                    <a:pt x="24240" y="915842"/>
                  </a:lnTo>
                  <a:lnTo>
                    <a:pt x="2287" y="880548"/>
                  </a:lnTo>
                  <a:lnTo>
                    <a:pt x="0" y="866702"/>
                  </a:lnTo>
                  <a:lnTo>
                    <a:pt x="0" y="8620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485952" y="0"/>
                  </a:lnTo>
                  <a:lnTo>
                    <a:pt x="2524850" y="14645"/>
                  </a:lnTo>
                  <a:lnTo>
                    <a:pt x="2549056" y="48432"/>
                  </a:lnTo>
                  <a:lnTo>
                    <a:pt x="2552699" y="66746"/>
                  </a:lnTo>
                  <a:lnTo>
                    <a:pt x="2552699" y="866702"/>
                  </a:lnTo>
                  <a:lnTo>
                    <a:pt x="2538054" y="905600"/>
                  </a:lnTo>
                  <a:lnTo>
                    <a:pt x="2504266" y="929805"/>
                  </a:lnTo>
                  <a:lnTo>
                    <a:pt x="2490598" y="932992"/>
                  </a:lnTo>
                  <a:lnTo>
                    <a:pt x="24859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205162" y="4386261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0" y="8620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81262" y="0"/>
                  </a:lnTo>
                  <a:lnTo>
                    <a:pt x="2485952" y="0"/>
                  </a:lnTo>
                  <a:lnTo>
                    <a:pt x="2490598" y="457"/>
                  </a:lnTo>
                  <a:lnTo>
                    <a:pt x="2495198" y="1372"/>
                  </a:lnTo>
                  <a:lnTo>
                    <a:pt x="2499798" y="2287"/>
                  </a:lnTo>
                  <a:lnTo>
                    <a:pt x="2504266" y="3642"/>
                  </a:lnTo>
                  <a:lnTo>
                    <a:pt x="2508599" y="5437"/>
                  </a:lnTo>
                  <a:lnTo>
                    <a:pt x="2512933" y="7232"/>
                  </a:lnTo>
                  <a:lnTo>
                    <a:pt x="2543265" y="35648"/>
                  </a:lnTo>
                  <a:lnTo>
                    <a:pt x="2551326" y="57500"/>
                  </a:lnTo>
                  <a:lnTo>
                    <a:pt x="2552241" y="62101"/>
                  </a:lnTo>
                  <a:lnTo>
                    <a:pt x="2552699" y="66746"/>
                  </a:lnTo>
                  <a:lnTo>
                    <a:pt x="2552699" y="71437"/>
                  </a:lnTo>
                  <a:lnTo>
                    <a:pt x="2552699" y="862012"/>
                  </a:lnTo>
                  <a:lnTo>
                    <a:pt x="2552699" y="866702"/>
                  </a:lnTo>
                  <a:lnTo>
                    <a:pt x="2552241" y="871347"/>
                  </a:lnTo>
                  <a:lnTo>
                    <a:pt x="2551326" y="875948"/>
                  </a:lnTo>
                  <a:lnTo>
                    <a:pt x="2550411" y="880548"/>
                  </a:lnTo>
                  <a:lnTo>
                    <a:pt x="2540659" y="901700"/>
                  </a:lnTo>
                  <a:lnTo>
                    <a:pt x="2538054" y="905600"/>
                  </a:lnTo>
                  <a:lnTo>
                    <a:pt x="2504266" y="929805"/>
                  </a:lnTo>
                  <a:lnTo>
                    <a:pt x="2495198" y="932076"/>
                  </a:lnTo>
                  <a:lnTo>
                    <a:pt x="2490598" y="932992"/>
                  </a:lnTo>
                  <a:lnTo>
                    <a:pt x="2485952" y="933449"/>
                  </a:lnTo>
                  <a:lnTo>
                    <a:pt x="2481262" y="933449"/>
                  </a:lnTo>
                  <a:lnTo>
                    <a:pt x="71437" y="933449"/>
                  </a:lnTo>
                  <a:lnTo>
                    <a:pt x="66746" y="933449"/>
                  </a:lnTo>
                  <a:lnTo>
                    <a:pt x="62101" y="932992"/>
                  </a:lnTo>
                  <a:lnTo>
                    <a:pt x="57500" y="932076"/>
                  </a:lnTo>
                  <a:lnTo>
                    <a:pt x="52899" y="931161"/>
                  </a:lnTo>
                  <a:lnTo>
                    <a:pt x="17606" y="909208"/>
                  </a:lnTo>
                  <a:lnTo>
                    <a:pt x="1372" y="875948"/>
                  </a:lnTo>
                  <a:lnTo>
                    <a:pt x="457" y="871347"/>
                  </a:lnTo>
                  <a:lnTo>
                    <a:pt x="0" y="866702"/>
                  </a:lnTo>
                  <a:lnTo>
                    <a:pt x="0" y="862012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166244" y="4454386"/>
            <a:ext cx="628650" cy="6864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spc="-100" b="1">
                <a:solidFill>
                  <a:srgbClr val="3181CD"/>
                </a:solidFill>
                <a:latin typeface="Lucida Sans"/>
                <a:cs typeface="Lucida Sans"/>
              </a:rPr>
              <a:t>0.95</a:t>
            </a:r>
            <a:endParaRPr sz="2400">
              <a:latin typeface="Lucida Sans"/>
              <a:cs typeface="Lucida Sans"/>
            </a:endParaRPr>
          </a:p>
          <a:p>
            <a:pPr marL="45720">
              <a:lnSpc>
                <a:spcPct val="100000"/>
              </a:lnSpc>
              <a:spcBef>
                <a:spcPts val="295"/>
              </a:spcBef>
            </a:pPr>
            <a:r>
              <a:rPr dirty="0" sz="1250" spc="-220">
                <a:solidFill>
                  <a:srgbClr val="708095"/>
                </a:solidFill>
                <a:latin typeface="Century Gothic"/>
                <a:cs typeface="Century Gothic"/>
              </a:rPr>
              <a:t>F1</a:t>
            </a:r>
            <a:r>
              <a:rPr dirty="0" sz="1250" spc="-45">
                <a:solidFill>
                  <a:srgbClr val="708095"/>
                </a:solidFill>
                <a:latin typeface="Century Gothic"/>
                <a:cs typeface="Century Gothic"/>
              </a:rPr>
              <a:t> </a:t>
            </a:r>
            <a:r>
              <a:rPr dirty="0" sz="1250" spc="-20">
                <a:solidFill>
                  <a:srgbClr val="708095"/>
                </a:solidFill>
                <a:latin typeface="Century Gothic"/>
                <a:cs typeface="Century Gothic"/>
              </a:rPr>
              <a:t>Score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85774" y="5476874"/>
            <a:ext cx="2562225" cy="942975"/>
            <a:chOff x="485774" y="5476874"/>
            <a:chExt cx="2562225" cy="942975"/>
          </a:xfrm>
        </p:grpSpPr>
        <p:sp>
          <p:nvSpPr>
            <p:cNvPr id="33" name="object 33" descr=""/>
            <p:cNvSpPr/>
            <p:nvPr/>
          </p:nvSpPr>
          <p:spPr>
            <a:xfrm>
              <a:off x="490537" y="5481636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2485952" y="933449"/>
                  </a:moveTo>
                  <a:lnTo>
                    <a:pt x="66746" y="933449"/>
                  </a:lnTo>
                  <a:lnTo>
                    <a:pt x="62101" y="932991"/>
                  </a:lnTo>
                  <a:lnTo>
                    <a:pt x="24240" y="915842"/>
                  </a:lnTo>
                  <a:lnTo>
                    <a:pt x="2287" y="880549"/>
                  </a:lnTo>
                  <a:lnTo>
                    <a:pt x="0" y="866702"/>
                  </a:lnTo>
                  <a:lnTo>
                    <a:pt x="0" y="8620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485952" y="0"/>
                  </a:lnTo>
                  <a:lnTo>
                    <a:pt x="2524850" y="14645"/>
                  </a:lnTo>
                  <a:lnTo>
                    <a:pt x="2549056" y="48432"/>
                  </a:lnTo>
                  <a:lnTo>
                    <a:pt x="2552699" y="66746"/>
                  </a:lnTo>
                  <a:lnTo>
                    <a:pt x="2552699" y="866702"/>
                  </a:lnTo>
                  <a:lnTo>
                    <a:pt x="2538053" y="905600"/>
                  </a:lnTo>
                  <a:lnTo>
                    <a:pt x="2504266" y="929805"/>
                  </a:lnTo>
                  <a:lnTo>
                    <a:pt x="2490597" y="932991"/>
                  </a:lnTo>
                  <a:lnTo>
                    <a:pt x="24859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90537" y="5481636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0" y="8620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81262" y="0"/>
                  </a:lnTo>
                  <a:lnTo>
                    <a:pt x="2485952" y="0"/>
                  </a:lnTo>
                  <a:lnTo>
                    <a:pt x="2490597" y="457"/>
                  </a:lnTo>
                  <a:lnTo>
                    <a:pt x="2495198" y="1372"/>
                  </a:lnTo>
                  <a:lnTo>
                    <a:pt x="2499799" y="2287"/>
                  </a:lnTo>
                  <a:lnTo>
                    <a:pt x="2531775" y="20923"/>
                  </a:lnTo>
                  <a:lnTo>
                    <a:pt x="2535092" y="24239"/>
                  </a:lnTo>
                  <a:lnTo>
                    <a:pt x="2547261" y="44099"/>
                  </a:lnTo>
                  <a:lnTo>
                    <a:pt x="2549056" y="48432"/>
                  </a:lnTo>
                  <a:lnTo>
                    <a:pt x="2550411" y="52899"/>
                  </a:lnTo>
                  <a:lnTo>
                    <a:pt x="2551326" y="57500"/>
                  </a:lnTo>
                  <a:lnTo>
                    <a:pt x="2552241" y="62100"/>
                  </a:lnTo>
                  <a:lnTo>
                    <a:pt x="2552699" y="66746"/>
                  </a:lnTo>
                  <a:lnTo>
                    <a:pt x="2552699" y="71437"/>
                  </a:lnTo>
                  <a:lnTo>
                    <a:pt x="2552699" y="862012"/>
                  </a:lnTo>
                  <a:lnTo>
                    <a:pt x="2552699" y="866702"/>
                  </a:lnTo>
                  <a:lnTo>
                    <a:pt x="2552241" y="871348"/>
                  </a:lnTo>
                  <a:lnTo>
                    <a:pt x="2551326" y="875948"/>
                  </a:lnTo>
                  <a:lnTo>
                    <a:pt x="2550411" y="880549"/>
                  </a:lnTo>
                  <a:lnTo>
                    <a:pt x="2531775" y="912526"/>
                  </a:lnTo>
                  <a:lnTo>
                    <a:pt x="2528458" y="915842"/>
                  </a:lnTo>
                  <a:lnTo>
                    <a:pt x="2524850" y="918803"/>
                  </a:lnTo>
                  <a:lnTo>
                    <a:pt x="2520950" y="921409"/>
                  </a:lnTo>
                  <a:lnTo>
                    <a:pt x="2517050" y="924015"/>
                  </a:lnTo>
                  <a:lnTo>
                    <a:pt x="2481262" y="933449"/>
                  </a:lnTo>
                  <a:lnTo>
                    <a:pt x="71437" y="933449"/>
                  </a:lnTo>
                  <a:lnTo>
                    <a:pt x="31748" y="921409"/>
                  </a:lnTo>
                  <a:lnTo>
                    <a:pt x="27848" y="918803"/>
                  </a:lnTo>
                  <a:lnTo>
                    <a:pt x="24240" y="915842"/>
                  </a:lnTo>
                  <a:lnTo>
                    <a:pt x="20923" y="912526"/>
                  </a:lnTo>
                  <a:lnTo>
                    <a:pt x="17606" y="909209"/>
                  </a:lnTo>
                  <a:lnTo>
                    <a:pt x="1372" y="875948"/>
                  </a:lnTo>
                  <a:lnTo>
                    <a:pt x="457" y="871348"/>
                  </a:lnTo>
                  <a:lnTo>
                    <a:pt x="0" y="866702"/>
                  </a:lnTo>
                  <a:lnTo>
                    <a:pt x="0" y="862012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448494" y="5549761"/>
            <a:ext cx="638810" cy="68643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625"/>
              </a:spcBef>
            </a:pPr>
            <a:r>
              <a:rPr dirty="0" sz="2400" spc="-100" b="1">
                <a:solidFill>
                  <a:srgbClr val="3181CD"/>
                </a:solidFill>
                <a:latin typeface="Lucida Sans"/>
                <a:cs typeface="Lucida Sans"/>
              </a:rPr>
              <a:t>0.96</a:t>
            </a:r>
            <a:endParaRPr sz="24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50" spc="-55">
                <a:solidFill>
                  <a:srgbClr val="708095"/>
                </a:solidFill>
                <a:latin typeface="Century Gothic"/>
                <a:cs typeface="Century Gothic"/>
              </a:rPr>
              <a:t>Precision</a:t>
            </a:r>
            <a:endParaRPr sz="1250">
              <a:latin typeface="Century Gothic"/>
              <a:cs typeface="Century Gothic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200399" y="5476874"/>
            <a:ext cx="2562225" cy="942975"/>
            <a:chOff x="3200399" y="5476874"/>
            <a:chExt cx="2562225" cy="942975"/>
          </a:xfrm>
        </p:grpSpPr>
        <p:sp>
          <p:nvSpPr>
            <p:cNvPr id="37" name="object 37" descr=""/>
            <p:cNvSpPr/>
            <p:nvPr/>
          </p:nvSpPr>
          <p:spPr>
            <a:xfrm>
              <a:off x="3205162" y="5481636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2485952" y="933449"/>
                  </a:moveTo>
                  <a:lnTo>
                    <a:pt x="66746" y="933449"/>
                  </a:lnTo>
                  <a:lnTo>
                    <a:pt x="62101" y="932991"/>
                  </a:lnTo>
                  <a:lnTo>
                    <a:pt x="24240" y="915842"/>
                  </a:lnTo>
                  <a:lnTo>
                    <a:pt x="2287" y="880549"/>
                  </a:lnTo>
                  <a:lnTo>
                    <a:pt x="0" y="866702"/>
                  </a:lnTo>
                  <a:lnTo>
                    <a:pt x="0" y="8620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485952" y="0"/>
                  </a:lnTo>
                  <a:lnTo>
                    <a:pt x="2524850" y="14645"/>
                  </a:lnTo>
                  <a:lnTo>
                    <a:pt x="2549056" y="48432"/>
                  </a:lnTo>
                  <a:lnTo>
                    <a:pt x="2552699" y="66746"/>
                  </a:lnTo>
                  <a:lnTo>
                    <a:pt x="2552699" y="866702"/>
                  </a:lnTo>
                  <a:lnTo>
                    <a:pt x="2538054" y="905600"/>
                  </a:lnTo>
                  <a:lnTo>
                    <a:pt x="2504266" y="929805"/>
                  </a:lnTo>
                  <a:lnTo>
                    <a:pt x="2490598" y="932991"/>
                  </a:lnTo>
                  <a:lnTo>
                    <a:pt x="2485952" y="9334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205162" y="5481636"/>
              <a:ext cx="2552700" cy="933450"/>
            </a:xfrm>
            <a:custGeom>
              <a:avLst/>
              <a:gdLst/>
              <a:ahLst/>
              <a:cxnLst/>
              <a:rect l="l" t="t" r="r" b="b"/>
              <a:pathLst>
                <a:path w="2552700" h="933450">
                  <a:moveTo>
                    <a:pt x="0" y="8620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481262" y="0"/>
                  </a:lnTo>
                  <a:lnTo>
                    <a:pt x="2485952" y="0"/>
                  </a:lnTo>
                  <a:lnTo>
                    <a:pt x="2490598" y="457"/>
                  </a:lnTo>
                  <a:lnTo>
                    <a:pt x="2495198" y="1372"/>
                  </a:lnTo>
                  <a:lnTo>
                    <a:pt x="2499798" y="2287"/>
                  </a:lnTo>
                  <a:lnTo>
                    <a:pt x="2504266" y="3642"/>
                  </a:lnTo>
                  <a:lnTo>
                    <a:pt x="2508599" y="5437"/>
                  </a:lnTo>
                  <a:lnTo>
                    <a:pt x="2512933" y="7232"/>
                  </a:lnTo>
                  <a:lnTo>
                    <a:pt x="2543265" y="35648"/>
                  </a:lnTo>
                  <a:lnTo>
                    <a:pt x="2551326" y="57500"/>
                  </a:lnTo>
                  <a:lnTo>
                    <a:pt x="2552241" y="62100"/>
                  </a:lnTo>
                  <a:lnTo>
                    <a:pt x="2552699" y="66746"/>
                  </a:lnTo>
                  <a:lnTo>
                    <a:pt x="2552699" y="71437"/>
                  </a:lnTo>
                  <a:lnTo>
                    <a:pt x="2552699" y="862012"/>
                  </a:lnTo>
                  <a:lnTo>
                    <a:pt x="2552699" y="866702"/>
                  </a:lnTo>
                  <a:lnTo>
                    <a:pt x="2552241" y="871348"/>
                  </a:lnTo>
                  <a:lnTo>
                    <a:pt x="2551326" y="875948"/>
                  </a:lnTo>
                  <a:lnTo>
                    <a:pt x="2550411" y="880549"/>
                  </a:lnTo>
                  <a:lnTo>
                    <a:pt x="2540659" y="901700"/>
                  </a:lnTo>
                  <a:lnTo>
                    <a:pt x="2538054" y="905600"/>
                  </a:lnTo>
                  <a:lnTo>
                    <a:pt x="2520950" y="921409"/>
                  </a:lnTo>
                  <a:lnTo>
                    <a:pt x="2517050" y="924015"/>
                  </a:lnTo>
                  <a:lnTo>
                    <a:pt x="2481262" y="933449"/>
                  </a:lnTo>
                  <a:lnTo>
                    <a:pt x="71437" y="933449"/>
                  </a:lnTo>
                  <a:lnTo>
                    <a:pt x="31748" y="921409"/>
                  </a:lnTo>
                  <a:lnTo>
                    <a:pt x="27848" y="918803"/>
                  </a:lnTo>
                  <a:lnTo>
                    <a:pt x="24240" y="915842"/>
                  </a:lnTo>
                  <a:lnTo>
                    <a:pt x="20923" y="912526"/>
                  </a:lnTo>
                  <a:lnTo>
                    <a:pt x="17606" y="909209"/>
                  </a:lnTo>
                  <a:lnTo>
                    <a:pt x="1372" y="875948"/>
                  </a:lnTo>
                  <a:lnTo>
                    <a:pt x="457" y="871348"/>
                  </a:lnTo>
                  <a:lnTo>
                    <a:pt x="0" y="866702"/>
                  </a:lnTo>
                  <a:lnTo>
                    <a:pt x="0" y="862012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162524" y="5617140"/>
            <a:ext cx="636270" cy="39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85" b="1">
                <a:solidFill>
                  <a:srgbClr val="3181CD"/>
                </a:solidFill>
                <a:latin typeface="Lucida Sans"/>
                <a:cs typeface="Lucida Sans"/>
              </a:rPr>
              <a:t>0.94</a:t>
            </a:r>
            <a:endParaRPr sz="2400">
              <a:latin typeface="Lucida Sans"/>
              <a:cs typeface="Lucida San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62090" y="6017818"/>
            <a:ext cx="437515" cy="2184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80">
                <a:solidFill>
                  <a:srgbClr val="708095"/>
                </a:solidFill>
                <a:latin typeface="Century Gothic"/>
                <a:cs typeface="Century Gothic"/>
              </a:rPr>
              <a:t>Recall</a:t>
            </a:r>
            <a:endParaRPr sz="1250">
              <a:latin typeface="Century Gothic"/>
              <a:cs typeface="Century Gothic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6103" y="1338072"/>
            <a:ext cx="5803391" cy="5583935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6418460" y="1478450"/>
            <a:ext cx="1867535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200">
                <a:solidFill>
                  <a:srgbClr val="2B5281"/>
                </a:solidFill>
                <a:latin typeface="Arial Black"/>
                <a:cs typeface="Arial Black"/>
              </a:rPr>
              <a:t></a:t>
            </a:r>
            <a:r>
              <a:rPr dirty="0" sz="1350" spc="204">
                <a:solidFill>
                  <a:srgbClr val="2B5281"/>
                </a:solidFill>
                <a:latin typeface="Arial Black"/>
                <a:cs typeface="Arial Black"/>
              </a:rPr>
              <a:t> </a:t>
            </a:r>
            <a:r>
              <a:rPr dirty="0" baseline="1915" sz="2175" spc="-202" b="1">
                <a:solidFill>
                  <a:srgbClr val="2B5281"/>
                </a:solidFill>
                <a:latin typeface="Poppins SemiBold"/>
                <a:cs typeface="Poppins SemiBold"/>
              </a:rPr>
              <a:t>Prediction</a:t>
            </a:r>
            <a:r>
              <a:rPr dirty="0" baseline="1915" sz="2175" spc="-7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baseline="1915" sz="2175" spc="-322" b="1">
                <a:solidFill>
                  <a:srgbClr val="2B5281"/>
                </a:solidFill>
                <a:latin typeface="Poppins SemiBold"/>
                <a:cs typeface="Poppins SemiBold"/>
              </a:rPr>
              <a:t>Showcase</a:t>
            </a:r>
            <a:endParaRPr baseline="1915" sz="2175">
              <a:latin typeface="Poppins SemiBold"/>
              <a:cs typeface="Poppins SemiBold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418460" y="2004954"/>
            <a:ext cx="2795270" cy="245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20" b="0">
                <a:solidFill>
                  <a:srgbClr val="2D3748"/>
                </a:solidFill>
                <a:latin typeface="Poppins Medium"/>
                <a:cs typeface="Poppins Medium"/>
              </a:rPr>
              <a:t>Example: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25" b="0">
                <a:solidFill>
                  <a:srgbClr val="2D3748"/>
                </a:solidFill>
                <a:latin typeface="Poppins Medium"/>
                <a:cs typeface="Poppins Medium"/>
              </a:rPr>
              <a:t>Gentoo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20" b="0">
                <a:solidFill>
                  <a:srgbClr val="2D3748"/>
                </a:solidFill>
                <a:latin typeface="Poppins Medium"/>
                <a:cs typeface="Poppins Medium"/>
              </a:rPr>
              <a:t>Penguin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100" b="0">
                <a:solidFill>
                  <a:srgbClr val="2D3748"/>
                </a:solidFill>
                <a:latin typeface="Poppins Medium"/>
                <a:cs typeface="Poppins Medium"/>
              </a:rPr>
              <a:t>Prediction</a:t>
            </a:r>
            <a:endParaRPr sz="1400">
              <a:latin typeface="Poppins Medium"/>
              <a:cs typeface="Poppins Medi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494660" y="2427831"/>
            <a:ext cx="93599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100" b="0">
                <a:solidFill>
                  <a:srgbClr val="2D3748"/>
                </a:solidFill>
                <a:latin typeface="Poppins Medium"/>
                <a:cs typeface="Poppins Medium"/>
              </a:rPr>
              <a:t>Island:</a:t>
            </a:r>
            <a:r>
              <a:rPr dirty="0" sz="125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Biscoe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207500" y="2427831"/>
            <a:ext cx="90995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125" b="0">
                <a:solidFill>
                  <a:srgbClr val="2D3748"/>
                </a:solidFill>
                <a:latin typeface="Poppins Medium"/>
                <a:cs typeface="Poppins Medium"/>
              </a:rPr>
              <a:t>Gender:</a:t>
            </a:r>
            <a:r>
              <a:rPr dirty="0" sz="1250" spc="-1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20">
                <a:solidFill>
                  <a:srgbClr val="2D3748"/>
                </a:solidFill>
                <a:latin typeface="Calibri"/>
                <a:cs typeface="Calibri"/>
              </a:rPr>
              <a:t>Male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494660" y="2923131"/>
            <a:ext cx="135191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75" b="0">
                <a:solidFill>
                  <a:srgbClr val="2D3748"/>
                </a:solidFill>
                <a:latin typeface="Poppins Medium"/>
                <a:cs typeface="Poppins Medium"/>
              </a:rPr>
              <a:t>Bill</a:t>
            </a:r>
            <a:r>
              <a:rPr dirty="0" sz="1250" spc="-4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20" b="0">
                <a:solidFill>
                  <a:srgbClr val="2D3748"/>
                </a:solidFill>
                <a:latin typeface="Poppins Medium"/>
                <a:cs typeface="Poppins Medium"/>
              </a:rPr>
              <a:t>Length:</a:t>
            </a:r>
            <a:r>
              <a:rPr dirty="0" sz="1250" spc="-3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20">
                <a:solidFill>
                  <a:srgbClr val="2D3748"/>
                </a:solidFill>
                <a:latin typeface="Calibri"/>
                <a:cs typeface="Calibri"/>
              </a:rPr>
              <a:t>47.5</a:t>
            </a:r>
            <a:r>
              <a:rPr dirty="0" sz="1250" spc="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55">
                <a:solidFill>
                  <a:srgbClr val="2D3748"/>
                </a:solidFill>
                <a:latin typeface="Calibri"/>
                <a:cs typeface="Calibri"/>
              </a:rPr>
              <a:t>mm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207500" y="2923131"/>
            <a:ext cx="1270000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75" b="0">
                <a:solidFill>
                  <a:srgbClr val="2D3748"/>
                </a:solidFill>
                <a:latin typeface="Poppins Medium"/>
                <a:cs typeface="Poppins Medium"/>
              </a:rPr>
              <a:t>Bill</a:t>
            </a:r>
            <a:r>
              <a:rPr dirty="0" sz="1250" spc="-2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25" b="0">
                <a:solidFill>
                  <a:srgbClr val="2D3748"/>
                </a:solidFill>
                <a:latin typeface="Poppins Medium"/>
                <a:cs typeface="Poppins Medium"/>
              </a:rPr>
              <a:t>Depth:</a:t>
            </a:r>
            <a:r>
              <a:rPr dirty="0" sz="1250" spc="-1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00">
                <a:solidFill>
                  <a:srgbClr val="2D3748"/>
                </a:solidFill>
                <a:latin typeface="Calibri"/>
                <a:cs typeface="Calibri"/>
              </a:rPr>
              <a:t>15.0</a:t>
            </a:r>
            <a:r>
              <a:rPr dirty="0" sz="1250" spc="3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55">
                <a:solidFill>
                  <a:srgbClr val="2D3748"/>
                </a:solidFill>
                <a:latin typeface="Calibri"/>
                <a:cs typeface="Calibri"/>
              </a:rPr>
              <a:t>mm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494660" y="3418431"/>
            <a:ext cx="155003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105" b="0">
                <a:solidFill>
                  <a:srgbClr val="2D3748"/>
                </a:solidFill>
                <a:latin typeface="Poppins Medium"/>
                <a:cs typeface="Poppins Medium"/>
              </a:rPr>
              <a:t>Flipper</a:t>
            </a:r>
            <a:r>
              <a:rPr dirty="0" sz="1250" spc="-2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20" b="0">
                <a:solidFill>
                  <a:srgbClr val="2D3748"/>
                </a:solidFill>
                <a:latin typeface="Poppins Medium"/>
                <a:cs typeface="Poppins Medium"/>
              </a:rPr>
              <a:t>Length:</a:t>
            </a:r>
            <a:r>
              <a:rPr dirty="0" sz="1250" spc="-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14">
                <a:solidFill>
                  <a:srgbClr val="2D3748"/>
                </a:solidFill>
                <a:latin typeface="Calibri"/>
                <a:cs typeface="Calibri"/>
              </a:rPr>
              <a:t>215</a:t>
            </a:r>
            <a:r>
              <a:rPr dirty="0" sz="1250" spc="3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45">
                <a:solidFill>
                  <a:srgbClr val="2D3748"/>
                </a:solidFill>
                <a:latin typeface="Calibri"/>
                <a:cs typeface="Calibri"/>
              </a:rPr>
              <a:t>mm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207500" y="3418431"/>
            <a:ext cx="1276985" cy="21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50" spc="-135" b="0">
                <a:solidFill>
                  <a:srgbClr val="2D3748"/>
                </a:solidFill>
                <a:latin typeface="Poppins Medium"/>
                <a:cs typeface="Poppins Medium"/>
              </a:rPr>
              <a:t>Body</a:t>
            </a:r>
            <a:r>
              <a:rPr dirty="0" sz="1250" spc="-1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 spc="-130" b="0">
                <a:solidFill>
                  <a:srgbClr val="2D3748"/>
                </a:solidFill>
                <a:latin typeface="Poppins Medium"/>
                <a:cs typeface="Poppins Medium"/>
              </a:rPr>
              <a:t>Mass:</a:t>
            </a:r>
            <a:r>
              <a:rPr dirty="0" sz="1250" spc="-5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250">
                <a:solidFill>
                  <a:srgbClr val="2D3748"/>
                </a:solidFill>
                <a:latin typeface="Calibri"/>
                <a:cs typeface="Calibri"/>
              </a:rPr>
              <a:t>5400</a:t>
            </a:r>
            <a:r>
              <a:rPr dirty="0" sz="1250" spc="4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2D3748"/>
                </a:solidFill>
                <a:latin typeface="Calibri"/>
                <a:cs typeface="Calibri"/>
              </a:rPr>
              <a:t>g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610746" y="3919006"/>
            <a:ext cx="1823720" cy="63119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1400" spc="-105" b="0">
                <a:solidFill>
                  <a:srgbClr val="2D3748"/>
                </a:solidFill>
                <a:latin typeface="Poppins Medium"/>
                <a:cs typeface="Poppins Medium"/>
              </a:rPr>
              <a:t>Prediction</a:t>
            </a:r>
            <a:r>
              <a:rPr dirty="0" sz="1400" spc="-40" b="0">
                <a:solidFill>
                  <a:srgbClr val="2D3748"/>
                </a:solidFill>
                <a:latin typeface="Poppins Medium"/>
                <a:cs typeface="Poppins Medium"/>
              </a:rPr>
              <a:t> </a:t>
            </a:r>
            <a:r>
              <a:rPr dirty="0" sz="1400" spc="-95" b="0">
                <a:solidFill>
                  <a:srgbClr val="2D3748"/>
                </a:solidFill>
                <a:latin typeface="Poppins Medium"/>
                <a:cs typeface="Poppins Medium"/>
              </a:rPr>
              <a:t>Probabilities:</a:t>
            </a:r>
            <a:endParaRPr sz="14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Adelie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319667" y="4334518"/>
            <a:ext cx="20574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35">
                <a:solidFill>
                  <a:srgbClr val="2D3748"/>
                </a:solidFill>
                <a:latin typeface="Calibri"/>
                <a:cs typeface="Calibri"/>
              </a:rPr>
              <a:t>3%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610746" y="4867918"/>
            <a:ext cx="68008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Chinstrap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1355535" y="4867918"/>
            <a:ext cx="169545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70">
                <a:solidFill>
                  <a:srgbClr val="2D3748"/>
                </a:solidFill>
                <a:latin typeface="Calibri"/>
                <a:cs typeface="Calibri"/>
              </a:rPr>
              <a:t>1%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610746" y="5401318"/>
            <a:ext cx="51689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10">
                <a:solidFill>
                  <a:srgbClr val="2D3748"/>
                </a:solidFill>
                <a:latin typeface="Calibri"/>
                <a:cs typeface="Calibri"/>
              </a:rPr>
              <a:t>Gentoo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229478" y="5401318"/>
            <a:ext cx="295910" cy="21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50" spc="-25">
                <a:solidFill>
                  <a:srgbClr val="2D3748"/>
                </a:solidFill>
                <a:latin typeface="Calibri"/>
                <a:cs typeface="Calibri"/>
              </a:rPr>
              <a:t>96%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936358" y="6083406"/>
            <a:ext cx="2263140" cy="242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240">
                <a:solidFill>
                  <a:srgbClr val="055E45"/>
                </a:solidFill>
                <a:latin typeface="Arial Black"/>
                <a:cs typeface="Arial Black"/>
              </a:rPr>
              <a:t></a:t>
            </a:r>
            <a:r>
              <a:rPr dirty="0" sz="1350" spc="195">
                <a:solidFill>
                  <a:srgbClr val="055E45"/>
                </a:solidFill>
                <a:latin typeface="Arial Black"/>
                <a:cs typeface="Arial Black"/>
              </a:rPr>
              <a:t> </a:t>
            </a:r>
            <a:r>
              <a:rPr dirty="0" sz="1400" spc="-114" b="0">
                <a:solidFill>
                  <a:srgbClr val="055E45"/>
                </a:solidFill>
                <a:latin typeface="Poppins Medium"/>
                <a:cs typeface="Poppins Medium"/>
              </a:rPr>
              <a:t>Predicted</a:t>
            </a:r>
            <a:r>
              <a:rPr dirty="0" sz="1400" spc="-35" b="0">
                <a:solidFill>
                  <a:srgbClr val="055E45"/>
                </a:solidFill>
                <a:latin typeface="Poppins Medium"/>
                <a:cs typeface="Poppins Medium"/>
              </a:rPr>
              <a:t> </a:t>
            </a:r>
            <a:r>
              <a:rPr dirty="0" sz="1400" spc="-110" b="0">
                <a:solidFill>
                  <a:srgbClr val="055E45"/>
                </a:solidFill>
                <a:latin typeface="Poppins Medium"/>
                <a:cs typeface="Poppins Medium"/>
              </a:rPr>
              <a:t>Species:</a:t>
            </a:r>
            <a:r>
              <a:rPr dirty="0" sz="1400" spc="-35" b="0">
                <a:solidFill>
                  <a:srgbClr val="055E45"/>
                </a:solidFill>
                <a:latin typeface="Poppins Medium"/>
                <a:cs typeface="Poppins Medium"/>
              </a:rPr>
              <a:t> </a:t>
            </a:r>
            <a:r>
              <a:rPr dirty="0" sz="1400" spc="-180" b="0">
                <a:solidFill>
                  <a:srgbClr val="055E45"/>
                </a:solidFill>
                <a:latin typeface="Poppins Medium"/>
                <a:cs typeface="Poppins Medium"/>
              </a:rPr>
              <a:t>Gentoo</a:t>
            </a:r>
            <a:endParaRPr sz="1400">
              <a:latin typeface="Poppins Medium"/>
              <a:cs typeface="Poppins Medium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6166103" y="6986016"/>
            <a:ext cx="5803900" cy="4468495"/>
            <a:chOff x="6166103" y="6986016"/>
            <a:chExt cx="5803900" cy="4468495"/>
          </a:xfrm>
        </p:grpSpPr>
        <p:sp>
          <p:nvSpPr>
            <p:cNvPr id="58" name="object 58" descr=""/>
            <p:cNvSpPr/>
            <p:nvPr/>
          </p:nvSpPr>
          <p:spPr>
            <a:xfrm>
              <a:off x="6166103" y="6986016"/>
              <a:ext cx="5803900" cy="4468495"/>
            </a:xfrm>
            <a:custGeom>
              <a:avLst/>
              <a:gdLst/>
              <a:ahLst/>
              <a:cxnLst/>
              <a:rect l="l" t="t" r="r" b="b"/>
              <a:pathLst>
                <a:path w="5803900" h="4468495">
                  <a:moveTo>
                    <a:pt x="5803391" y="4468367"/>
                  </a:moveTo>
                  <a:lnTo>
                    <a:pt x="0" y="4468367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2958"/>
                  </a:lnTo>
                  <a:lnTo>
                    <a:pt x="196595" y="52958"/>
                  </a:lnTo>
                  <a:lnTo>
                    <a:pt x="186274" y="53457"/>
                  </a:lnTo>
                  <a:lnTo>
                    <a:pt x="147154" y="65344"/>
                  </a:lnTo>
                  <a:lnTo>
                    <a:pt x="115562" y="91297"/>
                  </a:lnTo>
                  <a:lnTo>
                    <a:pt x="96306" y="127363"/>
                  </a:lnTo>
                  <a:lnTo>
                    <a:pt x="91820" y="157733"/>
                  </a:lnTo>
                  <a:lnTo>
                    <a:pt x="91820" y="4234433"/>
                  </a:lnTo>
                  <a:lnTo>
                    <a:pt x="99796" y="4274528"/>
                  </a:lnTo>
                  <a:lnTo>
                    <a:pt x="122508" y="4308520"/>
                  </a:lnTo>
                  <a:lnTo>
                    <a:pt x="156499" y="4331232"/>
                  </a:lnTo>
                  <a:lnTo>
                    <a:pt x="196595" y="4339208"/>
                  </a:lnTo>
                  <a:lnTo>
                    <a:pt x="5803391" y="4339208"/>
                  </a:lnTo>
                  <a:lnTo>
                    <a:pt x="5803391" y="4468367"/>
                  </a:lnTo>
                  <a:close/>
                </a:path>
                <a:path w="5803900" h="4468495">
                  <a:moveTo>
                    <a:pt x="5803391" y="4339208"/>
                  </a:moveTo>
                  <a:lnTo>
                    <a:pt x="5606795" y="4339208"/>
                  </a:lnTo>
                  <a:lnTo>
                    <a:pt x="5617116" y="4338709"/>
                  </a:lnTo>
                  <a:lnTo>
                    <a:pt x="5627239" y="4337214"/>
                  </a:lnTo>
                  <a:lnTo>
                    <a:pt x="5665016" y="4321566"/>
                  </a:lnTo>
                  <a:lnTo>
                    <a:pt x="5693928" y="4292654"/>
                  </a:lnTo>
                  <a:lnTo>
                    <a:pt x="5709576" y="4254877"/>
                  </a:lnTo>
                  <a:lnTo>
                    <a:pt x="5711570" y="4234433"/>
                  </a:lnTo>
                  <a:lnTo>
                    <a:pt x="5711570" y="157733"/>
                  </a:lnTo>
                  <a:lnTo>
                    <a:pt x="5703594" y="117637"/>
                  </a:lnTo>
                  <a:lnTo>
                    <a:pt x="5680882" y="83646"/>
                  </a:lnTo>
                  <a:lnTo>
                    <a:pt x="5646890" y="60934"/>
                  </a:lnTo>
                  <a:lnTo>
                    <a:pt x="5606795" y="52958"/>
                  </a:lnTo>
                  <a:lnTo>
                    <a:pt x="5803391" y="52958"/>
                  </a:lnTo>
                  <a:lnTo>
                    <a:pt x="5803391" y="433920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248398" y="7029448"/>
              <a:ext cx="5638800" cy="4305300"/>
            </a:xfrm>
            <a:custGeom>
              <a:avLst/>
              <a:gdLst/>
              <a:ahLst/>
              <a:cxnLst/>
              <a:rect l="l" t="t" r="r" b="b"/>
              <a:pathLst>
                <a:path w="5638800" h="4305300">
                  <a:moveTo>
                    <a:pt x="5532005" y="4305298"/>
                  </a:moveTo>
                  <a:lnTo>
                    <a:pt x="106795" y="4305298"/>
                  </a:lnTo>
                  <a:lnTo>
                    <a:pt x="99362" y="4304566"/>
                  </a:lnTo>
                  <a:lnTo>
                    <a:pt x="57038" y="4290204"/>
                  </a:lnTo>
                  <a:lnTo>
                    <a:pt x="23432" y="4260740"/>
                  </a:lnTo>
                  <a:lnTo>
                    <a:pt x="3659" y="4220658"/>
                  </a:lnTo>
                  <a:lnTo>
                    <a:pt x="0" y="4198504"/>
                  </a:lnTo>
                  <a:lnTo>
                    <a:pt x="0" y="41909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532005" y="0"/>
                  </a:lnTo>
                  <a:lnTo>
                    <a:pt x="5575172" y="11571"/>
                  </a:lnTo>
                  <a:lnTo>
                    <a:pt x="5610628" y="38783"/>
                  </a:lnTo>
                  <a:lnTo>
                    <a:pt x="5632968" y="77491"/>
                  </a:lnTo>
                  <a:lnTo>
                    <a:pt x="5638798" y="106794"/>
                  </a:lnTo>
                  <a:lnTo>
                    <a:pt x="5638798" y="4198504"/>
                  </a:lnTo>
                  <a:lnTo>
                    <a:pt x="5627224" y="4241671"/>
                  </a:lnTo>
                  <a:lnTo>
                    <a:pt x="5600013" y="4277127"/>
                  </a:lnTo>
                  <a:lnTo>
                    <a:pt x="5561305" y="4299469"/>
                  </a:lnTo>
                  <a:lnTo>
                    <a:pt x="5539437" y="4304566"/>
                  </a:lnTo>
                  <a:lnTo>
                    <a:pt x="5532005" y="4305298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6248399" y="7029449"/>
              <a:ext cx="5638800" cy="466725"/>
            </a:xfrm>
            <a:custGeom>
              <a:avLst/>
              <a:gdLst/>
              <a:ahLst/>
              <a:cxnLst/>
              <a:rect l="l" t="t" r="r" b="b"/>
              <a:pathLst>
                <a:path w="5638800" h="466725">
                  <a:moveTo>
                    <a:pt x="5638799" y="466724"/>
                  </a:moveTo>
                  <a:lnTo>
                    <a:pt x="0" y="466724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5524500" y="0"/>
                  </a:lnTo>
                  <a:lnTo>
                    <a:pt x="5568238" y="8700"/>
                  </a:lnTo>
                  <a:lnTo>
                    <a:pt x="5605321" y="33477"/>
                  </a:lnTo>
                  <a:lnTo>
                    <a:pt x="5630098" y="70559"/>
                  </a:lnTo>
                  <a:lnTo>
                    <a:pt x="5638799" y="114300"/>
                  </a:lnTo>
                  <a:lnTo>
                    <a:pt x="5638799" y="4667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429373" y="9696448"/>
              <a:ext cx="5276850" cy="1447800"/>
            </a:xfrm>
            <a:custGeom>
              <a:avLst/>
              <a:gdLst/>
              <a:ahLst/>
              <a:cxnLst/>
              <a:rect l="l" t="t" r="r" b="b"/>
              <a:pathLst>
                <a:path w="5276850" h="1447800">
                  <a:moveTo>
                    <a:pt x="5205653" y="1447798"/>
                  </a:moveTo>
                  <a:lnTo>
                    <a:pt x="71196" y="1447798"/>
                  </a:lnTo>
                  <a:lnTo>
                    <a:pt x="66241" y="1447310"/>
                  </a:lnTo>
                  <a:lnTo>
                    <a:pt x="29705" y="1432176"/>
                  </a:lnTo>
                  <a:lnTo>
                    <a:pt x="3885" y="1396136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2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05653" y="0"/>
                  </a:lnTo>
                  <a:lnTo>
                    <a:pt x="5247142" y="15620"/>
                  </a:lnTo>
                  <a:lnTo>
                    <a:pt x="5272962" y="51660"/>
                  </a:lnTo>
                  <a:lnTo>
                    <a:pt x="5276848" y="71196"/>
                  </a:lnTo>
                  <a:lnTo>
                    <a:pt x="5276848" y="1376603"/>
                  </a:lnTo>
                  <a:lnTo>
                    <a:pt x="5261226" y="1418092"/>
                  </a:lnTo>
                  <a:lnTo>
                    <a:pt x="5225185" y="1443912"/>
                  </a:lnTo>
                  <a:lnTo>
                    <a:pt x="5210607" y="1447310"/>
                  </a:lnTo>
                  <a:lnTo>
                    <a:pt x="5205653" y="144779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543673" y="10267948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1" y="28186"/>
                  </a:lnTo>
                  <a:lnTo>
                    <a:pt x="5048248" y="33046"/>
                  </a:lnTo>
                  <a:lnTo>
                    <a:pt x="5048248" y="43152"/>
                  </a:lnTo>
                  <a:lnTo>
                    <a:pt x="5020060" y="75232"/>
                  </a:lnTo>
                  <a:lnTo>
                    <a:pt x="5015201" y="761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543673" y="10267948"/>
              <a:ext cx="2171700" cy="76200"/>
            </a:xfrm>
            <a:custGeom>
              <a:avLst/>
              <a:gdLst/>
              <a:ahLst/>
              <a:cxnLst/>
              <a:rect l="l" t="t" r="r" b="b"/>
              <a:pathLst>
                <a:path w="2171700" h="76200">
                  <a:moveTo>
                    <a:pt x="213865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38651" y="0"/>
                  </a:lnTo>
                  <a:lnTo>
                    <a:pt x="2170732" y="28186"/>
                  </a:lnTo>
                  <a:lnTo>
                    <a:pt x="2171699" y="33046"/>
                  </a:lnTo>
                  <a:lnTo>
                    <a:pt x="2171699" y="43152"/>
                  </a:lnTo>
                  <a:lnTo>
                    <a:pt x="2143511" y="75232"/>
                  </a:lnTo>
                  <a:lnTo>
                    <a:pt x="2138651" y="761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543673" y="10610848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1" y="28185"/>
                  </a:lnTo>
                  <a:lnTo>
                    <a:pt x="5048248" y="33046"/>
                  </a:lnTo>
                  <a:lnTo>
                    <a:pt x="5048248" y="43152"/>
                  </a:lnTo>
                  <a:lnTo>
                    <a:pt x="5020060" y="75231"/>
                  </a:lnTo>
                  <a:lnTo>
                    <a:pt x="5015201" y="761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543673" y="10610848"/>
              <a:ext cx="1409700" cy="76200"/>
            </a:xfrm>
            <a:custGeom>
              <a:avLst/>
              <a:gdLst/>
              <a:ahLst/>
              <a:cxnLst/>
              <a:rect l="l" t="t" r="r" b="b"/>
              <a:pathLst>
                <a:path w="1409700" h="76200">
                  <a:moveTo>
                    <a:pt x="137665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76651" y="0"/>
                  </a:lnTo>
                  <a:lnTo>
                    <a:pt x="1408732" y="28185"/>
                  </a:lnTo>
                  <a:lnTo>
                    <a:pt x="1409699" y="33046"/>
                  </a:lnTo>
                  <a:lnTo>
                    <a:pt x="1409699" y="43152"/>
                  </a:lnTo>
                  <a:lnTo>
                    <a:pt x="1381511" y="75231"/>
                  </a:lnTo>
                  <a:lnTo>
                    <a:pt x="1376651" y="761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543673" y="10953748"/>
              <a:ext cx="5048250" cy="76200"/>
            </a:xfrm>
            <a:custGeom>
              <a:avLst/>
              <a:gdLst/>
              <a:ahLst/>
              <a:cxnLst/>
              <a:rect l="l" t="t" r="r" b="b"/>
              <a:pathLst>
                <a:path w="5048250" h="76200">
                  <a:moveTo>
                    <a:pt x="501520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09"/>
                  </a:lnTo>
                  <a:lnTo>
                    <a:pt x="0" y="43150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15201" y="0"/>
                  </a:lnTo>
                  <a:lnTo>
                    <a:pt x="5047281" y="28186"/>
                  </a:lnTo>
                  <a:lnTo>
                    <a:pt x="5048248" y="33046"/>
                  </a:lnTo>
                  <a:lnTo>
                    <a:pt x="5048248" y="43150"/>
                  </a:lnTo>
                  <a:lnTo>
                    <a:pt x="5020060" y="75231"/>
                  </a:lnTo>
                  <a:lnTo>
                    <a:pt x="5015201" y="76198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543673" y="10953748"/>
              <a:ext cx="857250" cy="76200"/>
            </a:xfrm>
            <a:custGeom>
              <a:avLst/>
              <a:gdLst/>
              <a:ahLst/>
              <a:cxnLst/>
              <a:rect l="l" t="t" r="r" b="b"/>
              <a:pathLst>
                <a:path w="857250" h="76200">
                  <a:moveTo>
                    <a:pt x="824201" y="76198"/>
                  </a:moveTo>
                  <a:lnTo>
                    <a:pt x="33047" y="76198"/>
                  </a:lnTo>
                  <a:lnTo>
                    <a:pt x="28187" y="75231"/>
                  </a:lnTo>
                  <a:lnTo>
                    <a:pt x="966" y="48009"/>
                  </a:lnTo>
                  <a:lnTo>
                    <a:pt x="0" y="43150"/>
                  </a:lnTo>
                  <a:lnTo>
                    <a:pt x="0" y="38099"/>
                  </a:lnTo>
                  <a:lnTo>
                    <a:pt x="0" y="33046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24201" y="0"/>
                  </a:lnTo>
                  <a:lnTo>
                    <a:pt x="856282" y="28186"/>
                  </a:lnTo>
                  <a:lnTo>
                    <a:pt x="857249" y="33046"/>
                  </a:lnTo>
                  <a:lnTo>
                    <a:pt x="857249" y="43150"/>
                  </a:lnTo>
                  <a:lnTo>
                    <a:pt x="829061" y="75231"/>
                  </a:lnTo>
                  <a:lnTo>
                    <a:pt x="824201" y="7619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 descr=""/>
          <p:cNvSpPr txBox="1"/>
          <p:nvPr/>
        </p:nvSpPr>
        <p:spPr>
          <a:xfrm>
            <a:off x="6418460" y="7117250"/>
            <a:ext cx="1196340" cy="24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>
                <a:solidFill>
                  <a:srgbClr val="2B5281"/>
                </a:solidFill>
                <a:latin typeface="Arial Black"/>
                <a:cs typeface="Arial Black"/>
              </a:rPr>
              <a:t></a:t>
            </a:r>
            <a:r>
              <a:rPr dirty="0" sz="1350" spc="5">
                <a:solidFill>
                  <a:srgbClr val="2B5281"/>
                </a:solidFill>
                <a:latin typeface="Arial Black"/>
                <a:cs typeface="Arial Black"/>
              </a:rPr>
              <a:t> </a:t>
            </a:r>
            <a:r>
              <a:rPr dirty="0" baseline="1915" sz="2175" spc="-254" b="1">
                <a:solidFill>
                  <a:srgbClr val="2B5281"/>
                </a:solidFill>
                <a:latin typeface="Poppins SemiBold"/>
                <a:cs typeface="Poppins SemiBold"/>
              </a:rPr>
              <a:t>Key</a:t>
            </a:r>
            <a:r>
              <a:rPr dirty="0" baseline="1915" sz="2175" spc="-89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baseline="1915" sz="2175" spc="-254" b="1">
                <a:solidFill>
                  <a:srgbClr val="2B5281"/>
                </a:solidFill>
                <a:latin typeface="Poppins SemiBold"/>
                <a:cs typeface="Poppins SemiBold"/>
              </a:rPr>
              <a:t>Findings</a:t>
            </a:r>
            <a:endParaRPr baseline="1915" sz="2175">
              <a:latin typeface="Poppins SemiBold"/>
              <a:cs typeface="Poppins SemiBold"/>
            </a:endParaRPr>
          </a:p>
        </p:txBody>
      </p:sp>
      <p:pic>
        <p:nvPicPr>
          <p:cNvPr id="69" name="object 6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373" y="7696199"/>
            <a:ext cx="228600" cy="228598"/>
          </a:xfrm>
          <a:prstGeom prst="rect">
            <a:avLst/>
          </a:prstGeom>
        </p:spPr>
      </p:pic>
      <p:sp>
        <p:nvSpPr>
          <p:cNvPr id="70" name="object 70" descr=""/>
          <p:cNvSpPr txBox="1"/>
          <p:nvPr/>
        </p:nvSpPr>
        <p:spPr>
          <a:xfrm>
            <a:off x="6482754" y="7707312"/>
            <a:ext cx="1257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60" b="1">
                <a:solidFill>
                  <a:srgbClr val="1D40AF"/>
                </a:solidFill>
                <a:latin typeface="BIZ UDPGothic"/>
                <a:cs typeface="BIZ UDPGothic"/>
              </a:rPr>
              <a:t>✓</a:t>
            </a:r>
            <a:endParaRPr sz="1000">
              <a:latin typeface="BIZ UDPGothic"/>
              <a:cs typeface="BIZ UDPGothic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6723260" y="7649218"/>
            <a:ext cx="4914265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50" spc="-135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5">
                <a:solidFill>
                  <a:srgbClr val="374050"/>
                </a:solidFill>
                <a:latin typeface="Lucida Sans Unicode"/>
                <a:cs typeface="Lucida Sans Unicode"/>
              </a:rPr>
              <a:t>Random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Forest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5">
                <a:solidFill>
                  <a:srgbClr val="374050"/>
                </a:solidFill>
                <a:latin typeface="Lucida Sans Unicode"/>
                <a:cs typeface="Lucida Sans Unicode"/>
              </a:rPr>
              <a:t>model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60">
                <a:solidFill>
                  <a:srgbClr val="374050"/>
                </a:solidFill>
                <a:latin typeface="Lucida Sans Unicode"/>
                <a:cs typeface="Lucida Sans Unicode"/>
              </a:rPr>
              <a:t>achieved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excellent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performance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with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over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60">
                <a:solidFill>
                  <a:srgbClr val="374050"/>
                </a:solidFill>
                <a:latin typeface="Lucida Sans Unicode"/>
                <a:cs typeface="Lucida Sans Unicode"/>
              </a:rPr>
              <a:t>95% </a:t>
            </a:r>
            <a:r>
              <a:rPr dirty="0" sz="1250" spc="-40">
                <a:solidFill>
                  <a:srgbClr val="374050"/>
                </a:solidFill>
                <a:latin typeface="Lucida Sans Unicode"/>
                <a:cs typeface="Lucida Sans Unicode"/>
              </a:rPr>
              <a:t>accuracy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in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classifying</a:t>
            </a:r>
            <a:r>
              <a:rPr dirty="0" sz="1250" spc="-6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penguin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4050"/>
                </a:solidFill>
                <a:latin typeface="Lucida Sans Unicode"/>
                <a:cs typeface="Lucida Sans Unicode"/>
              </a:rPr>
              <a:t>species.</a:t>
            </a:r>
            <a:endParaRPr sz="1250">
              <a:latin typeface="Lucida Sans Unicode"/>
              <a:cs typeface="Lucida Sans Unicode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373" y="8191499"/>
            <a:ext cx="228600" cy="228599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6482754" y="8202612"/>
            <a:ext cx="1257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60" b="1">
                <a:solidFill>
                  <a:srgbClr val="1D40AF"/>
                </a:solidFill>
                <a:latin typeface="BIZ UDPGothic"/>
                <a:cs typeface="BIZ UDPGothic"/>
              </a:rPr>
              <a:t>✓</a:t>
            </a:r>
            <a:endParaRPr sz="1000">
              <a:latin typeface="BIZ UDPGothic"/>
              <a:cs typeface="BIZ UDPGothic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723260" y="8144518"/>
            <a:ext cx="4702175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Feature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importance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analysis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showed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that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flipper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5">
                <a:solidFill>
                  <a:srgbClr val="374050"/>
                </a:solidFill>
                <a:latin typeface="Lucida Sans Unicode"/>
                <a:cs typeface="Lucida Sans Unicode"/>
              </a:rPr>
              <a:t>length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65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bill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length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were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most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predictive </a:t>
            </a:r>
            <a:r>
              <a:rPr dirty="0" sz="1250" spc="-10">
                <a:solidFill>
                  <a:srgbClr val="374050"/>
                </a:solidFill>
                <a:latin typeface="Lucida Sans Unicode"/>
                <a:cs typeface="Lucida Sans Unicode"/>
              </a:rPr>
              <a:t>measurements.</a:t>
            </a:r>
            <a:endParaRPr sz="1250">
              <a:latin typeface="Lucida Sans Unicode"/>
              <a:cs typeface="Lucida Sans Unicode"/>
            </a:endParaRPr>
          </a:p>
        </p:txBody>
      </p:sp>
      <p:pic>
        <p:nvPicPr>
          <p:cNvPr id="75" name="object 7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373" y="8686798"/>
            <a:ext cx="228600" cy="228599"/>
          </a:xfrm>
          <a:prstGeom prst="rect">
            <a:avLst/>
          </a:prstGeom>
        </p:spPr>
      </p:pic>
      <p:sp>
        <p:nvSpPr>
          <p:cNvPr id="76" name="object 76" descr=""/>
          <p:cNvSpPr txBox="1"/>
          <p:nvPr/>
        </p:nvSpPr>
        <p:spPr>
          <a:xfrm>
            <a:off x="6482754" y="8697912"/>
            <a:ext cx="1257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60" b="1">
                <a:solidFill>
                  <a:srgbClr val="1D40AF"/>
                </a:solidFill>
                <a:latin typeface="BIZ UDPGothic"/>
                <a:cs typeface="BIZ UDPGothic"/>
              </a:rPr>
              <a:t>✓</a:t>
            </a:r>
            <a:endParaRPr sz="1000">
              <a:latin typeface="BIZ UDPGothic"/>
              <a:cs typeface="BIZ UDPGothic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723260" y="8639818"/>
            <a:ext cx="4928235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Gentoo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penguins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were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the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most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distinct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65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easiest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5">
                <a:solidFill>
                  <a:srgbClr val="374050"/>
                </a:solidFill>
                <a:latin typeface="Lucida Sans Unicode"/>
                <a:cs typeface="Lucida Sans Unicode"/>
              </a:rPr>
              <a:t>to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classify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with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45">
                <a:solidFill>
                  <a:srgbClr val="374050"/>
                </a:solidFill>
                <a:latin typeface="Lucida Sans Unicode"/>
                <a:cs typeface="Lucida Sans Unicode"/>
              </a:rPr>
              <a:t>near- 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perfect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4050"/>
                </a:solidFill>
                <a:latin typeface="Lucida Sans Unicode"/>
                <a:cs typeface="Lucida Sans Unicode"/>
              </a:rPr>
              <a:t>accuracy.</a:t>
            </a:r>
            <a:endParaRPr sz="1250">
              <a:latin typeface="Lucida Sans Unicode"/>
              <a:cs typeface="Lucida Sans Unicode"/>
            </a:endParaRPr>
          </a:p>
        </p:txBody>
      </p:sp>
      <p:pic>
        <p:nvPicPr>
          <p:cNvPr id="78" name="object 7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373" y="9182098"/>
            <a:ext cx="228600" cy="228599"/>
          </a:xfrm>
          <a:prstGeom prst="rect">
            <a:avLst/>
          </a:prstGeom>
        </p:spPr>
      </p:pic>
      <p:sp>
        <p:nvSpPr>
          <p:cNvPr id="79" name="object 79" descr=""/>
          <p:cNvSpPr txBox="1"/>
          <p:nvPr/>
        </p:nvSpPr>
        <p:spPr>
          <a:xfrm>
            <a:off x="6482754" y="9193212"/>
            <a:ext cx="125730" cy="1797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-160" b="1">
                <a:solidFill>
                  <a:srgbClr val="1D40AF"/>
                </a:solidFill>
                <a:latin typeface="BIZ UDPGothic"/>
                <a:cs typeface="BIZ UDPGothic"/>
              </a:rPr>
              <a:t>✓</a:t>
            </a:r>
            <a:endParaRPr sz="1000">
              <a:latin typeface="BIZ UDPGothic"/>
              <a:cs typeface="BIZ UDPGothic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6723260" y="9135118"/>
            <a:ext cx="4801870" cy="40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Some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5">
                <a:solidFill>
                  <a:srgbClr val="374050"/>
                </a:solidFill>
                <a:latin typeface="Lucida Sans Unicode"/>
                <a:cs typeface="Lucida Sans Unicode"/>
              </a:rPr>
              <a:t>confusion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0">
                <a:solidFill>
                  <a:srgbClr val="374050"/>
                </a:solidFill>
                <a:latin typeface="Lucida Sans Unicode"/>
                <a:cs typeface="Lucida Sans Unicode"/>
              </a:rPr>
              <a:t>occurred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between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0">
                <a:solidFill>
                  <a:srgbClr val="374050"/>
                </a:solidFill>
                <a:latin typeface="Lucida Sans Unicode"/>
                <a:cs typeface="Lucida Sans Unicode"/>
              </a:rPr>
              <a:t>Adelie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65">
                <a:solidFill>
                  <a:srgbClr val="374050"/>
                </a:solidFill>
                <a:latin typeface="Lucida Sans Unicode"/>
                <a:cs typeface="Lucida Sans Unicode"/>
              </a:rPr>
              <a:t>and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Chinstrap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 species </a:t>
            </a:r>
            <a:r>
              <a:rPr dirty="0" sz="1250" spc="-90">
                <a:solidFill>
                  <a:srgbClr val="374050"/>
                </a:solidFill>
                <a:latin typeface="Lucida Sans Unicode"/>
                <a:cs typeface="Lucida Sans Unicode"/>
              </a:rPr>
              <a:t>due</a:t>
            </a:r>
            <a:r>
              <a:rPr dirty="0" sz="1250" spc="-70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25">
                <a:solidFill>
                  <a:srgbClr val="374050"/>
                </a:solidFill>
                <a:latin typeface="Lucida Sans Unicode"/>
                <a:cs typeface="Lucida Sans Unicode"/>
              </a:rPr>
              <a:t>to </a:t>
            </a:r>
            <a:r>
              <a:rPr dirty="0" sz="1250" spc="-85">
                <a:solidFill>
                  <a:srgbClr val="374050"/>
                </a:solidFill>
                <a:latin typeface="Lucida Sans Unicode"/>
                <a:cs typeface="Lucida Sans Unicode"/>
              </a:rPr>
              <a:t>overlapping</a:t>
            </a:r>
            <a:r>
              <a:rPr dirty="0" sz="12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75">
                <a:solidFill>
                  <a:srgbClr val="374050"/>
                </a:solidFill>
                <a:latin typeface="Lucida Sans Unicode"/>
                <a:cs typeface="Lucida Sans Unicode"/>
              </a:rPr>
              <a:t>physical</a:t>
            </a:r>
            <a:r>
              <a:rPr dirty="0" sz="1250" spc="-55">
                <a:solidFill>
                  <a:srgbClr val="374050"/>
                </a:solidFill>
                <a:latin typeface="Lucida Sans Unicode"/>
                <a:cs typeface="Lucida Sans Unicode"/>
              </a:rPr>
              <a:t> </a:t>
            </a:r>
            <a:r>
              <a:rPr dirty="0" sz="1250" spc="-10">
                <a:solidFill>
                  <a:srgbClr val="374050"/>
                </a:solidFill>
                <a:latin typeface="Lucida Sans Unicode"/>
                <a:cs typeface="Lucida Sans Unicode"/>
              </a:rPr>
              <a:t>characteristics.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6532760" y="9730356"/>
            <a:ext cx="1551305" cy="50165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300" spc="-65" b="0">
                <a:solidFill>
                  <a:srgbClr val="1D40AF"/>
                </a:solidFill>
                <a:latin typeface="Poppins Medium"/>
                <a:cs typeface="Poppins Medium"/>
              </a:rPr>
              <a:t>Feature</a:t>
            </a:r>
            <a:r>
              <a:rPr dirty="0" sz="1300" spc="20" b="0">
                <a:solidFill>
                  <a:srgbClr val="1D40AF"/>
                </a:solidFill>
                <a:latin typeface="Poppins Medium"/>
                <a:cs typeface="Poppins Medium"/>
              </a:rPr>
              <a:t> </a:t>
            </a:r>
            <a:r>
              <a:rPr dirty="0" sz="1300" spc="-60" b="0">
                <a:solidFill>
                  <a:srgbClr val="1D40AF"/>
                </a:solidFill>
                <a:latin typeface="Poppins Medium"/>
                <a:cs typeface="Poppins Medium"/>
              </a:rPr>
              <a:t>Importance</a:t>
            </a:r>
            <a:endParaRPr sz="13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1050">
                <a:solidFill>
                  <a:srgbClr val="2D3748"/>
                </a:solidFill>
                <a:latin typeface="Calibri"/>
                <a:cs typeface="Calibri"/>
              </a:rPr>
              <a:t>Flipper</a:t>
            </a:r>
            <a:r>
              <a:rPr dirty="0" sz="1050" spc="1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D3748"/>
                </a:solidFill>
                <a:latin typeface="Calibri"/>
                <a:cs typeface="Calibri"/>
              </a:rPr>
              <a:t>Length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1342289" y="10043529"/>
            <a:ext cx="26098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20">
                <a:solidFill>
                  <a:srgbClr val="2D3748"/>
                </a:solidFill>
                <a:latin typeface="Calibri"/>
                <a:cs typeface="Calibri"/>
              </a:rPr>
              <a:t>0.43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6532760" y="10386429"/>
            <a:ext cx="59626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20">
                <a:solidFill>
                  <a:srgbClr val="2D3748"/>
                </a:solidFill>
                <a:latin typeface="Calibri"/>
                <a:cs typeface="Calibri"/>
              </a:rPr>
              <a:t>Bill </a:t>
            </a:r>
            <a:r>
              <a:rPr dirty="0" sz="1050" spc="-10">
                <a:solidFill>
                  <a:srgbClr val="2D3748"/>
                </a:solidFill>
                <a:latin typeface="Calibri"/>
                <a:cs typeface="Calibri"/>
              </a:rPr>
              <a:t>Length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1343778" y="10386429"/>
            <a:ext cx="259079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20">
                <a:solidFill>
                  <a:srgbClr val="2D3748"/>
                </a:solidFill>
                <a:latin typeface="Calibri"/>
                <a:cs typeface="Calibri"/>
              </a:rPr>
              <a:t>0.28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532760" y="10729329"/>
            <a:ext cx="636270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>
                <a:solidFill>
                  <a:srgbClr val="2D3748"/>
                </a:solidFill>
                <a:latin typeface="Calibri"/>
                <a:cs typeface="Calibri"/>
              </a:rPr>
              <a:t>Body</a:t>
            </a:r>
            <a:r>
              <a:rPr dirty="0" sz="1050" spc="70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050" spc="-20">
                <a:solidFill>
                  <a:srgbClr val="2D3748"/>
                </a:solidFill>
                <a:latin typeface="Calibri"/>
                <a:cs typeface="Calibri"/>
              </a:rPr>
              <a:t>Mass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1382622" y="10729329"/>
            <a:ext cx="220345" cy="1885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50" spc="-80">
                <a:solidFill>
                  <a:srgbClr val="2D3748"/>
                </a:solidFill>
                <a:latin typeface="Calibri"/>
                <a:cs typeface="Calibri"/>
              </a:rPr>
              <a:t>0.17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0" y="11639548"/>
            <a:ext cx="12192000" cy="542925"/>
            <a:chOff x="0" y="11639548"/>
            <a:chExt cx="12192000" cy="542925"/>
          </a:xfrm>
        </p:grpSpPr>
        <p:sp>
          <p:nvSpPr>
            <p:cNvPr id="88" name="object 88" descr=""/>
            <p:cNvSpPr/>
            <p:nvPr/>
          </p:nvSpPr>
          <p:spPr>
            <a:xfrm>
              <a:off x="0" y="11639548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7"/>
                  </a:lnTo>
                  <a:lnTo>
                    <a:pt x="3262" y="488810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8" y="537124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0" y="116395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292099" y="11770006"/>
            <a:ext cx="93027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2D3748"/>
                </a:solidFill>
                <a:latin typeface="Calibri"/>
                <a:cs typeface="Calibri"/>
              </a:rPr>
              <a:t>Shubh</a:t>
            </a:r>
            <a:r>
              <a:rPr dirty="0" sz="1400" spc="24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D3748"/>
                </a:solidFill>
                <a:latin typeface="Calibri"/>
                <a:cs typeface="Calibri"/>
              </a:rPr>
              <a:t>Patel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11219804" y="11770006"/>
            <a:ext cx="680085" cy="2425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>
                <a:solidFill>
                  <a:srgbClr val="2D3748"/>
                </a:solidFill>
                <a:latin typeface="Calibri"/>
                <a:cs typeface="Calibri"/>
              </a:rPr>
              <a:t>Slide</a:t>
            </a:r>
            <a:r>
              <a:rPr dirty="0" sz="1400" spc="125">
                <a:solidFill>
                  <a:srgbClr val="2D3748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2D3748"/>
                </a:solidFill>
                <a:latin typeface="Calibri"/>
                <a:cs typeface="Calibri"/>
              </a:rPr>
              <a:t>7/8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2" name="object 92" descr=""/>
          <p:cNvGrpSpPr/>
          <p:nvPr/>
        </p:nvGrpSpPr>
        <p:grpSpPr>
          <a:xfrm>
            <a:off x="485774" y="6572249"/>
            <a:ext cx="11515725" cy="5581650"/>
            <a:chOff x="485774" y="6572249"/>
            <a:chExt cx="11515725" cy="5581650"/>
          </a:xfrm>
        </p:grpSpPr>
        <p:sp>
          <p:nvSpPr>
            <p:cNvPr id="93" name="object 93" descr=""/>
            <p:cNvSpPr/>
            <p:nvPr/>
          </p:nvSpPr>
          <p:spPr>
            <a:xfrm>
              <a:off x="490537" y="6577011"/>
              <a:ext cx="5267325" cy="1895475"/>
            </a:xfrm>
            <a:custGeom>
              <a:avLst/>
              <a:gdLst/>
              <a:ahLst/>
              <a:cxnLst/>
              <a:rect l="l" t="t" r="r" b="b"/>
              <a:pathLst>
                <a:path w="5267325" h="1895475">
                  <a:moveTo>
                    <a:pt x="5200577" y="1895474"/>
                  </a:moveTo>
                  <a:lnTo>
                    <a:pt x="66746" y="1895474"/>
                  </a:lnTo>
                  <a:lnTo>
                    <a:pt x="62101" y="1895016"/>
                  </a:lnTo>
                  <a:lnTo>
                    <a:pt x="24240" y="1877867"/>
                  </a:lnTo>
                  <a:lnTo>
                    <a:pt x="2287" y="1842573"/>
                  </a:lnTo>
                  <a:lnTo>
                    <a:pt x="0" y="1828727"/>
                  </a:lnTo>
                  <a:lnTo>
                    <a:pt x="0" y="1824037"/>
                  </a:lnTo>
                  <a:lnTo>
                    <a:pt x="0" y="66747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00577" y="0"/>
                  </a:lnTo>
                  <a:lnTo>
                    <a:pt x="5239474" y="14645"/>
                  </a:lnTo>
                  <a:lnTo>
                    <a:pt x="5263680" y="48431"/>
                  </a:lnTo>
                  <a:lnTo>
                    <a:pt x="5267323" y="66747"/>
                  </a:lnTo>
                  <a:lnTo>
                    <a:pt x="5267323" y="1828727"/>
                  </a:lnTo>
                  <a:lnTo>
                    <a:pt x="5252678" y="1867624"/>
                  </a:lnTo>
                  <a:lnTo>
                    <a:pt x="5218890" y="1891830"/>
                  </a:lnTo>
                  <a:lnTo>
                    <a:pt x="5205222" y="1895016"/>
                  </a:lnTo>
                  <a:lnTo>
                    <a:pt x="5200577" y="1895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90537" y="6577011"/>
              <a:ext cx="5267325" cy="1895475"/>
            </a:xfrm>
            <a:custGeom>
              <a:avLst/>
              <a:gdLst/>
              <a:ahLst/>
              <a:cxnLst/>
              <a:rect l="l" t="t" r="r" b="b"/>
              <a:pathLst>
                <a:path w="5267325" h="1895475">
                  <a:moveTo>
                    <a:pt x="0" y="182403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1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95886" y="0"/>
                  </a:lnTo>
                  <a:lnTo>
                    <a:pt x="5200577" y="0"/>
                  </a:lnTo>
                  <a:lnTo>
                    <a:pt x="5205222" y="457"/>
                  </a:lnTo>
                  <a:lnTo>
                    <a:pt x="5243083" y="17606"/>
                  </a:lnTo>
                  <a:lnTo>
                    <a:pt x="5265036" y="52899"/>
                  </a:lnTo>
                  <a:lnTo>
                    <a:pt x="5265951" y="57500"/>
                  </a:lnTo>
                  <a:lnTo>
                    <a:pt x="5266866" y="62101"/>
                  </a:lnTo>
                  <a:lnTo>
                    <a:pt x="5267323" y="66747"/>
                  </a:lnTo>
                  <a:lnTo>
                    <a:pt x="5267324" y="71437"/>
                  </a:lnTo>
                  <a:lnTo>
                    <a:pt x="5267324" y="1824037"/>
                  </a:lnTo>
                  <a:lnTo>
                    <a:pt x="5267323" y="1828727"/>
                  </a:lnTo>
                  <a:lnTo>
                    <a:pt x="5266866" y="1833372"/>
                  </a:lnTo>
                  <a:lnTo>
                    <a:pt x="5265951" y="1837973"/>
                  </a:lnTo>
                  <a:lnTo>
                    <a:pt x="5265036" y="1842573"/>
                  </a:lnTo>
                  <a:lnTo>
                    <a:pt x="5255284" y="1863724"/>
                  </a:lnTo>
                  <a:lnTo>
                    <a:pt x="5252678" y="1867624"/>
                  </a:lnTo>
                  <a:lnTo>
                    <a:pt x="5235575" y="1883434"/>
                  </a:lnTo>
                  <a:lnTo>
                    <a:pt x="5231674" y="1886040"/>
                  </a:lnTo>
                  <a:lnTo>
                    <a:pt x="5227558" y="1888240"/>
                  </a:lnTo>
                  <a:lnTo>
                    <a:pt x="5223224" y="1890035"/>
                  </a:lnTo>
                  <a:lnTo>
                    <a:pt x="5218890" y="1891830"/>
                  </a:lnTo>
                  <a:lnTo>
                    <a:pt x="5214423" y="1893185"/>
                  </a:lnTo>
                  <a:lnTo>
                    <a:pt x="5209823" y="1894100"/>
                  </a:lnTo>
                  <a:lnTo>
                    <a:pt x="5205222" y="1895016"/>
                  </a:lnTo>
                  <a:lnTo>
                    <a:pt x="5200577" y="1895474"/>
                  </a:lnTo>
                  <a:lnTo>
                    <a:pt x="5195886" y="1895474"/>
                  </a:lnTo>
                  <a:lnTo>
                    <a:pt x="71437" y="1895474"/>
                  </a:lnTo>
                  <a:lnTo>
                    <a:pt x="44099" y="1890035"/>
                  </a:lnTo>
                  <a:lnTo>
                    <a:pt x="39765" y="1888240"/>
                  </a:lnTo>
                  <a:lnTo>
                    <a:pt x="35649" y="1886039"/>
                  </a:lnTo>
                  <a:lnTo>
                    <a:pt x="31748" y="1883433"/>
                  </a:lnTo>
                  <a:lnTo>
                    <a:pt x="27848" y="1880828"/>
                  </a:lnTo>
                  <a:lnTo>
                    <a:pt x="3642" y="1847040"/>
                  </a:lnTo>
                  <a:lnTo>
                    <a:pt x="1372" y="1837973"/>
                  </a:lnTo>
                  <a:lnTo>
                    <a:pt x="457" y="1833372"/>
                  </a:lnTo>
                  <a:lnTo>
                    <a:pt x="0" y="1828727"/>
                  </a:lnTo>
                  <a:lnTo>
                    <a:pt x="0" y="1824037"/>
                  </a:lnTo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0410824" y="118300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25124" y="11925299"/>
              <a:ext cx="133349" cy="133349"/>
            </a:xfrm>
            <a:prstGeom prst="rect">
              <a:avLst/>
            </a:prstGeom>
          </p:spPr>
        </p:pic>
      </p:grpSp>
      <p:sp>
        <p:nvSpPr>
          <p:cNvPr id="97" name="object 97" descr=""/>
          <p:cNvSpPr txBox="1"/>
          <p:nvPr/>
        </p:nvSpPr>
        <p:spPr>
          <a:xfrm>
            <a:off x="10704263" y="11883169"/>
            <a:ext cx="11957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14">
                <a:solidFill>
                  <a:srgbClr val="FFFFFF"/>
                </a:solidFill>
                <a:latin typeface="Poppins"/>
                <a:cs typeface="Poppins"/>
              </a:rPr>
              <a:t>Made</a:t>
            </a:r>
            <a:r>
              <a:rPr dirty="0" sz="1050" spc="5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FFFFFF"/>
                </a:solidFill>
                <a:latin typeface="Poppins"/>
                <a:cs typeface="Poppins"/>
              </a:rPr>
              <a:t>with</a:t>
            </a:r>
            <a:r>
              <a:rPr dirty="0" sz="1050" spc="10">
                <a:solidFill>
                  <a:srgbClr val="FFFFFF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FFFFFF"/>
                </a:solidFill>
                <a:latin typeface="Poppins"/>
                <a:cs typeface="Poppins"/>
              </a:rPr>
              <a:t>Genspark</a:t>
            </a:r>
            <a:endParaRPr sz="105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05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73735" y="1173480"/>
            <a:ext cx="5901055" cy="2776855"/>
            <a:chOff x="173735" y="1173480"/>
            <a:chExt cx="5901055" cy="2776855"/>
          </a:xfrm>
        </p:grpSpPr>
        <p:sp>
          <p:nvSpPr>
            <p:cNvPr id="4" name="object 4" descr=""/>
            <p:cNvSpPr/>
            <p:nvPr/>
          </p:nvSpPr>
          <p:spPr>
            <a:xfrm>
              <a:off x="173735" y="1173480"/>
              <a:ext cx="5901055" cy="2776855"/>
            </a:xfrm>
            <a:custGeom>
              <a:avLst/>
              <a:gdLst/>
              <a:ahLst/>
              <a:cxnLst/>
              <a:rect l="l" t="t" r="r" b="b"/>
              <a:pathLst>
                <a:path w="5901055" h="2776854">
                  <a:moveTo>
                    <a:pt x="5900927" y="2776727"/>
                  </a:moveTo>
                  <a:lnTo>
                    <a:pt x="0" y="2776727"/>
                  </a:lnTo>
                  <a:lnTo>
                    <a:pt x="0" y="0"/>
                  </a:lnTo>
                  <a:lnTo>
                    <a:pt x="5900927" y="0"/>
                  </a:lnTo>
                  <a:lnTo>
                    <a:pt x="5900927" y="93344"/>
                  </a:lnTo>
                  <a:lnTo>
                    <a:pt x="245363" y="93344"/>
                  </a:lnTo>
                  <a:lnTo>
                    <a:pt x="234104" y="93888"/>
                  </a:lnTo>
                  <a:lnTo>
                    <a:pt x="191428" y="106856"/>
                  </a:lnTo>
                  <a:lnTo>
                    <a:pt x="156964" y="135168"/>
                  </a:lnTo>
                  <a:lnTo>
                    <a:pt x="135958" y="174514"/>
                  </a:lnTo>
                  <a:lnTo>
                    <a:pt x="131063" y="207644"/>
                  </a:lnTo>
                  <a:lnTo>
                    <a:pt x="131063" y="2493644"/>
                  </a:lnTo>
                  <a:lnTo>
                    <a:pt x="139764" y="2537385"/>
                  </a:lnTo>
                  <a:lnTo>
                    <a:pt x="164541" y="2574467"/>
                  </a:lnTo>
                  <a:lnTo>
                    <a:pt x="201623" y="2599244"/>
                  </a:lnTo>
                  <a:lnTo>
                    <a:pt x="245363" y="2607944"/>
                  </a:lnTo>
                  <a:lnTo>
                    <a:pt x="5900927" y="2607944"/>
                  </a:lnTo>
                  <a:lnTo>
                    <a:pt x="5900927" y="2776727"/>
                  </a:lnTo>
                  <a:close/>
                </a:path>
                <a:path w="5901055" h="2776854">
                  <a:moveTo>
                    <a:pt x="5900927" y="2607944"/>
                  </a:moveTo>
                  <a:lnTo>
                    <a:pt x="5655563" y="2607944"/>
                  </a:lnTo>
                  <a:lnTo>
                    <a:pt x="5666823" y="2607400"/>
                  </a:lnTo>
                  <a:lnTo>
                    <a:pt x="5677866" y="2605769"/>
                  </a:lnTo>
                  <a:lnTo>
                    <a:pt x="5719076" y="2588699"/>
                  </a:lnTo>
                  <a:lnTo>
                    <a:pt x="5750618" y="2557158"/>
                  </a:lnTo>
                  <a:lnTo>
                    <a:pt x="5767688" y="2515947"/>
                  </a:lnTo>
                  <a:lnTo>
                    <a:pt x="5769863" y="2493644"/>
                  </a:lnTo>
                  <a:lnTo>
                    <a:pt x="5769863" y="207644"/>
                  </a:lnTo>
                  <a:lnTo>
                    <a:pt x="5761162" y="163904"/>
                  </a:lnTo>
                  <a:lnTo>
                    <a:pt x="5736385" y="126822"/>
                  </a:lnTo>
                  <a:lnTo>
                    <a:pt x="5699303" y="102045"/>
                  </a:lnTo>
                  <a:lnTo>
                    <a:pt x="5655563" y="93344"/>
                  </a:lnTo>
                  <a:lnTo>
                    <a:pt x="5900927" y="93344"/>
                  </a:lnTo>
                  <a:lnTo>
                    <a:pt x="5900927" y="2607944"/>
                  </a:lnTo>
                  <a:close/>
                </a:path>
              </a:pathLst>
            </a:custGeom>
            <a:solidFill>
              <a:srgbClr val="4199E1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799" y="1266824"/>
              <a:ext cx="5638799" cy="25145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33399" y="2714624"/>
              <a:ext cx="28575" cy="685800"/>
            </a:xfrm>
            <a:custGeom>
              <a:avLst/>
              <a:gdLst/>
              <a:ahLst/>
              <a:cxnLst/>
              <a:rect l="l" t="t" r="r" b="b"/>
              <a:pathLst>
                <a:path w="28575" h="685800">
                  <a:moveTo>
                    <a:pt x="28574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857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20700" y="1453159"/>
            <a:ext cx="170688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60" b="1">
                <a:solidFill>
                  <a:srgbClr val="FFFFFF"/>
                </a:solidFill>
                <a:latin typeface="Poppins SemiBold"/>
                <a:cs typeface="Poppins SemiBold"/>
              </a:rPr>
              <a:t>Project</a:t>
            </a:r>
            <a:r>
              <a:rPr dirty="0" sz="1800" spc="-55" b="1">
                <a:solidFill>
                  <a:srgbClr val="FFFFFF"/>
                </a:solidFill>
                <a:latin typeface="Poppins SemiBold"/>
                <a:cs typeface="Poppins SemiBold"/>
              </a:rPr>
              <a:t> </a:t>
            </a:r>
            <a:r>
              <a:rPr dirty="0" sz="1800" spc="-215" b="1">
                <a:solidFill>
                  <a:srgbClr val="FFFFFF"/>
                </a:solidFill>
                <a:latin typeface="Poppins SemiBold"/>
                <a:cs typeface="Poppins SemiBold"/>
              </a:rPr>
              <a:t>Summary</a:t>
            </a:r>
            <a:endParaRPr sz="1800">
              <a:latin typeface="Poppins SemiBold"/>
              <a:cs typeface="Poppins Semi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0700" y="1833188"/>
            <a:ext cx="514921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400" spc="-7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Century Gothic"/>
                <a:cs typeface="Century Gothic"/>
              </a:rPr>
              <a:t>PenguinPredictor</a:t>
            </a:r>
            <a:r>
              <a:rPr dirty="0" sz="14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55">
                <a:solidFill>
                  <a:srgbClr val="FFFFFF"/>
                </a:solidFill>
                <a:latin typeface="Century Gothic"/>
                <a:cs typeface="Century Gothic"/>
              </a:rPr>
              <a:t>app</a:t>
            </a:r>
            <a:r>
              <a:rPr dirty="0" sz="14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Century Gothic"/>
                <a:cs typeface="Century Gothic"/>
              </a:rPr>
              <a:t>successfully</a:t>
            </a:r>
            <a:r>
              <a:rPr dirty="0" sz="14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Century Gothic"/>
                <a:cs typeface="Century Gothic"/>
              </a:rPr>
              <a:t>demonstrates</a:t>
            </a:r>
            <a:r>
              <a:rPr dirty="0" sz="1400" spc="-3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Century Gothic"/>
                <a:cs typeface="Century Gothic"/>
              </a:rPr>
              <a:t>how</a:t>
            </a:r>
            <a:r>
              <a:rPr dirty="0" sz="1400" spc="-2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Century Gothic"/>
                <a:cs typeface="Century Gothic"/>
              </a:rPr>
              <a:t>machine learning</a:t>
            </a:r>
            <a:r>
              <a:rPr dirty="0" sz="14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5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dirty="0" sz="14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60">
                <a:solidFill>
                  <a:srgbClr val="FFFFFF"/>
                </a:solidFill>
                <a:latin typeface="Century Gothic"/>
                <a:cs typeface="Century Gothic"/>
              </a:rPr>
              <a:t>be</a:t>
            </a:r>
            <a:r>
              <a:rPr dirty="0" sz="14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Century Gothic"/>
                <a:cs typeface="Century Gothic"/>
              </a:rPr>
              <a:t>applied</a:t>
            </a:r>
            <a:r>
              <a:rPr dirty="0" sz="14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14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Century Gothic"/>
                <a:cs typeface="Century Gothic"/>
              </a:rPr>
              <a:t>biological</a:t>
            </a:r>
            <a:r>
              <a:rPr dirty="0" sz="14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Century Gothic"/>
                <a:cs typeface="Century Gothic"/>
              </a:rPr>
              <a:t>classification</a:t>
            </a:r>
            <a:r>
              <a:rPr dirty="0" sz="1400" spc="-4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Century Gothic"/>
                <a:cs typeface="Century Gothic"/>
              </a:rPr>
              <a:t>problems</a:t>
            </a:r>
            <a:r>
              <a:rPr dirty="0" sz="140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dirty="0" sz="1400" spc="-130">
                <a:solidFill>
                  <a:srgbClr val="FFFFFF"/>
                </a:solidFill>
                <a:latin typeface="Century Gothic"/>
                <a:cs typeface="Century Gothic"/>
              </a:rPr>
              <a:t>deployed</a:t>
            </a:r>
            <a:r>
              <a:rPr dirty="0" sz="14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dirty="0" sz="14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30">
                <a:solidFill>
                  <a:srgbClr val="FFFFFF"/>
                </a:solidFill>
                <a:latin typeface="Century Gothic"/>
                <a:cs typeface="Century Gothic"/>
              </a:rPr>
              <a:t>an</a:t>
            </a:r>
            <a:r>
              <a:rPr dirty="0" sz="1400" spc="-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Century Gothic"/>
                <a:cs typeface="Century Gothic"/>
              </a:rPr>
              <a:t>interactive</a:t>
            </a:r>
            <a:r>
              <a:rPr dirty="0" sz="1400" spc="-5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65">
                <a:solidFill>
                  <a:srgbClr val="FFFFFF"/>
                </a:solidFill>
                <a:latin typeface="Century Gothic"/>
                <a:cs typeface="Century Gothic"/>
              </a:rPr>
              <a:t>web</a:t>
            </a:r>
            <a:r>
              <a:rPr dirty="0" sz="1400" spc="-4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Century Gothic"/>
                <a:cs typeface="Century Gothic"/>
              </a:rPr>
              <a:t>application.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1674" y="2677595"/>
            <a:ext cx="4314190" cy="7061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55"/>
              </a:spcBef>
            </a:pPr>
            <a:r>
              <a:rPr dirty="0" sz="1450" spc="-30" i="1">
                <a:solidFill>
                  <a:srgbClr val="FFFFFF"/>
                </a:solidFill>
                <a:latin typeface="Century Gothic"/>
                <a:cs typeface="Century Gothic"/>
              </a:rPr>
              <a:t>"This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25" i="1">
                <a:solidFill>
                  <a:srgbClr val="FFFFFF"/>
                </a:solidFill>
                <a:latin typeface="Century Gothic"/>
                <a:cs typeface="Century Gothic"/>
              </a:rPr>
              <a:t>project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00" i="1">
                <a:solidFill>
                  <a:srgbClr val="FFFFFF"/>
                </a:solidFill>
                <a:latin typeface="Century Gothic"/>
                <a:cs typeface="Century Gothic"/>
              </a:rPr>
              <a:t>bridges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60" i="1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30" i="1">
                <a:solidFill>
                  <a:srgbClr val="FFFFFF"/>
                </a:solidFill>
                <a:latin typeface="Century Gothic"/>
                <a:cs typeface="Century Gothic"/>
              </a:rPr>
              <a:t>science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70" i="1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10" i="1">
                <a:solidFill>
                  <a:srgbClr val="FFFFFF"/>
                </a:solidFill>
                <a:latin typeface="Century Gothic"/>
                <a:cs typeface="Century Gothic"/>
              </a:rPr>
              <a:t>interactive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25" i="1">
                <a:solidFill>
                  <a:srgbClr val="FFFFFF"/>
                </a:solidFill>
                <a:latin typeface="Century Gothic"/>
                <a:cs typeface="Century Gothic"/>
              </a:rPr>
              <a:t>web</a:t>
            </a:r>
            <a:r>
              <a:rPr dirty="0" sz="1450" spc="-2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14" i="1">
                <a:solidFill>
                  <a:srgbClr val="FFFFFF"/>
                </a:solidFill>
                <a:latin typeface="Century Gothic"/>
                <a:cs typeface="Century Gothic"/>
              </a:rPr>
              <a:t>applications,</a:t>
            </a:r>
            <a:r>
              <a:rPr dirty="0" sz="1450" spc="-4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25" i="1">
                <a:solidFill>
                  <a:srgbClr val="FFFFFF"/>
                </a:solidFill>
                <a:latin typeface="Century Gothic"/>
                <a:cs typeface="Century Gothic"/>
              </a:rPr>
              <a:t>making</a:t>
            </a:r>
            <a:r>
              <a:rPr dirty="0" sz="1450" spc="-3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55" i="1">
                <a:solidFill>
                  <a:srgbClr val="FFFFFF"/>
                </a:solidFill>
                <a:latin typeface="Century Gothic"/>
                <a:cs typeface="Century Gothic"/>
              </a:rPr>
              <a:t>complex</a:t>
            </a:r>
            <a:r>
              <a:rPr dirty="0" sz="1450" spc="-3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45" i="1">
                <a:solidFill>
                  <a:srgbClr val="FFFFFF"/>
                </a:solidFill>
                <a:latin typeface="Century Gothic"/>
                <a:cs typeface="Century Gothic"/>
              </a:rPr>
              <a:t>machine</a:t>
            </a:r>
            <a:r>
              <a:rPr dirty="0" sz="1450" spc="-3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05" i="1">
                <a:solidFill>
                  <a:srgbClr val="FFFFFF"/>
                </a:solidFill>
                <a:latin typeface="Century Gothic"/>
                <a:cs typeface="Century Gothic"/>
              </a:rPr>
              <a:t>learning</a:t>
            </a:r>
            <a:r>
              <a:rPr dirty="0" sz="1450" spc="-3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75" i="1">
                <a:solidFill>
                  <a:srgbClr val="FFFFFF"/>
                </a:solidFill>
                <a:latin typeface="Century Gothic"/>
                <a:cs typeface="Century Gothic"/>
              </a:rPr>
              <a:t>models </a:t>
            </a:r>
            <a:r>
              <a:rPr dirty="0" sz="1450" spc="-110" i="1">
                <a:solidFill>
                  <a:srgbClr val="FFFFFF"/>
                </a:solidFill>
                <a:latin typeface="Century Gothic"/>
                <a:cs typeface="Century Gothic"/>
              </a:rPr>
              <a:t>accessible</a:t>
            </a:r>
            <a:r>
              <a:rPr dirty="0" sz="1450" spc="-6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35" i="1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dirty="0" sz="1450" spc="-5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60" i="1">
                <a:solidFill>
                  <a:srgbClr val="FFFFFF"/>
                </a:solidFill>
                <a:latin typeface="Century Gothic"/>
                <a:cs typeface="Century Gothic"/>
              </a:rPr>
              <a:t>anyone</a:t>
            </a:r>
            <a:r>
              <a:rPr dirty="0" sz="1450" spc="-5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00" i="1">
                <a:solidFill>
                  <a:srgbClr val="FFFFFF"/>
                </a:solidFill>
                <a:latin typeface="Century Gothic"/>
                <a:cs typeface="Century Gothic"/>
              </a:rPr>
              <a:t>interested</a:t>
            </a:r>
            <a:r>
              <a:rPr dirty="0" sz="1450" spc="-55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60" i="1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dirty="0" sz="1450" spc="-5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35" i="1">
                <a:solidFill>
                  <a:srgbClr val="FFFFFF"/>
                </a:solidFill>
                <a:latin typeface="Century Gothic"/>
                <a:cs typeface="Century Gothic"/>
              </a:rPr>
              <a:t>penguin</a:t>
            </a:r>
            <a:r>
              <a:rPr dirty="0" sz="1450" spc="-50" i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450" spc="-10" i="1">
                <a:solidFill>
                  <a:srgbClr val="FFFFFF"/>
                </a:solidFill>
                <a:latin typeface="Century Gothic"/>
                <a:cs typeface="Century Gothic"/>
              </a:rPr>
              <a:t>biology."</a:t>
            </a:r>
            <a:endParaRPr sz="1450">
              <a:latin typeface="Century Gothic"/>
              <a:cs typeface="Century 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22503" y="3965448"/>
            <a:ext cx="5803900" cy="3213100"/>
            <a:chOff x="222503" y="3965448"/>
            <a:chExt cx="5803900" cy="3213100"/>
          </a:xfrm>
        </p:grpSpPr>
        <p:sp>
          <p:nvSpPr>
            <p:cNvPr id="11" name="object 11" descr=""/>
            <p:cNvSpPr/>
            <p:nvPr/>
          </p:nvSpPr>
          <p:spPr>
            <a:xfrm>
              <a:off x="222503" y="3965448"/>
              <a:ext cx="5803900" cy="3213100"/>
            </a:xfrm>
            <a:custGeom>
              <a:avLst/>
              <a:gdLst/>
              <a:ahLst/>
              <a:cxnLst/>
              <a:rect l="l" t="t" r="r" b="b"/>
              <a:pathLst>
                <a:path w="5803900" h="3213100">
                  <a:moveTo>
                    <a:pt x="5803391" y="3212591"/>
                  </a:moveTo>
                  <a:lnTo>
                    <a:pt x="0" y="3212591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4101"/>
                  </a:lnTo>
                  <a:lnTo>
                    <a:pt x="196595" y="54101"/>
                  </a:lnTo>
                  <a:lnTo>
                    <a:pt x="186274" y="54600"/>
                  </a:lnTo>
                  <a:lnTo>
                    <a:pt x="147155" y="66487"/>
                  </a:lnTo>
                  <a:lnTo>
                    <a:pt x="115562" y="92440"/>
                  </a:lnTo>
                  <a:lnTo>
                    <a:pt x="96307" y="128507"/>
                  </a:lnTo>
                  <a:lnTo>
                    <a:pt x="91820" y="158876"/>
                  </a:lnTo>
                  <a:lnTo>
                    <a:pt x="91820" y="2978276"/>
                  </a:lnTo>
                  <a:lnTo>
                    <a:pt x="99796" y="3018372"/>
                  </a:lnTo>
                  <a:lnTo>
                    <a:pt x="122508" y="3052363"/>
                  </a:lnTo>
                  <a:lnTo>
                    <a:pt x="156500" y="3075076"/>
                  </a:lnTo>
                  <a:lnTo>
                    <a:pt x="196595" y="3083051"/>
                  </a:lnTo>
                  <a:lnTo>
                    <a:pt x="5803391" y="3083051"/>
                  </a:lnTo>
                  <a:lnTo>
                    <a:pt x="5803391" y="3212591"/>
                  </a:lnTo>
                  <a:close/>
                </a:path>
                <a:path w="5803900" h="3213100">
                  <a:moveTo>
                    <a:pt x="5803391" y="3083051"/>
                  </a:moveTo>
                  <a:lnTo>
                    <a:pt x="5606795" y="3083051"/>
                  </a:lnTo>
                  <a:lnTo>
                    <a:pt x="5617116" y="3082553"/>
                  </a:lnTo>
                  <a:lnTo>
                    <a:pt x="5627239" y="3081057"/>
                  </a:lnTo>
                  <a:lnTo>
                    <a:pt x="5665015" y="3065410"/>
                  </a:lnTo>
                  <a:lnTo>
                    <a:pt x="5693928" y="3036497"/>
                  </a:lnTo>
                  <a:lnTo>
                    <a:pt x="5709576" y="2998721"/>
                  </a:lnTo>
                  <a:lnTo>
                    <a:pt x="5711570" y="2978276"/>
                  </a:lnTo>
                  <a:lnTo>
                    <a:pt x="5711570" y="158876"/>
                  </a:lnTo>
                  <a:lnTo>
                    <a:pt x="5703594" y="118781"/>
                  </a:lnTo>
                  <a:lnTo>
                    <a:pt x="5680882" y="84789"/>
                  </a:lnTo>
                  <a:lnTo>
                    <a:pt x="5646890" y="62077"/>
                  </a:lnTo>
                  <a:lnTo>
                    <a:pt x="5606795" y="54101"/>
                  </a:lnTo>
                  <a:lnTo>
                    <a:pt x="5803391" y="54101"/>
                  </a:lnTo>
                  <a:lnTo>
                    <a:pt x="5803391" y="308305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4799" y="4010024"/>
              <a:ext cx="5638800" cy="3048000"/>
            </a:xfrm>
            <a:custGeom>
              <a:avLst/>
              <a:gdLst/>
              <a:ahLst/>
              <a:cxnLst/>
              <a:rect l="l" t="t" r="r" b="b"/>
              <a:pathLst>
                <a:path w="5638800" h="3048000">
                  <a:moveTo>
                    <a:pt x="5532004" y="3047999"/>
                  </a:moveTo>
                  <a:lnTo>
                    <a:pt x="106794" y="3047999"/>
                  </a:lnTo>
                  <a:lnTo>
                    <a:pt x="99361" y="3047267"/>
                  </a:lnTo>
                  <a:lnTo>
                    <a:pt x="57038" y="3032905"/>
                  </a:lnTo>
                  <a:lnTo>
                    <a:pt x="23432" y="3003440"/>
                  </a:lnTo>
                  <a:lnTo>
                    <a:pt x="3660" y="2963358"/>
                  </a:lnTo>
                  <a:lnTo>
                    <a:pt x="0" y="2941204"/>
                  </a:lnTo>
                  <a:lnTo>
                    <a:pt x="0" y="29336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32004" y="0"/>
                  </a:lnTo>
                  <a:lnTo>
                    <a:pt x="5575172" y="11572"/>
                  </a:lnTo>
                  <a:lnTo>
                    <a:pt x="5610627" y="38784"/>
                  </a:lnTo>
                  <a:lnTo>
                    <a:pt x="5632969" y="77492"/>
                  </a:lnTo>
                  <a:lnTo>
                    <a:pt x="5638798" y="106794"/>
                  </a:lnTo>
                  <a:lnTo>
                    <a:pt x="5638798" y="2941204"/>
                  </a:lnTo>
                  <a:lnTo>
                    <a:pt x="5627226" y="2984373"/>
                  </a:lnTo>
                  <a:lnTo>
                    <a:pt x="5600013" y="3019828"/>
                  </a:lnTo>
                  <a:lnTo>
                    <a:pt x="5561305" y="3042170"/>
                  </a:lnTo>
                  <a:lnTo>
                    <a:pt x="5539436" y="3047267"/>
                  </a:lnTo>
                  <a:lnTo>
                    <a:pt x="5532004" y="30479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33399" y="42386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08359" y="4251537"/>
            <a:ext cx="160972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2115" algn="l"/>
              </a:tabLst>
            </a:pPr>
            <a:r>
              <a:rPr dirty="0" sz="1600" spc="60">
                <a:solidFill>
                  <a:srgbClr val="3181CD"/>
                </a:solidFill>
                <a:latin typeface="Segoe UI Symbol"/>
                <a:cs typeface="Segoe UI Symbol"/>
              </a:rPr>
              <a:t>⭐</a:t>
            </a:r>
            <a:r>
              <a:rPr dirty="0" sz="1600">
                <a:solidFill>
                  <a:srgbClr val="3181CD"/>
                </a:solidFill>
                <a:latin typeface="Segoe UI Symbol"/>
                <a:cs typeface="Segoe UI Symbol"/>
              </a:rPr>
              <a:t>	</a:t>
            </a:r>
            <a:r>
              <a:rPr dirty="0" sz="1800" spc="-204" b="1">
                <a:solidFill>
                  <a:srgbClr val="2B5281"/>
                </a:solidFill>
                <a:latin typeface="Poppins SemiBold"/>
                <a:cs typeface="Poppins SemiBold"/>
              </a:rPr>
              <a:t>Key</a:t>
            </a:r>
            <a:r>
              <a:rPr dirty="0" sz="1800" spc="-6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150" b="1">
                <a:solidFill>
                  <a:srgbClr val="2B5281"/>
                </a:solidFill>
                <a:latin typeface="Poppins SemiBold"/>
                <a:cs typeface="Poppins SemiBold"/>
              </a:rPr>
              <a:t>Benefits</a:t>
            </a:r>
            <a:endParaRPr sz="1800">
              <a:latin typeface="Poppins SemiBold"/>
              <a:cs typeface="Poppins SemiBold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0700" y="4750081"/>
            <a:ext cx="5077460" cy="20618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40665" marR="5080" indent="-228600">
              <a:lnSpc>
                <a:spcPct val="102699"/>
              </a:lnSpc>
              <a:spcBef>
                <a:spcPts val="75"/>
              </a:spcBef>
            </a:pPr>
            <a:r>
              <a:rPr dirty="0" sz="13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350" spc="21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1984" sz="2100" spc="-89">
                <a:solidFill>
                  <a:srgbClr val="374050"/>
                </a:solidFill>
                <a:latin typeface="Lucida Sans"/>
                <a:cs typeface="Lucida Sans"/>
              </a:rPr>
              <a:t>Created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75">
                <a:solidFill>
                  <a:srgbClr val="374050"/>
                </a:solidFill>
                <a:latin typeface="Lucida Sans"/>
                <a:cs typeface="Lucida Sans"/>
              </a:rPr>
              <a:t>an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50">
                <a:solidFill>
                  <a:srgbClr val="374050"/>
                </a:solidFill>
                <a:latin typeface="Lucida Sans"/>
                <a:cs typeface="Lucida Sans"/>
              </a:rPr>
              <a:t>intuitive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04">
                <a:solidFill>
                  <a:srgbClr val="374050"/>
                </a:solidFill>
                <a:latin typeface="Lucida Sans"/>
                <a:cs typeface="Lucida Sans"/>
              </a:rPr>
              <a:t>interface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79">
                <a:solidFill>
                  <a:srgbClr val="374050"/>
                </a:solidFill>
                <a:latin typeface="Lucida Sans"/>
                <a:cs typeface="Lucida Sans"/>
              </a:rPr>
              <a:t>for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52">
                <a:solidFill>
                  <a:srgbClr val="374050"/>
                </a:solidFill>
                <a:latin typeface="Lucida Sans"/>
                <a:cs typeface="Lucida Sans"/>
              </a:rPr>
              <a:t>non-</a:t>
            </a:r>
            <a:r>
              <a:rPr dirty="0" baseline="1984" sz="2100" spc="-97">
                <a:solidFill>
                  <a:srgbClr val="374050"/>
                </a:solidFill>
                <a:latin typeface="Lucida Sans"/>
                <a:cs typeface="Lucida Sans"/>
              </a:rPr>
              <a:t>technical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50">
                <a:solidFill>
                  <a:srgbClr val="374050"/>
                </a:solidFill>
                <a:latin typeface="Lucida Sans"/>
                <a:cs typeface="Lucida Sans"/>
              </a:rPr>
              <a:t>users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50">
                <a:solidFill>
                  <a:srgbClr val="374050"/>
                </a:solidFill>
                <a:latin typeface="Lucida Sans"/>
                <a:cs typeface="Lucida Sans"/>
              </a:rPr>
              <a:t>to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89">
                <a:solidFill>
                  <a:srgbClr val="374050"/>
                </a:solidFill>
                <a:latin typeface="Lucida Sans"/>
                <a:cs typeface="Lucida Sans"/>
              </a:rPr>
              <a:t>access 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machine</a:t>
            </a:r>
            <a:r>
              <a:rPr dirty="0" sz="1400" spc="-7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learning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predictions</a:t>
            </a:r>
            <a:endParaRPr sz="1400">
              <a:latin typeface="Lucida Sans"/>
              <a:cs typeface="Lucida Sans"/>
            </a:endParaRPr>
          </a:p>
          <a:p>
            <a:pPr marL="240665" marR="156210" indent="-228600">
              <a:lnSpc>
                <a:spcPct val="102699"/>
              </a:lnSpc>
              <a:spcBef>
                <a:spcPts val="750"/>
              </a:spcBef>
            </a:pPr>
            <a:r>
              <a:rPr dirty="0" sz="13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350" spc="21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Achieved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65">
                <a:solidFill>
                  <a:srgbClr val="374050"/>
                </a:solidFill>
                <a:latin typeface="Lucida Sans"/>
                <a:cs typeface="Lucida Sans"/>
              </a:rPr>
              <a:t>high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12">
                <a:solidFill>
                  <a:srgbClr val="374050"/>
                </a:solidFill>
                <a:latin typeface="Lucida Sans"/>
                <a:cs typeface="Lucida Sans"/>
              </a:rPr>
              <a:t>classification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52">
                <a:solidFill>
                  <a:srgbClr val="374050"/>
                </a:solidFill>
                <a:latin typeface="Lucida Sans"/>
                <a:cs typeface="Lucida Sans"/>
              </a:rPr>
              <a:t>accuracy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60">
                <a:solidFill>
                  <a:srgbClr val="374050"/>
                </a:solidFill>
                <a:latin typeface="Lucida Sans"/>
                <a:cs typeface="Lucida Sans"/>
              </a:rPr>
              <a:t>(95%+)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65">
                <a:solidFill>
                  <a:srgbClr val="374050"/>
                </a:solidFill>
                <a:latin typeface="Lucida Sans"/>
                <a:cs typeface="Lucida Sans"/>
              </a:rPr>
              <a:t>with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>
                <a:solidFill>
                  <a:srgbClr val="374050"/>
                </a:solidFill>
                <a:latin typeface="Lucida Sans"/>
                <a:cs typeface="Lucida Sans"/>
              </a:rPr>
              <a:t>a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57">
                <a:solidFill>
                  <a:srgbClr val="374050"/>
                </a:solidFill>
                <a:latin typeface="Lucida Sans"/>
                <a:cs typeface="Lucida Sans"/>
              </a:rPr>
              <a:t>Random </a:t>
            </a:r>
            <a:r>
              <a:rPr dirty="0" sz="1400" spc="-105">
                <a:solidFill>
                  <a:srgbClr val="374050"/>
                </a:solidFill>
                <a:latin typeface="Lucida Sans"/>
                <a:cs typeface="Lucida Sans"/>
              </a:rPr>
              <a:t>Forest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20">
                <a:solidFill>
                  <a:srgbClr val="374050"/>
                </a:solidFill>
                <a:latin typeface="Lucida Sans"/>
                <a:cs typeface="Lucida Sans"/>
              </a:rPr>
              <a:t>model</a:t>
            </a:r>
            <a:endParaRPr sz="1400">
              <a:latin typeface="Lucida Sans"/>
              <a:cs typeface="Lucida Sans"/>
            </a:endParaRPr>
          </a:p>
          <a:p>
            <a:pPr marL="240665" marR="114935" indent="-228600">
              <a:lnSpc>
                <a:spcPct val="102699"/>
              </a:lnSpc>
              <a:spcBef>
                <a:spcPts val="750"/>
              </a:spcBef>
            </a:pPr>
            <a:r>
              <a:rPr dirty="0" sz="13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350" spc="22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Demonstrated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82">
                <a:solidFill>
                  <a:srgbClr val="374050"/>
                </a:solidFill>
                <a:latin typeface="Lucida Sans"/>
                <a:cs typeface="Lucida Sans"/>
              </a:rPr>
              <a:t>practical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04">
                <a:solidFill>
                  <a:srgbClr val="374050"/>
                </a:solidFill>
                <a:latin typeface="Lucida Sans"/>
                <a:cs typeface="Lucida Sans"/>
              </a:rPr>
              <a:t>application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72">
                <a:solidFill>
                  <a:srgbClr val="374050"/>
                </a:solidFill>
                <a:latin typeface="Lucida Sans"/>
                <a:cs typeface="Lucida Sans"/>
              </a:rPr>
              <a:t>of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12">
                <a:solidFill>
                  <a:srgbClr val="374050"/>
                </a:solidFill>
                <a:latin typeface="Lucida Sans"/>
                <a:cs typeface="Lucida Sans"/>
              </a:rPr>
              <a:t>feature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engineering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262">
                <a:solidFill>
                  <a:srgbClr val="374050"/>
                </a:solidFill>
                <a:latin typeface="Lucida Sans"/>
                <a:cs typeface="Lucida Sans"/>
              </a:rPr>
              <a:t>for </a:t>
            </a:r>
            <a:r>
              <a:rPr dirty="0" sz="1400" spc="-60">
                <a:solidFill>
                  <a:srgbClr val="374050"/>
                </a:solidFill>
                <a:latin typeface="Lucida Sans"/>
                <a:cs typeface="Lucida Sans"/>
              </a:rPr>
              <a:t>categorical</a:t>
            </a:r>
            <a:r>
              <a:rPr dirty="0" sz="1400" spc="-2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variables</a:t>
            </a:r>
            <a:endParaRPr sz="1400">
              <a:latin typeface="Lucida Sans"/>
              <a:cs typeface="Lucida Sans"/>
            </a:endParaRPr>
          </a:p>
          <a:p>
            <a:pPr marL="240665" marR="16510" indent="-228600">
              <a:lnSpc>
                <a:spcPct val="102699"/>
              </a:lnSpc>
              <a:spcBef>
                <a:spcPts val="750"/>
              </a:spcBef>
            </a:pPr>
            <a:r>
              <a:rPr dirty="0" sz="1350" spc="24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1350" spc="22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Developed </a:t>
            </a:r>
            <a:r>
              <a:rPr dirty="0" baseline="1984" sz="2100" spc="-104">
                <a:solidFill>
                  <a:srgbClr val="374050"/>
                </a:solidFill>
                <a:latin typeface="Lucida Sans"/>
                <a:cs typeface="Lucida Sans"/>
              </a:rPr>
              <a:t>educational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57">
                <a:solidFill>
                  <a:srgbClr val="374050"/>
                </a:solidFill>
                <a:latin typeface="Lucida Sans"/>
                <a:cs typeface="Lucida Sans"/>
              </a:rPr>
              <a:t>tool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79">
                <a:solidFill>
                  <a:srgbClr val="374050"/>
                </a:solidFill>
                <a:latin typeface="Lucida Sans"/>
                <a:cs typeface="Lucida Sans"/>
              </a:rPr>
              <a:t>for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35">
                <a:solidFill>
                  <a:srgbClr val="374050"/>
                </a:solidFill>
                <a:latin typeface="Lucida Sans"/>
                <a:cs typeface="Lucida Sans"/>
              </a:rPr>
              <a:t>understanding</a:t>
            </a:r>
            <a:r>
              <a:rPr dirty="0" baseline="1984" sz="2100" spc="-12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42">
                <a:solidFill>
                  <a:srgbClr val="374050"/>
                </a:solidFill>
                <a:latin typeface="Lucida Sans"/>
                <a:cs typeface="Lucida Sans"/>
              </a:rPr>
              <a:t>penguin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baseline="1984" sz="2100" spc="-127">
                <a:solidFill>
                  <a:srgbClr val="374050"/>
                </a:solidFill>
                <a:latin typeface="Lucida Sans"/>
                <a:cs typeface="Lucida Sans"/>
              </a:rPr>
              <a:t>species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classification</a:t>
            </a:r>
            <a:endParaRPr sz="1400">
              <a:latin typeface="Lucida Sans"/>
              <a:cs typeface="Lucida San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503" y="7242047"/>
            <a:ext cx="5803391" cy="234695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596899" y="7528137"/>
            <a:ext cx="200850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dirty="0" sz="1600" spc="140" b="1">
                <a:solidFill>
                  <a:srgbClr val="3181CD"/>
                </a:solidFill>
                <a:latin typeface="BIZ UDPGothic"/>
                <a:cs typeface="BIZ UDPGothic"/>
              </a:rPr>
              <a:t></a:t>
            </a:r>
            <a:r>
              <a:rPr dirty="0" sz="1600" b="1">
                <a:solidFill>
                  <a:srgbClr val="3181CD"/>
                </a:solidFill>
                <a:latin typeface="BIZ UDPGothic"/>
                <a:cs typeface="BIZ UDPGothic"/>
              </a:rPr>
              <a:t>	</a:t>
            </a:r>
            <a:r>
              <a:rPr dirty="0" sz="1800" spc="-130" b="1">
                <a:solidFill>
                  <a:srgbClr val="2B5281"/>
                </a:solidFill>
                <a:latin typeface="Poppins SemiBold"/>
                <a:cs typeface="Poppins SemiBold"/>
              </a:rPr>
              <a:t>Skills</a:t>
            </a:r>
            <a:r>
              <a:rPr dirty="0" sz="1800" spc="-70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180" b="1">
                <a:solidFill>
                  <a:srgbClr val="2B5281"/>
                </a:solidFill>
                <a:latin typeface="Poppins SemiBold"/>
                <a:cs typeface="Poppins SemiBold"/>
              </a:rPr>
              <a:t>Developed</a:t>
            </a:r>
            <a:endParaRPr sz="1800">
              <a:latin typeface="Poppins SemiBold"/>
              <a:cs typeface="Poppins SemiBold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2590" y="8082360"/>
            <a:ext cx="234696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95680" algn="l"/>
              </a:tabLst>
            </a:pPr>
            <a:r>
              <a:rPr dirty="0" sz="1150">
                <a:solidFill>
                  <a:srgbClr val="3181CD"/>
                </a:solidFill>
                <a:latin typeface="Arial"/>
                <a:cs typeface="Arial"/>
              </a:rPr>
              <a:t></a:t>
            </a:r>
            <a:r>
              <a:rPr dirty="0" sz="1150" spc="195">
                <a:solidFill>
                  <a:srgbClr val="3181CD"/>
                </a:solidFill>
                <a:latin typeface="Arial"/>
                <a:cs typeface="Arial"/>
              </a:rPr>
              <a:t> </a:t>
            </a:r>
            <a:r>
              <a:rPr dirty="0" baseline="2314" sz="1800" spc="-15">
                <a:solidFill>
                  <a:srgbClr val="3181CD"/>
                </a:solidFill>
                <a:latin typeface="Poppins"/>
                <a:cs typeface="Poppins"/>
              </a:rPr>
              <a:t>Python</a:t>
            </a:r>
            <a:r>
              <a:rPr dirty="0" baseline="2314" sz="1800">
                <a:solidFill>
                  <a:srgbClr val="3181CD"/>
                </a:solidFill>
                <a:latin typeface="Poppins"/>
                <a:cs typeface="Poppins"/>
              </a:rPr>
              <a:t>	</a:t>
            </a:r>
            <a:r>
              <a:rPr dirty="0" sz="1150" spc="204">
                <a:solidFill>
                  <a:srgbClr val="3181CD"/>
                </a:solidFill>
                <a:latin typeface="Arial Black"/>
                <a:cs typeface="Arial Black"/>
              </a:rPr>
              <a:t></a:t>
            </a:r>
            <a:r>
              <a:rPr dirty="0" sz="1150" spc="130">
                <a:solidFill>
                  <a:srgbClr val="3181CD"/>
                </a:solidFill>
                <a:latin typeface="Arial Black"/>
                <a:cs typeface="Arial Black"/>
              </a:rPr>
              <a:t> </a:t>
            </a:r>
            <a:r>
              <a:rPr dirty="0" baseline="2314" sz="1800" spc="-187">
                <a:solidFill>
                  <a:srgbClr val="3181CD"/>
                </a:solidFill>
                <a:latin typeface="Poppins"/>
                <a:cs typeface="Poppins"/>
              </a:rPr>
              <a:t>Machine</a:t>
            </a:r>
            <a:r>
              <a:rPr dirty="0" baseline="2314" sz="1800">
                <a:solidFill>
                  <a:srgbClr val="3181CD"/>
                </a:solidFill>
                <a:latin typeface="Poppins"/>
                <a:cs typeface="Poppins"/>
              </a:rPr>
              <a:t> </a:t>
            </a:r>
            <a:r>
              <a:rPr dirty="0" baseline="2314" sz="1800" spc="-209">
                <a:solidFill>
                  <a:srgbClr val="3181CD"/>
                </a:solidFill>
                <a:latin typeface="Poppins"/>
                <a:cs typeface="Poppins"/>
              </a:rPr>
              <a:t>Learning</a:t>
            </a:r>
            <a:endParaRPr baseline="2314" sz="1800">
              <a:latin typeface="Poppins"/>
              <a:cs typeface="Poppin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329533" y="8082360"/>
            <a:ext cx="799465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204">
                <a:solidFill>
                  <a:srgbClr val="3181CD"/>
                </a:solidFill>
                <a:latin typeface="Arial Black"/>
                <a:cs typeface="Arial Black"/>
              </a:rPr>
              <a:t></a:t>
            </a:r>
            <a:r>
              <a:rPr dirty="0" sz="1150" spc="95">
                <a:solidFill>
                  <a:srgbClr val="3181CD"/>
                </a:solidFill>
                <a:latin typeface="Arial Black"/>
                <a:cs typeface="Arial Black"/>
              </a:rPr>
              <a:t> </a:t>
            </a:r>
            <a:r>
              <a:rPr dirty="0" baseline="2314" sz="1800" spc="-195">
                <a:solidFill>
                  <a:srgbClr val="3181CD"/>
                </a:solidFill>
                <a:latin typeface="Poppins"/>
                <a:cs typeface="Poppins"/>
              </a:rPr>
              <a:t>Streamlit</a:t>
            </a:r>
            <a:endParaRPr baseline="2314" sz="1800">
              <a:latin typeface="Poppins"/>
              <a:cs typeface="Poppin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2590" y="8520510"/>
            <a:ext cx="4782185" cy="6483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19250" algn="l"/>
                <a:tab pos="3335654" algn="l"/>
              </a:tabLst>
            </a:pPr>
            <a:r>
              <a:rPr dirty="0" sz="1150" b="1">
                <a:solidFill>
                  <a:srgbClr val="3181CD"/>
                </a:solidFill>
                <a:latin typeface="BIZ UDPGothic"/>
                <a:cs typeface="BIZ UDPGothic"/>
              </a:rPr>
              <a:t></a:t>
            </a:r>
            <a:r>
              <a:rPr dirty="0" sz="1150" spc="-20" b="1">
                <a:solidFill>
                  <a:srgbClr val="3181CD"/>
                </a:solidFill>
                <a:latin typeface="BIZ UDPGothic"/>
                <a:cs typeface="BIZ UDPGothic"/>
              </a:rPr>
              <a:t> </a:t>
            </a:r>
            <a:r>
              <a:rPr dirty="0" baseline="2314" sz="1800" spc="-187">
                <a:solidFill>
                  <a:srgbClr val="3181CD"/>
                </a:solidFill>
                <a:latin typeface="Poppins"/>
                <a:cs typeface="Poppins"/>
              </a:rPr>
              <a:t>Data</a:t>
            </a:r>
            <a:r>
              <a:rPr dirty="0" baseline="2314" sz="1800" spc="-37">
                <a:solidFill>
                  <a:srgbClr val="3181CD"/>
                </a:solidFill>
                <a:latin typeface="Poppins"/>
                <a:cs typeface="Poppins"/>
              </a:rPr>
              <a:t> </a:t>
            </a:r>
            <a:r>
              <a:rPr dirty="0" baseline="2314" sz="1800" spc="-15">
                <a:solidFill>
                  <a:srgbClr val="3181CD"/>
                </a:solidFill>
                <a:latin typeface="Poppins"/>
                <a:cs typeface="Poppins"/>
              </a:rPr>
              <a:t>Processing</a:t>
            </a:r>
            <a:r>
              <a:rPr dirty="0" baseline="2314" sz="1800">
                <a:solidFill>
                  <a:srgbClr val="3181CD"/>
                </a:solidFill>
                <a:latin typeface="Poppins"/>
                <a:cs typeface="Poppins"/>
              </a:rPr>
              <a:t>	</a:t>
            </a:r>
            <a:r>
              <a:rPr dirty="0" sz="1150" spc="409">
                <a:solidFill>
                  <a:srgbClr val="3181CD"/>
                </a:solidFill>
                <a:latin typeface="Segoe UI Symbol"/>
                <a:cs typeface="Segoe UI Symbol"/>
              </a:rPr>
              <a:t></a:t>
            </a:r>
            <a:r>
              <a:rPr dirty="0" sz="1150" spc="170">
                <a:solidFill>
                  <a:srgbClr val="3181CD"/>
                </a:solidFill>
                <a:latin typeface="Segoe UI Symbol"/>
                <a:cs typeface="Segoe UI Symbol"/>
              </a:rPr>
              <a:t> </a:t>
            </a:r>
            <a:r>
              <a:rPr dirty="0" baseline="2314" sz="1800" spc="-187">
                <a:solidFill>
                  <a:srgbClr val="3181CD"/>
                </a:solidFill>
                <a:latin typeface="Poppins"/>
                <a:cs typeface="Poppins"/>
              </a:rPr>
              <a:t>Data</a:t>
            </a:r>
            <a:r>
              <a:rPr dirty="0" baseline="2314" sz="1800" spc="-15">
                <a:solidFill>
                  <a:srgbClr val="3181CD"/>
                </a:solidFill>
                <a:latin typeface="Poppins"/>
                <a:cs typeface="Poppins"/>
              </a:rPr>
              <a:t> Visualization</a:t>
            </a:r>
            <a:r>
              <a:rPr dirty="0" baseline="2314" sz="1800">
                <a:solidFill>
                  <a:srgbClr val="3181CD"/>
                </a:solidFill>
                <a:latin typeface="Poppins"/>
                <a:cs typeface="Poppins"/>
              </a:rPr>
              <a:t>	</a:t>
            </a:r>
            <a:r>
              <a:rPr dirty="0" sz="1150" spc="114" b="1">
                <a:solidFill>
                  <a:srgbClr val="3181CD"/>
                </a:solidFill>
                <a:latin typeface="BIZ UDPGothic"/>
                <a:cs typeface="BIZ UDPGothic"/>
              </a:rPr>
              <a:t>☁ </a:t>
            </a:r>
            <a:r>
              <a:rPr dirty="0" baseline="2314" sz="1800" spc="-172">
                <a:solidFill>
                  <a:srgbClr val="3181CD"/>
                </a:solidFill>
                <a:latin typeface="Poppins"/>
                <a:cs typeface="Poppins"/>
              </a:rPr>
              <a:t>Cloud</a:t>
            </a:r>
            <a:r>
              <a:rPr dirty="0" baseline="2314" sz="1800" spc="-15">
                <a:solidFill>
                  <a:srgbClr val="3181CD"/>
                </a:solidFill>
                <a:latin typeface="Poppins"/>
                <a:cs typeface="Poppins"/>
              </a:rPr>
              <a:t> </a:t>
            </a:r>
            <a:r>
              <a:rPr dirty="0" baseline="2314" sz="1800" spc="-172">
                <a:solidFill>
                  <a:srgbClr val="3181CD"/>
                </a:solidFill>
                <a:latin typeface="Poppins"/>
                <a:cs typeface="Poppins"/>
              </a:rPr>
              <a:t>Deployment</a:t>
            </a:r>
            <a:endParaRPr baseline="2314" sz="1800">
              <a:latin typeface="Poppins"/>
              <a:cs typeface="Poppins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000">
              <a:latin typeface="Poppins"/>
              <a:cs typeface="Poppins"/>
            </a:endParaRPr>
          </a:p>
          <a:p>
            <a:pPr marL="12700">
              <a:lnSpc>
                <a:spcPct val="100000"/>
              </a:lnSpc>
            </a:pPr>
            <a:r>
              <a:rPr dirty="0" sz="1150" spc="160">
                <a:solidFill>
                  <a:srgbClr val="3181CD"/>
                </a:solidFill>
                <a:latin typeface="Arial"/>
                <a:cs typeface="Arial"/>
              </a:rPr>
              <a:t></a:t>
            </a:r>
            <a:r>
              <a:rPr dirty="0" sz="1150" spc="190">
                <a:solidFill>
                  <a:srgbClr val="3181CD"/>
                </a:solidFill>
                <a:latin typeface="Arial"/>
                <a:cs typeface="Arial"/>
              </a:rPr>
              <a:t> </a:t>
            </a:r>
            <a:r>
              <a:rPr dirty="0" baseline="2314" sz="1800" spc="-165">
                <a:solidFill>
                  <a:srgbClr val="3181CD"/>
                </a:solidFill>
                <a:latin typeface="Poppins"/>
                <a:cs typeface="Poppins"/>
              </a:rPr>
              <a:t>Version</a:t>
            </a:r>
            <a:r>
              <a:rPr dirty="0" baseline="2314" sz="1800">
                <a:solidFill>
                  <a:srgbClr val="3181CD"/>
                </a:solidFill>
                <a:latin typeface="Poppins"/>
                <a:cs typeface="Poppins"/>
              </a:rPr>
              <a:t> </a:t>
            </a:r>
            <a:r>
              <a:rPr dirty="0" baseline="2314" sz="1800" spc="-15">
                <a:solidFill>
                  <a:srgbClr val="3181CD"/>
                </a:solidFill>
                <a:latin typeface="Poppins"/>
                <a:cs typeface="Poppins"/>
              </a:rPr>
              <a:t>Control</a:t>
            </a:r>
            <a:endParaRPr baseline="2314" sz="1800">
              <a:latin typeface="Poppins"/>
              <a:cs typeface="Poppins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166103" y="1222248"/>
            <a:ext cx="5803900" cy="3328670"/>
            <a:chOff x="6166103" y="1222248"/>
            <a:chExt cx="5803900" cy="3328670"/>
          </a:xfrm>
        </p:grpSpPr>
        <p:sp>
          <p:nvSpPr>
            <p:cNvPr id="22" name="object 22" descr=""/>
            <p:cNvSpPr/>
            <p:nvPr/>
          </p:nvSpPr>
          <p:spPr>
            <a:xfrm>
              <a:off x="6166103" y="1222248"/>
              <a:ext cx="5803900" cy="3328670"/>
            </a:xfrm>
            <a:custGeom>
              <a:avLst/>
              <a:gdLst/>
              <a:ahLst/>
              <a:cxnLst/>
              <a:rect l="l" t="t" r="r" b="b"/>
              <a:pathLst>
                <a:path w="5803900" h="3328670">
                  <a:moveTo>
                    <a:pt x="5803391" y="3328415"/>
                  </a:moveTo>
                  <a:lnTo>
                    <a:pt x="0" y="3328415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4101"/>
                  </a:lnTo>
                  <a:lnTo>
                    <a:pt x="196595" y="54101"/>
                  </a:lnTo>
                  <a:lnTo>
                    <a:pt x="186274" y="54600"/>
                  </a:lnTo>
                  <a:lnTo>
                    <a:pt x="147154" y="66487"/>
                  </a:lnTo>
                  <a:lnTo>
                    <a:pt x="115562" y="92440"/>
                  </a:lnTo>
                  <a:lnTo>
                    <a:pt x="96306" y="128507"/>
                  </a:lnTo>
                  <a:lnTo>
                    <a:pt x="91820" y="158876"/>
                  </a:lnTo>
                  <a:lnTo>
                    <a:pt x="91820" y="3092576"/>
                  </a:lnTo>
                  <a:lnTo>
                    <a:pt x="99796" y="3132671"/>
                  </a:lnTo>
                  <a:lnTo>
                    <a:pt x="122508" y="3166663"/>
                  </a:lnTo>
                  <a:lnTo>
                    <a:pt x="156499" y="3189375"/>
                  </a:lnTo>
                  <a:lnTo>
                    <a:pt x="196595" y="3197351"/>
                  </a:lnTo>
                  <a:lnTo>
                    <a:pt x="5803391" y="3197351"/>
                  </a:lnTo>
                  <a:lnTo>
                    <a:pt x="5803391" y="3328415"/>
                  </a:lnTo>
                  <a:close/>
                </a:path>
                <a:path w="5803900" h="3328670">
                  <a:moveTo>
                    <a:pt x="5803391" y="3197351"/>
                  </a:moveTo>
                  <a:lnTo>
                    <a:pt x="5606795" y="3197351"/>
                  </a:lnTo>
                  <a:lnTo>
                    <a:pt x="5617116" y="3196853"/>
                  </a:lnTo>
                  <a:lnTo>
                    <a:pt x="5627239" y="3195357"/>
                  </a:lnTo>
                  <a:lnTo>
                    <a:pt x="5665016" y="3179709"/>
                  </a:lnTo>
                  <a:lnTo>
                    <a:pt x="5693928" y="3150796"/>
                  </a:lnTo>
                  <a:lnTo>
                    <a:pt x="5709576" y="3113020"/>
                  </a:lnTo>
                  <a:lnTo>
                    <a:pt x="5711570" y="3092576"/>
                  </a:lnTo>
                  <a:lnTo>
                    <a:pt x="5711570" y="158876"/>
                  </a:lnTo>
                  <a:lnTo>
                    <a:pt x="5703594" y="118781"/>
                  </a:lnTo>
                  <a:lnTo>
                    <a:pt x="5680882" y="84789"/>
                  </a:lnTo>
                  <a:lnTo>
                    <a:pt x="5646890" y="62077"/>
                  </a:lnTo>
                  <a:lnTo>
                    <a:pt x="5606795" y="54101"/>
                  </a:lnTo>
                  <a:lnTo>
                    <a:pt x="5803391" y="54101"/>
                  </a:lnTo>
                  <a:lnTo>
                    <a:pt x="5803391" y="319735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248398" y="1266824"/>
              <a:ext cx="5638800" cy="3162300"/>
            </a:xfrm>
            <a:custGeom>
              <a:avLst/>
              <a:gdLst/>
              <a:ahLst/>
              <a:cxnLst/>
              <a:rect l="l" t="t" r="r" b="b"/>
              <a:pathLst>
                <a:path w="5638800" h="3162300">
                  <a:moveTo>
                    <a:pt x="5532005" y="3162299"/>
                  </a:moveTo>
                  <a:lnTo>
                    <a:pt x="106795" y="3162299"/>
                  </a:lnTo>
                  <a:lnTo>
                    <a:pt x="99362" y="3161567"/>
                  </a:lnTo>
                  <a:lnTo>
                    <a:pt x="57038" y="3147205"/>
                  </a:lnTo>
                  <a:lnTo>
                    <a:pt x="23432" y="3117740"/>
                  </a:lnTo>
                  <a:lnTo>
                    <a:pt x="3659" y="3077658"/>
                  </a:lnTo>
                  <a:lnTo>
                    <a:pt x="0" y="3055504"/>
                  </a:lnTo>
                  <a:lnTo>
                    <a:pt x="0" y="30479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532005" y="0"/>
                  </a:lnTo>
                  <a:lnTo>
                    <a:pt x="5575172" y="11572"/>
                  </a:lnTo>
                  <a:lnTo>
                    <a:pt x="5610628" y="38784"/>
                  </a:lnTo>
                  <a:lnTo>
                    <a:pt x="5632968" y="77492"/>
                  </a:lnTo>
                  <a:lnTo>
                    <a:pt x="5638798" y="106794"/>
                  </a:lnTo>
                  <a:lnTo>
                    <a:pt x="5638798" y="3055504"/>
                  </a:lnTo>
                  <a:lnTo>
                    <a:pt x="5627224" y="3098673"/>
                  </a:lnTo>
                  <a:lnTo>
                    <a:pt x="5600013" y="3134128"/>
                  </a:lnTo>
                  <a:lnTo>
                    <a:pt x="5561305" y="3156470"/>
                  </a:lnTo>
                  <a:lnTo>
                    <a:pt x="5539437" y="3161567"/>
                  </a:lnTo>
                  <a:lnTo>
                    <a:pt x="5532005" y="3162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76999" y="1495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586190" y="1508337"/>
            <a:ext cx="2288540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7825" algn="l"/>
              </a:tabLst>
            </a:pPr>
            <a:r>
              <a:rPr dirty="0" sz="1600" spc="-580" b="1">
                <a:solidFill>
                  <a:srgbClr val="3181CD"/>
                </a:solidFill>
                <a:latin typeface="BIZ UDPGothic"/>
                <a:cs typeface="BIZ UDPGothic"/>
              </a:rPr>
              <a:t></a:t>
            </a:r>
            <a:r>
              <a:rPr dirty="0" sz="1600" b="1">
                <a:solidFill>
                  <a:srgbClr val="3181CD"/>
                </a:solidFill>
                <a:latin typeface="BIZ UDPGothic"/>
                <a:cs typeface="BIZ UDPGothic"/>
              </a:rPr>
              <a:t>	</a:t>
            </a:r>
            <a:r>
              <a:rPr dirty="0" sz="1800" spc="-170" b="1">
                <a:solidFill>
                  <a:srgbClr val="2B5281"/>
                </a:solidFill>
                <a:latin typeface="Poppins SemiBold"/>
                <a:cs typeface="Poppins SemiBold"/>
              </a:rPr>
              <a:t>Learning</a:t>
            </a:r>
            <a:r>
              <a:rPr dirty="0" sz="1800" spc="-65" b="1">
                <a:solidFill>
                  <a:srgbClr val="2B5281"/>
                </a:solidFill>
                <a:latin typeface="Poppins SemiBold"/>
                <a:cs typeface="Poppins SemiBold"/>
              </a:rPr>
              <a:t> </a:t>
            </a:r>
            <a:r>
              <a:rPr dirty="0" sz="1800" spc="-195" b="1">
                <a:solidFill>
                  <a:srgbClr val="2B5281"/>
                </a:solidFill>
                <a:latin typeface="Poppins SemiBold"/>
                <a:cs typeface="Poppins SemiBold"/>
              </a:rPr>
              <a:t>Outcomes</a:t>
            </a:r>
            <a:endParaRPr sz="1800">
              <a:latin typeface="Poppins SemiBold"/>
              <a:cs typeface="Poppins SemiBold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464299" y="1985588"/>
            <a:ext cx="5201285" cy="2197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83234">
              <a:lnSpc>
                <a:spcPct val="107100"/>
              </a:lnSpc>
              <a:spcBef>
                <a:spcPts val="95"/>
              </a:spcBef>
            </a:pPr>
            <a:r>
              <a:rPr dirty="0" sz="1350" spc="295">
                <a:solidFill>
                  <a:srgbClr val="3B81F5"/>
                </a:solidFill>
                <a:latin typeface="Arial Black"/>
                <a:cs typeface="Arial Black"/>
              </a:rPr>
              <a:t>›</a:t>
            </a:r>
            <a:r>
              <a:rPr dirty="0" sz="1350" spc="40">
                <a:solidFill>
                  <a:srgbClr val="3B81F5"/>
                </a:solidFill>
                <a:latin typeface="Arial Black"/>
                <a:cs typeface="Arial Black"/>
              </a:rPr>
              <a:t>  </a:t>
            </a:r>
            <a:r>
              <a:rPr dirty="0" sz="1400" spc="-70">
                <a:solidFill>
                  <a:srgbClr val="374050"/>
                </a:solidFill>
                <a:latin typeface="Lucida Sans"/>
                <a:cs typeface="Lucida Sans"/>
              </a:rPr>
              <a:t>Gained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55">
                <a:solidFill>
                  <a:srgbClr val="374050"/>
                </a:solidFill>
                <a:latin typeface="Lucida Sans"/>
                <a:cs typeface="Lucida Sans"/>
              </a:rPr>
              <a:t>practical</a:t>
            </a:r>
            <a:r>
              <a:rPr dirty="0" sz="1400" spc="-10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experience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20">
                <a:solidFill>
                  <a:srgbClr val="374050"/>
                </a:solidFill>
                <a:latin typeface="Lucida Sans"/>
                <a:cs typeface="Lucida Sans"/>
              </a:rPr>
              <a:t>in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the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entire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machine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374050"/>
                </a:solidFill>
                <a:latin typeface="Lucida Sans"/>
                <a:cs typeface="Lucida Sans"/>
              </a:rPr>
              <a:t>learning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pipeline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10">
                <a:solidFill>
                  <a:srgbClr val="374050"/>
                </a:solidFill>
                <a:latin typeface="Lucida Sans"/>
                <a:cs typeface="Lucida Sans"/>
              </a:rPr>
              <a:t>from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30">
                <a:solidFill>
                  <a:srgbClr val="374050"/>
                </a:solidFill>
                <a:latin typeface="Lucida Sans"/>
                <a:cs typeface="Lucida Sans"/>
              </a:rPr>
              <a:t>data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preprocessing</a:t>
            </a:r>
            <a:r>
              <a:rPr dirty="0" sz="1400" spc="-8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374050"/>
                </a:solidFill>
                <a:latin typeface="Lucida Sans"/>
                <a:cs typeface="Lucida Sans"/>
              </a:rPr>
              <a:t>to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model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deployment</a:t>
            </a:r>
            <a:endParaRPr sz="1400">
              <a:latin typeface="Lucida Sans"/>
              <a:cs typeface="Lucida Sans"/>
            </a:endParaRPr>
          </a:p>
          <a:p>
            <a:pPr marL="12700" marR="5080">
              <a:lnSpc>
                <a:spcPct val="107100"/>
              </a:lnSpc>
              <a:spcBef>
                <a:spcPts val="900"/>
              </a:spcBef>
            </a:pPr>
            <a:r>
              <a:rPr dirty="0" sz="1350" spc="295">
                <a:solidFill>
                  <a:srgbClr val="3B81F5"/>
                </a:solidFill>
                <a:latin typeface="Arial Black"/>
                <a:cs typeface="Arial Black"/>
              </a:rPr>
              <a:t>›</a:t>
            </a:r>
            <a:r>
              <a:rPr dirty="0" sz="1350" spc="65">
                <a:solidFill>
                  <a:srgbClr val="3B81F5"/>
                </a:solidFill>
                <a:latin typeface="Arial Black"/>
                <a:cs typeface="Arial Black"/>
              </a:rPr>
              <a:t> 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Enhanced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understanding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14">
                <a:solidFill>
                  <a:srgbClr val="374050"/>
                </a:solidFill>
                <a:latin typeface="Lucida Sans"/>
                <a:cs typeface="Lucida Sans"/>
              </a:rPr>
              <a:t>of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classification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95">
                <a:solidFill>
                  <a:srgbClr val="374050"/>
                </a:solidFill>
                <a:latin typeface="Lucida Sans"/>
                <a:cs typeface="Lucida Sans"/>
              </a:rPr>
              <a:t>algorithms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374050"/>
                </a:solidFill>
                <a:latin typeface="Lucida Sans"/>
                <a:cs typeface="Lucida Sans"/>
              </a:rPr>
              <a:t>and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35">
                <a:solidFill>
                  <a:srgbClr val="374050"/>
                </a:solidFill>
                <a:latin typeface="Lucida Sans"/>
                <a:cs typeface="Lucida Sans"/>
              </a:rPr>
              <a:t>feature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importance</a:t>
            </a:r>
            <a:r>
              <a:rPr dirty="0" sz="1400" spc="-5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analysis</a:t>
            </a:r>
            <a:endParaRPr sz="1400">
              <a:latin typeface="Lucida Sans"/>
              <a:cs typeface="Lucida Sans"/>
            </a:endParaRPr>
          </a:p>
          <a:p>
            <a:pPr marL="12700" marR="93980">
              <a:lnSpc>
                <a:spcPct val="107100"/>
              </a:lnSpc>
              <a:spcBef>
                <a:spcPts val="900"/>
              </a:spcBef>
            </a:pPr>
            <a:r>
              <a:rPr dirty="0" sz="1350" spc="295">
                <a:solidFill>
                  <a:srgbClr val="3B81F5"/>
                </a:solidFill>
                <a:latin typeface="Arial Black"/>
                <a:cs typeface="Arial Black"/>
              </a:rPr>
              <a:t>›</a:t>
            </a:r>
            <a:r>
              <a:rPr dirty="0" sz="1350" spc="70">
                <a:solidFill>
                  <a:srgbClr val="3B81F5"/>
                </a:solidFill>
                <a:latin typeface="Arial Black"/>
                <a:cs typeface="Arial Black"/>
              </a:rPr>
              <a:t>  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Developed </a:t>
            </a:r>
            <a:r>
              <a:rPr dirty="0" sz="1400" spc="-130">
                <a:solidFill>
                  <a:srgbClr val="374050"/>
                </a:solidFill>
                <a:latin typeface="Lucida Sans"/>
                <a:cs typeface="Lucida Sans"/>
              </a:rPr>
              <a:t>skills</a:t>
            </a:r>
            <a:r>
              <a:rPr dirty="0" sz="1400" spc="-8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20">
                <a:solidFill>
                  <a:srgbClr val="374050"/>
                </a:solidFill>
                <a:latin typeface="Lucida Sans"/>
                <a:cs typeface="Lucida Sans"/>
              </a:rPr>
              <a:t>in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0">
                <a:solidFill>
                  <a:srgbClr val="374050"/>
                </a:solidFill>
                <a:latin typeface="Lucida Sans"/>
                <a:cs typeface="Lucida Sans"/>
              </a:rPr>
              <a:t>creating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interactive</a:t>
            </a:r>
            <a:r>
              <a:rPr dirty="0" sz="1400" spc="-8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web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applications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without </a:t>
            </a:r>
            <a:r>
              <a:rPr dirty="0" sz="1400" spc="-100">
                <a:solidFill>
                  <a:srgbClr val="374050"/>
                </a:solidFill>
                <a:latin typeface="Lucida Sans"/>
                <a:cs typeface="Lucida Sans"/>
              </a:rPr>
              <a:t>extensive</a:t>
            </a:r>
            <a:r>
              <a:rPr dirty="0" sz="1400" spc="-7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75">
                <a:solidFill>
                  <a:srgbClr val="374050"/>
                </a:solidFill>
                <a:latin typeface="Lucida Sans"/>
                <a:cs typeface="Lucida Sans"/>
              </a:rPr>
              <a:t>web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80">
                <a:solidFill>
                  <a:srgbClr val="374050"/>
                </a:solidFill>
                <a:latin typeface="Lucida Sans"/>
                <a:cs typeface="Lucida Sans"/>
              </a:rPr>
              <a:t>development</a:t>
            </a:r>
            <a:r>
              <a:rPr dirty="0" sz="1400" spc="-6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knowledge</a:t>
            </a:r>
            <a:endParaRPr sz="1400">
              <a:latin typeface="Lucida Sans"/>
              <a:cs typeface="Lucida Sans"/>
            </a:endParaRPr>
          </a:p>
          <a:p>
            <a:pPr marL="12700" marR="447040">
              <a:lnSpc>
                <a:spcPct val="107100"/>
              </a:lnSpc>
              <a:spcBef>
                <a:spcPts val="900"/>
              </a:spcBef>
            </a:pPr>
            <a:r>
              <a:rPr dirty="0" sz="1350" spc="295">
                <a:solidFill>
                  <a:srgbClr val="3B81F5"/>
                </a:solidFill>
                <a:latin typeface="Arial Black"/>
                <a:cs typeface="Arial Black"/>
              </a:rPr>
              <a:t>›</a:t>
            </a:r>
            <a:r>
              <a:rPr dirty="0" sz="1350" spc="65">
                <a:solidFill>
                  <a:srgbClr val="3B81F5"/>
                </a:solidFill>
                <a:latin typeface="Arial Black"/>
                <a:cs typeface="Arial Black"/>
              </a:rPr>
              <a:t>  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Improved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30">
                <a:solidFill>
                  <a:srgbClr val="374050"/>
                </a:solidFill>
                <a:latin typeface="Lucida Sans"/>
                <a:cs typeface="Lucida Sans"/>
              </a:rPr>
              <a:t>data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0">
                <a:solidFill>
                  <a:srgbClr val="374050"/>
                </a:solidFill>
                <a:latin typeface="Lucida Sans"/>
                <a:cs typeface="Lucida Sans"/>
              </a:rPr>
              <a:t>visualization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techniques </a:t>
            </a:r>
            <a:r>
              <a:rPr dirty="0" sz="1400" spc="-120">
                <a:solidFill>
                  <a:srgbClr val="374050"/>
                </a:solidFill>
                <a:latin typeface="Lucida Sans"/>
                <a:cs typeface="Lucida Sans"/>
              </a:rPr>
              <a:t>for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60">
                <a:solidFill>
                  <a:srgbClr val="374050"/>
                </a:solidFill>
                <a:latin typeface="Lucida Sans"/>
                <a:cs typeface="Lucida Sans"/>
              </a:rPr>
              <a:t>communicating </a:t>
            </a:r>
            <a:r>
              <a:rPr dirty="0" sz="1400" spc="-85">
                <a:solidFill>
                  <a:srgbClr val="374050"/>
                </a:solidFill>
                <a:latin typeface="Lucida Sans"/>
                <a:cs typeface="Lucida Sans"/>
              </a:rPr>
              <a:t>model</a:t>
            </a:r>
            <a:r>
              <a:rPr dirty="0" sz="1400" spc="-90">
                <a:solidFill>
                  <a:srgbClr val="374050"/>
                </a:solidFill>
                <a:latin typeface="Lucida Sans"/>
                <a:cs typeface="Lucida Sans"/>
              </a:rPr>
              <a:t> </a:t>
            </a:r>
            <a:r>
              <a:rPr dirty="0" sz="1400" spc="-10">
                <a:solidFill>
                  <a:srgbClr val="374050"/>
                </a:solidFill>
                <a:latin typeface="Lucida Sans"/>
                <a:cs typeface="Lucida Sans"/>
              </a:rPr>
              <a:t>results</a:t>
            </a:r>
            <a:endParaRPr sz="1400">
              <a:latin typeface="Lucida Sans"/>
              <a:cs typeface="Lucida San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248398" y="4657724"/>
            <a:ext cx="5638800" cy="2524125"/>
            <a:chOff x="6248398" y="4657724"/>
            <a:chExt cx="5638800" cy="2524125"/>
          </a:xfrm>
        </p:grpSpPr>
        <p:sp>
          <p:nvSpPr>
            <p:cNvPr id="28" name="object 28" descr=""/>
            <p:cNvSpPr/>
            <p:nvPr/>
          </p:nvSpPr>
          <p:spPr>
            <a:xfrm>
              <a:off x="6253160" y="4662486"/>
              <a:ext cx="5629275" cy="2514600"/>
            </a:xfrm>
            <a:custGeom>
              <a:avLst/>
              <a:gdLst/>
              <a:ahLst/>
              <a:cxnLst/>
              <a:rect l="l" t="t" r="r" b="b"/>
              <a:pathLst>
                <a:path w="5629275" h="2514600">
                  <a:moveTo>
                    <a:pt x="5562526" y="2514599"/>
                  </a:moveTo>
                  <a:lnTo>
                    <a:pt x="66747" y="2514599"/>
                  </a:lnTo>
                  <a:lnTo>
                    <a:pt x="62102" y="2514142"/>
                  </a:lnTo>
                  <a:lnTo>
                    <a:pt x="24240" y="2496992"/>
                  </a:lnTo>
                  <a:lnTo>
                    <a:pt x="2287" y="2461698"/>
                  </a:lnTo>
                  <a:lnTo>
                    <a:pt x="0" y="2447852"/>
                  </a:lnTo>
                  <a:lnTo>
                    <a:pt x="0" y="244316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5562526" y="0"/>
                  </a:lnTo>
                  <a:lnTo>
                    <a:pt x="5601424" y="14644"/>
                  </a:lnTo>
                  <a:lnTo>
                    <a:pt x="5625630" y="48433"/>
                  </a:lnTo>
                  <a:lnTo>
                    <a:pt x="5629273" y="66746"/>
                  </a:lnTo>
                  <a:lnTo>
                    <a:pt x="5629273" y="2447852"/>
                  </a:lnTo>
                  <a:lnTo>
                    <a:pt x="5614628" y="2486750"/>
                  </a:lnTo>
                  <a:lnTo>
                    <a:pt x="5580840" y="2510956"/>
                  </a:lnTo>
                  <a:lnTo>
                    <a:pt x="5567171" y="2514142"/>
                  </a:lnTo>
                  <a:lnTo>
                    <a:pt x="5562526" y="2514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53160" y="4662486"/>
              <a:ext cx="5629275" cy="2514600"/>
            </a:xfrm>
            <a:custGeom>
              <a:avLst/>
              <a:gdLst/>
              <a:ahLst/>
              <a:cxnLst/>
              <a:rect l="l" t="t" r="r" b="b"/>
              <a:pathLst>
                <a:path w="5629275" h="2514600">
                  <a:moveTo>
                    <a:pt x="0" y="244316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557837" y="0"/>
                  </a:lnTo>
                  <a:lnTo>
                    <a:pt x="5562526" y="0"/>
                  </a:lnTo>
                  <a:lnTo>
                    <a:pt x="5567171" y="457"/>
                  </a:lnTo>
                  <a:lnTo>
                    <a:pt x="5605033" y="17606"/>
                  </a:lnTo>
                  <a:lnTo>
                    <a:pt x="5608350" y="20923"/>
                  </a:lnTo>
                  <a:lnTo>
                    <a:pt x="5611667" y="24240"/>
                  </a:lnTo>
                  <a:lnTo>
                    <a:pt x="5628815" y="62101"/>
                  </a:lnTo>
                  <a:lnTo>
                    <a:pt x="5629274" y="71437"/>
                  </a:lnTo>
                  <a:lnTo>
                    <a:pt x="5629274" y="2443162"/>
                  </a:lnTo>
                  <a:lnTo>
                    <a:pt x="5629273" y="2447852"/>
                  </a:lnTo>
                  <a:lnTo>
                    <a:pt x="5628815" y="2452498"/>
                  </a:lnTo>
                  <a:lnTo>
                    <a:pt x="5627900" y="2457098"/>
                  </a:lnTo>
                  <a:lnTo>
                    <a:pt x="5626985" y="2461698"/>
                  </a:lnTo>
                  <a:lnTo>
                    <a:pt x="5617233" y="2482849"/>
                  </a:lnTo>
                  <a:lnTo>
                    <a:pt x="5614628" y="2486750"/>
                  </a:lnTo>
                  <a:lnTo>
                    <a:pt x="5611667" y="2490358"/>
                  </a:lnTo>
                  <a:lnTo>
                    <a:pt x="5608350" y="2493675"/>
                  </a:lnTo>
                  <a:lnTo>
                    <a:pt x="5605033" y="2496992"/>
                  </a:lnTo>
                  <a:lnTo>
                    <a:pt x="5585174" y="2509161"/>
                  </a:lnTo>
                  <a:lnTo>
                    <a:pt x="5580840" y="2510956"/>
                  </a:lnTo>
                  <a:lnTo>
                    <a:pt x="5576373" y="2512311"/>
                  </a:lnTo>
                  <a:lnTo>
                    <a:pt x="5571772" y="2513226"/>
                  </a:lnTo>
                  <a:lnTo>
                    <a:pt x="5567171" y="2514142"/>
                  </a:lnTo>
                  <a:lnTo>
                    <a:pt x="5562526" y="2514599"/>
                  </a:lnTo>
                  <a:lnTo>
                    <a:pt x="5557837" y="2514599"/>
                  </a:lnTo>
                  <a:lnTo>
                    <a:pt x="71438" y="2514599"/>
                  </a:lnTo>
                  <a:lnTo>
                    <a:pt x="66747" y="2514599"/>
                  </a:lnTo>
                  <a:lnTo>
                    <a:pt x="62102" y="2514142"/>
                  </a:lnTo>
                  <a:lnTo>
                    <a:pt x="57501" y="2513226"/>
                  </a:lnTo>
                  <a:lnTo>
                    <a:pt x="52900" y="2512311"/>
                  </a:lnTo>
                  <a:lnTo>
                    <a:pt x="48433" y="2510956"/>
                  </a:lnTo>
                  <a:lnTo>
                    <a:pt x="44099" y="2509161"/>
                  </a:lnTo>
                  <a:lnTo>
                    <a:pt x="39765" y="2507366"/>
                  </a:lnTo>
                  <a:lnTo>
                    <a:pt x="35648" y="2505165"/>
                  </a:lnTo>
                  <a:lnTo>
                    <a:pt x="31748" y="2502559"/>
                  </a:lnTo>
                  <a:lnTo>
                    <a:pt x="27848" y="2499953"/>
                  </a:lnTo>
                  <a:lnTo>
                    <a:pt x="24240" y="2496992"/>
                  </a:lnTo>
                  <a:lnTo>
                    <a:pt x="20923" y="2493675"/>
                  </a:lnTo>
                  <a:lnTo>
                    <a:pt x="17607" y="2490358"/>
                  </a:lnTo>
                  <a:lnTo>
                    <a:pt x="14645" y="2486750"/>
                  </a:lnTo>
                  <a:lnTo>
                    <a:pt x="12039" y="2482849"/>
                  </a:lnTo>
                  <a:lnTo>
                    <a:pt x="9433" y="2478950"/>
                  </a:lnTo>
                  <a:lnTo>
                    <a:pt x="7232" y="2474833"/>
                  </a:lnTo>
                  <a:lnTo>
                    <a:pt x="5438" y="2470499"/>
                  </a:lnTo>
                  <a:lnTo>
                    <a:pt x="3642" y="2466166"/>
                  </a:lnTo>
                  <a:lnTo>
                    <a:pt x="2287" y="2461698"/>
                  </a:lnTo>
                  <a:lnTo>
                    <a:pt x="1372" y="2457098"/>
                  </a:lnTo>
                  <a:lnTo>
                    <a:pt x="457" y="2452498"/>
                  </a:lnTo>
                  <a:lnTo>
                    <a:pt x="0" y="2447852"/>
                  </a:lnTo>
                  <a:lnTo>
                    <a:pt x="0" y="2443162"/>
                  </a:lnTo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397624" y="4800274"/>
            <a:ext cx="1704975" cy="22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00" spc="-65" b="1">
                <a:solidFill>
                  <a:srgbClr val="1F2937"/>
                </a:solidFill>
                <a:latin typeface="Poppins SemiBold"/>
                <a:cs typeface="Poppins SemiBold"/>
              </a:rPr>
              <a:t>Future</a:t>
            </a:r>
            <a:r>
              <a:rPr dirty="0" sz="1300" spc="20" b="1">
                <a:solidFill>
                  <a:srgbClr val="1F2937"/>
                </a:solidFill>
                <a:latin typeface="Poppins SemiBold"/>
                <a:cs typeface="Poppins SemiBold"/>
              </a:rPr>
              <a:t> </a:t>
            </a:r>
            <a:r>
              <a:rPr dirty="0" sz="1300" spc="-65" b="1">
                <a:solidFill>
                  <a:srgbClr val="1F2937"/>
                </a:solidFill>
                <a:latin typeface="Poppins SemiBold"/>
                <a:cs typeface="Poppins SemiBold"/>
              </a:rPr>
              <a:t>Improvements</a:t>
            </a:r>
            <a:endParaRPr sz="1300">
              <a:latin typeface="Poppins SemiBold"/>
              <a:cs typeface="Poppins SemiBold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5162549"/>
            <a:ext cx="228599" cy="22859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6458495" y="5165089"/>
            <a:ext cx="13208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-50" b="1">
                <a:solidFill>
                  <a:srgbClr val="3181CD"/>
                </a:solidFill>
                <a:latin typeface="Verdana"/>
                <a:cs typeface="Verdana"/>
              </a:rPr>
              <a:t>+</a:t>
            </a:r>
            <a:endParaRPr sz="105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748115" y="5132931"/>
            <a:ext cx="3571240" cy="37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105"/>
              </a:spcBef>
            </a:pPr>
            <a:r>
              <a:rPr dirty="0" sz="1250" spc="-155" b="0">
                <a:solidFill>
                  <a:srgbClr val="1F2937"/>
                </a:solidFill>
                <a:latin typeface="Poppins Medium"/>
                <a:cs typeface="Poppins Medium"/>
              </a:rPr>
              <a:t>Add</a:t>
            </a:r>
            <a:r>
              <a:rPr dirty="0" sz="1250" spc="-35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140" b="0">
                <a:solidFill>
                  <a:srgbClr val="1F2937"/>
                </a:solidFill>
                <a:latin typeface="Poppins Medium"/>
                <a:cs typeface="Poppins Medium"/>
              </a:rPr>
              <a:t>Image</a:t>
            </a:r>
            <a:r>
              <a:rPr dirty="0" sz="1250" spc="-30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35" b="0">
                <a:solidFill>
                  <a:srgbClr val="1F2937"/>
                </a:solidFill>
                <a:latin typeface="Poppins Medium"/>
                <a:cs typeface="Poppins Medium"/>
              </a:rPr>
              <a:t>Classification</a:t>
            </a:r>
            <a:endParaRPr sz="1250">
              <a:latin typeface="Poppins Medium"/>
              <a:cs typeface="Poppins Medium"/>
            </a:endParaRPr>
          </a:p>
          <a:p>
            <a:pPr marL="12700">
              <a:lnSpc>
                <a:spcPts val="1250"/>
              </a:lnSpc>
            </a:pP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Incorporate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05">
                <a:solidFill>
                  <a:srgbClr val="4A5462"/>
                </a:solidFill>
                <a:latin typeface="Poppins"/>
                <a:cs typeface="Poppins"/>
              </a:rPr>
              <a:t>computer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0">
                <a:solidFill>
                  <a:srgbClr val="4A5462"/>
                </a:solidFill>
                <a:latin typeface="Poppins"/>
                <a:cs typeface="Poppins"/>
              </a:rPr>
              <a:t>vision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to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Poppins"/>
                <a:cs typeface="Poppins"/>
              </a:rPr>
              <a:t>identify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penguins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10">
                <a:solidFill>
                  <a:srgbClr val="4A5462"/>
                </a:solidFill>
                <a:latin typeface="Poppins"/>
                <a:cs typeface="Poppins"/>
              </a:rPr>
              <a:t>from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Poppins"/>
                <a:cs typeface="Poppins"/>
              </a:rPr>
              <a:t>images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5629273"/>
            <a:ext cx="228599" cy="228599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6458495" y="5599656"/>
            <a:ext cx="3594735" cy="37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105"/>
              </a:spcBef>
              <a:tabLst>
                <a:tab pos="302260" algn="l"/>
              </a:tabLst>
            </a:pPr>
            <a:r>
              <a:rPr dirty="0" sz="1050" spc="-50" b="1">
                <a:solidFill>
                  <a:srgbClr val="3181CD"/>
                </a:solidFill>
                <a:latin typeface="Verdana"/>
                <a:cs typeface="Verdana"/>
              </a:rPr>
              <a:t>+</a:t>
            </a:r>
            <a:r>
              <a:rPr dirty="0" sz="1050" b="1">
                <a:solidFill>
                  <a:srgbClr val="3181CD"/>
                </a:solidFill>
                <a:latin typeface="Verdana"/>
                <a:cs typeface="Verdana"/>
              </a:rPr>
              <a:t>	</a:t>
            </a:r>
            <a:r>
              <a:rPr dirty="0" sz="1250" spc="-135" b="0">
                <a:solidFill>
                  <a:srgbClr val="1F2937"/>
                </a:solidFill>
                <a:latin typeface="Poppins Medium"/>
                <a:cs typeface="Poppins Medium"/>
              </a:rPr>
              <a:t>Expand</a:t>
            </a:r>
            <a:r>
              <a:rPr dirty="0" sz="1250" spc="-30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10" b="0">
                <a:solidFill>
                  <a:srgbClr val="1F2937"/>
                </a:solidFill>
                <a:latin typeface="Poppins Medium"/>
                <a:cs typeface="Poppins Medium"/>
              </a:rPr>
              <a:t>Dataset</a:t>
            </a:r>
            <a:endParaRPr sz="1250">
              <a:latin typeface="Poppins Medium"/>
              <a:cs typeface="Poppins Medium"/>
            </a:endParaRPr>
          </a:p>
          <a:p>
            <a:pPr marL="302260">
              <a:lnSpc>
                <a:spcPts val="1250"/>
              </a:lnSpc>
            </a:pP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Include</a:t>
            </a:r>
            <a:r>
              <a:rPr dirty="0" sz="10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14">
                <a:solidFill>
                  <a:srgbClr val="4A5462"/>
                </a:solidFill>
                <a:latin typeface="Poppins"/>
                <a:cs typeface="Poppins"/>
              </a:rPr>
              <a:t>more</a:t>
            </a:r>
            <a:r>
              <a:rPr dirty="0" sz="1050" spc="1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Poppins"/>
                <a:cs typeface="Poppins"/>
              </a:rPr>
              <a:t>penguin</a:t>
            </a:r>
            <a:r>
              <a:rPr dirty="0" sz="10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Poppins"/>
                <a:cs typeface="Poppins"/>
              </a:rPr>
              <a:t>species</a:t>
            </a:r>
            <a:r>
              <a:rPr dirty="0" sz="1050" spc="1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05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dirty="0" sz="10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Poppins"/>
                <a:cs typeface="Poppins"/>
              </a:rPr>
              <a:t>environmental</a:t>
            </a:r>
            <a:r>
              <a:rPr dirty="0" sz="1050" spc="1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Poppins"/>
                <a:cs typeface="Poppins"/>
              </a:rPr>
              <a:t>factors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6095998"/>
            <a:ext cx="228599" cy="228599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6458495" y="6066381"/>
            <a:ext cx="3776979" cy="37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90"/>
              </a:lnSpc>
              <a:spcBef>
                <a:spcPts val="105"/>
              </a:spcBef>
              <a:tabLst>
                <a:tab pos="302260" algn="l"/>
              </a:tabLst>
            </a:pPr>
            <a:r>
              <a:rPr dirty="0" sz="1050" spc="-50" b="1">
                <a:solidFill>
                  <a:srgbClr val="3181CD"/>
                </a:solidFill>
                <a:latin typeface="Verdana"/>
                <a:cs typeface="Verdana"/>
              </a:rPr>
              <a:t>+</a:t>
            </a:r>
            <a:r>
              <a:rPr dirty="0" sz="1050" b="1">
                <a:solidFill>
                  <a:srgbClr val="3181CD"/>
                </a:solidFill>
                <a:latin typeface="Verdana"/>
                <a:cs typeface="Verdana"/>
              </a:rPr>
              <a:t>	</a:t>
            </a:r>
            <a:r>
              <a:rPr dirty="0" sz="1250" spc="-130" b="0">
                <a:solidFill>
                  <a:srgbClr val="1F2937"/>
                </a:solidFill>
                <a:latin typeface="Poppins Medium"/>
                <a:cs typeface="Poppins Medium"/>
              </a:rPr>
              <a:t>Model</a:t>
            </a:r>
            <a:r>
              <a:rPr dirty="0" sz="1250" spc="-50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sz="1250" spc="-35" b="0">
                <a:solidFill>
                  <a:srgbClr val="1F2937"/>
                </a:solidFill>
                <a:latin typeface="Poppins Medium"/>
                <a:cs typeface="Poppins Medium"/>
              </a:rPr>
              <a:t>Comparison</a:t>
            </a:r>
            <a:endParaRPr sz="1250">
              <a:latin typeface="Poppins Medium"/>
              <a:cs typeface="Poppins Medium"/>
            </a:endParaRPr>
          </a:p>
          <a:p>
            <a:pPr marL="302260">
              <a:lnSpc>
                <a:spcPts val="1250"/>
              </a:lnSpc>
            </a:pPr>
            <a:r>
              <a:rPr dirty="0" sz="1050" spc="-110">
                <a:solidFill>
                  <a:srgbClr val="4A5462"/>
                </a:solidFill>
                <a:latin typeface="Poppins"/>
                <a:cs typeface="Poppins"/>
              </a:rPr>
              <a:t>Add</a:t>
            </a:r>
            <a:r>
              <a:rPr dirty="0" sz="1050" spc="-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0">
                <a:solidFill>
                  <a:srgbClr val="4A5462"/>
                </a:solidFill>
                <a:latin typeface="Poppins"/>
                <a:cs typeface="Poppins"/>
              </a:rPr>
              <a:t>multiple</a:t>
            </a:r>
            <a:r>
              <a:rPr dirty="0" sz="1050" spc="-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ML</a:t>
            </a:r>
            <a:r>
              <a:rPr dirty="0" sz="1050" spc="-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5">
                <a:solidFill>
                  <a:srgbClr val="4A5462"/>
                </a:solidFill>
                <a:latin typeface="Poppins"/>
                <a:cs typeface="Poppins"/>
              </a:rPr>
              <a:t>models</a:t>
            </a:r>
            <a:r>
              <a:rPr dirty="0" sz="1050" spc="-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to</a:t>
            </a:r>
            <a:r>
              <a:rPr dirty="0" sz="1050" spc="-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10">
                <a:solidFill>
                  <a:srgbClr val="4A5462"/>
                </a:solidFill>
                <a:latin typeface="Poppins"/>
                <a:cs typeface="Poppins"/>
              </a:rPr>
              <a:t>compare</a:t>
            </a:r>
            <a:r>
              <a:rPr dirty="0" sz="1050" spc="-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Poppins"/>
                <a:cs typeface="Poppins"/>
              </a:rPr>
              <a:t>prediction</a:t>
            </a:r>
            <a:r>
              <a:rPr dirty="0" sz="1050" spc="-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00">
                <a:solidFill>
                  <a:srgbClr val="4A5462"/>
                </a:solidFill>
                <a:latin typeface="Poppins"/>
                <a:cs typeface="Poppins"/>
              </a:rPr>
              <a:t>performance</a:t>
            </a:r>
            <a:endParaRPr sz="1050">
              <a:latin typeface="Poppins"/>
              <a:cs typeface="Poppins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0324" y="6553199"/>
            <a:ext cx="228599" cy="228599"/>
          </a:xfrm>
          <a:prstGeom prst="rect">
            <a:avLst/>
          </a:prstGeom>
        </p:spPr>
      </p:pic>
      <p:sp>
        <p:nvSpPr>
          <p:cNvPr id="39" name="object 39" descr=""/>
          <p:cNvSpPr txBox="1"/>
          <p:nvPr/>
        </p:nvSpPr>
        <p:spPr>
          <a:xfrm>
            <a:off x="6458495" y="6533106"/>
            <a:ext cx="3531235" cy="365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50"/>
              </a:lnSpc>
              <a:spcBef>
                <a:spcPts val="105"/>
              </a:spcBef>
              <a:tabLst>
                <a:tab pos="302260" algn="l"/>
              </a:tabLst>
            </a:pPr>
            <a:r>
              <a:rPr dirty="0" sz="1050" spc="-50" b="1">
                <a:solidFill>
                  <a:srgbClr val="3181CD"/>
                </a:solidFill>
                <a:latin typeface="Verdana"/>
                <a:cs typeface="Verdana"/>
              </a:rPr>
              <a:t>+</a:t>
            </a:r>
            <a:r>
              <a:rPr dirty="0" sz="1050" b="1">
                <a:solidFill>
                  <a:srgbClr val="3181CD"/>
                </a:solidFill>
                <a:latin typeface="Verdana"/>
                <a:cs typeface="Verdana"/>
              </a:rPr>
              <a:t>	</a:t>
            </a:r>
            <a:r>
              <a:rPr dirty="0" baseline="2222" sz="1875" spc="-179" b="0">
                <a:solidFill>
                  <a:srgbClr val="1F2937"/>
                </a:solidFill>
                <a:latin typeface="Poppins Medium"/>
                <a:cs typeface="Poppins Medium"/>
              </a:rPr>
              <a:t>User</a:t>
            </a:r>
            <a:r>
              <a:rPr dirty="0" baseline="2222" sz="1875" spc="-67" b="0">
                <a:solidFill>
                  <a:srgbClr val="1F2937"/>
                </a:solidFill>
                <a:latin typeface="Poppins Medium"/>
                <a:cs typeface="Poppins Medium"/>
              </a:rPr>
              <a:t> </a:t>
            </a:r>
            <a:r>
              <a:rPr dirty="0" baseline="2222" sz="1875" spc="-15" b="0">
                <a:solidFill>
                  <a:srgbClr val="1F2937"/>
                </a:solidFill>
                <a:latin typeface="Poppins Medium"/>
                <a:cs typeface="Poppins Medium"/>
              </a:rPr>
              <a:t>Accounts</a:t>
            </a:r>
            <a:endParaRPr baseline="2222" sz="1875">
              <a:latin typeface="Poppins Medium"/>
              <a:cs typeface="Poppins Medium"/>
            </a:endParaRPr>
          </a:p>
          <a:p>
            <a:pPr marL="302260">
              <a:lnSpc>
                <a:spcPts val="1210"/>
              </a:lnSpc>
            </a:pPr>
            <a:r>
              <a:rPr dirty="0" sz="1050" spc="-85">
                <a:solidFill>
                  <a:srgbClr val="4A5462"/>
                </a:solidFill>
                <a:latin typeface="Poppins"/>
                <a:cs typeface="Poppins"/>
              </a:rPr>
              <a:t>Allow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researchers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90">
                <a:solidFill>
                  <a:srgbClr val="4A5462"/>
                </a:solidFill>
                <a:latin typeface="Poppins"/>
                <a:cs typeface="Poppins"/>
              </a:rPr>
              <a:t>to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00">
                <a:solidFill>
                  <a:srgbClr val="4A5462"/>
                </a:solidFill>
                <a:latin typeface="Poppins"/>
                <a:cs typeface="Poppins"/>
              </a:rPr>
              <a:t>save</a:t>
            </a:r>
            <a:r>
              <a:rPr dirty="0" sz="10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0">
                <a:solidFill>
                  <a:srgbClr val="4A5462"/>
                </a:solidFill>
                <a:latin typeface="Poppins"/>
                <a:cs typeface="Poppins"/>
              </a:rPr>
              <a:t>their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85">
                <a:solidFill>
                  <a:srgbClr val="4A5462"/>
                </a:solidFill>
                <a:latin typeface="Poppins"/>
                <a:cs typeface="Poppins"/>
              </a:rPr>
              <a:t>predictions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105">
                <a:solidFill>
                  <a:srgbClr val="4A5462"/>
                </a:solidFill>
                <a:latin typeface="Poppins"/>
                <a:cs typeface="Poppins"/>
              </a:rPr>
              <a:t>and</a:t>
            </a:r>
            <a:r>
              <a:rPr dirty="0" sz="10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050" spc="-75">
                <a:solidFill>
                  <a:srgbClr val="4A5462"/>
                </a:solidFill>
                <a:latin typeface="Poppins"/>
                <a:cs typeface="Poppins"/>
              </a:rPr>
              <a:t>analyses</a:t>
            </a:r>
            <a:endParaRPr sz="1050">
              <a:latin typeface="Poppins"/>
              <a:cs typeface="Poppins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6166103" y="7367016"/>
            <a:ext cx="5803900" cy="2087880"/>
            <a:chOff x="6166103" y="7367016"/>
            <a:chExt cx="5803900" cy="2087880"/>
          </a:xfrm>
        </p:grpSpPr>
        <p:sp>
          <p:nvSpPr>
            <p:cNvPr id="41" name="object 41" descr=""/>
            <p:cNvSpPr/>
            <p:nvPr/>
          </p:nvSpPr>
          <p:spPr>
            <a:xfrm>
              <a:off x="6166103" y="7367016"/>
              <a:ext cx="5803900" cy="2087880"/>
            </a:xfrm>
            <a:custGeom>
              <a:avLst/>
              <a:gdLst/>
              <a:ahLst/>
              <a:cxnLst/>
              <a:rect l="l" t="t" r="r" b="b"/>
              <a:pathLst>
                <a:path w="5803900" h="2087879">
                  <a:moveTo>
                    <a:pt x="5803391" y="2087879"/>
                  </a:moveTo>
                  <a:lnTo>
                    <a:pt x="0" y="2087879"/>
                  </a:lnTo>
                  <a:lnTo>
                    <a:pt x="0" y="0"/>
                  </a:lnTo>
                  <a:lnTo>
                    <a:pt x="5803391" y="0"/>
                  </a:lnTo>
                  <a:lnTo>
                    <a:pt x="5803391" y="52958"/>
                  </a:lnTo>
                  <a:lnTo>
                    <a:pt x="196595" y="52958"/>
                  </a:lnTo>
                  <a:lnTo>
                    <a:pt x="186274" y="53457"/>
                  </a:lnTo>
                  <a:lnTo>
                    <a:pt x="147154" y="65344"/>
                  </a:lnTo>
                  <a:lnTo>
                    <a:pt x="115562" y="91297"/>
                  </a:lnTo>
                  <a:lnTo>
                    <a:pt x="96306" y="127364"/>
                  </a:lnTo>
                  <a:lnTo>
                    <a:pt x="91820" y="157733"/>
                  </a:lnTo>
                  <a:lnTo>
                    <a:pt x="91820" y="1853183"/>
                  </a:lnTo>
                  <a:lnTo>
                    <a:pt x="99796" y="1893278"/>
                  </a:lnTo>
                  <a:lnTo>
                    <a:pt x="122508" y="1927270"/>
                  </a:lnTo>
                  <a:lnTo>
                    <a:pt x="156499" y="1949982"/>
                  </a:lnTo>
                  <a:lnTo>
                    <a:pt x="196595" y="1957958"/>
                  </a:lnTo>
                  <a:lnTo>
                    <a:pt x="5803391" y="1957958"/>
                  </a:lnTo>
                  <a:lnTo>
                    <a:pt x="5803391" y="2087879"/>
                  </a:lnTo>
                  <a:close/>
                </a:path>
                <a:path w="5803900" h="2087879">
                  <a:moveTo>
                    <a:pt x="5803391" y="1957958"/>
                  </a:moveTo>
                  <a:lnTo>
                    <a:pt x="5606795" y="1957958"/>
                  </a:lnTo>
                  <a:lnTo>
                    <a:pt x="5617116" y="1957460"/>
                  </a:lnTo>
                  <a:lnTo>
                    <a:pt x="5627239" y="1955964"/>
                  </a:lnTo>
                  <a:lnTo>
                    <a:pt x="5665016" y="1940316"/>
                  </a:lnTo>
                  <a:lnTo>
                    <a:pt x="5693928" y="1911403"/>
                  </a:lnTo>
                  <a:lnTo>
                    <a:pt x="5709576" y="1873627"/>
                  </a:lnTo>
                  <a:lnTo>
                    <a:pt x="5711570" y="1853183"/>
                  </a:lnTo>
                  <a:lnTo>
                    <a:pt x="5711570" y="157733"/>
                  </a:lnTo>
                  <a:lnTo>
                    <a:pt x="5703594" y="117637"/>
                  </a:lnTo>
                  <a:lnTo>
                    <a:pt x="5680882" y="83646"/>
                  </a:lnTo>
                  <a:lnTo>
                    <a:pt x="5646890" y="60934"/>
                  </a:lnTo>
                  <a:lnTo>
                    <a:pt x="5606795" y="52958"/>
                  </a:lnTo>
                  <a:lnTo>
                    <a:pt x="5803391" y="52958"/>
                  </a:lnTo>
                  <a:lnTo>
                    <a:pt x="5803391" y="195795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248398" y="7410448"/>
              <a:ext cx="5638800" cy="1924050"/>
            </a:xfrm>
            <a:custGeom>
              <a:avLst/>
              <a:gdLst/>
              <a:ahLst/>
              <a:cxnLst/>
              <a:rect l="l" t="t" r="r" b="b"/>
              <a:pathLst>
                <a:path w="5638800" h="1924050">
                  <a:moveTo>
                    <a:pt x="5532005" y="1924049"/>
                  </a:moveTo>
                  <a:lnTo>
                    <a:pt x="106795" y="1924049"/>
                  </a:lnTo>
                  <a:lnTo>
                    <a:pt x="99362" y="1923316"/>
                  </a:lnTo>
                  <a:lnTo>
                    <a:pt x="57038" y="1908955"/>
                  </a:lnTo>
                  <a:lnTo>
                    <a:pt x="23432" y="1879490"/>
                  </a:lnTo>
                  <a:lnTo>
                    <a:pt x="3659" y="1839408"/>
                  </a:lnTo>
                  <a:lnTo>
                    <a:pt x="0" y="1817254"/>
                  </a:lnTo>
                  <a:lnTo>
                    <a:pt x="0" y="180974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5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532005" y="0"/>
                  </a:lnTo>
                  <a:lnTo>
                    <a:pt x="5575172" y="11571"/>
                  </a:lnTo>
                  <a:lnTo>
                    <a:pt x="5610628" y="38784"/>
                  </a:lnTo>
                  <a:lnTo>
                    <a:pt x="5632968" y="77492"/>
                  </a:lnTo>
                  <a:lnTo>
                    <a:pt x="5638798" y="106794"/>
                  </a:lnTo>
                  <a:lnTo>
                    <a:pt x="5638798" y="1817254"/>
                  </a:lnTo>
                  <a:lnTo>
                    <a:pt x="5627224" y="1860422"/>
                  </a:lnTo>
                  <a:lnTo>
                    <a:pt x="5600013" y="1895877"/>
                  </a:lnTo>
                  <a:lnTo>
                    <a:pt x="5561305" y="1918219"/>
                  </a:lnTo>
                  <a:lnTo>
                    <a:pt x="5539437" y="1923316"/>
                  </a:lnTo>
                  <a:lnTo>
                    <a:pt x="5532005" y="19240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257381" y="7618893"/>
            <a:ext cx="1621155" cy="263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35" b="1">
                <a:solidFill>
                  <a:srgbClr val="2D3748"/>
                </a:solidFill>
                <a:latin typeface="Poppins SemiBold"/>
                <a:cs typeface="Poppins SemiBold"/>
              </a:rPr>
              <a:t>Access</a:t>
            </a:r>
            <a:r>
              <a:rPr dirty="0" sz="1550" spc="-1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550" spc="-125" b="1">
                <a:solidFill>
                  <a:srgbClr val="2D3748"/>
                </a:solidFill>
                <a:latin typeface="Poppins SemiBold"/>
                <a:cs typeface="Poppins SemiBold"/>
              </a:rPr>
              <a:t>the</a:t>
            </a:r>
            <a:r>
              <a:rPr dirty="0" sz="1550" spc="-15" b="1">
                <a:solidFill>
                  <a:srgbClr val="2D3748"/>
                </a:solidFill>
                <a:latin typeface="Poppins SemiBold"/>
                <a:cs typeface="Poppins SemiBold"/>
              </a:rPr>
              <a:t> </a:t>
            </a:r>
            <a:r>
              <a:rPr dirty="0" sz="1550" spc="-100" b="1">
                <a:solidFill>
                  <a:srgbClr val="2D3748"/>
                </a:solidFill>
                <a:latin typeface="Poppins SemiBold"/>
                <a:cs typeface="Poppins SemiBold"/>
              </a:rPr>
              <a:t>Project</a:t>
            </a:r>
            <a:endParaRPr sz="1550">
              <a:latin typeface="Poppins SemiBold"/>
              <a:cs typeface="Poppins SemiBold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476999" y="8058148"/>
            <a:ext cx="5181600" cy="476250"/>
            <a:chOff x="6476999" y="8058148"/>
            <a:chExt cx="5181600" cy="476250"/>
          </a:xfrm>
        </p:grpSpPr>
        <p:sp>
          <p:nvSpPr>
            <p:cNvPr id="45" name="object 45" descr="">
              <a:hlinkClick r:id="rId5"/>
            </p:cNvPr>
            <p:cNvSpPr/>
            <p:nvPr/>
          </p:nvSpPr>
          <p:spPr>
            <a:xfrm>
              <a:off x="6476999" y="8058148"/>
              <a:ext cx="2514600" cy="476250"/>
            </a:xfrm>
            <a:custGeom>
              <a:avLst/>
              <a:gdLst/>
              <a:ahLst/>
              <a:cxnLst/>
              <a:rect l="l" t="t" r="r" b="b"/>
              <a:pathLst>
                <a:path w="2514600" h="476250">
                  <a:moveTo>
                    <a:pt x="2443402" y="476249"/>
                  </a:moveTo>
                  <a:lnTo>
                    <a:pt x="71196" y="476249"/>
                  </a:lnTo>
                  <a:lnTo>
                    <a:pt x="66240" y="475760"/>
                  </a:lnTo>
                  <a:lnTo>
                    <a:pt x="29705" y="460627"/>
                  </a:lnTo>
                  <a:lnTo>
                    <a:pt x="3885" y="424586"/>
                  </a:lnTo>
                  <a:lnTo>
                    <a:pt x="0" y="405053"/>
                  </a:lnTo>
                  <a:lnTo>
                    <a:pt x="0" y="400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43402" y="0"/>
                  </a:lnTo>
                  <a:lnTo>
                    <a:pt x="2484892" y="15621"/>
                  </a:lnTo>
                  <a:lnTo>
                    <a:pt x="2510712" y="51661"/>
                  </a:lnTo>
                  <a:lnTo>
                    <a:pt x="2514599" y="71196"/>
                  </a:lnTo>
                  <a:lnTo>
                    <a:pt x="2514599" y="405053"/>
                  </a:lnTo>
                  <a:lnTo>
                    <a:pt x="2498977" y="446543"/>
                  </a:lnTo>
                  <a:lnTo>
                    <a:pt x="2462937" y="472362"/>
                  </a:lnTo>
                  <a:lnTo>
                    <a:pt x="2448357" y="475761"/>
                  </a:lnTo>
                  <a:lnTo>
                    <a:pt x="2443402" y="476249"/>
                  </a:lnTo>
                  <a:close/>
                </a:path>
              </a:pathLst>
            </a:custGeom>
            <a:solidFill>
              <a:srgbClr val="3181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>
              <a:hlinkClick r:id="rId6"/>
            </p:cNvPr>
            <p:cNvSpPr/>
            <p:nvPr/>
          </p:nvSpPr>
          <p:spPr>
            <a:xfrm>
              <a:off x="9143998" y="8058148"/>
              <a:ext cx="2514600" cy="476250"/>
            </a:xfrm>
            <a:custGeom>
              <a:avLst/>
              <a:gdLst/>
              <a:ahLst/>
              <a:cxnLst/>
              <a:rect l="l" t="t" r="r" b="b"/>
              <a:pathLst>
                <a:path w="2514600" h="476250">
                  <a:moveTo>
                    <a:pt x="2443403" y="476249"/>
                  </a:moveTo>
                  <a:lnTo>
                    <a:pt x="71196" y="476249"/>
                  </a:lnTo>
                  <a:lnTo>
                    <a:pt x="66241" y="475760"/>
                  </a:lnTo>
                  <a:lnTo>
                    <a:pt x="29705" y="460627"/>
                  </a:lnTo>
                  <a:lnTo>
                    <a:pt x="3885" y="424586"/>
                  </a:lnTo>
                  <a:lnTo>
                    <a:pt x="0" y="405053"/>
                  </a:lnTo>
                  <a:lnTo>
                    <a:pt x="0" y="4000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43403" y="0"/>
                  </a:lnTo>
                  <a:lnTo>
                    <a:pt x="2484893" y="15621"/>
                  </a:lnTo>
                  <a:lnTo>
                    <a:pt x="2510712" y="51661"/>
                  </a:lnTo>
                  <a:lnTo>
                    <a:pt x="2514599" y="71196"/>
                  </a:lnTo>
                  <a:lnTo>
                    <a:pt x="2514599" y="405053"/>
                  </a:lnTo>
                  <a:lnTo>
                    <a:pt x="2498976" y="446543"/>
                  </a:lnTo>
                  <a:lnTo>
                    <a:pt x="2462937" y="472362"/>
                  </a:lnTo>
                  <a:lnTo>
                    <a:pt x="2448357" y="475761"/>
                  </a:lnTo>
                  <a:lnTo>
                    <a:pt x="2443403" y="476249"/>
                  </a:lnTo>
                  <a:close/>
                </a:path>
              </a:pathLst>
            </a:custGeom>
            <a:solidFill>
              <a:srgbClr val="ECF1F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111255" y="8159856"/>
            <a:ext cx="3913504" cy="7143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25"/>
              </a:spcBef>
              <a:tabLst>
                <a:tab pos="2700020" algn="l"/>
              </a:tabLst>
            </a:pPr>
            <a:r>
              <a:rPr dirty="0" sz="1350" spc="240">
                <a:solidFill>
                  <a:srgbClr val="FFFFFF"/>
                </a:solidFill>
                <a:latin typeface="Arial Black"/>
                <a:cs typeface="Arial Black"/>
                <a:hlinkClick r:id="rId5"/>
              </a:rPr>
              <a:t></a:t>
            </a:r>
            <a:r>
              <a:rPr dirty="0" sz="1350" spc="165">
                <a:solidFill>
                  <a:srgbClr val="FFFFFF"/>
                </a:solidFill>
                <a:latin typeface="Arial Black"/>
                <a:cs typeface="Arial Black"/>
                <a:hlinkClick r:id="rId5"/>
              </a:rPr>
              <a:t> </a:t>
            </a:r>
            <a:r>
              <a:rPr dirty="0" baseline="2057" sz="2025" spc="-120" b="0">
                <a:solidFill>
                  <a:srgbClr val="FFFFFF"/>
                </a:solidFill>
                <a:latin typeface="Poppins Medium"/>
                <a:cs typeface="Poppins Medium"/>
                <a:hlinkClick r:id="rId5"/>
              </a:rPr>
              <a:t>Live</a:t>
            </a:r>
            <a:r>
              <a:rPr dirty="0" baseline="2057" sz="2025" spc="-37" b="0">
                <a:solidFill>
                  <a:srgbClr val="FFFFFF"/>
                </a:solidFill>
                <a:latin typeface="Poppins Medium"/>
                <a:cs typeface="Poppins Medium"/>
                <a:hlinkClick r:id="rId5"/>
              </a:rPr>
              <a:t> </a:t>
            </a:r>
            <a:r>
              <a:rPr dirty="0" baseline="2057" sz="2025" spc="-30" b="0">
                <a:solidFill>
                  <a:srgbClr val="FFFFFF"/>
                </a:solidFill>
                <a:latin typeface="Poppins Medium"/>
                <a:cs typeface="Poppins Medium"/>
                <a:hlinkClick r:id="rId5"/>
              </a:rPr>
              <a:t>Demo</a:t>
            </a:r>
            <a:r>
              <a:rPr dirty="0" baseline="2057" sz="2025" b="0">
                <a:solidFill>
                  <a:srgbClr val="FFFFFF"/>
                </a:solidFill>
                <a:latin typeface="Poppins Medium"/>
                <a:cs typeface="Poppins Medium"/>
              </a:rPr>
              <a:t>	</a:t>
            </a:r>
            <a:r>
              <a:rPr dirty="0" sz="1350" spc="185">
                <a:solidFill>
                  <a:srgbClr val="4A5467"/>
                </a:solidFill>
                <a:latin typeface="Arial"/>
                <a:cs typeface="Arial"/>
                <a:hlinkClick r:id="rId6"/>
              </a:rPr>
              <a:t></a:t>
            </a:r>
            <a:r>
              <a:rPr dirty="0" sz="1350" spc="225">
                <a:solidFill>
                  <a:srgbClr val="4A5467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baseline="1984" sz="2100" spc="-179" b="0">
                <a:solidFill>
                  <a:srgbClr val="4A5467"/>
                </a:solidFill>
                <a:latin typeface="Poppins Medium"/>
                <a:cs typeface="Poppins Medium"/>
                <a:hlinkClick r:id="rId6"/>
              </a:rPr>
              <a:t>GitHub</a:t>
            </a:r>
            <a:r>
              <a:rPr dirty="0" baseline="1984" sz="2100" spc="-75" b="0">
                <a:solidFill>
                  <a:srgbClr val="4A5467"/>
                </a:solidFill>
                <a:latin typeface="Poppins Medium"/>
                <a:cs typeface="Poppins Medium"/>
                <a:hlinkClick r:id="rId6"/>
              </a:rPr>
              <a:t> </a:t>
            </a:r>
            <a:r>
              <a:rPr dirty="0" baseline="1984" sz="2100" spc="-254" b="0">
                <a:solidFill>
                  <a:srgbClr val="4A5467"/>
                </a:solidFill>
                <a:latin typeface="Poppins Medium"/>
                <a:cs typeface="Poppins Medium"/>
                <a:hlinkClick r:id="rId6"/>
              </a:rPr>
              <a:t>Repo</a:t>
            </a:r>
            <a:endParaRPr baseline="1984" sz="2100">
              <a:latin typeface="Poppins Medium"/>
              <a:cs typeface="Poppins Medium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Poppins Medium"/>
              <a:cs typeface="Poppins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spc="-130">
                <a:solidFill>
                  <a:srgbClr val="4A5462"/>
                </a:solidFill>
                <a:latin typeface="Poppins"/>
                <a:cs typeface="Poppins"/>
              </a:rPr>
              <a:t>Thank</a:t>
            </a:r>
            <a:r>
              <a:rPr dirty="0" sz="12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Poppins"/>
                <a:cs typeface="Poppins"/>
              </a:rPr>
              <a:t>you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Poppins"/>
                <a:cs typeface="Poppins"/>
              </a:rPr>
              <a:t>for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20">
                <a:solidFill>
                  <a:srgbClr val="4A5462"/>
                </a:solidFill>
                <a:latin typeface="Poppins"/>
                <a:cs typeface="Poppins"/>
              </a:rPr>
              <a:t>your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05">
                <a:solidFill>
                  <a:srgbClr val="4A5462"/>
                </a:solidFill>
                <a:latin typeface="Poppins"/>
                <a:cs typeface="Poppins"/>
              </a:rPr>
              <a:t>interest</a:t>
            </a:r>
            <a:r>
              <a:rPr dirty="0" sz="1250" spc="5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Poppins"/>
                <a:cs typeface="Poppins"/>
              </a:rPr>
              <a:t>in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20">
                <a:solidFill>
                  <a:srgbClr val="4A5462"/>
                </a:solidFill>
                <a:latin typeface="Poppins"/>
                <a:cs typeface="Poppins"/>
              </a:rPr>
              <a:t>the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Poppins"/>
                <a:cs typeface="Poppins"/>
              </a:rPr>
              <a:t>PenguinPredictor</a:t>
            </a:r>
            <a:r>
              <a:rPr dirty="0" sz="1250" spc="10">
                <a:solidFill>
                  <a:srgbClr val="4A5462"/>
                </a:solidFill>
                <a:latin typeface="Poppins"/>
                <a:cs typeface="Poppins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Poppins"/>
                <a:cs typeface="Poppins"/>
              </a:rPr>
              <a:t>project!</a:t>
            </a:r>
            <a:endParaRPr sz="1250">
              <a:latin typeface="Poppins"/>
              <a:cs typeface="Poppin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175674" y="8891915"/>
            <a:ext cx="178435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95" b="0">
                <a:solidFill>
                  <a:srgbClr val="2562EB"/>
                </a:solidFill>
                <a:latin typeface="Poppins Medium"/>
                <a:cs typeface="Poppins Medium"/>
              </a:rPr>
              <a:t>Developed</a:t>
            </a:r>
            <a:r>
              <a:rPr dirty="0" sz="1200" spc="-20" b="0">
                <a:solidFill>
                  <a:srgbClr val="2562EB"/>
                </a:solidFill>
                <a:latin typeface="Poppins Medium"/>
                <a:cs typeface="Poppins Medium"/>
              </a:rPr>
              <a:t> </a:t>
            </a:r>
            <a:r>
              <a:rPr dirty="0" sz="1200" spc="-105" b="0">
                <a:solidFill>
                  <a:srgbClr val="2562EB"/>
                </a:solidFill>
                <a:latin typeface="Poppins Medium"/>
                <a:cs typeface="Poppins Medium"/>
              </a:rPr>
              <a:t>by</a:t>
            </a:r>
            <a:r>
              <a:rPr dirty="0" sz="1200" spc="-15" b="0">
                <a:solidFill>
                  <a:srgbClr val="2562EB"/>
                </a:solidFill>
                <a:latin typeface="Poppins Medium"/>
                <a:cs typeface="Poppins Medium"/>
              </a:rPr>
              <a:t> </a:t>
            </a:r>
            <a:r>
              <a:rPr dirty="0" sz="1200" spc="-114" b="0">
                <a:solidFill>
                  <a:srgbClr val="2562EB"/>
                </a:solidFill>
                <a:latin typeface="Poppins Medium"/>
                <a:cs typeface="Poppins Medium"/>
              </a:rPr>
              <a:t>Shubh</a:t>
            </a:r>
            <a:r>
              <a:rPr dirty="0" sz="1200" spc="-15" b="0">
                <a:solidFill>
                  <a:srgbClr val="2562EB"/>
                </a:solidFill>
                <a:latin typeface="Poppins Medium"/>
                <a:cs typeface="Poppins Medium"/>
              </a:rPr>
              <a:t> </a:t>
            </a:r>
            <a:r>
              <a:rPr dirty="0" sz="1200" spc="-50" b="0">
                <a:solidFill>
                  <a:srgbClr val="2562EB"/>
                </a:solidFill>
                <a:latin typeface="Poppins Medium"/>
                <a:cs typeface="Poppins Medium"/>
              </a:rPr>
              <a:t>Patel</a:t>
            </a:r>
            <a:endParaRPr sz="1200">
              <a:latin typeface="Poppins Medium"/>
              <a:cs typeface="Poppins Medium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0" y="9772648"/>
            <a:ext cx="12192000" cy="542925"/>
            <a:chOff x="0" y="9772648"/>
            <a:chExt cx="12192000" cy="542925"/>
          </a:xfrm>
        </p:grpSpPr>
        <p:sp>
          <p:nvSpPr>
            <p:cNvPr id="50" name="object 50" descr=""/>
            <p:cNvSpPr/>
            <p:nvPr/>
          </p:nvSpPr>
          <p:spPr>
            <a:xfrm>
              <a:off x="0" y="9772648"/>
              <a:ext cx="12192000" cy="542925"/>
            </a:xfrm>
            <a:custGeom>
              <a:avLst/>
              <a:gdLst/>
              <a:ahLst/>
              <a:cxnLst/>
              <a:rect l="l" t="t" r="r" b="b"/>
              <a:pathLst>
                <a:path w="12192000" h="542925">
                  <a:moveTo>
                    <a:pt x="12115799" y="542924"/>
                  </a:moveTo>
                  <a:lnTo>
                    <a:pt x="76199" y="542924"/>
                  </a:lnTo>
                  <a:lnTo>
                    <a:pt x="68693" y="542562"/>
                  </a:lnTo>
                  <a:lnTo>
                    <a:pt x="27882" y="525656"/>
                  </a:lnTo>
                  <a:lnTo>
                    <a:pt x="3262" y="488811"/>
                  </a:lnTo>
                  <a:lnTo>
                    <a:pt x="0" y="466725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66725"/>
                  </a:lnTo>
                  <a:lnTo>
                    <a:pt x="12179167" y="509066"/>
                  </a:lnTo>
                  <a:lnTo>
                    <a:pt x="12144956" y="537124"/>
                  </a:lnTo>
                  <a:lnTo>
                    <a:pt x="12115799" y="5429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97726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292099" y="9912326"/>
            <a:ext cx="9302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>
                <a:solidFill>
                  <a:srgbClr val="2D3748"/>
                </a:solidFill>
                <a:latin typeface="Microsoft Sans Serif"/>
                <a:cs typeface="Microsoft Sans Serif"/>
              </a:rPr>
              <a:t>Shubh</a:t>
            </a:r>
            <a:r>
              <a:rPr dirty="0" sz="1350" spc="-65">
                <a:solidFill>
                  <a:srgbClr val="2D374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0">
                <a:solidFill>
                  <a:srgbClr val="2D3748"/>
                </a:solidFill>
                <a:latin typeface="Microsoft Sans Serif"/>
                <a:cs typeface="Microsoft Sans Serif"/>
              </a:rPr>
              <a:t>Patel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10410824" y="9848849"/>
            <a:ext cx="1590675" cy="323850"/>
            <a:chOff x="10410824" y="9848849"/>
            <a:chExt cx="1590675" cy="323850"/>
          </a:xfrm>
        </p:grpSpPr>
        <p:sp>
          <p:nvSpPr>
            <p:cNvPr id="54" name="object 54" descr=""/>
            <p:cNvSpPr/>
            <p:nvPr/>
          </p:nvSpPr>
          <p:spPr>
            <a:xfrm>
              <a:off x="10410824" y="98488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5124" y="994409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0678863" y="9864701"/>
            <a:ext cx="12465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50" spc="-140">
                <a:solidFill>
                  <a:srgbClr val="FFFFFF"/>
                </a:solidFill>
                <a:latin typeface="Century Gothic"/>
                <a:cs typeface="Century Gothic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050" spc="-25">
                <a:solidFill>
                  <a:srgbClr val="FFFFFF"/>
                </a:solidFill>
                <a:latin typeface="Century Gothic"/>
                <a:cs typeface="Century Gothic"/>
              </a:rPr>
              <a:t>wi</a:t>
            </a:r>
            <a:r>
              <a:rPr dirty="0" sz="1050" spc="-155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dirty="0" baseline="-16460" sz="2025" spc="-1162">
                <a:solidFill>
                  <a:srgbClr val="2D3748"/>
                </a:solidFill>
                <a:latin typeface="Microsoft Sans Serif"/>
                <a:cs typeface="Microsoft Sans Serif"/>
              </a:rPr>
              <a:t>S</a:t>
            </a:r>
            <a:r>
              <a:rPr dirty="0" sz="1050" spc="-20">
                <a:solidFill>
                  <a:srgbClr val="FFFFFF"/>
                </a:solidFill>
                <a:latin typeface="Century Gothic"/>
                <a:cs typeface="Century Gothic"/>
              </a:rPr>
              <a:t>h</a:t>
            </a:r>
            <a:r>
              <a:rPr dirty="0" baseline="-16460" sz="2025" spc="-142">
                <a:solidFill>
                  <a:srgbClr val="2D3748"/>
                </a:solidFill>
                <a:latin typeface="Microsoft Sans Serif"/>
                <a:cs typeface="Microsoft Sans Serif"/>
              </a:rPr>
              <a:t>l</a:t>
            </a:r>
            <a:r>
              <a:rPr dirty="0" sz="1050" spc="-869">
                <a:solidFill>
                  <a:srgbClr val="FFFFFF"/>
                </a:solidFill>
                <a:latin typeface="Century Gothic"/>
                <a:cs typeface="Century Gothic"/>
              </a:rPr>
              <a:t>G</a:t>
            </a:r>
            <a:r>
              <a:rPr dirty="0" baseline="-16460" sz="2025" spc="-37">
                <a:solidFill>
                  <a:srgbClr val="2D3748"/>
                </a:solidFill>
                <a:latin typeface="Microsoft Sans Serif"/>
                <a:cs typeface="Microsoft Sans Serif"/>
              </a:rPr>
              <a:t>i</a:t>
            </a:r>
            <a:r>
              <a:rPr dirty="0" baseline="-16460" sz="2025" spc="-697">
                <a:solidFill>
                  <a:srgbClr val="2D3748"/>
                </a:solidFill>
                <a:latin typeface="Microsoft Sans Serif"/>
                <a:cs typeface="Microsoft Sans Serif"/>
              </a:rPr>
              <a:t>d</a:t>
            </a:r>
            <a:r>
              <a:rPr dirty="0" sz="1050" spc="-14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baseline="-16460" sz="2025" spc="-1042">
                <a:solidFill>
                  <a:srgbClr val="2D3748"/>
                </a:solidFill>
                <a:latin typeface="Microsoft Sans Serif"/>
                <a:cs typeface="Microsoft Sans Serif"/>
              </a:rPr>
              <a:t>e</a:t>
            </a:r>
            <a:r>
              <a:rPr dirty="0" sz="1050" spc="-25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dirty="0" sz="1050" spc="-9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dirty="0" baseline="-16460" sz="2025" spc="-1064">
                <a:solidFill>
                  <a:srgbClr val="2D3748"/>
                </a:solidFill>
                <a:latin typeface="Microsoft Sans Serif"/>
                <a:cs typeface="Microsoft Sans Serif"/>
              </a:rPr>
              <a:t>8</a:t>
            </a:r>
            <a:r>
              <a:rPr dirty="0" sz="1050" spc="-25">
                <a:solidFill>
                  <a:srgbClr val="FFFFFF"/>
                </a:solidFill>
                <a:latin typeface="Century Gothic"/>
                <a:cs typeface="Century Gothic"/>
              </a:rPr>
              <a:t>p</a:t>
            </a:r>
            <a:r>
              <a:rPr dirty="0" sz="1050" spc="-65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baseline="-16460" sz="2025" spc="-82">
                <a:solidFill>
                  <a:srgbClr val="2D3748"/>
                </a:solidFill>
                <a:latin typeface="Microsoft Sans Serif"/>
                <a:cs typeface="Microsoft Sans Serif"/>
              </a:rPr>
              <a:t>/</a:t>
            </a:r>
            <a:r>
              <a:rPr dirty="0" sz="1050" spc="-310">
                <a:solidFill>
                  <a:srgbClr val="FFFFFF"/>
                </a:solidFill>
                <a:latin typeface="Century Gothic"/>
                <a:cs typeface="Century Gothic"/>
              </a:rPr>
              <a:t>r</a:t>
            </a:r>
            <a:r>
              <a:rPr dirty="0" baseline="-16460" sz="2025" spc="-735">
                <a:solidFill>
                  <a:srgbClr val="2D3748"/>
                </a:solidFill>
                <a:latin typeface="Microsoft Sans Serif"/>
                <a:cs typeface="Microsoft Sans Serif"/>
              </a:rPr>
              <a:t>8</a:t>
            </a:r>
            <a:r>
              <a:rPr dirty="0" sz="1050" spc="-25">
                <a:solidFill>
                  <a:srgbClr val="FFFFFF"/>
                </a:solidFill>
                <a:latin typeface="Century Gothic"/>
                <a:cs typeface="Century Gothic"/>
              </a:rPr>
              <a:t>k</a:t>
            </a:r>
            <a:endParaRPr sz="10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2025-04-29T17:41:39Z</dcterms:created>
  <dcterms:modified xsi:type="dcterms:W3CDTF">2025-04-29T17:41:39Z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2025-04-29T00:00:00Z</vt:filetime>
  </property>
</Properties>
</file>