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88AF32-A84E-0EE2-F3E6-2791769D7F0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3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8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93C6C9-F1C2-0E9B-F389-2F758551BAF0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7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09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Tcz8gTtprzAS4xSo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BCG logo">
            <a:hlinkClick r:id="rId2"/>
            <a:extLst>
              <a:ext uri="{FF2B5EF4-FFF2-40B4-BE49-F238E27FC236}">
                <a16:creationId xmlns:a16="http://schemas.microsoft.com/office/drawing/2014/main" id="{BF793788-210D-F44E-6415-1E12599A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2" y="988079"/>
            <a:ext cx="71342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542E-BDB7-1CAF-BCF4-36705E66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82"/>
            <a:ext cx="12192000" cy="132556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EDA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15E68-E88E-9490-21AF-41ACC2316CCA}"/>
              </a:ext>
            </a:extLst>
          </p:cNvPr>
          <p:cNvSpPr txBox="1"/>
          <p:nvPr/>
        </p:nvSpPr>
        <p:spPr>
          <a:xfrm>
            <a:off x="5818092" y="3590364"/>
            <a:ext cx="51098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 When other providers offer significantly better deals than the current one, customers tend to switch, even if their current prices decrease.</a:t>
            </a:r>
          </a:p>
          <a:p>
            <a:endParaRPr lang="en-US" sz="1200" b="1" dirty="0"/>
          </a:p>
          <a:p>
            <a:r>
              <a:rPr lang="en-US" sz="1200" b="1" dirty="0"/>
              <a:t>2. Clarification is needed regarding zero values in the price data. If zero prices indicate free energy or power, understanding the rationale behind this is crucial.</a:t>
            </a:r>
          </a:p>
          <a:p>
            <a:endParaRPr lang="en-US" sz="1200" b="1" dirty="0"/>
          </a:p>
          <a:p>
            <a:r>
              <a:rPr lang="en-US" sz="1200" b="1" dirty="0"/>
              <a:t>3. Factors like customer satisfaction play a vital role. For instance, if providers maintain exceptional customer service, price increases might not necessarily cause customer churn.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56B1A-B2AE-6E22-F7E1-1EDE1856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43" y="1766049"/>
            <a:ext cx="9486810" cy="166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1. Roughly 9.72% of customers opted to switch providers.</a:t>
            </a:r>
          </a:p>
          <a:p>
            <a:pPr marL="0" indent="0">
              <a:buNone/>
            </a:pPr>
            <a:r>
              <a:rPr lang="en-US" sz="1600" dirty="0"/>
              <a:t>2. The numerical variables related to consumption exhibit significant skewness.</a:t>
            </a:r>
          </a:p>
          <a:p>
            <a:pPr marL="0" indent="0">
              <a:buNone/>
            </a:pPr>
            <a:r>
              <a:rPr lang="en-US" sz="1600" dirty="0"/>
              <a:t>3. Alterations in prices show no discernible impact on customer churn.</a:t>
            </a:r>
            <a:endParaRPr lang="en-I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792DD5-9808-55D5-F36C-35290872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" y="3281084"/>
            <a:ext cx="5475148" cy="349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542E-BDB7-1CAF-BCF4-36705E66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82"/>
            <a:ext cx="12192000" cy="132556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Predictive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15E68-E88E-9490-21AF-41ACC2316CCA}"/>
              </a:ext>
            </a:extLst>
          </p:cNvPr>
          <p:cNvSpPr txBox="1"/>
          <p:nvPr/>
        </p:nvSpPr>
        <p:spPr>
          <a:xfrm>
            <a:off x="7449671" y="3590364"/>
            <a:ext cx="3478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spc="10" dirty="0"/>
              <a:t>Discounted prices offered to 104 predicted churning customers resulted in a profit increase for 61 customers, leading to a total expected profit rise of $</a:t>
            </a:r>
            <a:r>
              <a:rPr lang="en-IN" sz="1200" spc="10" dirty="0"/>
              <a:t>2,806,758</a:t>
            </a:r>
            <a:r>
              <a:rPr lang="en-US" sz="1200" spc="1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spc="10" dirty="0"/>
              <a:t>Conversely, 43 customers experienced a decrease in expected profit, resulting in a total expected profit decline of $</a:t>
            </a:r>
            <a:r>
              <a:rPr lang="en-IN" sz="1200" spc="10" dirty="0"/>
              <a:t>1,017,426</a:t>
            </a:r>
            <a:r>
              <a:rPr lang="en-US" sz="1200" spc="1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spc="1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spc="10" dirty="0"/>
              <a:t>Overall, offering discounts to the predicted churning customers is projected to generate an additional profit of $</a:t>
            </a:r>
            <a:r>
              <a:rPr lang="en-IN" sz="1200" spc="10" dirty="0"/>
              <a:t>8,520,113</a:t>
            </a:r>
            <a:r>
              <a:rPr lang="en-US" sz="1200" spc="1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56B1A-B2AE-6E22-F7E1-1EDE1856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29546"/>
            <a:ext cx="10329492" cy="1111622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The obtained results reveal poor performance despite achieving a high accuracy of 90%. However, this accuracy is misleading and ineffective since the focus is primarily on accurately predicting the positive class rather than the negative class. </a:t>
            </a:r>
          </a:p>
          <a:p>
            <a:r>
              <a:rPr lang="en-US" sz="1600" dirty="0"/>
              <a:t>The model's capability to identify actual positive samples is merely 6%. Fortunately, within the predicted positive samples, a substantial 86% accurately represent real positive samples.</a:t>
            </a:r>
            <a:endParaRPr lang="en-IN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1043D-70D8-CE68-1586-EC84836B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3" y="2769892"/>
            <a:ext cx="7007881" cy="39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100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268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 Analysis</vt:lpstr>
      <vt:lpstr>EDA Findings</vt:lpstr>
      <vt:lpstr>Predictive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Shubham M</cp:lastModifiedBy>
  <cp:revision>5</cp:revision>
  <dcterms:created xsi:type="dcterms:W3CDTF">2022-12-06T11:13:27Z</dcterms:created>
  <dcterms:modified xsi:type="dcterms:W3CDTF">2023-12-09T10:48:19Z</dcterms:modified>
</cp:coreProperties>
</file>