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56" r:id="rId2"/>
    <p:sldId id="273" r:id="rId3"/>
    <p:sldId id="293" r:id="rId4"/>
    <p:sldId id="274" r:id="rId5"/>
    <p:sldId id="257" r:id="rId6"/>
    <p:sldId id="275" r:id="rId7"/>
    <p:sldId id="276" r:id="rId8"/>
    <p:sldId id="258" r:id="rId9"/>
    <p:sldId id="296" r:id="rId10"/>
    <p:sldId id="294" r:id="rId11"/>
    <p:sldId id="259" r:id="rId12"/>
    <p:sldId id="295" r:id="rId13"/>
    <p:sldId id="277" r:id="rId14"/>
    <p:sldId id="278" r:id="rId15"/>
    <p:sldId id="279" r:id="rId16"/>
    <p:sldId id="260" r:id="rId17"/>
    <p:sldId id="297" r:id="rId18"/>
    <p:sldId id="299" r:id="rId19"/>
    <p:sldId id="298" r:id="rId20"/>
    <p:sldId id="280" r:id="rId21"/>
    <p:sldId id="262" r:id="rId22"/>
    <p:sldId id="301" r:id="rId23"/>
    <p:sldId id="281" r:id="rId24"/>
    <p:sldId id="302" r:id="rId25"/>
    <p:sldId id="263" r:id="rId26"/>
    <p:sldId id="312" r:id="rId27"/>
    <p:sldId id="313" r:id="rId28"/>
    <p:sldId id="282" r:id="rId29"/>
    <p:sldId id="303" r:id="rId30"/>
    <p:sldId id="283" r:id="rId31"/>
    <p:sldId id="284" r:id="rId32"/>
    <p:sldId id="264" r:id="rId33"/>
    <p:sldId id="304" r:id="rId34"/>
    <p:sldId id="285" r:id="rId35"/>
    <p:sldId id="286" r:id="rId36"/>
    <p:sldId id="266" r:id="rId37"/>
    <p:sldId id="305" r:id="rId38"/>
    <p:sldId id="307" r:id="rId39"/>
    <p:sldId id="308" r:id="rId40"/>
    <p:sldId id="265" r:id="rId41"/>
    <p:sldId id="309" r:id="rId42"/>
    <p:sldId id="267" r:id="rId43"/>
    <p:sldId id="287" r:id="rId44"/>
    <p:sldId id="268" r:id="rId45"/>
    <p:sldId id="269" r:id="rId46"/>
    <p:sldId id="310" r:id="rId47"/>
    <p:sldId id="311" r:id="rId48"/>
    <p:sldId id="270" r:id="rId49"/>
    <p:sldId id="288" r:id="rId50"/>
    <p:sldId id="271" r:id="rId51"/>
    <p:sldId id="289" r:id="rId52"/>
    <p:sldId id="290" r:id="rId53"/>
    <p:sldId id="29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33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1F1F4-A741-D64D-9D2A-EDB68E9B2B5F}" type="datetimeFigureOut">
              <a:rPr lang="en-US" smtClean="0"/>
              <a:pPr/>
              <a:t>03-Feb-21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81E7B-A4EC-5D4C-8F7F-716096BAD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41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4F563-B13A-4248-9238-17F9C00343FF}" type="datetimeFigureOut">
              <a:rPr lang="en-US" smtClean="0"/>
              <a:pPr/>
              <a:t>03-Feb-21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9287D-84D6-504C-94AE-BB31E081F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34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E571F0-A042-7548-8C39-BE7BF9BF5136}" type="datetime1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0D5E6C-4CD0-AA4A-82A4-FFA020BA6404}" type="datetime1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1A382-2339-3A48-895F-311C46ECAAE2}" type="datetime1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1AAE4-4343-A046-8B30-F5033C8B0937}" type="datetime1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02E01E-5CB1-9244-BC8F-B4A5041FABB5}" type="datetime1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5274E2-B19C-AC45-913C-BB61EE1E6736}" type="datetime1">
              <a:rPr lang="en-US" smtClean="0"/>
              <a:t>03-Feb-21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19DABB-B607-6A45-A9EE-2A82293EE991}" type="datetime1">
              <a:rPr lang="en-US" smtClean="0"/>
              <a:t>03-Feb-21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71A027-3E7B-0443-A7EE-496369B2ECE6}" type="datetime1">
              <a:rPr lang="en-US" smtClean="0"/>
              <a:t>03-Feb-21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332A90-A7A2-DF46-A16D-1031E90FA14E}" type="datetime1">
              <a:rPr lang="en-US" smtClean="0"/>
              <a:t>03-Feb-21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0549B-97CA-D446-A4D1-B2E563D223A6}" type="datetime1">
              <a:rPr lang="en-US" smtClean="0"/>
              <a:t>03-Feb-21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74B156-7183-D540-A86A-4F3C9E499676}" type="datetime1">
              <a:rPr lang="en-US" smtClean="0"/>
              <a:t>03-Feb-21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F07D55E-BB56-5343-9EA5-8574CC600F26}" type="datetime1">
              <a:rPr lang="en-US" smtClean="0"/>
              <a:t>03-Feb-21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9E88437-7EE6-ED48-AB3C-19DA85FCB2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19 – Service-oriented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scenario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>
                <a:solidFill>
                  <a:schemeClr val="tx1"/>
                </a:solidFill>
              </a:rPr>
              <a:t>An in-car information system provides drivers with information on weather, road traffic conditions, local information etc. This is linked to car radio so that information is delivered as a signal on a specific radio channel. </a:t>
            </a:r>
          </a:p>
          <a:p>
            <a:r>
              <a:rPr lang="en-GB" sz="2400">
                <a:solidFill>
                  <a:schemeClr val="tx1"/>
                </a:solidFill>
              </a:rPr>
              <a:t>The car is equipped with GPS receiver to discover its position and, based on that position, the system accesses a range of information services. Information may be delivered in the driver’s specified language.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service-based, in-car information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5" name="Content Placeholder 4" descr="19.3 In_CarInfo_System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36398" r="-36398"/>
              <a:stretch>
                <a:fillRect/>
              </a:stretch>
            </p:blipFill>
          </mc:Choice>
          <mc:Fallback>
            <p:blipFill>
              <a:blip r:embed="rId3"/>
              <a:srcRect l="-36398" r="-36398"/>
              <a:stretch>
                <a:fillRect/>
              </a:stretch>
            </p:blipFill>
          </mc:Fallback>
        </mc:AlternateContent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of SOA for this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is not necessary to decide when the system is programmed or deployed what service provider should be used or what specific services should be accessed.</a:t>
            </a:r>
          </a:p>
          <a:p>
            <a:pPr lvl="1"/>
            <a:r>
              <a:rPr lang="en-GB" dirty="0" smtClean="0"/>
              <a:t> As the car moves around, the in-car software uses the service discovery service to find the most appropriate information service and binds to that. </a:t>
            </a:r>
          </a:p>
          <a:p>
            <a:pPr lvl="1"/>
            <a:r>
              <a:rPr lang="en-GB" dirty="0" smtClean="0"/>
              <a:t>Because of the use of a translation service, it can move across borders and therefore make local information available to people who don’t speak the local language.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Service-oriented software engineering</a:t>
            </a:r>
            <a:endParaRPr lang="en-US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approaches to software engineering have to evolve to reflect the service-oriented approach to software development</a:t>
            </a:r>
          </a:p>
          <a:p>
            <a:pPr lvl="1"/>
            <a:r>
              <a:rPr lang="en-US" dirty="0" smtClean="0"/>
              <a:t>Service engineering. The development of dependable, reusable services</a:t>
            </a:r>
          </a:p>
          <a:p>
            <a:pPr lvl="2"/>
            <a:r>
              <a:rPr lang="en-US" dirty="0" smtClean="0"/>
              <a:t>Software development for reuse</a:t>
            </a:r>
          </a:p>
          <a:p>
            <a:pPr lvl="1"/>
            <a:r>
              <a:rPr lang="en-US" dirty="0" smtClean="0"/>
              <a:t>Software development with services. The development of dependable software where services are the fundamental components</a:t>
            </a:r>
          </a:p>
          <a:p>
            <a:pPr lvl="2"/>
            <a:r>
              <a:rPr lang="en-US" dirty="0" smtClean="0"/>
              <a:t>Software development with reuse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Services as reusable components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service can be defined as:</a:t>
            </a:r>
          </a:p>
          <a:p>
            <a:pPr lvl="1"/>
            <a:r>
              <a:rPr lang="en-US" sz="2000" i="1"/>
              <a:t>A loosely-coupled, reusable software component that encapsulates discrete functionality which may be distributed and programmatically accessed. A web service is a service that is accessed using standard Internet and XML-based protocols</a:t>
            </a:r>
          </a:p>
          <a:p>
            <a:r>
              <a:rPr lang="en-US" sz="2400"/>
              <a:t>A critical distinction between a service and a component as defined in CBSE is that services are independent</a:t>
            </a:r>
          </a:p>
          <a:p>
            <a:pPr lvl="1"/>
            <a:r>
              <a:rPr lang="en-US" sz="2000"/>
              <a:t>Services do not have a ‘requires’ interface</a:t>
            </a:r>
          </a:p>
          <a:p>
            <a:pPr lvl="1"/>
            <a:r>
              <a:rPr lang="en-US" sz="2000"/>
              <a:t>Services rely on message-based communication with messages expressed in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service description language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service interface is defined in a service description expressed in </a:t>
            </a:r>
            <a:r>
              <a:rPr lang="en-US" dirty="0" smtClean="0"/>
              <a:t>WSDL (Web Service Description Language).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The </a:t>
            </a:r>
            <a:r>
              <a:rPr lang="en-US" dirty="0"/>
              <a:t>WSDL specification defines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operations the service supports and the format of the messages that are sent and received by the service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How the service is accessed - that is, the binding maps the abstract interface </a:t>
            </a:r>
            <a:r>
              <a:rPr lang="en-US" dirty="0" smtClean="0"/>
              <a:t>onto a </a:t>
            </a:r>
            <a:r>
              <a:rPr lang="en-US" dirty="0"/>
              <a:t>concrete set of protocols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Where the service is located. This is usually expressed as a URI (Universal Resource Identifier)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</a:t>
            </a:r>
            <a:r>
              <a:rPr lang="en-US" dirty="0"/>
              <a:t>of a WSDL specification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4 WSDL-Structure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1935" b="-11935"/>
              <a:stretch>
                <a:fillRect/>
              </a:stretch>
            </p:blipFill>
          </mc:Choice>
          <mc:Fallback>
            <p:blipFill>
              <a:blip r:embed="rId3"/>
              <a:srcRect t="-11935" b="-11935"/>
              <a:stretch>
                <a:fillRect/>
              </a:stretch>
            </p:blipFill>
          </mc:Fallback>
        </mc:AlternateContent>
        <p:spPr>
          <a:xfrm>
            <a:off x="1258051" y="1863366"/>
            <a:ext cx="7097521" cy="39033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specification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‘what’ part of a WSDL document, called an interface, specifies what operations the service supports, and defines the format of the messages that are sent and received by the service.</a:t>
            </a:r>
          </a:p>
          <a:p>
            <a:r>
              <a:rPr lang="en-GB" dirty="0" smtClean="0"/>
              <a:t>The ‘how’ part of a WSDL document, called a binding, maps the abstract interface to a concrete set of protocols. The binding specifies the technical details of how to communicate with a Web service.  </a:t>
            </a:r>
          </a:p>
          <a:p>
            <a:r>
              <a:rPr lang="en-GB" dirty="0" smtClean="0"/>
              <a:t>The ‘where’ part of a WSDL document describes the location of a specific Web service implementation (its endpoint).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of a WSDL description for a web service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755089" y="1543620"/>
            <a:ext cx="7344946" cy="50240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9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-128"/>
            </a:endParaRP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Define some of the types used. Assume that the namespace prefixes  ‘</a:t>
            </a:r>
            <a:r>
              <a:rPr kumimoji="0" lang="en-GB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ws</a:t>
            </a: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’ refers to the namespace URI for XML schemas and the namespace prefix associated with this definition is </a:t>
            </a:r>
            <a:r>
              <a:rPr kumimoji="0" lang="en-GB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. 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&lt;types&gt;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18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schema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targetNameSpace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“http://.../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xmlns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“http://…/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&gt;</a:t>
            </a:r>
            <a:endParaRPr kumimoji="0" lang="en-GB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PlaceAndDate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pdrec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MaxMinTemp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mmtrec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element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InDataFault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errmess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complexType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pdrec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sequence&gt;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“town”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xs:string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“country”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xs:string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xs:element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name = “day” type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xs:date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xs:complexType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&gt;</a:t>
            </a:r>
          </a:p>
          <a:p>
            <a:pPr marL="360000" lv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</a:pP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Definitions of </a:t>
            </a:r>
            <a:r>
              <a:rPr kumimoji="0" lang="en-GB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MaxMinType</a:t>
            </a: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and </a:t>
            </a:r>
            <a:r>
              <a:rPr kumimoji="0" lang="en-GB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InDataFault</a:t>
            </a: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here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  <a:p>
            <a:pPr marL="180000" lv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&lt;/schema&gt;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&lt;/types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&gt;</a:t>
            </a: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/>
              <a:t>of a WSDL description for a web service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94918" y="2139639"/>
            <a:ext cx="7155514" cy="2678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0" indent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</a:pPr>
            <a:r>
              <a:rPr kumimoji="0" lang="en-GB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Now </a:t>
            </a:r>
            <a:r>
              <a:rPr kumimoji="0" lang="en-GB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define the interface and its operations. In this case, there is only a single operation to return maximum and minimum temperatures.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&lt;interface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weatherInfo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&gt;</a:t>
            </a:r>
          </a:p>
          <a:p>
            <a:pPr marL="18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&lt;operation name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getMaxMinTemps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pattern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wsdlns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in-out”&gt;</a:t>
            </a:r>
          </a:p>
          <a:p>
            <a:pPr marL="36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&lt;input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messageLabel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“In” element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: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PlaceAndDate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&lt;output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messageLabel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“Out” element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weathns:MaxMinTemp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36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outfault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messageLabel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 = “Out” element = “</a:t>
            </a:r>
            <a:r>
              <a:rPr kumimoji="0" lang="en-GB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weathns:InDataFault</a:t>
            </a: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” /&gt;</a:t>
            </a:r>
          </a:p>
          <a:p>
            <a:pPr marL="18000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&lt;/operation&gt;</a:t>
            </a:r>
          </a:p>
          <a:p>
            <a:pPr marL="0" lvl="0" indent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GB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ＭＳ Ｐゴシック" charset="-128"/>
                <a:cs typeface="Arial"/>
              </a:rPr>
              <a:t>&lt;/interface&gt;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Topics covered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Services as reusable components</a:t>
            </a:r>
          </a:p>
          <a:p>
            <a:r>
              <a:rPr lang="en-GB"/>
              <a:t>Service engineering</a:t>
            </a:r>
          </a:p>
          <a:p>
            <a:r>
              <a:rPr lang="en-GB"/>
              <a:t>Software development with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engineering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 of developing services for reuse in service-oriented applications</a:t>
            </a:r>
          </a:p>
          <a:p>
            <a:r>
              <a:rPr lang="en-US" dirty="0"/>
              <a:t>The service has to be designed as a reusable abstraction that can be used in different </a:t>
            </a:r>
            <a:r>
              <a:rPr lang="en-US" dirty="0" smtClean="0"/>
              <a:t>systems.</a:t>
            </a:r>
          </a:p>
          <a:p>
            <a:r>
              <a:rPr lang="en-GB" dirty="0" smtClean="0"/>
              <a:t>Generally useful functionality associated with that abstraction must be designed and the service must be robust and reliable. </a:t>
            </a:r>
          </a:p>
          <a:p>
            <a:r>
              <a:rPr lang="en-GB" dirty="0" smtClean="0"/>
              <a:t>The service must be documented so that it can be discovered and understood by potential users.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service engineering process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6 ServiceEng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17862" b="-17862"/>
              <a:stretch>
                <a:fillRect/>
              </a:stretch>
            </p:blipFill>
          </mc:Choice>
          <mc:Fallback>
            <p:blipFill>
              <a:blip r:embed="rId3"/>
              <a:srcRect t="-17862" b="-17862"/>
              <a:stretch>
                <a:fillRect/>
              </a:stretch>
            </p:blipFill>
          </mc:Fallback>
        </mc:AlternateContent>
        <p:spPr>
          <a:xfrm>
            <a:off x="1145909" y="1924441"/>
            <a:ext cx="7014725" cy="385782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Stages of service 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Service candidate identification, where you identify possible services that might be implemented and define the service requirements.</a:t>
            </a:r>
          </a:p>
          <a:p>
            <a:r>
              <a:rPr lang="en-GB" dirty="0" smtClean="0"/>
              <a:t>Service design, where you design the logical and WSDL service interfaces.</a:t>
            </a:r>
          </a:p>
          <a:p>
            <a:r>
              <a:rPr lang="en-GB" dirty="0" smtClean="0"/>
              <a:t>Service implementation and deployment, where you implement and test the service and make it available for use.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candidate identification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Services should support business processes.</a:t>
            </a:r>
          </a:p>
          <a:p>
            <a:r>
              <a:rPr lang="en-GB" dirty="0" smtClean="0"/>
              <a:t>Service candidate identification involves understanding an organization’s business processes to decide which reusable services could support these processes. </a:t>
            </a:r>
            <a:endParaRPr lang="en-US" dirty="0" smtClean="0"/>
          </a:p>
          <a:p>
            <a:r>
              <a:rPr lang="en-US" dirty="0" smtClean="0"/>
              <a:t>Three </a:t>
            </a:r>
            <a:r>
              <a:rPr lang="en-US" dirty="0"/>
              <a:t>fundamental types of service</a:t>
            </a:r>
          </a:p>
          <a:p>
            <a:pPr lvl="1"/>
            <a:r>
              <a:rPr lang="en-US" dirty="0"/>
              <a:t>Utility services that implement general functionality used by different business </a:t>
            </a:r>
            <a:r>
              <a:rPr lang="en-US" dirty="0" smtClean="0"/>
              <a:t>processes.</a:t>
            </a:r>
          </a:p>
          <a:p>
            <a:pPr lvl="1"/>
            <a:r>
              <a:rPr lang="en-US" dirty="0"/>
              <a:t>Business services that are associated with a specific business function e.g., in a university, student </a:t>
            </a:r>
            <a:r>
              <a:rPr lang="en-US" dirty="0" smtClean="0"/>
              <a:t>registration.</a:t>
            </a:r>
          </a:p>
          <a:p>
            <a:pPr lvl="1"/>
            <a:r>
              <a:rPr lang="en-US" dirty="0"/>
              <a:t>Coordination services that support composite processes such as </a:t>
            </a:r>
            <a:r>
              <a:rPr lang="en-US" dirty="0" smtClean="0"/>
              <a:t>ordering.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and entity-oriented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Task-oriented services are those associated with some activity. </a:t>
            </a:r>
          </a:p>
          <a:p>
            <a:r>
              <a:rPr lang="en-GB" dirty="0" smtClean="0"/>
              <a:t>Entity-oriented services are like objects. They are associated with a business entity such as a job application form. </a:t>
            </a:r>
          </a:p>
          <a:p>
            <a:r>
              <a:rPr lang="en-GB" dirty="0" smtClean="0"/>
              <a:t>Utility or business services may be entity- or task-oriented, coordination services are always task-oriented.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classification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329740"/>
          <a:ext cx="8229600" cy="218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Utility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Business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4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Coordination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Task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Currency converter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Employee locator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Validate claim form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 credit rating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Process expense claim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Pay external 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supplier 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Entity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Document style checker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Web form to XML converter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Expenses form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Student application form</a:t>
                      </a:r>
                    </a:p>
                  </a:txBody>
                  <a:tcPr marL="68580" marR="68580" marT="36195" marB="3619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36195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Service-oriented software engineering is based on the notion that programs can be constructed by composing independent services which encapsulate reusable functionality.</a:t>
            </a:r>
          </a:p>
          <a:p>
            <a:r>
              <a:rPr lang="en-GB" sz="2000" dirty="0"/>
              <a:t>Service interfaces are defined in WSDL. A WSDL specification includes a definition of the interface types and operations, the binding protocol used by the service and the service location.</a:t>
            </a:r>
          </a:p>
          <a:p>
            <a:r>
              <a:rPr lang="en-GB" sz="2000" dirty="0"/>
              <a:t>Services may be classified as utility services, business services or coordination services</a:t>
            </a:r>
            <a:r>
              <a:rPr lang="en-GB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19 – Service-oriented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identification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Is the service associated with a single logical entity used in different business processes?</a:t>
            </a:r>
          </a:p>
          <a:p>
            <a:pPr>
              <a:lnSpc>
                <a:spcPct val="90000"/>
              </a:lnSpc>
            </a:pPr>
            <a:r>
              <a:rPr lang="en-US" sz="2400"/>
              <a:t>Is the task one that is carried out by different people in the organisation?</a:t>
            </a:r>
          </a:p>
          <a:p>
            <a:pPr>
              <a:lnSpc>
                <a:spcPct val="90000"/>
              </a:lnSpc>
            </a:pPr>
            <a:r>
              <a:rPr lang="en-US" sz="2400"/>
              <a:t>Is the service independent?</a:t>
            </a:r>
          </a:p>
          <a:p>
            <a:pPr>
              <a:lnSpc>
                <a:spcPct val="90000"/>
              </a:lnSpc>
            </a:pPr>
            <a:r>
              <a:rPr lang="en-US" sz="2400"/>
              <a:t>Does the service have to maintain state? Is a database required?</a:t>
            </a:r>
          </a:p>
          <a:p>
            <a:pPr>
              <a:lnSpc>
                <a:spcPct val="90000"/>
              </a:lnSpc>
            </a:pPr>
            <a:r>
              <a:rPr lang="en-US" sz="2400"/>
              <a:t>Could the service be used by clients outside the organisation?</a:t>
            </a:r>
          </a:p>
          <a:p>
            <a:pPr>
              <a:lnSpc>
                <a:spcPct val="90000"/>
              </a:lnSpc>
            </a:pPr>
            <a:r>
              <a:rPr lang="en-US" sz="2400"/>
              <a:t>Are different users of the service likely to have different non-functional requirements?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identification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A large company, which sells computer equipment, has arranged special prices for approved configurations for some customers. </a:t>
            </a:r>
          </a:p>
          <a:p>
            <a:r>
              <a:rPr lang="en-GB" sz="2000" dirty="0" smtClean="0"/>
              <a:t>To facilitate automated ordering, the company wishes to produce a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 service that will allow customers to select the equipment that they need. </a:t>
            </a:r>
          </a:p>
          <a:p>
            <a:r>
              <a:rPr lang="en-GB" sz="2000" dirty="0" smtClean="0"/>
              <a:t>Unlike a consumer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, orders are not placed directly through a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 interface. Instead, goods are ordered through the web-based procurement system of each company that accesses the </a:t>
            </a:r>
            <a:r>
              <a:rPr lang="en-GB" sz="2000" dirty="0" err="1" smtClean="0"/>
              <a:t>catalog</a:t>
            </a:r>
            <a:r>
              <a:rPr lang="en-GB" sz="2000" dirty="0" smtClean="0"/>
              <a:t> as a web service.</a:t>
            </a:r>
          </a:p>
          <a:p>
            <a:r>
              <a:rPr lang="en-GB" sz="2000" dirty="0" smtClean="0"/>
              <a:t>Most companies have their own budgeting and approval procedures for orders and their own ordering process must be followed when an order is placed.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web service is an instance of a more general notion of a service:</a:t>
            </a:r>
          </a:p>
          <a:p>
            <a:pPr lvl="1">
              <a:buNone/>
            </a:pPr>
            <a:r>
              <a:rPr lang="en-GB" i="1" dirty="0" smtClean="0"/>
              <a:t>	“an act or performance offered by one party to another. Although the process may be tied to a physical product, the performance is essentially intangible and does not normally result in ownership of any of the factors of production”.</a:t>
            </a:r>
            <a:endParaRPr lang="en-GB" dirty="0" smtClean="0"/>
          </a:p>
          <a:p>
            <a:r>
              <a:rPr lang="en-GB" dirty="0" smtClean="0"/>
              <a:t>The essence of a service, therefore, is that the provision of the service is independent of the application using the service. </a:t>
            </a:r>
          </a:p>
          <a:p>
            <a:r>
              <a:rPr lang="en-GB" dirty="0" smtClean="0"/>
              <a:t>Service providers can develop specialized services and offer these to a range of service users from different organizations.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</a:t>
            </a:r>
            <a:r>
              <a:rPr lang="en-US" dirty="0"/>
              <a:t>services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Created by a supplier to show which good can be ordered from them by other companies</a:t>
            </a:r>
          </a:p>
          <a:p>
            <a:r>
              <a:rPr lang="en-US" sz="2400"/>
              <a:t>Service requirements</a:t>
            </a:r>
          </a:p>
          <a:p>
            <a:pPr lvl="1"/>
            <a:r>
              <a:rPr lang="en-US" sz="2000"/>
              <a:t>Specific version of catalogue should be created for each client</a:t>
            </a:r>
          </a:p>
          <a:p>
            <a:pPr lvl="1"/>
            <a:r>
              <a:rPr lang="en-US" sz="2000"/>
              <a:t>Catalogue shall be downloadable</a:t>
            </a:r>
          </a:p>
          <a:p>
            <a:pPr lvl="1"/>
            <a:r>
              <a:rPr lang="en-US" sz="2000"/>
              <a:t>The specification and prices of up to 6 items may be compared</a:t>
            </a:r>
          </a:p>
          <a:p>
            <a:pPr lvl="1"/>
            <a:r>
              <a:rPr lang="en-US" sz="2000"/>
              <a:t>Browsing and searching facilities shall be provided</a:t>
            </a:r>
          </a:p>
          <a:p>
            <a:pPr lvl="1"/>
            <a:r>
              <a:rPr lang="en-US" sz="2000"/>
              <a:t>A function shall be provided that allows the delivery date for ordered items to be predicted</a:t>
            </a:r>
          </a:p>
          <a:p>
            <a:pPr lvl="1"/>
            <a:r>
              <a:rPr lang="en-US" sz="2000"/>
              <a:t>Virtual orders shall be supported which reserve the goods for 48 hours to allow a company order to be placed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Catalogue - Non-functional requirements</a:t>
            </a:r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Access shall be restricted to employees of accredited organisations</a:t>
            </a:r>
          </a:p>
          <a:p>
            <a:r>
              <a:rPr lang="en-US" smtClean="0"/>
              <a:t>Prices and configurations offered to each organisation shall be confidential</a:t>
            </a:r>
          </a:p>
          <a:p>
            <a:r>
              <a:rPr lang="en-US" smtClean="0"/>
              <a:t>The catalogue shall be available from 0700 to 1100</a:t>
            </a:r>
          </a:p>
          <a:p>
            <a:r>
              <a:rPr lang="en-US" smtClean="0"/>
              <a:t>The catalogue shall be able to process up to 10 requests per second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descriptions of catalog service operations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03089" y="2256166"/>
          <a:ext cx="7406572" cy="24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511"/>
                <a:gridCol w="5544061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MakeCatalog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Creates a version of the catalog tailored for a specific customer. Includes an optional parameter to create a downloadable PDF version of the catalog.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Compare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Provides a comparison of up to six characteristics (e.g., price, dimensions, processor speed, etc.) of up to four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items.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Lookup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Displays all of the data associated with a specified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item. </a:t>
                      </a:r>
                    </a:p>
                  </a:txBody>
                  <a:tcPr marL="68580" marR="68580" marT="36195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/>
              <a:t>descriptions of catalog service operations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89573" y="2242656"/>
          <a:ext cx="7293232" cy="24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342"/>
                <a:gridCol w="514789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operation takes a logical expression and searches the catalog according to that expression. It displays a list of all items that match the search expression.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CheckDelivery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Returns the predicted delivery date for an item if ordered that day. 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MakeVirtualOrder 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Reserves the number of items to be ordered by a customer and provides item information for the customer’s own procurement </a:t>
                      </a:r>
                      <a:r>
                        <a:rPr lang="en-GB" sz="16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system.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interface design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Involves thinking about the operations associated with the service and the messages exchanged</a:t>
            </a:r>
          </a:p>
          <a:p>
            <a:r>
              <a:rPr lang="en-US"/>
              <a:t>The number of messages exchanged to complete a service request should normally be minimised. </a:t>
            </a:r>
          </a:p>
          <a:p>
            <a:r>
              <a:rPr lang="en-US"/>
              <a:t>Service state information may have to be included in messages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design stages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Logical interface design</a:t>
            </a:r>
          </a:p>
          <a:p>
            <a:pPr lvl="1"/>
            <a:r>
              <a:rPr lang="en-US" sz="2000"/>
              <a:t>Starts with the service requirements and defines the operation names and parameters associated with the service.  Exceptions should also be defined</a:t>
            </a:r>
          </a:p>
          <a:p>
            <a:r>
              <a:rPr lang="en-US" sz="2400"/>
              <a:t>Message design</a:t>
            </a:r>
          </a:p>
          <a:p>
            <a:pPr lvl="1"/>
            <a:r>
              <a:rPr lang="en-US" sz="2000"/>
              <a:t>Design the structure and organisation of the input and output messages. Notations such as the UML are a more abstract representation than XML</a:t>
            </a:r>
          </a:p>
          <a:p>
            <a:r>
              <a:rPr lang="en-US" sz="2400"/>
              <a:t>WSDL description	</a:t>
            </a:r>
          </a:p>
          <a:p>
            <a:pPr lvl="1"/>
            <a:r>
              <a:rPr lang="en-US" sz="2000"/>
              <a:t>The logical specification is converted to a WSDL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interface design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837356"/>
          <a:ext cx="8229600" cy="364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Outputs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6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Exceptions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 err="1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MakeCatalog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mcIn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/>
                      </a:r>
                      <a:b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PDF-flag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mcOut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the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for that company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mcFault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Compare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compIn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Entry attribute (up to 6)</a:t>
                      </a:r>
                      <a:b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number (up to 4)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compOut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page showing comparison table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compFault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catalog number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Unknown attribute</a:t>
                      </a:r>
                    </a:p>
                  </a:txBody>
                  <a:tcPr marL="68580" marR="68580" marT="36195" marB="0"/>
                </a:tc>
              </a:tr>
              <a:tr h="6971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Lookup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lookIn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lookOut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page with the item information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lookFault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</a:t>
                      </a:r>
                      <a:r>
                        <a:rPr lang="en-GB" sz="16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number</a:t>
                      </a:r>
                    </a:p>
                  </a:txBody>
                  <a:tcPr marL="68580" marR="68580" marT="36195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Catalog interface design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94243" y="1634707"/>
          <a:ext cx="8227404" cy="4556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204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Operation</a:t>
                      </a:r>
                      <a:endParaRPr lang="en-GB" sz="15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b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Outputs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500" b="1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Exceptions</a:t>
                      </a:r>
                      <a:endParaRPr lang="en-GB" sz="15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searchIn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 string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searchOut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URL of web page with search results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searchFault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Badly formed search string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CheckDelivery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gdIn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  <a:b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</a:b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items required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gdOut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Expected delivery date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gdFault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catalog number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 availability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Zero items requested</a:t>
                      </a:r>
                    </a:p>
                  </a:txBody>
                  <a:tcPr marL="68580" marR="68580" marT="36195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PlaceOrder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poIn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Company id</a:t>
                      </a: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items required</a:t>
                      </a:r>
                    </a:p>
                    <a:p>
                      <a:pPr algn="l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i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poOut</a:t>
                      </a:r>
                      <a:endParaRPr lang="en-GB" sz="15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 number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items required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Predicted delivery date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Unit price estimate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Total price estimate</a:t>
                      </a:r>
                    </a:p>
                  </a:txBody>
                  <a:tcPr marL="68580" marR="68580" marT="36195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i="1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poFault</a:t>
                      </a:r>
                      <a:endParaRPr lang="en-GB" sz="15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company id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Invalid </a:t>
                      </a:r>
                      <a:r>
                        <a:rPr lang="en-GB" sz="1500" dirty="0" err="1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catalog</a:t>
                      </a: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number</a:t>
                      </a:r>
                    </a:p>
                    <a:p>
                      <a:pPr algn="just">
                        <a:spcAft>
                          <a:spcPts val="300"/>
                        </a:spcAft>
                      </a:pPr>
                      <a:r>
                        <a:rPr lang="en-GB" sz="15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Zero items </a:t>
                      </a:r>
                      <a:r>
                        <a:rPr lang="en-GB" sz="15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requested</a:t>
                      </a:r>
                      <a:endParaRPr lang="en-GB" sz="15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68580" marR="68580" marT="36195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Service implementation and deployment</a:t>
            </a:r>
            <a:endParaRPr lang="en-US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Programming services using a standard programming language or a workflow language</a:t>
            </a:r>
          </a:p>
          <a:p>
            <a:r>
              <a:rPr lang="en-US" dirty="0" smtClean="0"/>
              <a:t>Services then have to be tested by creating input messages and checking that the output messages produced are as expected</a:t>
            </a:r>
          </a:p>
          <a:p>
            <a:r>
              <a:rPr lang="en-US" dirty="0" smtClean="0"/>
              <a:t>Deployment involves </a:t>
            </a:r>
            <a:r>
              <a:rPr lang="en-US" dirty="0" err="1" smtClean="0"/>
              <a:t>publicising</a:t>
            </a:r>
            <a:r>
              <a:rPr lang="en-US" dirty="0" smtClean="0"/>
              <a:t> the service and installing it on a web server. Current servers provide support for service installation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Information about your business, contact details, etc. This is important for trust reasons. Users of a service have to be confident that it will not behave maliciously. </a:t>
            </a:r>
          </a:p>
          <a:p>
            <a:r>
              <a:rPr lang="en-GB" dirty="0" smtClean="0"/>
              <a:t>An informal description of the functionality provided by the service. This helps potential users to decide if the service is what they want. </a:t>
            </a:r>
          </a:p>
          <a:p>
            <a:r>
              <a:rPr lang="en-GB" dirty="0" smtClean="0"/>
              <a:t>A detailed description of the interface types and semantics.</a:t>
            </a:r>
          </a:p>
          <a:p>
            <a:r>
              <a:rPr lang="en-GB" dirty="0" smtClean="0"/>
              <a:t>Subscription information that allows users to register for information about updates to the service.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Service-oriented architectures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means of developing distributed systems where the components are stand-alone services</a:t>
            </a:r>
          </a:p>
          <a:p>
            <a:r>
              <a:rPr lang="en-US"/>
              <a:t>Services may execute on different computers from different service providers</a:t>
            </a:r>
          </a:p>
          <a:p>
            <a:r>
              <a:rPr lang="en-US"/>
              <a:t>Standard protocols have been developed to support service communication and information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definition of input and output messages</a:t>
            </a:r>
            <a:endParaRPr lang="en-US" dirty="0"/>
          </a:p>
        </p:txBody>
      </p:sp>
      <p:pic>
        <p:nvPicPr>
          <p:cNvPr id="4" name="Content Placeholder 3" descr="19.10 MessageUML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27814" r="-27814"/>
              <a:stretch>
                <a:fillRect/>
              </a:stretch>
            </p:blipFill>
          </mc:Choice>
          <mc:Fallback>
            <p:blipFill>
              <a:blip r:embed="rId3"/>
              <a:srcRect l="-27814" r="-27814"/>
              <a:stretch>
                <a:fillRect/>
              </a:stretch>
            </p:blipFill>
          </mc:Fallback>
        </mc:AlternateContent>
        <p:spPr>
          <a:xfrm>
            <a:off x="416664" y="1519140"/>
            <a:ext cx="9000946" cy="495017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Legacy system services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important application of services is to provide access to functionality embedded in legacy systems</a:t>
            </a:r>
          </a:p>
          <a:p>
            <a:r>
              <a:rPr lang="en-US"/>
              <a:t>Legacy systems offer extensive functionality and this can reduce the cost of service implementation</a:t>
            </a:r>
          </a:p>
          <a:p>
            <a:r>
              <a:rPr lang="en-US"/>
              <a:t>External applications can access this functionality through the service interfaces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/>
              <a:t>providing access to a legacy system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1 MaintenanceServ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530" r="-1530"/>
              <a:stretch>
                <a:fillRect/>
              </a:stretch>
            </p:blipFill>
          </mc:Choice>
          <mc:Fallback>
            <p:blipFill>
              <a:blip r:embed="rId3"/>
              <a:srcRect l="-1530" r="-1530"/>
              <a:stretch>
                <a:fillRect/>
              </a:stretch>
            </p:blipFill>
          </mc:Fallback>
        </mc:AlternateContent>
        <p:spPr>
          <a:xfrm>
            <a:off x="1119270" y="1991991"/>
            <a:ext cx="7041758" cy="387269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 with services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Existing services are composed and configured to create new composite services and applications</a:t>
            </a:r>
          </a:p>
          <a:p>
            <a:pPr>
              <a:lnSpc>
                <a:spcPct val="90000"/>
              </a:lnSpc>
            </a:pPr>
            <a:r>
              <a:rPr lang="en-US"/>
              <a:t>The basis for service composition is often a workflow</a:t>
            </a:r>
          </a:p>
          <a:p>
            <a:pPr lvl="1">
              <a:lnSpc>
                <a:spcPct val="90000"/>
              </a:lnSpc>
            </a:pPr>
            <a:r>
              <a:rPr lang="en-US"/>
              <a:t>Workflows are logical sequences of activities that, together, model a coherent business process</a:t>
            </a:r>
          </a:p>
          <a:p>
            <a:pPr lvl="1">
              <a:lnSpc>
                <a:spcPct val="90000"/>
              </a:lnSpc>
            </a:pPr>
            <a:r>
              <a:rPr lang="en-US"/>
              <a:t>For example, provide a travel reservation services which allows flights, car hire and hotel bookings to be coordinated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Vacation </a:t>
            </a:r>
            <a:r>
              <a:rPr lang="en-US" dirty="0"/>
              <a:t>package workflow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2 VacationPackageWflow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20451" b="-20451"/>
              <a:stretch>
                <a:fillRect/>
              </a:stretch>
            </p:blipFill>
          </mc:Choice>
          <mc:Fallback>
            <p:blipFill>
              <a:blip r:embed="rId3"/>
              <a:srcRect t="-20451" b="-20451"/>
              <a:stretch>
                <a:fillRect/>
              </a:stretch>
            </p:blipFill>
          </mc:Fallback>
        </mc:AlternateContent>
        <p:spPr>
          <a:xfrm>
            <a:off x="511248" y="1856890"/>
            <a:ext cx="8229600" cy="4525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construction by composition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3 ConstByCompo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76186" b="-76186"/>
              <a:stretch>
                <a:fillRect/>
              </a:stretch>
            </p:blipFill>
          </mc:Choice>
          <mc:Fallback>
            <p:blipFill>
              <a:blip r:embed="rId3"/>
              <a:srcRect t="-76186" b="-76186"/>
              <a:stretch>
                <a:fillRect/>
              </a:stretch>
            </p:blipFill>
          </mc:Fallback>
        </mc:AlternateContent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by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en-GB" i="1" dirty="0" smtClean="0"/>
              <a:t>Formulate outline workflow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In this initial stage of service design, you use the requirements for the composite service as a basis for creating an ‘ideal’ service design. </a:t>
            </a:r>
          </a:p>
          <a:p>
            <a:r>
              <a:rPr lang="en-GB" i="1" dirty="0" smtClean="0"/>
              <a:t>Discover services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During this stage of the process, you search service registries or </a:t>
            </a:r>
            <a:r>
              <a:rPr lang="en-GB" dirty="0" err="1" smtClean="0"/>
              <a:t>catalogs</a:t>
            </a:r>
            <a:r>
              <a:rPr lang="en-GB" dirty="0" smtClean="0"/>
              <a:t> to discover what services exist, who provides these services and the details of the service provision.</a:t>
            </a:r>
          </a:p>
          <a:p>
            <a:r>
              <a:rPr lang="en-GB" i="1" dirty="0" smtClean="0"/>
              <a:t>Select possible services</a:t>
            </a:r>
          </a:p>
          <a:p>
            <a:pPr lvl="1"/>
            <a:r>
              <a:rPr lang="en-GB" dirty="0" smtClean="0"/>
              <a:t>Your selection criteria will obviously include the functionality of the services offered. They may also include the cost of the services and the quality of service (responsiveness, availability, etc.) offered.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19 Service-oriented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by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Refine workflow</a:t>
            </a:r>
            <a:r>
              <a:rPr lang="en-GB" dirty="0" smtClean="0"/>
              <a:t>. </a:t>
            </a:r>
          </a:p>
          <a:p>
            <a:pPr lvl="1"/>
            <a:r>
              <a:rPr lang="en-GB" dirty="0" smtClean="0"/>
              <a:t>This involves adding detail to the abstract description and perhaps adding or removing workflow activities. </a:t>
            </a:r>
            <a:endParaRPr lang="en-US" dirty="0" smtClean="0"/>
          </a:p>
          <a:p>
            <a:r>
              <a:rPr lang="en-GB" i="1" dirty="0" smtClean="0"/>
              <a:t>Create workflow program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During this stage, the abstract workflow design is transformed to an executable program and the service interface is defined. You can use a conventional programming language, such as Java or a workflow language, such as WS-BPEL. </a:t>
            </a:r>
          </a:p>
          <a:p>
            <a:r>
              <a:rPr lang="en-GB" i="1" dirty="0" smtClean="0"/>
              <a:t>Test completed service or application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The process of testing the completed, composite service is more complex than component testing in situations where external services are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fragment of a hotel booking workflow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4 HotelBookingWflow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0528" r="-10528"/>
              <a:stretch>
                <a:fillRect/>
              </a:stretch>
            </p:blipFill>
          </mc:Choice>
          <mc:Fallback>
            <p:blipFill>
              <a:blip r:embed="rId3"/>
              <a:srcRect l="-10528" r="-10528"/>
              <a:stretch>
                <a:fillRect/>
              </a:stretch>
            </p:blipFill>
          </mc:Fallback>
        </mc:AlternateContent>
        <p:spPr>
          <a:xfrm>
            <a:off x="-502153" y="1600200"/>
            <a:ext cx="9879223" cy="543319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Workflow design and implementation</a:t>
            </a:r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WS-BPEL is an XML-standard for workflow specification. However, WS-BPEL descriptions are long and unreadable</a:t>
            </a:r>
          </a:p>
          <a:p>
            <a:r>
              <a:rPr lang="en-US" smtClean="0"/>
              <a:t>Graphical workflow notations, such as BPMN, are more readable and WS-BPEL can be generated from them</a:t>
            </a:r>
          </a:p>
          <a:p>
            <a:r>
              <a:rPr lang="en-US" smtClean="0"/>
              <a:t>In inter-organisational systems, separate workflows are created for each organisation and linked through message exchange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</a:t>
            </a:r>
            <a:r>
              <a:rPr lang="en-US" dirty="0"/>
              <a:t>-oriented architecture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 SOA-Triangle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t="-3978" b="-3978"/>
              <a:stretch>
                <a:fillRect/>
              </a:stretch>
            </p:blipFill>
          </mc:Choice>
          <mc:Fallback>
            <p:blipFill>
              <a:blip r:embed="rId3"/>
              <a:srcRect t="-3978" b="-3978"/>
              <a:stretch>
                <a:fillRect/>
              </a:stretch>
            </p:blipFill>
          </mc:Fallback>
        </mc:AlternateContent>
        <p:spPr>
          <a:xfrm>
            <a:off x="1220297" y="1901828"/>
            <a:ext cx="6638231" cy="36507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</a:t>
            </a:r>
            <a:r>
              <a:rPr lang="en-US" dirty="0"/>
              <a:t>workflows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15 InteractingWorkflows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25970" r="-25970"/>
              <a:stretch>
                <a:fillRect/>
              </a:stretch>
            </p:blipFill>
          </mc:Choice>
          <mc:Fallback>
            <p:blipFill>
              <a:blip r:embed="rId3"/>
              <a:srcRect l="-25970" r="-25970"/>
              <a:stretch>
                <a:fillRect/>
              </a:stretch>
            </p:blipFill>
          </mc:Fallback>
        </mc:AlternateContent>
        <p:spPr>
          <a:xfrm>
            <a:off x="-1524407" y="1620288"/>
            <a:ext cx="11608438" cy="638419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testing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is intended to find defects and demonstrate that a system meets its functional and non-functional </a:t>
            </a:r>
            <a:r>
              <a:rPr lang="en-US" dirty="0" smtClean="0"/>
              <a:t>requirements.</a:t>
            </a:r>
          </a:p>
          <a:p>
            <a:r>
              <a:rPr lang="en-US" dirty="0"/>
              <a:t>Service testing is difficult as (external) services are ‘black-boxes’. Testing techniques that rely on the program source code cannot be </a:t>
            </a:r>
            <a:r>
              <a:rPr lang="en-US" dirty="0" smtClean="0"/>
              <a:t>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 testing problems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/>
              <a:t>External services may be modified by the service provider thus invalidating tests which have been </a:t>
            </a:r>
            <a:r>
              <a:rPr lang="en-US" sz="2200" dirty="0" smtClean="0"/>
              <a:t>completed.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Dynamic binding means that the service used in an application may vary - the application tests are not, therefore, </a:t>
            </a:r>
            <a:r>
              <a:rPr lang="en-US" sz="2200" dirty="0" smtClean="0"/>
              <a:t>reliable.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The non-functional </a:t>
            </a:r>
            <a:r>
              <a:rPr lang="en-US" sz="2200" dirty="0" err="1"/>
              <a:t>behaviour</a:t>
            </a:r>
            <a:r>
              <a:rPr lang="en-US" sz="2200" dirty="0"/>
              <a:t> of the service is unpredictable because it depends on </a:t>
            </a:r>
            <a:r>
              <a:rPr lang="en-US" sz="2200" dirty="0" smtClean="0"/>
              <a:t>load.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If services have to be paid for as used, testing a service may be </a:t>
            </a:r>
            <a:r>
              <a:rPr lang="en-US" sz="2200" dirty="0" smtClean="0"/>
              <a:t>expensive.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It may be difficult to invoke compensating actions in external services as these may rely on the failure of other services which cannot be </a:t>
            </a:r>
            <a:r>
              <a:rPr lang="en-US" sz="2200" dirty="0" smtClean="0"/>
              <a:t>simulated.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 smtClean="0"/>
              <a:t>The service engineering process involves identifying candidate services for implementation, defining the service interface and implementing, testing and deploying the service.</a:t>
            </a: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sz="2000" dirty="0" smtClean="0">
                <a:latin typeface="Helvetica" charset="0"/>
              </a:rPr>
              <a:t>Service </a:t>
            </a:r>
            <a:r>
              <a:rPr lang="en-GB" sz="2000" dirty="0">
                <a:latin typeface="Helvetica" charset="0"/>
              </a:rPr>
              <a:t>interfaces may be defined for legacy software systems which may then be reused in other applications.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Helvetica" charset="0"/>
              </a:rPr>
              <a:t>Software development using services involves creating programs by composing and configuring services to create new composite services.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Helvetica" charset="0"/>
              </a:rPr>
              <a:t>Business process models define the activities and information exchange in business processes. Activities in the business process may be implemented by services so the business process model represents a service composition.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Helvetica" charset="0"/>
              </a:rPr>
              <a:t>Techniques of software testing based on source-code analysis cannot be used in service-oriented systems that rely on externally provided services.</a:t>
            </a:r>
            <a:endParaRPr lang="en-GB" sz="2400" dirty="0">
              <a:latin typeface="Helvetica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Benefits of SOA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Services can be provided locally or outsourced to external providers</a:t>
            </a:r>
          </a:p>
          <a:p>
            <a:r>
              <a:rPr lang="en-US"/>
              <a:t>Services are language-independent</a:t>
            </a:r>
          </a:p>
          <a:p>
            <a:r>
              <a:rPr lang="en-US"/>
              <a:t>Investment in legacy systems can be preserved</a:t>
            </a:r>
          </a:p>
          <a:p>
            <a:r>
              <a:rPr lang="en-US"/>
              <a:t>Inter-organisational computing is facilitated through simplified information exchange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standards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SOAP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message exchange standard that supports service communication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WSDL (Web Service Definition Language)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standard allows a service interface and its bindings to be defined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WS</a:t>
            </a:r>
            <a:r>
              <a:rPr lang="en-US" sz="2400" dirty="0"/>
              <a:t>-BPEL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standard for workflow languages used to define service composition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service standards</a:t>
            </a:r>
            <a:r>
              <a:rPr lang="en-GB" dirty="0" smtClean="0"/>
              <a:t> </a:t>
            </a:r>
            <a:endParaRPr lang="en-US" dirty="0"/>
          </a:p>
        </p:txBody>
      </p:sp>
      <p:pic>
        <p:nvPicPr>
          <p:cNvPr id="4" name="Content Placeholder 3" descr="19.2 WSProtocolStack.eps"/>
          <p:cNvPicPr>
            <a:picLocks noGrp="1" noChangeAspect="1"/>
          </p:cNvPicPr>
          <p:nvPr>
            <p:ph idx="1"/>
          </p:nvPr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rcRect l="-16078" r="-16078"/>
              <a:stretch>
                <a:fillRect/>
              </a:stretch>
            </p:blipFill>
          </mc:Choice>
          <mc:Fallback>
            <p:blipFill>
              <a:blip r:embed="rId3"/>
              <a:srcRect l="-16078" r="-16078"/>
              <a:stretch>
                <a:fillRect/>
              </a:stretch>
            </p:blipFill>
          </mc:Fallback>
        </mc:AlternateContent>
        <p:spPr>
          <a:xfrm>
            <a:off x="716388" y="1856890"/>
            <a:ext cx="7530595" cy="41415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dirty="0" smtClean="0"/>
              <a:t>Current web services standards have been criticized as ‘heavyweight’ standards that are over-general and inefficient. </a:t>
            </a:r>
          </a:p>
          <a:p>
            <a:r>
              <a:rPr lang="en-GB" sz="2200" dirty="0" smtClean="0"/>
              <a:t>REST (</a:t>
            </a:r>
            <a:r>
              <a:rPr lang="en-GB" sz="2200" dirty="0" err="1" smtClean="0"/>
              <a:t>REpresentational</a:t>
            </a:r>
            <a:r>
              <a:rPr lang="en-GB" sz="2200" dirty="0" smtClean="0"/>
              <a:t> State Transfer) is an architectural style based on transferring representations of resources from a server to a client. </a:t>
            </a:r>
          </a:p>
          <a:p>
            <a:r>
              <a:rPr lang="en-GB" sz="2200" dirty="0" smtClean="0"/>
              <a:t>This style underlies the web as a whole and is simpler than SOAP/WSDL for implementing web services.</a:t>
            </a:r>
          </a:p>
          <a:p>
            <a:r>
              <a:rPr lang="en-GB" sz="2200" dirty="0" err="1" smtClean="0"/>
              <a:t>RESTFul</a:t>
            </a:r>
            <a:r>
              <a:rPr lang="en-GB" sz="2200" dirty="0" smtClean="0"/>
              <a:t> services involve a lower overhead than so-called ‘big web services’ and are used by many organizations implementing service-based systems that do not rely on externally-provided services.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19 Service-oriented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8437-7EE6-ED48-AB3C-19DA85FCB265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2637</TotalTime>
  <Words>3143</Words>
  <Application>Microsoft Office PowerPoint</Application>
  <PresentationFormat>On-screen Show (4:3)</PresentationFormat>
  <Paragraphs>422</Paragraphs>
  <Slides>53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SE9</vt:lpstr>
      <vt:lpstr>Chapter 19 – Service-oriented Architecture</vt:lpstr>
      <vt:lpstr>Topics covered</vt:lpstr>
      <vt:lpstr>Web services</vt:lpstr>
      <vt:lpstr>Service-oriented architectures</vt:lpstr>
      <vt:lpstr>Service-oriented architecture </vt:lpstr>
      <vt:lpstr>Benefits of SOA</vt:lpstr>
      <vt:lpstr>Key standards</vt:lpstr>
      <vt:lpstr>Web service standards </vt:lpstr>
      <vt:lpstr>RESTful web services</vt:lpstr>
      <vt:lpstr>Services scenario</vt:lpstr>
      <vt:lpstr>A service-based, in-car information system </vt:lpstr>
      <vt:lpstr>Advantage of SOA for this application</vt:lpstr>
      <vt:lpstr>Service-oriented software engineering</vt:lpstr>
      <vt:lpstr>Services as reusable components</vt:lpstr>
      <vt:lpstr>Web service description language</vt:lpstr>
      <vt:lpstr>Organization of a WSDL specification </vt:lpstr>
      <vt:lpstr>WSDL specification components</vt:lpstr>
      <vt:lpstr>Part of a WSDL description for a web service </vt:lpstr>
      <vt:lpstr>Part of a WSDL description for a web service </vt:lpstr>
      <vt:lpstr>Service engineering</vt:lpstr>
      <vt:lpstr>The service engineering process </vt:lpstr>
      <vt:lpstr>Stages of service engineering</vt:lpstr>
      <vt:lpstr>Service candidate identification</vt:lpstr>
      <vt:lpstr>Task and entity-oriented services</vt:lpstr>
      <vt:lpstr>Service classification </vt:lpstr>
      <vt:lpstr>Key points</vt:lpstr>
      <vt:lpstr>Chapter 19 – Service-oriented Architecture</vt:lpstr>
      <vt:lpstr>Service identification</vt:lpstr>
      <vt:lpstr>Service identification example</vt:lpstr>
      <vt:lpstr>Catalog services</vt:lpstr>
      <vt:lpstr>Catalogue - Non-functional requirements</vt:lpstr>
      <vt:lpstr>Functional descriptions of catalog service operations </vt:lpstr>
      <vt:lpstr>Functional descriptions of catalog service operations </vt:lpstr>
      <vt:lpstr>Service interface design</vt:lpstr>
      <vt:lpstr>Interface design stages</vt:lpstr>
      <vt:lpstr>Catalog interface design </vt:lpstr>
      <vt:lpstr>Catalog interface design </vt:lpstr>
      <vt:lpstr>Service implementation and deployment</vt:lpstr>
      <vt:lpstr>Service descriptions</vt:lpstr>
      <vt:lpstr>UML definition of input and output messages</vt:lpstr>
      <vt:lpstr>Legacy system services</vt:lpstr>
      <vt:lpstr>Services providing access to a legacy system </vt:lpstr>
      <vt:lpstr>Software development with services</vt:lpstr>
      <vt:lpstr>Vacation package workflow </vt:lpstr>
      <vt:lpstr>Service construction by composition </vt:lpstr>
      <vt:lpstr>Construction by composition</vt:lpstr>
      <vt:lpstr>Construction by composition</vt:lpstr>
      <vt:lpstr>A fragment of a hotel booking workflow </vt:lpstr>
      <vt:lpstr>Workflow design and implementation</vt:lpstr>
      <vt:lpstr>Interacting workflows </vt:lpstr>
      <vt:lpstr>Service testing</vt:lpstr>
      <vt:lpstr>Service testing problems</vt:lpstr>
      <vt:lpstr>Key points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19</dc:title>
  <dc:creator>Ian Sommerville</dc:creator>
  <cp:lastModifiedBy>ismail - [2010]</cp:lastModifiedBy>
  <cp:revision>10</cp:revision>
  <dcterms:created xsi:type="dcterms:W3CDTF">2010-02-06T08:09:03Z</dcterms:created>
  <dcterms:modified xsi:type="dcterms:W3CDTF">2021-02-03T04:14:26Z</dcterms:modified>
</cp:coreProperties>
</file>