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300"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1" r:id="rId43"/>
    <p:sldId id="302" r:id="rId44"/>
    <p:sldId id="298"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81" d="100"/>
          <a:sy n="81" d="100"/>
        </p:scale>
        <p:origin x="1502" y="1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3903649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DFA5B568-5292-D976-8ED3-3B23AF7A03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92268" y="228600"/>
            <a:ext cx="9318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5D997BC-36C5-9D37-1491-4372CC19B6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92268" y="228600"/>
            <a:ext cx="9318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tutorialzine.com/2013/10/12-awesome-css3-features-you-can-finally-u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9E5DCB-0E1E-B1C0-D4DD-1E8400129524}"/>
              </a:ext>
            </a:extLst>
          </p:cNvPr>
          <p:cNvSpPr>
            <a:spLocks noGrp="1"/>
          </p:cNvSpPr>
          <p:nvPr>
            <p:ph type="ctrTitle"/>
          </p:nvPr>
        </p:nvSpPr>
        <p:spPr>
          <a:xfrm>
            <a:off x="986118" y="735106"/>
            <a:ext cx="7540322" cy="2928470"/>
          </a:xfrm>
        </p:spPr>
        <p:txBody>
          <a:bodyPr anchor="b">
            <a:normAutofit/>
          </a:bodyPr>
          <a:lstStyle/>
          <a:p>
            <a:pPr algn="l"/>
            <a:r>
              <a:rPr lang="en-US" sz="4200">
                <a:solidFill>
                  <a:srgbClr val="FFFFFF"/>
                </a:solidFill>
              </a:rPr>
              <a:t>Unit 1</a:t>
            </a:r>
            <a:br>
              <a:rPr lang="en-US" sz="4200">
                <a:solidFill>
                  <a:srgbClr val="FFFFFF"/>
                </a:solidFill>
              </a:rPr>
            </a:br>
            <a:r>
              <a:rPr lang="en-US" sz="4200">
                <a:solidFill>
                  <a:srgbClr val="FFFFFF"/>
                </a:solidFill>
              </a:rPr>
              <a:t>Cascading Style Sheets (CSS)</a:t>
            </a:r>
            <a:br>
              <a:rPr lang="en-US" sz="4200">
                <a:solidFill>
                  <a:srgbClr val="FFFFFF"/>
                </a:solidFill>
              </a:rPr>
            </a:br>
            <a:endParaRPr lang="en-US" sz="4200">
              <a:solidFill>
                <a:srgbClr val="FFFFFF"/>
              </a:solidFill>
            </a:endParaRPr>
          </a:p>
        </p:txBody>
      </p:sp>
      <p:sp>
        <p:nvSpPr>
          <p:cNvPr id="3" name="TextBox 2">
            <a:extLst>
              <a:ext uri="{FF2B5EF4-FFF2-40B4-BE49-F238E27FC236}">
                <a16:creationId xmlns:a16="http://schemas.microsoft.com/office/drawing/2014/main" id="{F6C07435-1C17-2A52-E9D2-477BD0CAD139}"/>
              </a:ext>
            </a:extLst>
          </p:cNvPr>
          <p:cNvSpPr txBox="1"/>
          <p:nvPr/>
        </p:nvSpPr>
        <p:spPr>
          <a:xfrm>
            <a:off x="2400298" y="4495800"/>
            <a:ext cx="4343400" cy="1200329"/>
          </a:xfrm>
          <a:prstGeom prst="rect">
            <a:avLst/>
          </a:prstGeom>
          <a:noFill/>
        </p:spPr>
        <p:txBody>
          <a:bodyPr wrap="square" rtlCol="0">
            <a:spAutoFit/>
          </a:bodyPr>
          <a:lstStyle/>
          <a:p>
            <a:pPr algn="ctr"/>
            <a:r>
              <a:rPr lang="en-US" dirty="0"/>
              <a:t>Ms. Divya Singhal</a:t>
            </a:r>
          </a:p>
          <a:p>
            <a:pPr algn="ctr"/>
            <a:r>
              <a:rPr lang="en-US" dirty="0"/>
              <a:t>Assistant Professor</a:t>
            </a:r>
          </a:p>
          <a:p>
            <a:pPr algn="ctr"/>
            <a:r>
              <a:rPr lang="en-US" dirty="0"/>
              <a:t>KIET Group of Institutions, Delhi- NCR, Ghaziabad</a:t>
            </a:r>
          </a:p>
        </p:txBody>
      </p:sp>
    </p:spTree>
    <p:extLst>
      <p:ext uri="{BB962C8B-B14F-4D97-AF65-F5344CB8AC3E}">
        <p14:creationId xmlns:p14="http://schemas.microsoft.com/office/powerpoint/2010/main" val="39378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Inline Style</a:t>
            </a:r>
          </a:p>
        </p:txBody>
      </p:sp>
      <p:sp>
        <p:nvSpPr>
          <p:cNvPr id="3" name="Content Placeholder 2"/>
          <p:cNvSpPr>
            <a:spLocks noGrp="1"/>
          </p:cNvSpPr>
          <p:nvPr>
            <p:ph idx="1"/>
          </p:nvPr>
        </p:nvSpPr>
        <p:spPr/>
        <p:txBody>
          <a:bodyPr/>
          <a:lstStyle/>
          <a:p>
            <a:pPr algn="just" hangingPunct="0"/>
            <a:r>
              <a:rPr lang="en-US" dirty="0"/>
              <a:t>It is possible to place CSS right in your HTML code, and this method of CSS usage is referred to as </a:t>
            </a:r>
            <a:r>
              <a:rPr lang="en-US" b="1" dirty="0"/>
              <a:t>inline </a:t>
            </a:r>
            <a:r>
              <a:rPr lang="en-US" b="1" dirty="0" err="1"/>
              <a:t>css</a:t>
            </a:r>
            <a:r>
              <a:rPr lang="en-US" dirty="0"/>
              <a:t>. </a:t>
            </a:r>
          </a:p>
          <a:p>
            <a:pPr algn="just" hangingPunct="0"/>
            <a:r>
              <a:rPr lang="en-US" dirty="0"/>
              <a:t>Inline CSS has the </a:t>
            </a:r>
            <a:r>
              <a:rPr lang="en-US" b="1" dirty="0"/>
              <a:t>highest priority </a:t>
            </a:r>
            <a:r>
              <a:rPr lang="en-US" dirty="0"/>
              <a:t>out of external, internal, and inline CSS. </a:t>
            </a:r>
          </a:p>
          <a:p>
            <a:pPr algn="just" hangingPunct="0"/>
            <a:r>
              <a:rPr lang="en-US" dirty="0"/>
              <a:t>This means that you can </a:t>
            </a:r>
            <a:r>
              <a:rPr lang="en-US" b="1" dirty="0"/>
              <a:t>override styles </a:t>
            </a:r>
            <a:r>
              <a:rPr lang="en-US" dirty="0"/>
              <a:t>that are defined in external or internal by using inline CSS. </a:t>
            </a:r>
          </a:p>
          <a:p>
            <a:pPr algn="just"/>
            <a:r>
              <a:rPr lang="en-US" dirty="0"/>
              <a:t>If you want to add a style inside an HTML element all you have to do is specify the desired CSS properties with the </a:t>
            </a:r>
            <a:r>
              <a:rPr lang="en-US" b="1" dirty="0"/>
              <a:t>style</a:t>
            </a:r>
            <a:r>
              <a:rPr lang="en-US" dirty="0"/>
              <a:t> HTML attribute. </a:t>
            </a:r>
          </a:p>
          <a:p>
            <a:pPr algn="just"/>
            <a:r>
              <a:rPr lang="en-US" dirty="0"/>
              <a:t>Example:</a:t>
            </a:r>
          </a:p>
        </p:txBody>
      </p:sp>
      <p:sp>
        <p:nvSpPr>
          <p:cNvPr id="4" name="TextBox 3"/>
          <p:cNvSpPr txBox="1"/>
          <p:nvPr/>
        </p:nvSpPr>
        <p:spPr>
          <a:xfrm>
            <a:off x="838200" y="5562600"/>
            <a:ext cx="7467600"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pPr lvl="1">
              <a:buNone/>
            </a:pPr>
            <a:r>
              <a:rPr lang="en-US" i="1" dirty="0"/>
              <a:t>&lt;p </a:t>
            </a:r>
            <a:r>
              <a:rPr lang="en-US" b="1" i="1" dirty="0"/>
              <a:t>style</a:t>
            </a:r>
            <a:r>
              <a:rPr lang="en-US" i="1" dirty="0"/>
              <a:t>="background: blue; color: white;"&gt; My Inline CSS &lt;/p&gt;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Internal Style Sheet</a:t>
            </a:r>
          </a:p>
        </p:txBody>
      </p:sp>
      <p:sp>
        <p:nvSpPr>
          <p:cNvPr id="3" name="Content Placeholder 2"/>
          <p:cNvSpPr>
            <a:spLocks noGrp="1"/>
          </p:cNvSpPr>
          <p:nvPr>
            <p:ph idx="1"/>
          </p:nvPr>
        </p:nvSpPr>
        <p:spPr/>
        <p:txBody>
          <a:bodyPr>
            <a:normAutofit/>
          </a:bodyPr>
          <a:lstStyle/>
          <a:p>
            <a:pPr algn="just" hangingPunct="0"/>
            <a:r>
              <a:rPr lang="en-US" dirty="0"/>
              <a:t>This type of CSS is only for </a:t>
            </a:r>
            <a:r>
              <a:rPr lang="en-US" b="1" dirty="0"/>
              <a:t>Single Web Page</a:t>
            </a:r>
            <a:r>
              <a:rPr lang="en-US" dirty="0"/>
              <a:t>.</a:t>
            </a:r>
          </a:p>
          <a:p>
            <a:pPr algn="just"/>
            <a:r>
              <a:rPr lang="en-US" dirty="0"/>
              <a:t>When using internal CSS, we must add a new tag, </a:t>
            </a:r>
            <a:r>
              <a:rPr lang="en-US" b="1" dirty="0"/>
              <a:t>&lt;style&gt;, </a:t>
            </a:r>
            <a:r>
              <a:rPr lang="en-US" dirty="0"/>
              <a:t>inside the </a:t>
            </a:r>
            <a:r>
              <a:rPr lang="en-US" b="1" dirty="0"/>
              <a:t>&lt;head&gt; </a:t>
            </a:r>
            <a:r>
              <a:rPr lang="en-US" dirty="0"/>
              <a:t>tag. </a:t>
            </a:r>
          </a:p>
          <a:p>
            <a:pPr algn="just"/>
            <a:r>
              <a:rPr lang="en-US" dirty="0"/>
              <a:t>The HTML code below contains an example of &lt;style&gt;'s usage. </a:t>
            </a:r>
          </a:p>
          <a:p>
            <a:pPr lvl="2">
              <a:buNone/>
            </a:pPr>
            <a:endParaRPr lang="en-US" dirty="0"/>
          </a:p>
        </p:txBody>
      </p:sp>
      <p:sp>
        <p:nvSpPr>
          <p:cNvPr id="4" name="TextBox 3"/>
          <p:cNvSpPr txBox="1"/>
          <p:nvPr/>
        </p:nvSpPr>
        <p:spPr>
          <a:xfrm>
            <a:off x="914400" y="3048000"/>
            <a:ext cx="7239000" cy="295465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pPr lvl="2">
              <a:buNone/>
            </a:pPr>
            <a:r>
              <a:rPr lang="en-US" sz="2400" i="1" dirty="0"/>
              <a:t>&lt;html&gt;&lt;head&gt;</a:t>
            </a:r>
            <a:endParaRPr lang="en-US" sz="2400" dirty="0"/>
          </a:p>
          <a:p>
            <a:pPr lvl="2">
              <a:buNone/>
            </a:pPr>
            <a:r>
              <a:rPr lang="en-US" sz="2400" i="1" dirty="0"/>
              <a:t>	&lt;style type="text/</a:t>
            </a:r>
            <a:r>
              <a:rPr lang="en-US" sz="2400" i="1" dirty="0" err="1"/>
              <a:t>css</a:t>
            </a:r>
            <a:r>
              <a:rPr lang="en-US" sz="2400" i="1" dirty="0"/>
              <a:t>"&gt;</a:t>
            </a:r>
          </a:p>
          <a:p>
            <a:pPr lvl="2">
              <a:buNone/>
            </a:pPr>
            <a:r>
              <a:rPr lang="en-US" sz="2400" i="1" dirty="0"/>
              <a:t>		p{ color: red;}</a:t>
            </a:r>
          </a:p>
          <a:p>
            <a:pPr lvl="2">
              <a:buNone/>
            </a:pPr>
            <a:r>
              <a:rPr lang="en-US" sz="2400" i="1" dirty="0"/>
              <a:t>	&lt;/style&gt;</a:t>
            </a:r>
            <a:endParaRPr lang="en-US" sz="2400" dirty="0"/>
          </a:p>
          <a:p>
            <a:pPr lvl="2">
              <a:buNone/>
            </a:pPr>
            <a:r>
              <a:rPr lang="en-US" sz="2400" i="1" dirty="0"/>
              <a:t>&lt;/head&gt;&lt;body&gt;</a:t>
            </a:r>
            <a:endParaRPr lang="en-US" sz="2400" dirty="0"/>
          </a:p>
          <a:p>
            <a:pPr lvl="2">
              <a:buNone/>
            </a:pPr>
            <a:r>
              <a:rPr lang="en-US" sz="2400" i="1" dirty="0"/>
              <a:t>	&lt;p&gt;Your page's content!&lt;/p&gt;&lt;/body&gt;</a:t>
            </a:r>
            <a:endParaRPr lang="en-US" sz="2400" dirty="0"/>
          </a:p>
          <a:p>
            <a:pPr lvl="2">
              <a:buNone/>
            </a:pPr>
            <a:r>
              <a:rPr lang="en-US" sz="2400" i="1" dirty="0"/>
              <a:t>&lt;/html&gt;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External Style Sheet</a:t>
            </a:r>
          </a:p>
        </p:txBody>
      </p:sp>
      <p:sp>
        <p:nvSpPr>
          <p:cNvPr id="3" name="Content Placeholder 2"/>
          <p:cNvSpPr>
            <a:spLocks noGrp="1"/>
          </p:cNvSpPr>
          <p:nvPr>
            <p:ph idx="1"/>
          </p:nvPr>
        </p:nvSpPr>
        <p:spPr/>
        <p:txBody>
          <a:bodyPr/>
          <a:lstStyle/>
          <a:p>
            <a:pPr algn="just"/>
            <a:r>
              <a:rPr lang="en-US" dirty="0"/>
              <a:t>When using CSS it is preferable to keep the </a:t>
            </a:r>
            <a:r>
              <a:rPr lang="en-US" b="1" dirty="0"/>
              <a:t>CSS separate from your HTML</a:t>
            </a:r>
            <a:r>
              <a:rPr lang="en-US" dirty="0"/>
              <a:t>. </a:t>
            </a:r>
          </a:p>
          <a:p>
            <a:pPr algn="just"/>
            <a:r>
              <a:rPr lang="en-US" dirty="0"/>
              <a:t>Placing CSS in a separate file allows the web designer to completely differentiate between content (HTML) and design (CSS). </a:t>
            </a:r>
          </a:p>
          <a:p>
            <a:pPr algn="just"/>
            <a:r>
              <a:rPr lang="en-US" dirty="0"/>
              <a:t>External CSS is a file that contains </a:t>
            </a:r>
            <a:r>
              <a:rPr lang="en-US" b="1" dirty="0"/>
              <a:t>only CSS </a:t>
            </a:r>
            <a:r>
              <a:rPr lang="en-US" dirty="0"/>
              <a:t>code and is saved with a </a:t>
            </a:r>
            <a:r>
              <a:rPr lang="en-US" b="1" dirty="0"/>
              <a:t>".</a:t>
            </a:r>
            <a:r>
              <a:rPr lang="en-US" b="1" dirty="0" err="1"/>
              <a:t>css</a:t>
            </a:r>
            <a:r>
              <a:rPr lang="en-US" b="1" dirty="0"/>
              <a:t>"</a:t>
            </a:r>
            <a:r>
              <a:rPr lang="en-US" dirty="0"/>
              <a:t> file extension. </a:t>
            </a:r>
          </a:p>
          <a:p>
            <a:pPr algn="just" hangingPunct="0"/>
            <a:r>
              <a:rPr lang="en-US" dirty="0"/>
              <a:t>This CSS file is then referenced in your HTML using the </a:t>
            </a:r>
            <a:r>
              <a:rPr lang="en-US" b="1" dirty="0"/>
              <a:t>&lt;link&gt; instead of &lt;style&gt;</a:t>
            </a:r>
            <a:r>
              <a:rPr lang="en-US" dirty="0"/>
              <a:t>.</a:t>
            </a:r>
            <a:r>
              <a:rPr lang="en-US"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External Style Sheet (Cont.)</a:t>
            </a:r>
          </a:p>
        </p:txBody>
      </p:sp>
      <p:sp>
        <p:nvSpPr>
          <p:cNvPr id="3" name="Content Placeholder 2"/>
          <p:cNvSpPr>
            <a:spLocks noGrp="1"/>
          </p:cNvSpPr>
          <p:nvPr>
            <p:ph idx="1"/>
          </p:nvPr>
        </p:nvSpPr>
        <p:spPr>
          <a:xfrm>
            <a:off x="190500" y="990600"/>
            <a:ext cx="8763000" cy="685800"/>
          </a:xfrm>
        </p:spPr>
        <p:txBody>
          <a:bodyPr/>
          <a:lstStyle/>
          <a:p>
            <a:r>
              <a:rPr lang="en-US" dirty="0"/>
              <a:t>Example :</a:t>
            </a:r>
          </a:p>
          <a:p>
            <a:pPr>
              <a:buNone/>
            </a:pPr>
            <a:endParaRPr lang="en-US" dirty="0"/>
          </a:p>
        </p:txBody>
      </p:sp>
      <p:sp>
        <p:nvSpPr>
          <p:cNvPr id="5" name="TextBox 4"/>
          <p:cNvSpPr txBox="1"/>
          <p:nvPr/>
        </p:nvSpPr>
        <p:spPr>
          <a:xfrm>
            <a:off x="304800" y="1676400"/>
            <a:ext cx="38100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endParaRPr lang="en-US" dirty="0"/>
          </a:p>
          <a:p>
            <a:r>
              <a:rPr lang="en-US" dirty="0"/>
              <a:t>&lt;p&gt; Hello Friends &lt;/p&gt;</a:t>
            </a:r>
          </a:p>
          <a:p>
            <a:r>
              <a:rPr lang="en-US" dirty="0"/>
              <a:t>&lt;p id=“para1”&gt; How are you? &lt;/p&gt;</a:t>
            </a:r>
          </a:p>
          <a:p>
            <a:endParaRPr lang="en-US" dirty="0"/>
          </a:p>
          <a:p>
            <a:r>
              <a:rPr lang="en-US" dirty="0"/>
              <a:t>&lt;/body&gt;</a:t>
            </a:r>
          </a:p>
          <a:p>
            <a:r>
              <a:rPr lang="en-US" dirty="0"/>
              <a:t>&lt;/html&gt;</a:t>
            </a:r>
          </a:p>
        </p:txBody>
      </p:sp>
      <p:sp>
        <p:nvSpPr>
          <p:cNvPr id="6" name="TextBox 5"/>
          <p:cNvSpPr txBox="1"/>
          <p:nvPr/>
        </p:nvSpPr>
        <p:spPr>
          <a:xfrm>
            <a:off x="4572000" y="1676400"/>
            <a:ext cx="42672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#para1{</a:t>
            </a:r>
          </a:p>
          <a:p>
            <a:r>
              <a:rPr lang="en-US" dirty="0"/>
              <a:t>	 text-align: center;</a:t>
            </a:r>
          </a:p>
          <a:p>
            <a:r>
              <a:rPr lang="en-US" dirty="0"/>
              <a:t>}</a:t>
            </a:r>
          </a:p>
          <a:p>
            <a:r>
              <a:rPr lang="en-US" dirty="0"/>
              <a:t>p</a:t>
            </a:r>
          </a:p>
          <a:p>
            <a:r>
              <a:rPr lang="en-US" dirty="0"/>
              <a:t>{</a:t>
            </a:r>
          </a:p>
          <a:p>
            <a:r>
              <a:rPr lang="en-US" dirty="0"/>
              <a:t>	color : blue;</a:t>
            </a:r>
          </a:p>
          <a:p>
            <a:r>
              <a:rPr lang="en-US" dirty="0"/>
              <a:t>}</a:t>
            </a:r>
          </a:p>
        </p:txBody>
      </p:sp>
      <p:sp>
        <p:nvSpPr>
          <p:cNvPr id="7" name="TextBox 6"/>
          <p:cNvSpPr txBox="1"/>
          <p:nvPr/>
        </p:nvSpPr>
        <p:spPr>
          <a:xfrm>
            <a:off x="4572000" y="4168676"/>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pPr algn="ctr"/>
            <a:r>
              <a:rPr lang="en-US" dirty="0">
                <a:solidFill>
                  <a:srgbClr val="0070C0"/>
                </a:solidFill>
              </a:rPr>
              <a:t>How are you?</a:t>
            </a:r>
          </a:p>
        </p:txBody>
      </p:sp>
      <p:cxnSp>
        <p:nvCxnSpPr>
          <p:cNvPr id="9" name="Shape 8"/>
          <p:cNvCxnSpPr>
            <a:stCxn id="6" idx="0"/>
          </p:cNvCxnSpPr>
          <p:nvPr/>
        </p:nvCxnSpPr>
        <p:spPr>
          <a:xfrm rot="16200000" flipH="1" flipV="1">
            <a:off x="4419600" y="228600"/>
            <a:ext cx="838200" cy="3733800"/>
          </a:xfrm>
          <a:prstGeom prst="curvedConnector4">
            <a:avLst>
              <a:gd name="adj1" fmla="val -27273"/>
              <a:gd name="adj2" fmla="val 9979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allAtOnce"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External Style Sheet (Cont.)</a:t>
            </a:r>
          </a:p>
        </p:txBody>
      </p:sp>
      <p:sp>
        <p:nvSpPr>
          <p:cNvPr id="3" name="Content Placeholder 2"/>
          <p:cNvSpPr>
            <a:spLocks noGrp="1"/>
          </p:cNvSpPr>
          <p:nvPr>
            <p:ph idx="1"/>
          </p:nvPr>
        </p:nvSpPr>
        <p:spPr/>
        <p:txBody>
          <a:bodyPr/>
          <a:lstStyle/>
          <a:p>
            <a:pPr algn="just"/>
            <a:r>
              <a:rPr lang="en-US" dirty="0"/>
              <a:t>Advantages:</a:t>
            </a:r>
          </a:p>
          <a:p>
            <a:pPr lvl="1" hangingPunct="0"/>
            <a:r>
              <a:rPr lang="en-US" dirty="0"/>
              <a:t>It keeps your website design and content separate. </a:t>
            </a:r>
          </a:p>
          <a:p>
            <a:pPr lvl="1" hangingPunct="0"/>
            <a:r>
              <a:rPr lang="en-US" dirty="0"/>
              <a:t>It's much easier to reuse your CSS code if you have it in a separate file. Instead of typing the same CSS code on every web page you have, simply have many pages refer to a single CSS file with the "link" tag. </a:t>
            </a:r>
          </a:p>
          <a:p>
            <a:pPr lvl="1" hangingPunct="0"/>
            <a:r>
              <a:rPr lang="en-US" dirty="0"/>
              <a:t>You can make drastic changes to your web pages with just a few changes in a single CSS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Multiple Classes</a:t>
            </a:r>
          </a:p>
        </p:txBody>
      </p:sp>
      <p:sp>
        <p:nvSpPr>
          <p:cNvPr id="3" name="Content Placeholder 2"/>
          <p:cNvSpPr>
            <a:spLocks noGrp="1"/>
          </p:cNvSpPr>
          <p:nvPr>
            <p:ph idx="1"/>
          </p:nvPr>
        </p:nvSpPr>
        <p:spPr>
          <a:xfrm>
            <a:off x="190500" y="990600"/>
            <a:ext cx="8763000" cy="1066800"/>
          </a:xfrm>
        </p:spPr>
        <p:txBody>
          <a:bodyPr/>
          <a:lstStyle/>
          <a:p>
            <a:pPr algn="just"/>
            <a:r>
              <a:rPr lang="en-US" dirty="0"/>
              <a:t>We can apply different class to same html element by giving space separated class names in the class attribute:</a:t>
            </a:r>
          </a:p>
          <a:p>
            <a:pPr lvl="1">
              <a:buNone/>
            </a:pPr>
            <a:endParaRPr lang="en-US" dirty="0"/>
          </a:p>
        </p:txBody>
      </p:sp>
      <p:sp>
        <p:nvSpPr>
          <p:cNvPr id="4" name="TextBox 3"/>
          <p:cNvSpPr txBox="1"/>
          <p:nvPr/>
        </p:nvSpPr>
        <p:spPr>
          <a:xfrm>
            <a:off x="304800" y="2174081"/>
            <a:ext cx="3810000" cy="397031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endParaRPr lang="en-US" dirty="0"/>
          </a:p>
          <a:p>
            <a:r>
              <a:rPr lang="en-US" dirty="0"/>
              <a:t>&lt;h1 class=“</a:t>
            </a:r>
            <a:r>
              <a:rPr lang="en-US" b="1" dirty="0"/>
              <a:t>class1 class2</a:t>
            </a:r>
            <a:r>
              <a:rPr lang="en-US" dirty="0"/>
              <a:t>”&gt; </a:t>
            </a:r>
          </a:p>
          <a:p>
            <a:r>
              <a:rPr lang="en-US" dirty="0"/>
              <a:t>	How are you?</a:t>
            </a:r>
          </a:p>
          <a:p>
            <a:r>
              <a:rPr lang="en-US" dirty="0"/>
              <a:t>&lt;/h1&gt;</a:t>
            </a:r>
          </a:p>
          <a:p>
            <a:endParaRPr lang="en-US" dirty="0"/>
          </a:p>
          <a:p>
            <a:r>
              <a:rPr lang="en-US" dirty="0"/>
              <a:t>&lt;/body&gt;</a:t>
            </a:r>
          </a:p>
          <a:p>
            <a:r>
              <a:rPr lang="en-US" dirty="0"/>
              <a:t>&lt;/html&gt;</a:t>
            </a:r>
          </a:p>
        </p:txBody>
      </p:sp>
      <p:sp>
        <p:nvSpPr>
          <p:cNvPr id="5" name="TextBox 4"/>
          <p:cNvSpPr txBox="1"/>
          <p:nvPr/>
        </p:nvSpPr>
        <p:spPr>
          <a:xfrm>
            <a:off x="4572000" y="2174081"/>
            <a:ext cx="42672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 class1 </a:t>
            </a:r>
          </a:p>
          <a:p>
            <a:r>
              <a:rPr lang="en-US" dirty="0"/>
              <a:t>{</a:t>
            </a:r>
          </a:p>
          <a:p>
            <a:r>
              <a:rPr lang="en-US" dirty="0"/>
              <a:t>	color : blue;</a:t>
            </a:r>
          </a:p>
          <a:p>
            <a:r>
              <a:rPr lang="en-US" dirty="0"/>
              <a:t>}</a:t>
            </a:r>
          </a:p>
          <a:p>
            <a:r>
              <a:rPr lang="en-US" dirty="0"/>
              <a:t>. class2</a:t>
            </a:r>
          </a:p>
          <a:p>
            <a:r>
              <a:rPr lang="en-US" dirty="0"/>
              <a:t>{</a:t>
            </a:r>
          </a:p>
          <a:p>
            <a:r>
              <a:rPr lang="en-US" dirty="0"/>
              <a:t>	text-align : center;</a:t>
            </a:r>
          </a:p>
          <a:p>
            <a:r>
              <a:rPr lang="en-US" dirty="0"/>
              <a:t>}</a:t>
            </a:r>
          </a:p>
        </p:txBody>
      </p:sp>
      <p:sp>
        <p:nvSpPr>
          <p:cNvPr id="6" name="TextBox 5"/>
          <p:cNvSpPr txBox="1"/>
          <p:nvPr/>
        </p:nvSpPr>
        <p:spPr>
          <a:xfrm>
            <a:off x="4572000" y="4944070"/>
            <a:ext cx="4267200" cy="800219"/>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solidFill>
                <a:srgbClr val="0070C0"/>
              </a:solidFill>
            </a:endParaRPr>
          </a:p>
          <a:p>
            <a:pPr algn="ctr"/>
            <a:r>
              <a:rPr lang="en-US" sz="2800" dirty="0">
                <a:solidFill>
                  <a:srgbClr val="0070C0"/>
                </a:solidFill>
              </a:rPr>
              <a:t>How are you?</a:t>
            </a:r>
            <a:endParaRPr lang="en-US"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allAtOnce"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Selection</a:t>
            </a:r>
          </a:p>
        </p:txBody>
      </p:sp>
      <p:sp>
        <p:nvSpPr>
          <p:cNvPr id="3" name="Content Placeholder 2"/>
          <p:cNvSpPr>
            <a:spLocks noGrp="1"/>
          </p:cNvSpPr>
          <p:nvPr>
            <p:ph idx="1"/>
          </p:nvPr>
        </p:nvSpPr>
        <p:spPr>
          <a:xfrm>
            <a:off x="190500" y="990600"/>
            <a:ext cx="8763000" cy="1066800"/>
          </a:xfrm>
        </p:spPr>
        <p:txBody>
          <a:bodyPr/>
          <a:lstStyle/>
          <a:p>
            <a:pPr algn="just"/>
            <a:r>
              <a:rPr lang="en-US" dirty="0"/>
              <a:t>We can apply same </a:t>
            </a:r>
            <a:r>
              <a:rPr lang="en-US" dirty="0" err="1"/>
              <a:t>css</a:t>
            </a:r>
            <a:r>
              <a:rPr lang="en-US" dirty="0"/>
              <a:t> to multiple selectors using </a:t>
            </a:r>
            <a:r>
              <a:rPr lang="en-US" b="1" dirty="0"/>
              <a:t>comma separated</a:t>
            </a:r>
            <a:r>
              <a:rPr lang="en-US" dirty="0"/>
              <a:t> selector list, for example :</a:t>
            </a:r>
          </a:p>
          <a:p>
            <a:pPr lvl="1">
              <a:buNone/>
            </a:pPr>
            <a:endParaRPr lang="en-US" dirty="0"/>
          </a:p>
        </p:txBody>
      </p:sp>
      <p:sp>
        <p:nvSpPr>
          <p:cNvPr id="4" name="TextBox 3"/>
          <p:cNvSpPr txBox="1"/>
          <p:nvPr/>
        </p:nvSpPr>
        <p:spPr>
          <a:xfrm>
            <a:off x="304800" y="2174081"/>
            <a:ext cx="38100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endParaRPr lang="en-US" dirty="0"/>
          </a:p>
          <a:p>
            <a:r>
              <a:rPr lang="en-US" dirty="0"/>
              <a:t>&lt;p&gt; Hello Friends &lt;/p&gt;</a:t>
            </a:r>
          </a:p>
          <a:p>
            <a:r>
              <a:rPr lang="en-US" dirty="0"/>
              <a:t>&lt;h1&gt; How are you? &lt;/h1&gt;</a:t>
            </a:r>
          </a:p>
          <a:p>
            <a:endParaRPr lang="en-US" dirty="0"/>
          </a:p>
          <a:p>
            <a:r>
              <a:rPr lang="en-US" dirty="0"/>
              <a:t>&lt;/body&gt;</a:t>
            </a:r>
          </a:p>
          <a:p>
            <a:r>
              <a:rPr lang="en-US" dirty="0"/>
              <a:t>&lt;/html&gt;</a:t>
            </a:r>
          </a:p>
        </p:txBody>
      </p:sp>
      <p:sp>
        <p:nvSpPr>
          <p:cNvPr id="5" name="TextBox 4"/>
          <p:cNvSpPr txBox="1"/>
          <p:nvPr/>
        </p:nvSpPr>
        <p:spPr>
          <a:xfrm>
            <a:off x="4572000" y="2174081"/>
            <a:ext cx="4267200" cy="156966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sz="2400" b="1" dirty="0"/>
              <a:t>p</a:t>
            </a:r>
            <a:r>
              <a:rPr lang="en-US" sz="2400" b="1" dirty="0">
                <a:solidFill>
                  <a:srgbClr val="FF0000"/>
                </a:solidFill>
              </a:rPr>
              <a:t>,</a:t>
            </a:r>
            <a:r>
              <a:rPr lang="en-US" sz="2400" b="1" dirty="0"/>
              <a:t> h1</a:t>
            </a:r>
          </a:p>
          <a:p>
            <a:r>
              <a:rPr lang="en-US" dirty="0"/>
              <a:t>{</a:t>
            </a:r>
          </a:p>
          <a:p>
            <a:r>
              <a:rPr lang="en-US" dirty="0"/>
              <a:t>	color : blue;</a:t>
            </a:r>
          </a:p>
          <a:p>
            <a:r>
              <a:rPr lang="en-US" dirty="0"/>
              <a:t>}</a:t>
            </a:r>
          </a:p>
        </p:txBody>
      </p:sp>
      <p:sp>
        <p:nvSpPr>
          <p:cNvPr id="6" name="TextBox 5"/>
          <p:cNvSpPr txBox="1"/>
          <p:nvPr/>
        </p:nvSpPr>
        <p:spPr>
          <a:xfrm>
            <a:off x="4572000" y="4666357"/>
            <a:ext cx="4267200" cy="1077218"/>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r>
              <a:rPr lang="en-US" sz="2800" dirty="0">
                <a:solidFill>
                  <a:srgbClr val="0070C0"/>
                </a:solidFill>
              </a:rPr>
              <a:t>How are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6" presetClass="emph" presetSubtype="0" fill="hold" nodeType="withEffect">
                                  <p:stCondLst>
                                    <p:cond delay="0"/>
                                  </p:stCondLst>
                                  <p:childTnLst>
                                    <p:animScale>
                                      <p:cBhvr>
                                        <p:cTn id="28" dur="2000" fill="hold"/>
                                        <p:tgtEl>
                                          <p:spTgt spid="5">
                                            <p:txEl>
                                              <p:pRg st="1" end="1"/>
                                            </p:txEl>
                                          </p:spTgt>
                                        </p:tgtEl>
                                      </p:cBhvr>
                                      <p:by x="150000" y="150000"/>
                                    </p:animScale>
                                  </p:childTnLst>
                                </p:cTn>
                              </p:par>
                              <p:par>
                                <p:cTn id="29" presetID="6" presetClass="emph" presetSubtype="0" fill="hold" nodeType="withEffect">
                                  <p:stCondLst>
                                    <p:cond delay="1000"/>
                                  </p:stCondLst>
                                  <p:childTnLst>
                                    <p:animScale>
                                      <p:cBhvr>
                                        <p:cTn id="30" dur="2000" fill="hold"/>
                                        <p:tgtEl>
                                          <p:spTgt spid="5">
                                            <p:txEl>
                                              <p:pRg st="1" end="1"/>
                                            </p:txEl>
                                          </p:spTgt>
                                        </p:tgtEl>
                                      </p:cBhvr>
                                      <p:by x="75000" y="75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uiExpand="1" build="allAtOnce"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Selection</a:t>
            </a:r>
          </a:p>
        </p:txBody>
      </p:sp>
      <p:sp>
        <p:nvSpPr>
          <p:cNvPr id="3" name="Content Placeholder 2"/>
          <p:cNvSpPr>
            <a:spLocks noGrp="1"/>
          </p:cNvSpPr>
          <p:nvPr>
            <p:ph idx="1"/>
          </p:nvPr>
        </p:nvSpPr>
        <p:spPr>
          <a:xfrm>
            <a:off x="190500" y="990600"/>
            <a:ext cx="8763000" cy="1066800"/>
          </a:xfrm>
        </p:spPr>
        <p:txBody>
          <a:bodyPr/>
          <a:lstStyle/>
          <a:p>
            <a:pPr algn="just"/>
            <a:r>
              <a:rPr lang="en-US" dirty="0"/>
              <a:t>We can use hierarchical path to target html element  by </a:t>
            </a:r>
            <a:r>
              <a:rPr lang="en-US" b="1" dirty="0"/>
              <a:t>space separated</a:t>
            </a:r>
            <a:r>
              <a:rPr lang="en-US" dirty="0"/>
              <a:t> element/class/id names, for example :</a:t>
            </a:r>
          </a:p>
          <a:p>
            <a:pPr lvl="1">
              <a:buNone/>
            </a:pPr>
            <a:endParaRPr lang="en-US" dirty="0"/>
          </a:p>
        </p:txBody>
      </p:sp>
      <p:sp>
        <p:nvSpPr>
          <p:cNvPr id="4" name="TextBox 3"/>
          <p:cNvSpPr txBox="1"/>
          <p:nvPr/>
        </p:nvSpPr>
        <p:spPr>
          <a:xfrm>
            <a:off x="304800" y="2174081"/>
            <a:ext cx="3810000" cy="397031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Demo.html</a:t>
            </a:r>
            <a:endParaRPr lang="en-US" dirty="0"/>
          </a:p>
          <a:p>
            <a:r>
              <a:rPr lang="en-US" dirty="0"/>
              <a:t>&lt;html&gt;</a:t>
            </a:r>
          </a:p>
          <a:p>
            <a:r>
              <a:rPr lang="en-US" dirty="0"/>
              <a:t>&lt;head&gt;</a:t>
            </a:r>
          </a:p>
          <a:p>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=“test.css”&gt;</a:t>
            </a:r>
          </a:p>
          <a:p>
            <a:r>
              <a:rPr lang="en-US" dirty="0"/>
              <a:t>&lt;/head&gt;</a:t>
            </a:r>
          </a:p>
          <a:p>
            <a:r>
              <a:rPr lang="en-US" dirty="0"/>
              <a:t>&lt;body&gt;</a:t>
            </a:r>
          </a:p>
          <a:p>
            <a:r>
              <a:rPr lang="en-US" dirty="0"/>
              <a:t>&lt;h1&gt;Hello Friends…&lt;/h1&gt;</a:t>
            </a:r>
          </a:p>
          <a:p>
            <a:r>
              <a:rPr lang="en-US" dirty="0"/>
              <a:t>&lt;div&gt;</a:t>
            </a:r>
          </a:p>
          <a:p>
            <a:r>
              <a:rPr lang="en-US" dirty="0"/>
              <a:t>	&lt;h1&gt;How are you?&lt;/h1&gt;</a:t>
            </a:r>
          </a:p>
          <a:p>
            <a:r>
              <a:rPr lang="en-US" dirty="0"/>
              <a:t>&lt;/div&gt;</a:t>
            </a:r>
          </a:p>
          <a:p>
            <a:endParaRPr lang="en-US" dirty="0"/>
          </a:p>
          <a:p>
            <a:r>
              <a:rPr lang="en-US" dirty="0"/>
              <a:t>&lt;/body&gt;</a:t>
            </a:r>
          </a:p>
          <a:p>
            <a:r>
              <a:rPr lang="en-US" dirty="0"/>
              <a:t>&lt;/html&gt;</a:t>
            </a:r>
          </a:p>
        </p:txBody>
      </p:sp>
      <p:sp>
        <p:nvSpPr>
          <p:cNvPr id="5" name="TextBox 4"/>
          <p:cNvSpPr txBox="1"/>
          <p:nvPr/>
        </p:nvSpPr>
        <p:spPr>
          <a:xfrm>
            <a:off x="4572000" y="2174081"/>
            <a:ext cx="4267200" cy="156966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sz="2400" b="1" dirty="0"/>
              <a:t>div h1</a:t>
            </a:r>
          </a:p>
          <a:p>
            <a:r>
              <a:rPr lang="en-US" dirty="0"/>
              <a:t>{</a:t>
            </a:r>
          </a:p>
          <a:p>
            <a:r>
              <a:rPr lang="en-US" dirty="0"/>
              <a:t>	color : blue;</a:t>
            </a:r>
          </a:p>
          <a:p>
            <a:r>
              <a:rPr lang="en-US" dirty="0"/>
              <a:t>}</a:t>
            </a:r>
          </a:p>
        </p:txBody>
      </p:sp>
      <p:sp>
        <p:nvSpPr>
          <p:cNvPr id="6" name="TextBox 5"/>
          <p:cNvSpPr txBox="1"/>
          <p:nvPr/>
        </p:nvSpPr>
        <p:spPr>
          <a:xfrm>
            <a:off x="4572000" y="4666357"/>
            <a:ext cx="4267200" cy="104644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sz="2200" dirty="0"/>
              <a:t>Hello Friends…</a:t>
            </a:r>
          </a:p>
          <a:p>
            <a:r>
              <a:rPr lang="en-US" sz="2200" dirty="0">
                <a:solidFill>
                  <a:srgbClr val="0070C0"/>
                </a:solidFill>
              </a:rPr>
              <a:t>How are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2000" fill="hold"/>
                                        <p:tgtEl>
                                          <p:spTgt spid="5">
                                            <p:txEl>
                                              <p:pRg st="1" end="1"/>
                                            </p:txEl>
                                          </p:spTgt>
                                        </p:tgtEl>
                                      </p:cBhvr>
                                      <p:by x="150000" y="150000"/>
                                    </p:animScale>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2000" fill="hold"/>
                                        <p:tgtEl>
                                          <p:spTgt spid="5">
                                            <p:txEl>
                                              <p:pRg st="1" end="1"/>
                                            </p:txEl>
                                          </p:spTgt>
                                        </p:tgtEl>
                                      </p:cBhvr>
                                      <p:by x="75000" y="7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uiExpand="1" build="allAtOnce"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Property</a:t>
            </a:r>
          </a:p>
        </p:txBody>
      </p:sp>
      <p:sp>
        <p:nvSpPr>
          <p:cNvPr id="3" name="Content Placeholder 2"/>
          <p:cNvSpPr>
            <a:spLocks noGrp="1"/>
          </p:cNvSpPr>
          <p:nvPr>
            <p:ph idx="1"/>
          </p:nvPr>
        </p:nvSpPr>
        <p:spPr/>
        <p:txBody>
          <a:bodyPr/>
          <a:lstStyle/>
          <a:p>
            <a:pPr>
              <a:buNone/>
            </a:pPr>
            <a:endParaRPr lang="en-US" dirty="0"/>
          </a:p>
          <a:p>
            <a:r>
              <a:rPr lang="en-US" dirty="0"/>
              <a:t>Background Color				</a:t>
            </a:r>
            <a:r>
              <a:rPr lang="en-US" sz="2200" dirty="0"/>
              <a:t>(background-color)</a:t>
            </a:r>
          </a:p>
          <a:p>
            <a:r>
              <a:rPr lang="en-US" dirty="0"/>
              <a:t>Background Image				</a:t>
            </a:r>
            <a:r>
              <a:rPr lang="en-US" sz="2200" dirty="0"/>
              <a:t>(background-image)</a:t>
            </a:r>
          </a:p>
          <a:p>
            <a:r>
              <a:rPr lang="en-US" dirty="0"/>
              <a:t>Background Image Repeat			</a:t>
            </a:r>
            <a:r>
              <a:rPr lang="en-US" sz="2200" dirty="0"/>
              <a:t>(background-repeat)</a:t>
            </a:r>
          </a:p>
          <a:p>
            <a:r>
              <a:rPr lang="en-US" dirty="0"/>
              <a:t>Fixed Background Image			</a:t>
            </a:r>
            <a:r>
              <a:rPr lang="en-US" sz="2200" dirty="0"/>
              <a:t>(background-attachment)</a:t>
            </a:r>
          </a:p>
          <a:p>
            <a:r>
              <a:rPr lang="en-US" dirty="0"/>
              <a:t>Background Image Positioning		</a:t>
            </a:r>
            <a:r>
              <a:rPr lang="en-US" sz="2200" dirty="0"/>
              <a:t>(background-position)</a:t>
            </a:r>
          </a:p>
        </p:txBody>
      </p:sp>
      <p:sp>
        <p:nvSpPr>
          <p:cNvPr id="4" name="TextBox 3"/>
          <p:cNvSpPr txBox="1"/>
          <p:nvPr/>
        </p:nvSpPr>
        <p:spPr>
          <a:xfrm>
            <a:off x="5867400" y="10668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a:t>Property Name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a:t>
            </a:r>
          </a:p>
        </p:txBody>
      </p:sp>
      <p:sp>
        <p:nvSpPr>
          <p:cNvPr id="3" name="Content Placeholder 2"/>
          <p:cNvSpPr>
            <a:spLocks noGrp="1"/>
          </p:cNvSpPr>
          <p:nvPr>
            <p:ph idx="1"/>
          </p:nvPr>
        </p:nvSpPr>
        <p:spPr/>
        <p:txBody>
          <a:bodyPr/>
          <a:lstStyle/>
          <a:p>
            <a:pPr hangingPunct="0"/>
            <a:r>
              <a:rPr lang="en-US" dirty="0"/>
              <a:t>The </a:t>
            </a:r>
            <a:r>
              <a:rPr lang="en-US" b="1" dirty="0"/>
              <a:t>background-color</a:t>
            </a:r>
            <a:r>
              <a:rPr lang="en-US" dirty="0"/>
              <a:t> property specifies the background color of an element.</a:t>
            </a:r>
          </a:p>
          <a:p>
            <a:pPr hangingPunct="0"/>
            <a:r>
              <a:rPr lang="en-US" dirty="0"/>
              <a:t>The background color of a page is defined in the body selector:</a:t>
            </a:r>
          </a:p>
          <a:p>
            <a:pPr hangingPunct="0"/>
            <a:r>
              <a:rPr lang="en-US" dirty="0"/>
              <a:t>Below is example of CSS backgrounds</a:t>
            </a:r>
          </a:p>
          <a:p>
            <a:pPr hangingPunct="0">
              <a:buNone/>
            </a:pPr>
            <a:endParaRPr lang="en-US" dirty="0"/>
          </a:p>
          <a:p>
            <a:endParaRPr lang="en-US" dirty="0"/>
          </a:p>
        </p:txBody>
      </p:sp>
      <p:sp>
        <p:nvSpPr>
          <p:cNvPr id="4" name="TextBox 3"/>
          <p:cNvSpPr txBox="1"/>
          <p:nvPr/>
        </p:nvSpPr>
        <p:spPr>
          <a:xfrm>
            <a:off x="762000" y="3124201"/>
            <a:ext cx="7924800" cy="2031325"/>
          </a:xfrm>
          <a:prstGeom prst="rect">
            <a:avLst/>
          </a:prstGeom>
          <a:noFill/>
          <a:ln>
            <a:solidFill>
              <a:srgbClr val="92D050"/>
            </a:solidFill>
          </a:ln>
        </p:spPr>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background-color : red; </a:t>
            </a:r>
          </a:p>
          <a:p>
            <a:r>
              <a:rPr lang="en-US" dirty="0"/>
              <a:t>	background-color : #FF0000;</a:t>
            </a:r>
          </a:p>
          <a:p>
            <a:r>
              <a:rPr lang="en-US" dirty="0"/>
              <a:t>	background-color : </a:t>
            </a:r>
            <a:r>
              <a:rPr lang="en-US" dirty="0" err="1"/>
              <a:t>rgb</a:t>
            </a:r>
            <a:r>
              <a:rPr lang="en-US" dirty="0"/>
              <a:t>(255,0,0);</a:t>
            </a:r>
          </a:p>
          <a:p>
            <a:r>
              <a:rPr lang="en-US" dirty="0"/>
              <a:t>}</a:t>
            </a:r>
          </a:p>
        </p:txBody>
      </p:sp>
      <p:pic>
        <p:nvPicPr>
          <p:cNvPr id="1026" name="Picture 2"/>
          <p:cNvPicPr>
            <a:picLocks noChangeAspect="1" noChangeArrowheads="1"/>
          </p:cNvPicPr>
          <p:nvPr/>
        </p:nvPicPr>
        <p:blipFill>
          <a:blip r:embed="rId2" cstate="print"/>
          <a:srcRect/>
          <a:stretch>
            <a:fillRect/>
          </a:stretch>
        </p:blipFill>
        <p:spPr bwMode="auto">
          <a:xfrm>
            <a:off x="685800" y="1219200"/>
            <a:ext cx="7589838" cy="4267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mj-lt"/>
              </a:rPr>
              <a:t>Outline</a:t>
            </a:r>
            <a:endParaRPr lang="en-IN" dirty="0">
              <a:latin typeface="+mj-lt"/>
            </a:endParaRPr>
          </a:p>
        </p:txBody>
      </p:sp>
      <p:sp>
        <p:nvSpPr>
          <p:cNvPr id="5" name="Content Placeholder 2"/>
          <p:cNvSpPr txBox="1">
            <a:spLocks/>
          </p:cNvSpPr>
          <p:nvPr/>
        </p:nvSpPr>
        <p:spPr>
          <a:xfrm>
            <a:off x="381000" y="990600"/>
            <a:ext cx="8229600" cy="5257800"/>
          </a:xfrm>
          <a:prstGeom prst="rect">
            <a:avLst/>
          </a:prstGeom>
        </p:spPr>
        <p:txBody>
          <a:bodyPr vert="horz" lIns="91440" tIns="45720" rIns="91440" bIns="45720" rtlCol="0">
            <a:noAutofit/>
          </a:bodyPr>
          <a:lstStyle/>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Introduction to CSS</a:t>
            </a: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What is CSS?</a:t>
            </a: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Importance</a:t>
            </a:r>
            <a:r>
              <a:rPr kumimoji="0" lang="en-US" sz="2800" b="0" i="0" u="none" strike="noStrike" kern="1200" cap="none" spc="0" normalizeH="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 of CSS</a:t>
            </a:r>
            <a:endPar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Basics</a:t>
            </a:r>
            <a:r>
              <a:rPr kumimoji="0" lang="en-US" sz="3200" b="0" i="0" u="none" strike="noStrike" kern="1200" cap="none" spc="0" normalizeH="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 of CSS</a:t>
            </a:r>
            <a:endParaRPr kumimoji="0" lang="en-US" sz="32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Basic Syntax &amp; Structure</a:t>
            </a: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800" dirty="0">
                <a:latin typeface="+mj-lt"/>
                <a:ea typeface="Times New Roman" panose="02020603050405020304" pitchFamily="18" charset="0"/>
                <a:cs typeface="Times New Roman" panose="02020603050405020304" pitchFamily="18" charset="0"/>
              </a:rPr>
              <a:t>Class &amp; ID</a:t>
            </a:r>
            <a:endPar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Types of CSS</a:t>
            </a: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800" dirty="0">
                <a:latin typeface="+mj-lt"/>
                <a:ea typeface="Times New Roman" panose="02020603050405020304" pitchFamily="18" charset="0"/>
                <a:cs typeface="Times New Roman" panose="02020603050405020304" pitchFamily="18" charset="0"/>
              </a:rPr>
              <a:t>Multiple selector, Multilevel selector</a:t>
            </a:r>
            <a:endPar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39725" indent="-514350">
              <a:spcBef>
                <a:spcPct val="20000"/>
              </a:spcBef>
              <a:buFont typeface="+mj-lt"/>
              <a:buAutoNum type="arabicPeriod"/>
              <a:defRPr/>
            </a:pPr>
            <a:r>
              <a:rPr lang="en-US" sz="3200" dirty="0">
                <a:latin typeface="+mj-lt"/>
                <a:ea typeface="Times New Roman" panose="02020603050405020304" pitchFamily="18" charset="0"/>
                <a:cs typeface="Times New Roman" panose="02020603050405020304" pitchFamily="18" charset="0"/>
              </a:rPr>
              <a:t>Background</a:t>
            </a:r>
          </a:p>
          <a:p>
            <a:pPr marL="339725" indent="-514350">
              <a:spcBef>
                <a:spcPct val="20000"/>
              </a:spcBef>
              <a:buFont typeface="+mj-lt"/>
              <a:buAutoNum type="arabicPeriod"/>
              <a:defRPr/>
            </a:pPr>
            <a:r>
              <a:rPr kumimoji="0" lang="en-US" sz="3200" b="0" i="0" u="none" strike="noStrike" kern="1200" cap="none" spc="0" normalizeH="0" baseline="0" noProof="0" dirty="0">
                <a:ln>
                  <a:noFill/>
                </a:ln>
                <a:effectLst/>
                <a:uLnTx/>
                <a:uFillTx/>
                <a:latin typeface="+mj-lt"/>
                <a:ea typeface="Times New Roman" panose="02020603050405020304" pitchFamily="18" charset="0"/>
                <a:cs typeface="Times New Roman" panose="02020603050405020304" pitchFamily="18" charset="0"/>
              </a:rPr>
              <a:t>Fonts</a:t>
            </a:r>
            <a:r>
              <a:rPr lang="en-US" sz="3200" dirty="0">
                <a:latin typeface="+mj-lt"/>
                <a:ea typeface="Times New Roman" panose="02020603050405020304" pitchFamily="18" charset="0"/>
                <a:cs typeface="Times New Roman" panose="02020603050405020304" pitchFamily="18" charset="0"/>
              </a:rPr>
              <a:t> &amp; Text</a:t>
            </a:r>
          </a:p>
        </p:txBody>
      </p:sp>
    </p:spTree>
    <p:extLst>
      <p:ext uri="{BB962C8B-B14F-4D97-AF65-F5344CB8AC3E}">
        <p14:creationId xmlns:p14="http://schemas.microsoft.com/office/powerpoint/2010/main" val="3975442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a:t>
            </a:r>
            <a:endParaRPr lang="en-US" b="1" dirty="0"/>
          </a:p>
        </p:txBody>
      </p:sp>
      <p:sp>
        <p:nvSpPr>
          <p:cNvPr id="3" name="Content Placeholder 2"/>
          <p:cNvSpPr>
            <a:spLocks noGrp="1"/>
          </p:cNvSpPr>
          <p:nvPr>
            <p:ph idx="1"/>
          </p:nvPr>
        </p:nvSpPr>
        <p:spPr/>
        <p:txBody>
          <a:bodyPr/>
          <a:lstStyle/>
          <a:p>
            <a:pPr hangingPunct="0"/>
            <a:r>
              <a:rPr lang="en-US" dirty="0"/>
              <a:t>The </a:t>
            </a:r>
            <a:r>
              <a:rPr lang="en-US" b="1" dirty="0"/>
              <a:t>background-image</a:t>
            </a:r>
            <a:r>
              <a:rPr lang="en-US" dirty="0"/>
              <a:t> property specifies an image to use as the background of an element.</a:t>
            </a:r>
            <a:endParaRPr lang="en-US" sz="3600" dirty="0"/>
          </a:p>
          <a:p>
            <a:r>
              <a:rPr lang="en-US" dirty="0"/>
              <a:t>For Example,</a:t>
            </a:r>
          </a:p>
          <a:p>
            <a:pPr lvl="1">
              <a:buNone/>
            </a:pPr>
            <a:endParaRPr lang="en-US" dirty="0"/>
          </a:p>
        </p:txBody>
      </p:sp>
      <p:sp>
        <p:nvSpPr>
          <p:cNvPr id="4" name="TextBox 3"/>
          <p:cNvSpPr txBox="1"/>
          <p:nvPr/>
        </p:nvSpPr>
        <p:spPr>
          <a:xfrm>
            <a:off x="762000" y="3124201"/>
            <a:ext cx="79248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a:t>
            </a:r>
          </a:p>
        </p:txBody>
      </p:sp>
      <p:pic>
        <p:nvPicPr>
          <p:cNvPr id="2051" name="Picture 3" descr="C:\Users\admin\Desktop\UnderWaterCable.png"/>
          <p:cNvPicPr>
            <a:picLocks noChangeAspect="1" noChangeArrowheads="1"/>
          </p:cNvPicPr>
          <p:nvPr/>
        </p:nvPicPr>
        <p:blipFill>
          <a:blip r:embed="rId2" cstate="print"/>
          <a:srcRect/>
          <a:stretch>
            <a:fillRect/>
          </a:stretch>
        </p:blipFill>
        <p:spPr bwMode="auto">
          <a:xfrm>
            <a:off x="3098800" y="2657475"/>
            <a:ext cx="2944813" cy="1543050"/>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0" y="914400"/>
            <a:ext cx="9144000" cy="514099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2051"/>
                                        </p:tgtEl>
                                      </p:cBhvr>
                                    </p:animEffect>
                                    <p:set>
                                      <p:cBhvr>
                                        <p:cTn id="15" dur="1" fill="hold">
                                          <p:stCondLst>
                                            <p:cond delay="499"/>
                                          </p:stCondLst>
                                        </p:cTn>
                                        <p:tgtEl>
                                          <p:spTgt spid="205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981200"/>
            <a:ext cx="79248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repeat; </a:t>
            </a:r>
          </a:p>
          <a:p>
            <a:r>
              <a:rPr lang="en-US" dirty="0"/>
              <a:t>	 background-repeat : repeat-x;</a:t>
            </a:r>
          </a:p>
          <a:p>
            <a:r>
              <a:rPr lang="en-US" dirty="0"/>
              <a:t>	background-repeat : repeat-y;</a:t>
            </a:r>
          </a:p>
          <a:p>
            <a:r>
              <a:rPr lang="en-US" dirty="0"/>
              <a:t>	background-repeat : no-repeat;</a:t>
            </a:r>
          </a:p>
          <a:p>
            <a:r>
              <a:rPr lang="en-US" dirty="0"/>
              <a:t>}</a:t>
            </a:r>
          </a:p>
        </p:txBody>
      </p:sp>
      <p:sp>
        <p:nvSpPr>
          <p:cNvPr id="2" name="Title 1"/>
          <p:cNvSpPr>
            <a:spLocks noGrp="1"/>
          </p:cNvSpPr>
          <p:nvPr>
            <p:ph type="title"/>
          </p:nvPr>
        </p:nvSpPr>
        <p:spPr/>
        <p:txBody>
          <a:bodyPr/>
          <a:lstStyle/>
          <a:p>
            <a:r>
              <a:rPr lang="en-US" dirty="0"/>
              <a:t>Background Image Repeat</a:t>
            </a:r>
          </a:p>
        </p:txBody>
      </p:sp>
      <p:sp>
        <p:nvSpPr>
          <p:cNvPr id="3" name="Content Placeholder 2"/>
          <p:cNvSpPr>
            <a:spLocks noGrp="1"/>
          </p:cNvSpPr>
          <p:nvPr>
            <p:ph idx="1"/>
          </p:nvPr>
        </p:nvSpPr>
        <p:spPr/>
        <p:txBody>
          <a:bodyPr/>
          <a:lstStyle/>
          <a:p>
            <a:pPr algn="just" hangingPunct="0"/>
            <a:r>
              <a:rPr lang="en-US" dirty="0"/>
              <a:t>You can have a background image repeat vertically (y-axis), horizontally (x-axis), in both directions, or in neither direction. </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066800" y="1524000"/>
            <a:ext cx="7067550" cy="3973557"/>
          </a:xfrm>
          <a:prstGeom prst="rect">
            <a:avLst/>
          </a:prstGeom>
          <a:noFill/>
          <a:ln w="9525">
            <a:noFill/>
            <a:miter lim="800000"/>
            <a:headEnd/>
            <a:tailEnd/>
          </a:ln>
          <a:effectLst/>
        </p:spPr>
      </p:pic>
      <p:sp>
        <p:nvSpPr>
          <p:cNvPr id="8" name="Rectangle 7"/>
          <p:cNvSpPr/>
          <p:nvPr/>
        </p:nvSpPr>
        <p:spPr>
          <a:xfrm>
            <a:off x="3276600" y="3200400"/>
            <a:ext cx="2595839"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repeat-x</a:t>
            </a:r>
          </a:p>
        </p:txBody>
      </p:sp>
      <p:pic>
        <p:nvPicPr>
          <p:cNvPr id="3075" name="Picture 3"/>
          <p:cNvPicPr>
            <a:picLocks noChangeAspect="1" noChangeArrowheads="1"/>
          </p:cNvPicPr>
          <p:nvPr/>
        </p:nvPicPr>
        <p:blipFill>
          <a:blip r:embed="rId3" cstate="print"/>
          <a:srcRect/>
          <a:stretch>
            <a:fillRect/>
          </a:stretch>
        </p:blipFill>
        <p:spPr bwMode="auto">
          <a:xfrm>
            <a:off x="1066800" y="1523999"/>
            <a:ext cx="7086600" cy="3984267"/>
          </a:xfrm>
          <a:prstGeom prst="rect">
            <a:avLst/>
          </a:prstGeom>
          <a:noFill/>
          <a:ln w="9525">
            <a:noFill/>
            <a:miter lim="800000"/>
            <a:headEnd/>
            <a:tailEnd/>
          </a:ln>
          <a:effectLst/>
        </p:spPr>
      </p:pic>
      <p:sp>
        <p:nvSpPr>
          <p:cNvPr id="10" name="Rectangle 9"/>
          <p:cNvSpPr/>
          <p:nvPr/>
        </p:nvSpPr>
        <p:spPr>
          <a:xfrm>
            <a:off x="3962400" y="2971800"/>
            <a:ext cx="2607060"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epeat-y</a:t>
            </a:r>
          </a:p>
        </p:txBody>
      </p:sp>
      <p:pic>
        <p:nvPicPr>
          <p:cNvPr id="3076" name="Picture 4"/>
          <p:cNvPicPr>
            <a:picLocks noChangeAspect="1" noChangeArrowheads="1"/>
          </p:cNvPicPr>
          <p:nvPr/>
        </p:nvPicPr>
        <p:blipFill>
          <a:blip r:embed="rId4" cstate="print"/>
          <a:srcRect/>
          <a:stretch>
            <a:fillRect/>
          </a:stretch>
        </p:blipFill>
        <p:spPr bwMode="auto">
          <a:xfrm>
            <a:off x="990600" y="1458286"/>
            <a:ext cx="7164588" cy="4028114"/>
          </a:xfrm>
          <a:prstGeom prst="rect">
            <a:avLst/>
          </a:prstGeom>
          <a:noFill/>
          <a:ln w="9525">
            <a:noFill/>
            <a:miter lim="800000"/>
            <a:headEnd/>
            <a:tailEnd/>
          </a:ln>
          <a:effectLst/>
        </p:spPr>
      </p:pic>
      <p:sp>
        <p:nvSpPr>
          <p:cNvPr id="12" name="Rectangle 11"/>
          <p:cNvSpPr/>
          <p:nvPr/>
        </p:nvSpPr>
        <p:spPr>
          <a:xfrm>
            <a:off x="2921362" y="2967335"/>
            <a:ext cx="3022238"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o-repeat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childTnLst>
                                </p:cTn>
                              </p:par>
                              <p:par>
                                <p:cTn id="22" presetID="3" presetClass="exit" presetSubtype="10" fill="hold" nodeType="withEffect">
                                  <p:stCondLst>
                                    <p:cond delay="0"/>
                                  </p:stCondLst>
                                  <p:childTnLst>
                                    <p:animEffect transition="out" filter="blinds(horizontal)">
                                      <p:cBhvr>
                                        <p:cTn id="23" dur="500"/>
                                        <p:tgtEl>
                                          <p:spTgt spid="3074"/>
                                        </p:tgtEl>
                                      </p:cBhvr>
                                    </p:animEffect>
                                    <p:set>
                                      <p:cBhvr>
                                        <p:cTn id="24" dur="1" fill="hold">
                                          <p:stCondLst>
                                            <p:cond delay="499"/>
                                          </p:stCondLst>
                                        </p:cTn>
                                        <p:tgtEl>
                                          <p:spTgt spid="307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3075"/>
                                        </p:tgtEl>
                                      </p:cBhvr>
                                    </p:animEffect>
                                    <p:set>
                                      <p:cBhvr>
                                        <p:cTn id="38" dur="1" fill="hold">
                                          <p:stCondLst>
                                            <p:cond delay="499"/>
                                          </p:stCondLst>
                                        </p:cTn>
                                        <p:tgtEl>
                                          <p:spTgt spid="307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Background Image</a:t>
            </a:r>
          </a:p>
        </p:txBody>
      </p:sp>
      <p:sp>
        <p:nvSpPr>
          <p:cNvPr id="3" name="Content Placeholder 2"/>
          <p:cNvSpPr>
            <a:spLocks noGrp="1"/>
          </p:cNvSpPr>
          <p:nvPr>
            <p:ph idx="1"/>
          </p:nvPr>
        </p:nvSpPr>
        <p:spPr/>
        <p:txBody>
          <a:bodyPr/>
          <a:lstStyle/>
          <a:p>
            <a:pPr algn="just" hangingPunct="0"/>
            <a:r>
              <a:rPr lang="en-US" dirty="0"/>
              <a:t>The background-attachment property sets whether a background image is fixed or scrolls with the rest of the page.</a:t>
            </a:r>
          </a:p>
          <a:p>
            <a:pPr algn="just" hangingPunct="0"/>
            <a:r>
              <a:rPr lang="en-US" dirty="0"/>
              <a:t>For Example,</a:t>
            </a:r>
          </a:p>
          <a:p>
            <a:pPr algn="just" hangingPunct="0"/>
            <a:endParaRPr lang="en-US" dirty="0"/>
          </a:p>
        </p:txBody>
      </p:sp>
      <p:sp>
        <p:nvSpPr>
          <p:cNvPr id="4" name="TextBox 3"/>
          <p:cNvSpPr txBox="1"/>
          <p:nvPr/>
        </p:nvSpPr>
        <p:spPr>
          <a:xfrm>
            <a:off x="533400" y="2514600"/>
            <a:ext cx="7924800" cy="203132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no-repeat;</a:t>
            </a:r>
          </a:p>
          <a:p>
            <a:r>
              <a:rPr lang="en-US" dirty="0"/>
              <a:t>	background-attachment : fixed;</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 Positioning </a:t>
            </a:r>
          </a:p>
        </p:txBody>
      </p:sp>
      <p:sp>
        <p:nvSpPr>
          <p:cNvPr id="4" name="TextBox 3"/>
          <p:cNvSpPr txBox="1"/>
          <p:nvPr/>
        </p:nvSpPr>
        <p:spPr>
          <a:xfrm>
            <a:off x="533400" y="2062877"/>
            <a:ext cx="7924800" cy="2585323"/>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no-repeat;</a:t>
            </a:r>
          </a:p>
          <a:p>
            <a:r>
              <a:rPr lang="en-US" dirty="0"/>
              <a:t>	background-position: 20px 10px;</a:t>
            </a:r>
          </a:p>
          <a:p>
            <a:r>
              <a:rPr lang="en-US" dirty="0"/>
              <a:t>	background-position: 30%30%;</a:t>
            </a:r>
          </a:p>
          <a:p>
            <a:r>
              <a:rPr lang="en-US" dirty="0"/>
              <a:t>	background-position: top center;</a:t>
            </a:r>
          </a:p>
          <a:p>
            <a:r>
              <a:rPr lang="en-US" dirty="0"/>
              <a:t>}</a:t>
            </a:r>
          </a:p>
        </p:txBody>
      </p:sp>
      <p:sp>
        <p:nvSpPr>
          <p:cNvPr id="6" name="Rectangle 5"/>
          <p:cNvSpPr/>
          <p:nvPr/>
        </p:nvSpPr>
        <p:spPr>
          <a:xfrm>
            <a:off x="3200400" y="3886200"/>
            <a:ext cx="2755884"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30% 30%</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Content Placeholder 2"/>
          <p:cNvSpPr txBox="1">
            <a:spLocks/>
          </p:cNvSpPr>
          <p:nvPr/>
        </p:nvSpPr>
        <p:spPr>
          <a:xfrm>
            <a:off x="190500" y="990600"/>
            <a:ext cx="8763000" cy="5334000"/>
          </a:xfrm>
          <a:prstGeom prst="rect">
            <a:avLst/>
          </a:prstGeom>
        </p:spPr>
        <p:txBody>
          <a:bodyPr vert="horz" lIns="91440" tIns="45720" rIns="91440" bIns="45720" rtlCol="0">
            <a:normAutofit/>
          </a:bodyPr>
          <a:lstStyle/>
          <a:p>
            <a:pPr marL="342900" lvl="0" indent="-342900" hangingPunct="0">
              <a:lnSpc>
                <a:spcPct val="114000"/>
              </a:lnSpc>
              <a:spcBef>
                <a:spcPct val="20000"/>
              </a:spcBef>
              <a:buFont typeface="Wingdings" panose="05000000000000000000" pitchFamily="2" charset="2"/>
              <a:buChar char="§"/>
            </a:pPr>
            <a:r>
              <a:rPr lang="en-US" sz="2400" dirty="0">
                <a:latin typeface="+mj-lt"/>
                <a:ea typeface="Times New Roman" panose="02020603050405020304" pitchFamily="18" charset="0"/>
                <a:cs typeface="Times New Roman" panose="02020603050405020304" pitchFamily="18" charset="0"/>
              </a:rPr>
              <a:t>The </a:t>
            </a:r>
            <a:r>
              <a:rPr lang="en-US" sz="2400" b="1" dirty="0">
                <a:latin typeface="+mj-lt"/>
                <a:ea typeface="Times New Roman" panose="02020603050405020304" pitchFamily="18" charset="0"/>
                <a:cs typeface="Times New Roman" panose="02020603050405020304" pitchFamily="18" charset="0"/>
              </a:rPr>
              <a:t>background-position</a:t>
            </a:r>
            <a:r>
              <a:rPr lang="en-US" sz="2400" dirty="0">
                <a:latin typeface="+mj-lt"/>
                <a:ea typeface="Times New Roman" panose="02020603050405020304" pitchFamily="18" charset="0"/>
                <a:cs typeface="Times New Roman" panose="02020603050405020304" pitchFamily="18" charset="0"/>
              </a:rPr>
              <a:t> property sets the starting position of a background image.</a:t>
            </a: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228600" y="1066800"/>
            <a:ext cx="8763000" cy="49267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sp>
        <p:nvSpPr>
          <p:cNvPr id="3" name="Content Placeholder 2"/>
          <p:cNvSpPr>
            <a:spLocks noGrp="1"/>
          </p:cNvSpPr>
          <p:nvPr>
            <p:ph idx="1"/>
          </p:nvPr>
        </p:nvSpPr>
        <p:spPr/>
        <p:txBody>
          <a:bodyPr/>
          <a:lstStyle/>
          <a:p>
            <a:pPr lvl="0"/>
            <a:r>
              <a:rPr lang="en-US" dirty="0"/>
              <a:t>CSS font properties define the font family, boldness, size, and the style of a text.</a:t>
            </a:r>
          </a:p>
          <a:p>
            <a:pPr lvl="0"/>
            <a:endParaRPr lang="en-US" dirty="0"/>
          </a:p>
          <a:p>
            <a:pPr marL="914400" lvl="1" indent="-457200">
              <a:buFont typeface="+mj-lt"/>
              <a:buAutoNum type="arabicPeriod"/>
            </a:pPr>
            <a:r>
              <a:rPr lang="en-US" sz="2200" dirty="0"/>
              <a:t>Font Color		(color)</a:t>
            </a:r>
          </a:p>
          <a:p>
            <a:pPr marL="914400" lvl="1" indent="-457200">
              <a:buFont typeface="+mj-lt"/>
              <a:buAutoNum type="arabicPeriod"/>
            </a:pPr>
            <a:r>
              <a:rPr lang="en-US" sz="2200" dirty="0"/>
              <a:t>Font Family		(font-family)</a:t>
            </a:r>
          </a:p>
          <a:p>
            <a:pPr marL="914400" lvl="1" indent="-457200">
              <a:buFont typeface="+mj-lt"/>
              <a:buAutoNum type="arabicPeriod"/>
            </a:pPr>
            <a:r>
              <a:rPr lang="en-US" sz="2200" dirty="0"/>
              <a:t>Font Size		(font-size)</a:t>
            </a:r>
          </a:p>
          <a:p>
            <a:pPr marL="914400" lvl="1" indent="-457200">
              <a:buFont typeface="+mj-lt"/>
              <a:buAutoNum type="arabicPeriod"/>
            </a:pPr>
            <a:r>
              <a:rPr lang="en-US" sz="2200" dirty="0"/>
              <a:t>Font Style		(font-style)</a:t>
            </a:r>
          </a:p>
          <a:p>
            <a:pPr marL="914400" lvl="1" indent="-457200">
              <a:buFont typeface="+mj-lt"/>
              <a:buAutoNum type="arabicPeriod"/>
            </a:pPr>
            <a:r>
              <a:rPr lang="en-US" sz="2200" dirty="0"/>
              <a:t>Font Weight		(font-weight)</a:t>
            </a:r>
          </a:p>
          <a:p>
            <a:pPr marL="914400" lvl="1" indent="-457200">
              <a:buFont typeface="+mj-lt"/>
              <a:buAutoNum type="arabicPeriod"/>
            </a:pPr>
            <a:r>
              <a:rPr lang="en-US" sz="2200" dirty="0"/>
              <a:t>Font Variant		(font-variant)</a:t>
            </a:r>
          </a:p>
        </p:txBody>
      </p:sp>
      <p:sp>
        <p:nvSpPr>
          <p:cNvPr id="4" name="TextBox 3"/>
          <p:cNvSpPr txBox="1"/>
          <p:nvPr/>
        </p:nvSpPr>
        <p:spPr>
          <a:xfrm>
            <a:off x="3657600" y="19050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a:t>Property Name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 (Cont.)</a:t>
            </a:r>
          </a:p>
        </p:txBody>
      </p:sp>
      <p:sp>
        <p:nvSpPr>
          <p:cNvPr id="3" name="Content Placeholder 2"/>
          <p:cNvSpPr>
            <a:spLocks noGrp="1"/>
          </p:cNvSpPr>
          <p:nvPr>
            <p:ph idx="1"/>
          </p:nvPr>
        </p:nvSpPr>
        <p:spPr>
          <a:xfrm>
            <a:off x="190500" y="990600"/>
            <a:ext cx="5143500" cy="5334000"/>
          </a:xfrm>
        </p:spPr>
        <p:txBody>
          <a:bodyPr/>
          <a:lstStyle/>
          <a:p>
            <a:pPr lvl="0"/>
            <a:r>
              <a:rPr lang="en-US" b="1" dirty="0"/>
              <a:t>Font Color</a:t>
            </a:r>
          </a:p>
          <a:p>
            <a:pPr lvl="1" hangingPunct="0"/>
            <a:r>
              <a:rPr lang="en-US" dirty="0"/>
              <a:t>Set the text-color for different elements</a:t>
            </a:r>
          </a:p>
          <a:p>
            <a:pPr lvl="0"/>
            <a:r>
              <a:rPr lang="en-US" b="1" dirty="0"/>
              <a:t>Font Family</a:t>
            </a:r>
          </a:p>
          <a:p>
            <a:pPr lvl="1"/>
            <a:r>
              <a:rPr lang="en-US" dirty="0"/>
              <a:t>The font family of a text is set with the font-family property.</a:t>
            </a:r>
          </a:p>
          <a:p>
            <a:pPr lvl="0"/>
            <a:r>
              <a:rPr lang="en-US" b="1" dirty="0"/>
              <a:t>Font Size</a:t>
            </a:r>
          </a:p>
          <a:p>
            <a:pPr lvl="1"/>
            <a:r>
              <a:rPr lang="en-US" dirty="0"/>
              <a:t>The font-size property sets the size of the text.</a:t>
            </a:r>
          </a:p>
          <a:p>
            <a:pPr lvl="2"/>
            <a:r>
              <a:rPr lang="en-US" dirty="0"/>
              <a:t>font-size : 120%</a:t>
            </a:r>
          </a:p>
          <a:p>
            <a:pPr lvl="2"/>
            <a:r>
              <a:rPr lang="en-US" dirty="0"/>
              <a:t>font-size : 10px;</a:t>
            </a:r>
          </a:p>
          <a:p>
            <a:pPr lvl="2"/>
            <a:r>
              <a:rPr lang="en-US" dirty="0"/>
              <a:t>font-size : x-large;</a:t>
            </a:r>
          </a:p>
        </p:txBody>
      </p:sp>
      <p:sp>
        <p:nvSpPr>
          <p:cNvPr id="4" name="TextBox 3"/>
          <p:cNvSpPr txBox="1"/>
          <p:nvPr/>
        </p:nvSpPr>
        <p:spPr>
          <a:xfrm>
            <a:off x="5334000" y="9144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color : red; </a:t>
            </a:r>
          </a:p>
          <a:p>
            <a:r>
              <a:rPr lang="en-US" dirty="0"/>
              <a:t>}</a:t>
            </a:r>
          </a:p>
        </p:txBody>
      </p:sp>
      <p:sp>
        <p:nvSpPr>
          <p:cNvPr id="5" name="TextBox 4"/>
          <p:cNvSpPr txBox="1"/>
          <p:nvPr/>
        </p:nvSpPr>
        <p:spPr>
          <a:xfrm>
            <a:off x="5334000" y="18288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font-family : </a:t>
            </a:r>
            <a:r>
              <a:rPr lang="en-US" i="1" dirty="0"/>
              <a:t>sans-serif;</a:t>
            </a:r>
            <a:endParaRPr lang="en-US" dirty="0"/>
          </a:p>
          <a:p>
            <a:r>
              <a:rPr lang="en-US" dirty="0"/>
              <a:t>}</a:t>
            </a:r>
          </a:p>
        </p:txBody>
      </p:sp>
      <p:sp>
        <p:nvSpPr>
          <p:cNvPr id="6" name="TextBox 5"/>
          <p:cNvSpPr txBox="1"/>
          <p:nvPr/>
        </p:nvSpPr>
        <p:spPr>
          <a:xfrm>
            <a:off x="5334000" y="2743200"/>
            <a:ext cx="3505200" cy="369331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font-size: 120%;</a:t>
            </a:r>
          </a:p>
          <a:p>
            <a:r>
              <a:rPr lang="en-US" dirty="0"/>
              <a:t>	</a:t>
            </a:r>
            <a:r>
              <a:rPr lang="fr-FR" dirty="0"/>
              <a:t>font-size : 10px;</a:t>
            </a:r>
          </a:p>
          <a:p>
            <a:pPr lvl="2"/>
            <a:r>
              <a:rPr lang="fr-FR" dirty="0"/>
              <a:t>font-size : </a:t>
            </a:r>
            <a:r>
              <a:rPr lang="fr-FR" dirty="0" err="1"/>
              <a:t>small</a:t>
            </a:r>
            <a:r>
              <a:rPr lang="fr-FR" dirty="0"/>
              <a:t>;</a:t>
            </a:r>
          </a:p>
          <a:p>
            <a:r>
              <a:rPr lang="en-US" dirty="0"/>
              <a:t>	font-size : smaller;</a:t>
            </a:r>
          </a:p>
          <a:p>
            <a:r>
              <a:rPr lang="en-US" dirty="0"/>
              <a:t>	</a:t>
            </a:r>
            <a:r>
              <a:rPr lang="fr-FR" dirty="0"/>
              <a:t>font-size : x-</a:t>
            </a:r>
            <a:r>
              <a:rPr lang="fr-FR" dirty="0" err="1"/>
              <a:t>small</a:t>
            </a:r>
            <a:r>
              <a:rPr lang="fr-FR" dirty="0"/>
              <a:t>;</a:t>
            </a:r>
          </a:p>
          <a:p>
            <a:pPr lvl="2"/>
            <a:r>
              <a:rPr lang="fr-FR" dirty="0"/>
              <a:t>font-size : xx-</a:t>
            </a:r>
            <a:r>
              <a:rPr lang="fr-FR" dirty="0" err="1"/>
              <a:t>small</a:t>
            </a:r>
            <a:r>
              <a:rPr lang="fr-FR" dirty="0"/>
              <a:t>;</a:t>
            </a:r>
          </a:p>
          <a:p>
            <a:pPr lvl="2"/>
            <a:r>
              <a:rPr lang="fr-FR" dirty="0"/>
              <a:t>font-size : large;</a:t>
            </a:r>
          </a:p>
          <a:p>
            <a:pPr lvl="2"/>
            <a:r>
              <a:rPr lang="fr-FR" dirty="0"/>
              <a:t>font-size : </a:t>
            </a:r>
            <a:r>
              <a:rPr lang="fr-FR" dirty="0" err="1"/>
              <a:t>larger</a:t>
            </a:r>
            <a:r>
              <a:rPr lang="fr-FR" dirty="0"/>
              <a:t>;</a:t>
            </a:r>
          </a:p>
          <a:p>
            <a:pPr lvl="2"/>
            <a:r>
              <a:rPr lang="fr-FR" dirty="0"/>
              <a:t>font-size : x-large;</a:t>
            </a:r>
          </a:p>
          <a:p>
            <a:pPr lvl="2"/>
            <a:r>
              <a:rPr lang="fr-FR" dirty="0"/>
              <a:t>font-size : xx-large;</a:t>
            </a:r>
          </a:p>
          <a:p>
            <a:pPr lvl="2"/>
            <a:r>
              <a:rPr lang="fr-FR" dirty="0"/>
              <a:t>font-size : medium;</a:t>
            </a:r>
            <a:endParaRPr lang="en-US" dirty="0"/>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 (Cont.)</a:t>
            </a:r>
          </a:p>
        </p:txBody>
      </p:sp>
      <p:sp>
        <p:nvSpPr>
          <p:cNvPr id="3" name="Content Placeholder 2"/>
          <p:cNvSpPr>
            <a:spLocks noGrp="1"/>
          </p:cNvSpPr>
          <p:nvPr>
            <p:ph idx="1"/>
          </p:nvPr>
        </p:nvSpPr>
        <p:spPr>
          <a:xfrm>
            <a:off x="190500" y="990600"/>
            <a:ext cx="5143500" cy="5334000"/>
          </a:xfrm>
        </p:spPr>
        <p:txBody>
          <a:bodyPr>
            <a:normAutofit/>
          </a:bodyPr>
          <a:lstStyle/>
          <a:p>
            <a:pPr lvl="0"/>
            <a:r>
              <a:rPr lang="en-US" b="1" dirty="0"/>
              <a:t>Font Style</a:t>
            </a:r>
          </a:p>
          <a:p>
            <a:pPr lvl="1" hangingPunct="0"/>
            <a:r>
              <a:rPr lang="en-US" dirty="0"/>
              <a:t>The font-style property is mostly used to specify italic text.</a:t>
            </a:r>
          </a:p>
          <a:p>
            <a:pPr lvl="0"/>
            <a:r>
              <a:rPr lang="en-US" b="1" dirty="0"/>
              <a:t>Font Weight</a:t>
            </a:r>
          </a:p>
          <a:p>
            <a:pPr lvl="1" hangingPunct="0"/>
            <a:r>
              <a:rPr lang="en-US" dirty="0"/>
              <a:t>The font-weight property sets how thick or thin characters in text should be displayed.</a:t>
            </a:r>
          </a:p>
          <a:p>
            <a:pPr lvl="0"/>
            <a:r>
              <a:rPr lang="en-US" b="1" dirty="0"/>
              <a:t>Font Variant</a:t>
            </a:r>
          </a:p>
          <a:p>
            <a:pPr lvl="1"/>
            <a:r>
              <a:rPr lang="en-US" dirty="0"/>
              <a:t>The font-variant property specifies whether or not a text should be displayed in a small-caps font.</a:t>
            </a:r>
          </a:p>
          <a:p>
            <a:pPr lvl="2"/>
            <a:r>
              <a:rPr lang="en-US" dirty="0"/>
              <a:t>font-variant : small-caps;</a:t>
            </a:r>
          </a:p>
        </p:txBody>
      </p:sp>
      <p:sp>
        <p:nvSpPr>
          <p:cNvPr id="4" name="TextBox 3"/>
          <p:cNvSpPr txBox="1"/>
          <p:nvPr/>
        </p:nvSpPr>
        <p:spPr>
          <a:xfrm>
            <a:off x="5334000" y="10578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font-style: italic ; </a:t>
            </a:r>
          </a:p>
          <a:p>
            <a:r>
              <a:rPr lang="en-US" dirty="0"/>
              <a:t>}</a:t>
            </a:r>
          </a:p>
        </p:txBody>
      </p:sp>
      <p:sp>
        <p:nvSpPr>
          <p:cNvPr id="5" name="TextBox 4"/>
          <p:cNvSpPr txBox="1"/>
          <p:nvPr/>
        </p:nvSpPr>
        <p:spPr>
          <a:xfrm>
            <a:off x="5334000" y="21802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font-weight : </a:t>
            </a:r>
            <a:r>
              <a:rPr lang="en-US" i="1" dirty="0"/>
              <a:t>300;</a:t>
            </a:r>
          </a:p>
          <a:p>
            <a:r>
              <a:rPr lang="en-US" i="1" dirty="0"/>
              <a:t>	</a:t>
            </a:r>
            <a:r>
              <a:rPr lang="en-US" dirty="0"/>
              <a:t>font-weight : bolder;</a:t>
            </a:r>
          </a:p>
          <a:p>
            <a:r>
              <a:rPr lang="en-US" dirty="0"/>
              <a:t>	font-weight : lighter;</a:t>
            </a:r>
          </a:p>
          <a:p>
            <a:r>
              <a:rPr lang="en-US" dirty="0"/>
              <a:t>}</a:t>
            </a:r>
          </a:p>
        </p:txBody>
      </p:sp>
      <p:sp>
        <p:nvSpPr>
          <p:cNvPr id="6" name="TextBox 5"/>
          <p:cNvSpPr txBox="1"/>
          <p:nvPr/>
        </p:nvSpPr>
        <p:spPr>
          <a:xfrm>
            <a:off x="5334000" y="3863876"/>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font-variant: small-caps;</a:t>
            </a:r>
          </a:p>
          <a:p>
            <a:r>
              <a:rPr lang="en-US" dirty="0"/>
              <a:t>	</a:t>
            </a:r>
            <a:endParaRPr lang="fr-FR" dirty="0"/>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a:t>
            </a:r>
          </a:p>
        </p:txBody>
      </p:sp>
      <p:sp>
        <p:nvSpPr>
          <p:cNvPr id="3" name="Content Placeholder 2"/>
          <p:cNvSpPr>
            <a:spLocks noGrp="1"/>
          </p:cNvSpPr>
          <p:nvPr>
            <p:ph idx="1"/>
          </p:nvPr>
        </p:nvSpPr>
        <p:spPr/>
        <p:txBody>
          <a:bodyPr/>
          <a:lstStyle/>
          <a:p>
            <a:r>
              <a:rPr lang="en-US" dirty="0"/>
              <a:t>While CSS Font covers most of the traditional ways to format your text, CSS Text allows you to control the spacing, decoration, and alignment of your text.</a:t>
            </a:r>
          </a:p>
          <a:p>
            <a:endParaRPr lang="en-US" dirty="0"/>
          </a:p>
          <a:p>
            <a:pPr marL="914400" lvl="1" indent="-457200">
              <a:buFont typeface="+mj-lt"/>
              <a:buAutoNum type="arabicPeriod"/>
            </a:pPr>
            <a:r>
              <a:rPr lang="en-US" dirty="0"/>
              <a:t>Text Decoration			(text-decoration)</a:t>
            </a:r>
          </a:p>
          <a:p>
            <a:pPr marL="914400" lvl="1" indent="-457200">
              <a:buFont typeface="+mj-lt"/>
              <a:buAutoNum type="arabicPeriod"/>
            </a:pPr>
            <a:r>
              <a:rPr lang="en-US" dirty="0"/>
              <a:t>Text Indent			(text-indent)</a:t>
            </a:r>
          </a:p>
          <a:p>
            <a:pPr marL="914400" lvl="1" indent="-457200">
              <a:buFont typeface="+mj-lt"/>
              <a:buAutoNum type="arabicPeriod"/>
            </a:pPr>
            <a:r>
              <a:rPr lang="en-US" dirty="0"/>
              <a:t>Text Align			(text-align)</a:t>
            </a:r>
          </a:p>
          <a:p>
            <a:pPr marL="914400" lvl="1" indent="-457200">
              <a:buFont typeface="+mj-lt"/>
              <a:buAutoNum type="arabicPeriod"/>
            </a:pPr>
            <a:r>
              <a:rPr lang="en-US" dirty="0"/>
              <a:t>Text Transform			(text-transform)</a:t>
            </a:r>
          </a:p>
          <a:p>
            <a:pPr marL="914400" lvl="1" indent="-457200">
              <a:buFont typeface="+mj-lt"/>
              <a:buAutoNum type="arabicPeriod"/>
            </a:pPr>
            <a:r>
              <a:rPr lang="en-US" dirty="0"/>
              <a:t>White Space			(white-space)</a:t>
            </a:r>
          </a:p>
          <a:p>
            <a:pPr marL="914400" lvl="1" indent="-457200">
              <a:buFont typeface="+mj-lt"/>
              <a:buAutoNum type="arabicPeriod"/>
            </a:pPr>
            <a:r>
              <a:rPr lang="en-US" dirty="0"/>
              <a:t>Word Spacing			(word-spacing)</a:t>
            </a:r>
          </a:p>
          <a:p>
            <a:pPr marL="914400" lvl="1" indent="-457200">
              <a:buFont typeface="+mj-lt"/>
              <a:buAutoNum type="arabicPeriod"/>
            </a:pPr>
            <a:r>
              <a:rPr lang="en-US" dirty="0"/>
              <a:t>Letter Spacing			(letter-spacing)</a:t>
            </a:r>
          </a:p>
          <a:p>
            <a:pPr marL="914400" lvl="1" indent="-457200">
              <a:buFont typeface="+mj-lt"/>
              <a:buAutoNum type="arabicPeriod"/>
            </a:pPr>
            <a:r>
              <a:rPr lang="en-US" dirty="0"/>
              <a:t>Line Height			(line-height)</a:t>
            </a:r>
          </a:p>
        </p:txBody>
      </p:sp>
      <p:sp>
        <p:nvSpPr>
          <p:cNvPr id="4" name="TextBox 3"/>
          <p:cNvSpPr txBox="1"/>
          <p:nvPr/>
        </p:nvSpPr>
        <p:spPr>
          <a:xfrm>
            <a:off x="4572000" y="23622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dirty="0"/>
              <a:t>Property Name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190500" y="990600"/>
            <a:ext cx="5143500" cy="5334000"/>
          </a:xfrm>
        </p:spPr>
        <p:txBody>
          <a:bodyPr>
            <a:normAutofit/>
          </a:bodyPr>
          <a:lstStyle/>
          <a:p>
            <a:pPr lvl="0"/>
            <a:r>
              <a:rPr lang="en-US" b="1" dirty="0"/>
              <a:t>Text Decoration</a:t>
            </a:r>
          </a:p>
          <a:p>
            <a:pPr lvl="1" hangingPunct="0"/>
            <a:r>
              <a:rPr lang="en-US" dirty="0"/>
              <a:t>The text-decoration property is used to set or remove decorations from text.</a:t>
            </a:r>
          </a:p>
          <a:p>
            <a:pPr lvl="1" hangingPunct="0"/>
            <a:r>
              <a:rPr lang="en-US" dirty="0"/>
              <a:t>The text-decoration property is mostly used to remove underlines from links for design purposes.</a:t>
            </a:r>
          </a:p>
          <a:p>
            <a:pPr lvl="0"/>
            <a:r>
              <a:rPr lang="en-US" b="1" dirty="0"/>
              <a:t>Text Indent</a:t>
            </a:r>
          </a:p>
          <a:p>
            <a:pPr lvl="1"/>
            <a:r>
              <a:rPr lang="en-US" dirty="0"/>
              <a:t>The text-indentation property is used to specify the indentation of the first line of a text.</a:t>
            </a:r>
          </a:p>
          <a:p>
            <a:pPr lvl="0"/>
            <a:r>
              <a:rPr lang="en-US" b="1" dirty="0"/>
              <a:t>Text Align</a:t>
            </a:r>
          </a:p>
          <a:p>
            <a:pPr lvl="1"/>
            <a:r>
              <a:rPr lang="en-US" dirty="0"/>
              <a:t>The text-align property is used to set the horizontal alignment of a text.</a:t>
            </a:r>
          </a:p>
        </p:txBody>
      </p:sp>
      <p:sp>
        <p:nvSpPr>
          <p:cNvPr id="4" name="TextBox 3"/>
          <p:cNvSpPr txBox="1"/>
          <p:nvPr/>
        </p:nvSpPr>
        <p:spPr>
          <a:xfrm>
            <a:off x="5334000" y="1293674"/>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text-decoration : line-through;</a:t>
            </a:r>
          </a:p>
          <a:p>
            <a:r>
              <a:rPr lang="en-US" dirty="0"/>
              <a:t>        text-decoration : </a:t>
            </a:r>
            <a:r>
              <a:rPr lang="en-US" dirty="0" err="1"/>
              <a:t>overline</a:t>
            </a:r>
            <a:r>
              <a:rPr lang="en-US" dirty="0"/>
              <a:t>;</a:t>
            </a:r>
          </a:p>
          <a:p>
            <a:r>
              <a:rPr lang="en-US" dirty="0"/>
              <a:t>        text-decoration : underline;</a:t>
            </a:r>
          </a:p>
          <a:p>
            <a:r>
              <a:rPr lang="en-US" dirty="0"/>
              <a:t>        text-decoration : none;</a:t>
            </a:r>
          </a:p>
          <a:p>
            <a:r>
              <a:rPr lang="en-US" dirty="0"/>
              <a:t>}</a:t>
            </a:r>
          </a:p>
        </p:txBody>
      </p:sp>
      <p:sp>
        <p:nvSpPr>
          <p:cNvPr id="5" name="TextBox 4"/>
          <p:cNvSpPr txBox="1"/>
          <p:nvPr/>
        </p:nvSpPr>
        <p:spPr>
          <a:xfrm>
            <a:off x="5334000" y="3447871"/>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text-indent : 20px;</a:t>
            </a:r>
          </a:p>
          <a:p>
            <a:r>
              <a:rPr lang="en-US" dirty="0"/>
              <a:t>	text-indent : 30%;</a:t>
            </a:r>
          </a:p>
          <a:p>
            <a:r>
              <a:rPr lang="en-US" dirty="0"/>
              <a:t>}</a:t>
            </a:r>
          </a:p>
        </p:txBody>
      </p:sp>
      <p:sp>
        <p:nvSpPr>
          <p:cNvPr id="6" name="TextBox 5"/>
          <p:cNvSpPr txBox="1"/>
          <p:nvPr/>
        </p:nvSpPr>
        <p:spPr>
          <a:xfrm>
            <a:off x="5334000" y="4648200"/>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text-align : right;</a:t>
            </a:r>
          </a:p>
          <a:p>
            <a:r>
              <a:rPr lang="en-US" dirty="0"/>
              <a:t>	text-align : justify;</a:t>
            </a:r>
          </a:p>
          <a:p>
            <a:r>
              <a:rPr lang="en-US" dirty="0"/>
              <a:t>	text-align : left;</a:t>
            </a:r>
          </a:p>
          <a:p>
            <a:r>
              <a:rPr lang="en-US" dirty="0"/>
              <a:t>	text-align : center; </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190500" y="990600"/>
            <a:ext cx="5143500" cy="5334000"/>
          </a:xfrm>
        </p:spPr>
        <p:txBody>
          <a:bodyPr>
            <a:normAutofit lnSpcReduction="10000"/>
          </a:bodyPr>
          <a:lstStyle/>
          <a:p>
            <a:pPr lvl="0"/>
            <a:r>
              <a:rPr lang="en-US" b="1" dirty="0"/>
              <a:t>Text Transform</a:t>
            </a:r>
          </a:p>
          <a:p>
            <a:pPr lvl="1" hangingPunct="0"/>
            <a:r>
              <a:rPr lang="en-US" dirty="0"/>
              <a:t>The text-transform property is used to specify uppercase and lowercase letters in a text.</a:t>
            </a:r>
          </a:p>
          <a:p>
            <a:pPr lvl="0"/>
            <a:r>
              <a:rPr lang="en-US" b="1" dirty="0"/>
              <a:t>White Space</a:t>
            </a:r>
          </a:p>
          <a:p>
            <a:pPr lvl="1"/>
            <a:r>
              <a:rPr lang="en-US" dirty="0"/>
              <a:t>The white-space attribute allows you to prevent text from wrapping until you place a break &lt;</a:t>
            </a:r>
            <a:r>
              <a:rPr lang="en-US" dirty="0" err="1"/>
              <a:t>br</a:t>
            </a:r>
            <a:r>
              <a:rPr lang="en-US" dirty="0"/>
              <a:t> /&gt; into your text.</a:t>
            </a:r>
          </a:p>
          <a:p>
            <a:pPr lvl="0"/>
            <a:r>
              <a:rPr lang="en-US" b="1" dirty="0"/>
              <a:t>Word Spacing</a:t>
            </a:r>
          </a:p>
          <a:p>
            <a:pPr lvl="1"/>
            <a:r>
              <a:rPr lang="en-US" dirty="0"/>
              <a:t>With the CSS attribute word-spacing you are able to specify the exact value of the spacing between your words. Word-spacing should be defined with exact values.</a:t>
            </a:r>
          </a:p>
        </p:txBody>
      </p:sp>
      <p:sp>
        <p:nvSpPr>
          <p:cNvPr id="4" name="TextBox 3"/>
          <p:cNvSpPr txBox="1"/>
          <p:nvPr/>
        </p:nvSpPr>
        <p:spPr>
          <a:xfrm>
            <a:off x="5334000" y="11134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text-transform : capitalize;</a:t>
            </a:r>
          </a:p>
          <a:p>
            <a:r>
              <a:rPr lang="en-US" dirty="0"/>
              <a:t>        text-transform : uppercase;</a:t>
            </a:r>
          </a:p>
          <a:p>
            <a:r>
              <a:rPr lang="en-US" dirty="0"/>
              <a:t>        text-transform : lowercase;</a:t>
            </a:r>
          </a:p>
          <a:p>
            <a:r>
              <a:rPr lang="en-US" dirty="0"/>
              <a:t>}</a:t>
            </a:r>
          </a:p>
        </p:txBody>
      </p:sp>
      <p:sp>
        <p:nvSpPr>
          <p:cNvPr id="5" name="TextBox 4"/>
          <p:cNvSpPr txBox="1"/>
          <p:nvPr/>
        </p:nvSpPr>
        <p:spPr>
          <a:xfrm>
            <a:off x="5334000" y="28194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white-space : </a:t>
            </a:r>
            <a:r>
              <a:rPr lang="en-US" dirty="0" err="1"/>
              <a:t>nowrap</a:t>
            </a:r>
            <a:r>
              <a:rPr lang="en-US" dirty="0"/>
              <a:t>;</a:t>
            </a:r>
          </a:p>
          <a:p>
            <a:r>
              <a:rPr lang="en-US" dirty="0"/>
              <a:t>}</a:t>
            </a:r>
          </a:p>
        </p:txBody>
      </p:sp>
      <p:sp>
        <p:nvSpPr>
          <p:cNvPr id="6" name="TextBox 5"/>
          <p:cNvSpPr txBox="1"/>
          <p:nvPr/>
        </p:nvSpPr>
        <p:spPr>
          <a:xfrm>
            <a:off x="5334000" y="426547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word-spacing : 10px; </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mj-lt"/>
              </a:rPr>
              <a:t>Outline (Cont.)</a:t>
            </a:r>
            <a:endParaRPr lang="en-IN" dirty="0">
              <a:latin typeface="+mj-lt"/>
            </a:endParaRPr>
          </a:p>
        </p:txBody>
      </p:sp>
      <p:sp>
        <p:nvSpPr>
          <p:cNvPr id="5" name="Content Placeholder 2"/>
          <p:cNvSpPr txBox="1">
            <a:spLocks/>
          </p:cNvSpPr>
          <p:nvPr/>
        </p:nvSpPr>
        <p:spPr>
          <a:xfrm>
            <a:off x="381000" y="1066800"/>
            <a:ext cx="8229600" cy="51816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kumimoji="0" lang="en-US" sz="32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Box Model</a:t>
            </a: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Margin, </a:t>
            </a:r>
            <a:r>
              <a:rPr lang="en-US" sz="2800" dirty="0">
                <a:latin typeface="+mj-lt"/>
                <a:ea typeface="Times New Roman" panose="02020603050405020304" pitchFamily="18" charset="0"/>
                <a:cs typeface="Times New Roman" panose="02020603050405020304" pitchFamily="18" charset="0"/>
              </a:rPr>
              <a:t>Border, </a:t>
            </a: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Padding</a:t>
            </a:r>
          </a:p>
          <a:p>
            <a:pPr marL="446088" marR="0" lvl="0" indent="-446088" algn="l" defTabSz="914400" rtl="0" eaLnBrk="1" fontAlgn="auto" latinLnBrk="0" hangingPunct="1">
              <a:lnSpc>
                <a:spcPct val="100000"/>
              </a:lnSpc>
              <a:spcBef>
                <a:spcPct val="20000"/>
              </a:spcBef>
              <a:spcAft>
                <a:spcPts val="0"/>
              </a:spcAft>
              <a:buClrTx/>
              <a:buSzTx/>
              <a:buFontTx/>
              <a:buAutoNum type="arabicPeriod" startAt="5"/>
              <a:tabLst/>
              <a:defRPr/>
            </a:pPr>
            <a:r>
              <a:rPr lang="en-US" sz="3200" dirty="0">
                <a:latin typeface="+mj-lt"/>
                <a:ea typeface="Times New Roman" panose="02020603050405020304" pitchFamily="18" charset="0"/>
                <a:cs typeface="Times New Roman" panose="02020603050405020304" pitchFamily="18" charset="0"/>
              </a:rPr>
              <a:t>List</a:t>
            </a:r>
          </a:p>
          <a:p>
            <a:pPr marL="519113" marR="0" lvl="1" indent="-23653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List Type, </a:t>
            </a:r>
            <a:r>
              <a:rPr lang="en-US" sz="2800" dirty="0">
                <a:latin typeface="+mj-lt"/>
                <a:ea typeface="Times New Roman" panose="02020603050405020304" pitchFamily="18" charset="0"/>
                <a:cs typeface="Times New Roman" panose="02020603050405020304" pitchFamily="18" charset="0"/>
              </a:rPr>
              <a:t>List with Image, </a:t>
            </a:r>
            <a:r>
              <a:rPr kumimoji="0" lang="en-US" sz="28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List Position</a:t>
            </a:r>
          </a:p>
          <a:p>
            <a:pPr marL="339725" indent="-514350">
              <a:spcBef>
                <a:spcPct val="20000"/>
              </a:spcBef>
              <a:buFont typeface="+mj-lt"/>
              <a:buAutoNum type="arabicPeriod" startAt="5"/>
              <a:defRPr/>
            </a:pPr>
            <a:r>
              <a:rPr lang="en-US" sz="3200" dirty="0">
                <a:latin typeface="+mj-lt"/>
                <a:ea typeface="Times New Roman" panose="02020603050405020304" pitchFamily="18" charset="0"/>
                <a:cs typeface="Times New Roman" panose="02020603050405020304" pitchFamily="18" charset="0"/>
              </a:rPr>
              <a:t>Links</a:t>
            </a:r>
          </a:p>
          <a:p>
            <a:pPr marL="339725" indent="-514350">
              <a:spcBef>
                <a:spcPct val="20000"/>
              </a:spcBef>
              <a:buFont typeface="+mj-lt"/>
              <a:buAutoNum type="arabicPeriod" startAt="5"/>
              <a:defRPr/>
            </a:pPr>
            <a:r>
              <a:rPr lang="en-US" sz="3200" dirty="0">
                <a:latin typeface="+mj-lt"/>
                <a:ea typeface="Times New Roman" panose="02020603050405020304" pitchFamily="18" charset="0"/>
                <a:cs typeface="Times New Roman" panose="02020603050405020304" pitchFamily="18" charset="0"/>
              </a:rPr>
              <a:t>CSS Positioning</a:t>
            </a:r>
          </a:p>
          <a:p>
            <a:pPr marL="514350" lvl="0" indent="-514350">
              <a:spcBef>
                <a:spcPct val="20000"/>
              </a:spcBef>
              <a:buFont typeface="+mj-lt"/>
              <a:buAutoNum type="arabicPeriod" startAt="9"/>
              <a:defRPr/>
            </a:pPr>
            <a:r>
              <a:rPr lang="en-US" sz="3200" dirty="0">
                <a:latin typeface="+mj-lt"/>
                <a:ea typeface="Times New Roman" panose="02020603050405020304" pitchFamily="18" charset="0"/>
                <a:cs typeface="Times New Roman" panose="02020603050405020304" pitchFamily="18" charset="0"/>
              </a:rPr>
              <a:t>CSS Layers</a:t>
            </a:r>
          </a:p>
          <a:p>
            <a:pPr marL="514350" lvl="0" indent="-514350">
              <a:spcBef>
                <a:spcPct val="20000"/>
              </a:spcBef>
              <a:buFont typeface="+mj-lt"/>
              <a:buAutoNum type="arabicPeriod" startAt="9"/>
              <a:defRPr/>
            </a:pPr>
            <a:r>
              <a:rPr lang="en-US" sz="3200" dirty="0">
                <a:latin typeface="+mj-lt"/>
                <a:ea typeface="Times New Roman" panose="02020603050405020304" pitchFamily="18" charset="0"/>
                <a:cs typeface="Times New Roman" panose="02020603050405020304" pitchFamily="18" charset="0"/>
              </a:rPr>
              <a:t> CSS Floating Property</a:t>
            </a:r>
          </a:p>
          <a:p>
            <a:pPr marL="514350" lvl="0" indent="-514350">
              <a:spcBef>
                <a:spcPct val="20000"/>
              </a:spcBef>
              <a:buFont typeface="+mj-lt"/>
              <a:buAutoNum type="arabicPeriod" startAt="9"/>
              <a:defRPr/>
            </a:pPr>
            <a:r>
              <a:rPr lang="en-US" sz="3200" dirty="0">
                <a:latin typeface="+mj-lt"/>
                <a:ea typeface="Times New Roman" panose="02020603050405020304" pitchFamily="18" charset="0"/>
                <a:cs typeface="Times New Roman" panose="02020603050405020304" pitchFamily="18" charset="0"/>
              </a:rPr>
              <a:t> Introduction to CSS3</a:t>
            </a:r>
          </a:p>
        </p:txBody>
      </p:sp>
    </p:spTree>
    <p:extLst>
      <p:ext uri="{BB962C8B-B14F-4D97-AF65-F5344CB8AC3E}">
        <p14:creationId xmlns:p14="http://schemas.microsoft.com/office/powerpoint/2010/main" val="3975442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 Property (Cont.)</a:t>
            </a:r>
          </a:p>
        </p:txBody>
      </p:sp>
      <p:sp>
        <p:nvSpPr>
          <p:cNvPr id="3" name="Content Placeholder 2"/>
          <p:cNvSpPr>
            <a:spLocks noGrp="1"/>
          </p:cNvSpPr>
          <p:nvPr>
            <p:ph idx="1"/>
          </p:nvPr>
        </p:nvSpPr>
        <p:spPr>
          <a:xfrm>
            <a:off x="190500" y="990600"/>
            <a:ext cx="5143500" cy="5334000"/>
          </a:xfrm>
        </p:spPr>
        <p:txBody>
          <a:bodyPr>
            <a:normAutofit/>
          </a:bodyPr>
          <a:lstStyle/>
          <a:p>
            <a:pPr lvl="0"/>
            <a:r>
              <a:rPr lang="en-US" b="1" dirty="0"/>
              <a:t>Letter Spacing</a:t>
            </a:r>
          </a:p>
          <a:p>
            <a:pPr lvl="1" hangingPunct="0"/>
            <a:r>
              <a:rPr lang="en-US" dirty="0"/>
              <a:t>With the CSS attribute letter-spacing you are able to specify the exact value of the spacing between your letters. Letter-spacing should be defined with exact values.</a:t>
            </a:r>
          </a:p>
          <a:p>
            <a:pPr lvl="0"/>
            <a:r>
              <a:rPr lang="en-US" b="1" dirty="0"/>
              <a:t>Line Height</a:t>
            </a:r>
          </a:p>
          <a:p>
            <a:pPr lvl="1"/>
            <a:r>
              <a:rPr lang="en-US" dirty="0"/>
              <a:t>The line-height attribute will set the height of the line in the page.</a:t>
            </a:r>
          </a:p>
        </p:txBody>
      </p:sp>
      <p:sp>
        <p:nvSpPr>
          <p:cNvPr id="4" name="TextBox 3"/>
          <p:cNvSpPr txBox="1"/>
          <p:nvPr/>
        </p:nvSpPr>
        <p:spPr>
          <a:xfrm>
            <a:off x="5334000" y="1113472"/>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letter-spacing : 3px;</a:t>
            </a:r>
          </a:p>
          <a:p>
            <a:r>
              <a:rPr lang="en-US" dirty="0"/>
              <a:t>}</a:t>
            </a:r>
          </a:p>
        </p:txBody>
      </p:sp>
      <p:sp>
        <p:nvSpPr>
          <p:cNvPr id="5" name="TextBox 4"/>
          <p:cNvSpPr txBox="1"/>
          <p:nvPr/>
        </p:nvSpPr>
        <p:spPr>
          <a:xfrm>
            <a:off x="5334000" y="34962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line-height : 10px;</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Model</a:t>
            </a:r>
          </a:p>
        </p:txBody>
      </p:sp>
      <p:sp>
        <p:nvSpPr>
          <p:cNvPr id="3" name="Content Placeholder 2"/>
          <p:cNvSpPr>
            <a:spLocks noGrp="1"/>
          </p:cNvSpPr>
          <p:nvPr>
            <p:ph idx="1"/>
          </p:nvPr>
        </p:nvSpPr>
        <p:spPr/>
        <p:txBody>
          <a:bodyPr/>
          <a:lstStyle/>
          <a:p>
            <a:pPr algn="just"/>
            <a:r>
              <a:rPr lang="en-US" dirty="0"/>
              <a:t>All HTML elements can be considered as boxes. In CSS, the term "box model" is used when talking about design and layout.</a:t>
            </a:r>
          </a:p>
          <a:p>
            <a:pPr algn="just"/>
            <a:r>
              <a:rPr lang="en-US" dirty="0"/>
              <a:t>The CSS box model is essentially a box that wraps around HTML elements, and it consists of: </a:t>
            </a:r>
            <a:r>
              <a:rPr lang="en-US" b="1" dirty="0"/>
              <a:t>margins</a:t>
            </a:r>
            <a:r>
              <a:rPr lang="en-US" dirty="0"/>
              <a:t>, </a:t>
            </a:r>
            <a:r>
              <a:rPr lang="en-US" b="1" dirty="0"/>
              <a:t>borders</a:t>
            </a:r>
            <a:r>
              <a:rPr lang="en-US" dirty="0"/>
              <a:t>, </a:t>
            </a:r>
            <a:r>
              <a:rPr lang="en-US" b="1" dirty="0"/>
              <a:t>padding</a:t>
            </a:r>
            <a:r>
              <a:rPr lang="en-US" dirty="0"/>
              <a:t>, and the actual </a:t>
            </a:r>
            <a:r>
              <a:rPr lang="en-US" b="1" dirty="0"/>
              <a:t>content</a:t>
            </a:r>
            <a:r>
              <a:rPr lang="en-US" dirty="0"/>
              <a:t>.</a:t>
            </a:r>
          </a:p>
          <a:p>
            <a:pPr algn="just"/>
            <a:r>
              <a:rPr lang="en-US" dirty="0"/>
              <a:t>The box model allows us to place a border around elements and space elements in relation to other elements.</a:t>
            </a:r>
          </a:p>
          <a:p>
            <a:pPr algn="just"/>
            <a:endParaRPr lang="en-US" dirty="0"/>
          </a:p>
          <a:p>
            <a:pPr algn="just"/>
            <a:endParaRPr lang="en-US" dirty="0"/>
          </a:p>
          <a:p>
            <a:pPr marL="0" indent="0" algn="just">
              <a:buNone/>
            </a:pPr>
            <a:endParaRPr lang="en-US" dirty="0"/>
          </a:p>
          <a:p>
            <a:pPr marL="0" indent="0" algn="r">
              <a:buNone/>
            </a:pPr>
            <a:r>
              <a:rPr lang="en-US" b="1" dirty="0"/>
              <a:t>Box_model_after.html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60020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Margin</a:t>
            </a:r>
          </a:p>
        </p:txBody>
      </p:sp>
      <p:sp>
        <p:nvSpPr>
          <p:cNvPr id="2" name="Title 1"/>
          <p:cNvSpPr>
            <a:spLocks noGrp="1"/>
          </p:cNvSpPr>
          <p:nvPr>
            <p:ph type="title"/>
          </p:nvPr>
        </p:nvSpPr>
        <p:spPr/>
        <p:txBody>
          <a:bodyPr/>
          <a:lstStyle/>
          <a:p>
            <a:r>
              <a:rPr lang="en-US" dirty="0"/>
              <a:t>The Box Model (Cont)</a:t>
            </a:r>
          </a:p>
        </p:txBody>
      </p:sp>
      <p:sp>
        <p:nvSpPr>
          <p:cNvPr id="3" name="Content Placeholder 2"/>
          <p:cNvSpPr>
            <a:spLocks noGrp="1"/>
          </p:cNvSpPr>
          <p:nvPr>
            <p:ph idx="1"/>
          </p:nvPr>
        </p:nvSpPr>
        <p:spPr/>
        <p:txBody>
          <a:bodyPr/>
          <a:lstStyle/>
          <a:p>
            <a:r>
              <a:rPr lang="en-US" dirty="0"/>
              <a:t>The image below illustrates the box model:</a:t>
            </a:r>
          </a:p>
        </p:txBody>
      </p:sp>
      <p:sp>
        <p:nvSpPr>
          <p:cNvPr id="5" name="Rectangle 4"/>
          <p:cNvSpPr/>
          <p:nvPr/>
        </p:nvSpPr>
        <p:spPr>
          <a:xfrm>
            <a:off x="914400" y="1981200"/>
            <a:ext cx="7162800" cy="38862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Border</a:t>
            </a:r>
          </a:p>
        </p:txBody>
      </p:sp>
      <p:sp>
        <p:nvSpPr>
          <p:cNvPr id="6" name="Rectangle 5"/>
          <p:cNvSpPr/>
          <p:nvPr/>
        </p:nvSpPr>
        <p:spPr>
          <a:xfrm>
            <a:off x="1295400" y="236220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Padding</a:t>
            </a:r>
          </a:p>
        </p:txBody>
      </p:sp>
      <p:sp>
        <p:nvSpPr>
          <p:cNvPr id="7" name="Rectangle 6"/>
          <p:cNvSpPr/>
          <p:nvPr/>
        </p:nvSpPr>
        <p:spPr>
          <a:xfrm>
            <a:off x="1828800" y="274320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Content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7160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2" name="Title 1"/>
          <p:cNvSpPr>
            <a:spLocks noGrp="1"/>
          </p:cNvSpPr>
          <p:nvPr>
            <p:ph type="title"/>
          </p:nvPr>
        </p:nvSpPr>
        <p:spPr/>
        <p:txBody>
          <a:bodyPr/>
          <a:lstStyle/>
          <a:p>
            <a:r>
              <a:rPr lang="en-US" dirty="0"/>
              <a:t>The Box Model (Cont)</a:t>
            </a:r>
          </a:p>
        </p:txBody>
      </p:sp>
      <p:sp>
        <p:nvSpPr>
          <p:cNvPr id="5" name="Rectangle 4"/>
          <p:cNvSpPr/>
          <p:nvPr/>
        </p:nvSpPr>
        <p:spPr>
          <a:xfrm>
            <a:off x="914400" y="1752600"/>
            <a:ext cx="7239000" cy="39624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6" name="Rectangle 5"/>
          <p:cNvSpPr/>
          <p:nvPr/>
        </p:nvSpPr>
        <p:spPr>
          <a:xfrm>
            <a:off x="1295400" y="213360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7" name="Rectangle 6"/>
          <p:cNvSpPr/>
          <p:nvPr/>
        </p:nvSpPr>
        <p:spPr>
          <a:xfrm>
            <a:off x="1828800" y="251460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Content</a:t>
            </a:r>
          </a:p>
        </p:txBody>
      </p:sp>
      <p:sp>
        <p:nvSpPr>
          <p:cNvPr id="8" name="TextBox 7"/>
          <p:cNvSpPr txBox="1"/>
          <p:nvPr/>
        </p:nvSpPr>
        <p:spPr>
          <a:xfrm>
            <a:off x="3505200" y="2133600"/>
            <a:ext cx="2057400" cy="369332"/>
          </a:xfrm>
          <a:prstGeom prst="rect">
            <a:avLst/>
          </a:prstGeom>
          <a:noFill/>
        </p:spPr>
        <p:txBody>
          <a:bodyPr wrap="square" rtlCol="0">
            <a:spAutoFit/>
          </a:bodyPr>
          <a:lstStyle/>
          <a:p>
            <a:pPr algn="ctr"/>
            <a:r>
              <a:rPr lang="en-US" dirty="0"/>
              <a:t>padding-top</a:t>
            </a:r>
          </a:p>
        </p:txBody>
      </p:sp>
      <p:sp>
        <p:nvSpPr>
          <p:cNvPr id="9" name="TextBox 8"/>
          <p:cNvSpPr txBox="1"/>
          <p:nvPr/>
        </p:nvSpPr>
        <p:spPr>
          <a:xfrm>
            <a:off x="3505200" y="4964668"/>
            <a:ext cx="2057400" cy="369332"/>
          </a:xfrm>
          <a:prstGeom prst="rect">
            <a:avLst/>
          </a:prstGeom>
          <a:noFill/>
        </p:spPr>
        <p:txBody>
          <a:bodyPr wrap="square" rtlCol="0">
            <a:spAutoFit/>
          </a:bodyPr>
          <a:lstStyle/>
          <a:p>
            <a:pPr algn="ctr"/>
            <a:r>
              <a:rPr lang="en-US" dirty="0"/>
              <a:t>padding-bottom</a:t>
            </a:r>
          </a:p>
        </p:txBody>
      </p:sp>
      <p:sp>
        <p:nvSpPr>
          <p:cNvPr id="10" name="TextBox 9"/>
          <p:cNvSpPr txBox="1"/>
          <p:nvPr/>
        </p:nvSpPr>
        <p:spPr>
          <a:xfrm rot="5400000">
            <a:off x="6559034" y="3549134"/>
            <a:ext cx="2057400" cy="369332"/>
          </a:xfrm>
          <a:prstGeom prst="rect">
            <a:avLst/>
          </a:prstGeom>
          <a:noFill/>
        </p:spPr>
        <p:txBody>
          <a:bodyPr wrap="square" rtlCol="0">
            <a:spAutoFit/>
          </a:bodyPr>
          <a:lstStyle/>
          <a:p>
            <a:pPr algn="ctr"/>
            <a:r>
              <a:rPr lang="en-US" dirty="0"/>
              <a:t>padding-right</a:t>
            </a:r>
          </a:p>
        </p:txBody>
      </p:sp>
      <p:sp>
        <p:nvSpPr>
          <p:cNvPr id="13" name="TextBox 12"/>
          <p:cNvSpPr txBox="1"/>
          <p:nvPr/>
        </p:nvSpPr>
        <p:spPr>
          <a:xfrm rot="16200000">
            <a:off x="451366" y="3549134"/>
            <a:ext cx="2057400" cy="369332"/>
          </a:xfrm>
          <a:prstGeom prst="rect">
            <a:avLst/>
          </a:prstGeom>
          <a:noFill/>
        </p:spPr>
        <p:txBody>
          <a:bodyPr wrap="square" rtlCol="0">
            <a:spAutoFit/>
          </a:bodyPr>
          <a:lstStyle/>
          <a:p>
            <a:pPr algn="ctr"/>
            <a:r>
              <a:rPr lang="en-US" dirty="0"/>
              <a:t>padding-left</a:t>
            </a:r>
          </a:p>
        </p:txBody>
      </p:sp>
      <p:sp>
        <p:nvSpPr>
          <p:cNvPr id="15" name="TextBox 14"/>
          <p:cNvSpPr txBox="1"/>
          <p:nvPr/>
        </p:nvSpPr>
        <p:spPr>
          <a:xfrm>
            <a:off x="3505200" y="1752600"/>
            <a:ext cx="2057400" cy="369332"/>
          </a:xfrm>
          <a:prstGeom prst="rect">
            <a:avLst/>
          </a:prstGeom>
          <a:noFill/>
        </p:spPr>
        <p:txBody>
          <a:bodyPr wrap="square" rtlCol="0">
            <a:spAutoFit/>
          </a:bodyPr>
          <a:lstStyle/>
          <a:p>
            <a:pPr algn="ctr"/>
            <a:r>
              <a:rPr lang="en-US" dirty="0"/>
              <a:t>border-top</a:t>
            </a:r>
          </a:p>
        </p:txBody>
      </p:sp>
      <p:sp>
        <p:nvSpPr>
          <p:cNvPr id="16" name="TextBox 15"/>
          <p:cNvSpPr txBox="1"/>
          <p:nvPr/>
        </p:nvSpPr>
        <p:spPr>
          <a:xfrm>
            <a:off x="3505200" y="1371600"/>
            <a:ext cx="2057400" cy="369332"/>
          </a:xfrm>
          <a:prstGeom prst="rect">
            <a:avLst/>
          </a:prstGeom>
          <a:noFill/>
        </p:spPr>
        <p:txBody>
          <a:bodyPr wrap="square" rtlCol="0">
            <a:spAutoFit/>
          </a:bodyPr>
          <a:lstStyle/>
          <a:p>
            <a:pPr algn="ctr"/>
            <a:r>
              <a:rPr lang="en-US" dirty="0"/>
              <a:t>margin-top</a:t>
            </a:r>
          </a:p>
        </p:txBody>
      </p:sp>
      <p:sp>
        <p:nvSpPr>
          <p:cNvPr id="17" name="TextBox 16"/>
          <p:cNvSpPr txBox="1"/>
          <p:nvPr/>
        </p:nvSpPr>
        <p:spPr>
          <a:xfrm rot="5400000">
            <a:off x="6940034" y="3511034"/>
            <a:ext cx="2057400" cy="369332"/>
          </a:xfrm>
          <a:prstGeom prst="rect">
            <a:avLst/>
          </a:prstGeom>
          <a:noFill/>
        </p:spPr>
        <p:txBody>
          <a:bodyPr wrap="square" rtlCol="0">
            <a:spAutoFit/>
          </a:bodyPr>
          <a:lstStyle/>
          <a:p>
            <a:pPr algn="ctr"/>
            <a:r>
              <a:rPr lang="en-US" dirty="0"/>
              <a:t>border-right</a:t>
            </a:r>
          </a:p>
        </p:txBody>
      </p:sp>
      <p:sp>
        <p:nvSpPr>
          <p:cNvPr id="18" name="TextBox 17"/>
          <p:cNvSpPr txBox="1"/>
          <p:nvPr/>
        </p:nvSpPr>
        <p:spPr>
          <a:xfrm rot="5400000">
            <a:off x="7321034" y="3511034"/>
            <a:ext cx="2057400" cy="369332"/>
          </a:xfrm>
          <a:prstGeom prst="rect">
            <a:avLst/>
          </a:prstGeom>
          <a:noFill/>
        </p:spPr>
        <p:txBody>
          <a:bodyPr wrap="square" rtlCol="0">
            <a:spAutoFit/>
          </a:bodyPr>
          <a:lstStyle/>
          <a:p>
            <a:pPr algn="ctr"/>
            <a:r>
              <a:rPr lang="en-US" dirty="0"/>
              <a:t>margin-right</a:t>
            </a:r>
          </a:p>
        </p:txBody>
      </p:sp>
      <p:sp>
        <p:nvSpPr>
          <p:cNvPr id="19" name="TextBox 18"/>
          <p:cNvSpPr txBox="1"/>
          <p:nvPr/>
        </p:nvSpPr>
        <p:spPr>
          <a:xfrm>
            <a:off x="3505200" y="5345668"/>
            <a:ext cx="2057400" cy="369332"/>
          </a:xfrm>
          <a:prstGeom prst="rect">
            <a:avLst/>
          </a:prstGeom>
          <a:noFill/>
        </p:spPr>
        <p:txBody>
          <a:bodyPr wrap="square" rtlCol="0">
            <a:spAutoFit/>
          </a:bodyPr>
          <a:lstStyle/>
          <a:p>
            <a:pPr algn="ctr"/>
            <a:r>
              <a:rPr lang="en-US" dirty="0"/>
              <a:t>border-bottom</a:t>
            </a:r>
          </a:p>
        </p:txBody>
      </p:sp>
      <p:sp>
        <p:nvSpPr>
          <p:cNvPr id="20" name="TextBox 19"/>
          <p:cNvSpPr txBox="1"/>
          <p:nvPr/>
        </p:nvSpPr>
        <p:spPr>
          <a:xfrm>
            <a:off x="3505200" y="5726668"/>
            <a:ext cx="2057400" cy="369332"/>
          </a:xfrm>
          <a:prstGeom prst="rect">
            <a:avLst/>
          </a:prstGeom>
          <a:noFill/>
        </p:spPr>
        <p:txBody>
          <a:bodyPr wrap="square" rtlCol="0">
            <a:spAutoFit/>
          </a:bodyPr>
          <a:lstStyle/>
          <a:p>
            <a:pPr algn="ctr"/>
            <a:r>
              <a:rPr lang="en-US" dirty="0"/>
              <a:t>margin-bottom</a:t>
            </a:r>
          </a:p>
        </p:txBody>
      </p:sp>
      <p:sp>
        <p:nvSpPr>
          <p:cNvPr id="21" name="TextBox 20"/>
          <p:cNvSpPr txBox="1"/>
          <p:nvPr/>
        </p:nvSpPr>
        <p:spPr>
          <a:xfrm rot="16200000">
            <a:off x="70367" y="3587234"/>
            <a:ext cx="2057400" cy="369332"/>
          </a:xfrm>
          <a:prstGeom prst="rect">
            <a:avLst/>
          </a:prstGeom>
          <a:noFill/>
        </p:spPr>
        <p:txBody>
          <a:bodyPr wrap="square" rtlCol="0">
            <a:spAutoFit/>
          </a:bodyPr>
          <a:lstStyle/>
          <a:p>
            <a:pPr algn="ctr"/>
            <a:r>
              <a:rPr lang="en-US" dirty="0"/>
              <a:t>border-left</a:t>
            </a:r>
          </a:p>
        </p:txBody>
      </p:sp>
      <p:sp>
        <p:nvSpPr>
          <p:cNvPr id="22" name="TextBox 21"/>
          <p:cNvSpPr txBox="1"/>
          <p:nvPr/>
        </p:nvSpPr>
        <p:spPr>
          <a:xfrm rot="16200000">
            <a:off x="-310633" y="3587234"/>
            <a:ext cx="2057400" cy="369332"/>
          </a:xfrm>
          <a:prstGeom prst="rect">
            <a:avLst/>
          </a:prstGeom>
          <a:noFill/>
        </p:spPr>
        <p:txBody>
          <a:bodyPr wrap="square" rtlCol="0">
            <a:spAutoFit/>
          </a:bodyPr>
          <a:lstStyle/>
          <a:p>
            <a:pPr algn="ctr"/>
            <a:r>
              <a:rPr lang="en-US" dirty="0"/>
              <a:t>margin-left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3" grpId="0"/>
      <p:bldP spid="15" grpId="0"/>
      <p:bldP spid="16" grpId="0"/>
      <p:bldP spid="17" grpId="0"/>
      <p:bldP spid="18" grpId="0"/>
      <p:bldP spid="19"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p>
        </p:txBody>
      </p:sp>
      <p:sp>
        <p:nvSpPr>
          <p:cNvPr id="3" name="Content Placeholder 2"/>
          <p:cNvSpPr>
            <a:spLocks noGrp="1"/>
          </p:cNvSpPr>
          <p:nvPr>
            <p:ph idx="1"/>
          </p:nvPr>
        </p:nvSpPr>
        <p:spPr>
          <a:xfrm>
            <a:off x="190500" y="990600"/>
            <a:ext cx="5143500" cy="5334000"/>
          </a:xfrm>
        </p:spPr>
        <p:txBody>
          <a:bodyPr>
            <a:normAutofit/>
          </a:bodyPr>
          <a:lstStyle/>
          <a:p>
            <a:r>
              <a:rPr lang="en-US" dirty="0"/>
              <a:t>The CSS padding properties define the space between the element border and the element content.</a:t>
            </a:r>
          </a:p>
          <a:p>
            <a:r>
              <a:rPr lang="en-US" dirty="0"/>
              <a:t>The top, right, bottom, and left padding can be changed independently using separate properties. </a:t>
            </a:r>
          </a:p>
          <a:p>
            <a:r>
              <a:rPr lang="en-US" dirty="0"/>
              <a:t>A shorthand padding property can also be used, to change all padding at once.</a:t>
            </a:r>
          </a:p>
        </p:txBody>
      </p:sp>
      <p:sp>
        <p:nvSpPr>
          <p:cNvPr id="4" name="TextBox 3"/>
          <p:cNvSpPr txBox="1"/>
          <p:nvPr/>
        </p:nvSpPr>
        <p:spPr>
          <a:xfrm>
            <a:off x="5334000" y="1113472"/>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padding : 10px;</a:t>
            </a:r>
          </a:p>
          <a:p>
            <a:r>
              <a:rPr lang="en-US" dirty="0"/>
              <a:t>}</a:t>
            </a:r>
          </a:p>
        </p:txBody>
      </p:sp>
      <p:sp>
        <p:nvSpPr>
          <p:cNvPr id="5" name="TextBox 4"/>
          <p:cNvSpPr txBox="1"/>
          <p:nvPr/>
        </p:nvSpPr>
        <p:spPr>
          <a:xfrm>
            <a:off x="5334000" y="2360474"/>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padding-top : 10px;</a:t>
            </a:r>
          </a:p>
          <a:p>
            <a:r>
              <a:rPr lang="en-US" dirty="0"/>
              <a:t>	padding-right : 20px;</a:t>
            </a:r>
          </a:p>
          <a:p>
            <a:r>
              <a:rPr lang="en-US" dirty="0"/>
              <a:t>	padding-bottom : 30 </a:t>
            </a:r>
            <a:r>
              <a:rPr lang="en-US" dirty="0" err="1"/>
              <a:t>px</a:t>
            </a:r>
            <a:r>
              <a:rPr lang="en-US" dirty="0"/>
              <a:t>;</a:t>
            </a:r>
          </a:p>
          <a:p>
            <a:r>
              <a:rPr lang="en-US" dirty="0"/>
              <a:t>	padding-left : 40 </a:t>
            </a:r>
            <a:r>
              <a:rPr lang="en-US" dirty="0" err="1"/>
              <a:t>px</a:t>
            </a:r>
            <a:r>
              <a:rPr lang="en-US" dirty="0"/>
              <a:t>;</a:t>
            </a:r>
          </a:p>
          <a:p>
            <a:r>
              <a:rPr lang="en-US" dirty="0"/>
              <a:t>}</a:t>
            </a:r>
          </a:p>
        </p:txBody>
      </p:sp>
      <p:sp>
        <p:nvSpPr>
          <p:cNvPr id="6" name="TextBox 5"/>
          <p:cNvSpPr txBox="1"/>
          <p:nvPr/>
        </p:nvSpPr>
        <p:spPr>
          <a:xfrm>
            <a:off x="5334000" y="4265474"/>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padding : 10px 20px 30px 40px; </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sp>
        <p:nvSpPr>
          <p:cNvPr id="3" name="Content Placeholder 2"/>
          <p:cNvSpPr>
            <a:spLocks noGrp="1"/>
          </p:cNvSpPr>
          <p:nvPr>
            <p:ph idx="1"/>
          </p:nvPr>
        </p:nvSpPr>
        <p:spPr>
          <a:xfrm>
            <a:off x="190500" y="990600"/>
            <a:ext cx="5143500" cy="5334000"/>
          </a:xfrm>
        </p:spPr>
        <p:txBody>
          <a:bodyPr>
            <a:normAutofit fontScale="85000" lnSpcReduction="20000"/>
          </a:bodyPr>
          <a:lstStyle/>
          <a:p>
            <a:r>
              <a:rPr lang="en-US" dirty="0"/>
              <a:t>The CSS border properties allow you to specify the style and color of an element's border.</a:t>
            </a:r>
          </a:p>
          <a:p>
            <a:r>
              <a:rPr lang="en-US" dirty="0"/>
              <a:t>Border Style Types </a:t>
            </a:r>
          </a:p>
          <a:p>
            <a:pPr lvl="1"/>
            <a:r>
              <a:rPr lang="en-US" dirty="0"/>
              <a:t>The border-style property specifies what kind of border to display.</a:t>
            </a:r>
          </a:p>
          <a:p>
            <a:r>
              <a:rPr lang="en-US" dirty="0"/>
              <a:t>Border Width</a:t>
            </a:r>
          </a:p>
          <a:p>
            <a:pPr lvl="1"/>
            <a:r>
              <a:rPr lang="en-US" dirty="0"/>
              <a:t>The border-width property is used to set the width of the border.</a:t>
            </a:r>
          </a:p>
          <a:p>
            <a:r>
              <a:rPr lang="en-US" dirty="0"/>
              <a:t>Border Color</a:t>
            </a:r>
          </a:p>
          <a:p>
            <a:pPr lvl="1"/>
            <a:r>
              <a:rPr lang="en-US" dirty="0"/>
              <a:t>The border-color property is used to set the color of the border.</a:t>
            </a:r>
          </a:p>
          <a:p>
            <a:pPr lvl="1"/>
            <a:r>
              <a:rPr lang="en-US" dirty="0"/>
              <a:t>Border colors can be any color defined by RGB, hexadecimal, or key terms. Below is an example of each of these types.</a:t>
            </a:r>
          </a:p>
          <a:p>
            <a:r>
              <a:rPr lang="en-US" dirty="0"/>
              <a:t>The top, right, bottom, and left border can be changed independently using separate properties.</a:t>
            </a:r>
          </a:p>
        </p:txBody>
      </p:sp>
      <p:sp>
        <p:nvSpPr>
          <p:cNvPr id="4" name="TextBox 3"/>
          <p:cNvSpPr txBox="1"/>
          <p:nvPr/>
        </p:nvSpPr>
        <p:spPr>
          <a:xfrm>
            <a:off x="5334000" y="10668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border : 1px solid red;</a:t>
            </a:r>
          </a:p>
          <a:p>
            <a:r>
              <a:rPr lang="en-US" dirty="0"/>
              <a:t>}</a:t>
            </a:r>
          </a:p>
        </p:txBody>
      </p:sp>
      <p:sp>
        <p:nvSpPr>
          <p:cNvPr id="5" name="TextBox 4"/>
          <p:cNvSpPr txBox="1"/>
          <p:nvPr/>
        </p:nvSpPr>
        <p:spPr>
          <a:xfrm>
            <a:off x="5334000" y="2057400"/>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border-style : solid;</a:t>
            </a:r>
          </a:p>
          <a:p>
            <a:r>
              <a:rPr lang="en-US" dirty="0"/>
              <a:t>	border-style : dotted;</a:t>
            </a:r>
          </a:p>
          <a:p>
            <a:r>
              <a:rPr lang="en-US" dirty="0"/>
              <a:t>	border-style : double;</a:t>
            </a:r>
          </a:p>
          <a:p>
            <a:r>
              <a:rPr lang="en-US" dirty="0"/>
              <a:t>}</a:t>
            </a:r>
          </a:p>
        </p:txBody>
      </p:sp>
      <p:sp>
        <p:nvSpPr>
          <p:cNvPr id="6" name="TextBox 5"/>
          <p:cNvSpPr txBox="1"/>
          <p:nvPr/>
        </p:nvSpPr>
        <p:spPr>
          <a:xfrm>
            <a:off x="5334000" y="35814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border-width : 7px; </a:t>
            </a:r>
          </a:p>
          <a:p>
            <a:r>
              <a:rPr lang="en-US" dirty="0"/>
              <a:t>}</a:t>
            </a:r>
          </a:p>
        </p:txBody>
      </p:sp>
      <p:sp>
        <p:nvSpPr>
          <p:cNvPr id="7" name="TextBox 6"/>
          <p:cNvSpPr txBox="1"/>
          <p:nvPr/>
        </p:nvSpPr>
        <p:spPr>
          <a:xfrm>
            <a:off x="5334000" y="457200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border-color : red; </a:t>
            </a:r>
          </a:p>
          <a:p>
            <a:r>
              <a:rPr lang="en-US" dirty="0"/>
              <a:t>}</a:t>
            </a:r>
          </a:p>
        </p:txBody>
      </p:sp>
      <p:sp>
        <p:nvSpPr>
          <p:cNvPr id="8" name="TextBox 7"/>
          <p:cNvSpPr txBox="1"/>
          <p:nvPr/>
        </p:nvSpPr>
        <p:spPr>
          <a:xfrm>
            <a:off x="5334000" y="55536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border-top : 1px solid red;</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a:t>
            </a:r>
          </a:p>
        </p:txBody>
      </p:sp>
      <p:sp>
        <p:nvSpPr>
          <p:cNvPr id="3" name="Content Placeholder 2"/>
          <p:cNvSpPr>
            <a:spLocks noGrp="1"/>
          </p:cNvSpPr>
          <p:nvPr>
            <p:ph idx="1"/>
          </p:nvPr>
        </p:nvSpPr>
        <p:spPr>
          <a:xfrm>
            <a:off x="190500" y="990600"/>
            <a:ext cx="5143500" cy="5334000"/>
          </a:xfrm>
        </p:spPr>
        <p:txBody>
          <a:bodyPr>
            <a:normAutofit/>
          </a:bodyPr>
          <a:lstStyle/>
          <a:p>
            <a:pPr algn="just"/>
            <a:r>
              <a:rPr lang="en-US" dirty="0"/>
              <a:t>The CSS margin properties define the space around elements</a:t>
            </a:r>
          </a:p>
          <a:p>
            <a:pPr algn="just"/>
            <a:endParaRPr lang="en-US" dirty="0"/>
          </a:p>
          <a:p>
            <a:pPr algn="just"/>
            <a:r>
              <a:rPr lang="en-US" dirty="0"/>
              <a:t>The top, right, bottom, and left margin can be changed independently using separate properties. </a:t>
            </a:r>
          </a:p>
          <a:p>
            <a:pPr algn="just"/>
            <a:endParaRPr lang="en-US" dirty="0"/>
          </a:p>
          <a:p>
            <a:pPr algn="just"/>
            <a:r>
              <a:rPr lang="en-US" dirty="0"/>
              <a:t>A shorthand margin property can also be used, to change all margins at once.</a:t>
            </a:r>
          </a:p>
        </p:txBody>
      </p:sp>
      <p:sp>
        <p:nvSpPr>
          <p:cNvPr id="4" name="TextBox 3"/>
          <p:cNvSpPr txBox="1"/>
          <p:nvPr/>
        </p:nvSpPr>
        <p:spPr>
          <a:xfrm>
            <a:off x="5334000" y="1113472"/>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margin: 10px;</a:t>
            </a:r>
          </a:p>
          <a:p>
            <a:r>
              <a:rPr lang="en-US" dirty="0"/>
              <a:t>}</a:t>
            </a:r>
          </a:p>
        </p:txBody>
      </p:sp>
      <p:sp>
        <p:nvSpPr>
          <p:cNvPr id="5" name="TextBox 4"/>
          <p:cNvSpPr txBox="1"/>
          <p:nvPr/>
        </p:nvSpPr>
        <p:spPr>
          <a:xfrm>
            <a:off x="5334000" y="2360474"/>
            <a:ext cx="3505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 </a:t>
            </a:r>
          </a:p>
          <a:p>
            <a:r>
              <a:rPr lang="en-US" dirty="0"/>
              <a:t>	margin -top : 10px;</a:t>
            </a:r>
          </a:p>
          <a:p>
            <a:r>
              <a:rPr lang="en-US" dirty="0"/>
              <a:t>	margin -right : 20px;</a:t>
            </a:r>
          </a:p>
          <a:p>
            <a:r>
              <a:rPr lang="en-US" dirty="0"/>
              <a:t>	margin -bottom : 30 </a:t>
            </a:r>
            <a:r>
              <a:rPr lang="en-US" dirty="0" err="1"/>
              <a:t>px</a:t>
            </a:r>
            <a:r>
              <a:rPr lang="en-US" dirty="0"/>
              <a:t>;</a:t>
            </a:r>
          </a:p>
          <a:p>
            <a:r>
              <a:rPr lang="en-US" dirty="0"/>
              <a:t>	margin -left : 40 </a:t>
            </a:r>
            <a:r>
              <a:rPr lang="en-US" dirty="0" err="1"/>
              <a:t>px</a:t>
            </a:r>
            <a:r>
              <a:rPr lang="en-US" dirty="0"/>
              <a:t>;</a:t>
            </a:r>
          </a:p>
          <a:p>
            <a:r>
              <a:rPr lang="en-US" dirty="0"/>
              <a:t>}</a:t>
            </a:r>
          </a:p>
        </p:txBody>
      </p:sp>
      <p:sp>
        <p:nvSpPr>
          <p:cNvPr id="6" name="TextBox 5"/>
          <p:cNvSpPr txBox="1"/>
          <p:nvPr/>
        </p:nvSpPr>
        <p:spPr>
          <a:xfrm>
            <a:off x="5334000" y="4715470"/>
            <a:ext cx="35052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h4{</a:t>
            </a:r>
          </a:p>
          <a:p>
            <a:r>
              <a:rPr lang="en-US" dirty="0"/>
              <a:t>      margin : 10px 20px 30px 40px; </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List</a:t>
            </a:r>
          </a:p>
        </p:txBody>
      </p:sp>
      <p:sp>
        <p:nvSpPr>
          <p:cNvPr id="3" name="Content Placeholder 2"/>
          <p:cNvSpPr>
            <a:spLocks noGrp="1"/>
          </p:cNvSpPr>
          <p:nvPr>
            <p:ph idx="1"/>
          </p:nvPr>
        </p:nvSpPr>
        <p:spPr>
          <a:xfrm>
            <a:off x="190500" y="990600"/>
            <a:ext cx="5143500" cy="5334000"/>
          </a:xfrm>
        </p:spPr>
        <p:txBody>
          <a:bodyPr>
            <a:normAutofit lnSpcReduction="10000"/>
          </a:bodyPr>
          <a:lstStyle/>
          <a:p>
            <a:r>
              <a:rPr lang="en-US" dirty="0"/>
              <a:t>The CSS list properties allow you to:</a:t>
            </a:r>
          </a:p>
          <a:p>
            <a:pPr lvl="1"/>
            <a:r>
              <a:rPr lang="en-US" dirty="0"/>
              <a:t>Set different list item markers for ordered &amp; unordered lists</a:t>
            </a:r>
          </a:p>
          <a:p>
            <a:pPr lvl="1"/>
            <a:r>
              <a:rPr lang="en-US" dirty="0"/>
              <a:t>Set an image as the list item marker</a:t>
            </a:r>
          </a:p>
          <a:p>
            <a:pPr lvl="1"/>
            <a:r>
              <a:rPr lang="en-US" dirty="0"/>
              <a:t>Set the position of the marker</a:t>
            </a:r>
          </a:p>
          <a:p>
            <a:r>
              <a:rPr lang="en-US" dirty="0"/>
              <a:t>CSS List Style Type</a:t>
            </a:r>
          </a:p>
          <a:p>
            <a:r>
              <a:rPr lang="en-US" dirty="0"/>
              <a:t>CSS List with Image</a:t>
            </a:r>
          </a:p>
          <a:p>
            <a:r>
              <a:rPr lang="en-US" dirty="0"/>
              <a:t>CSS List Position</a:t>
            </a:r>
          </a:p>
          <a:p>
            <a:endParaRPr lang="en-US" dirty="0"/>
          </a:p>
          <a:p>
            <a:endParaRPr lang="en-US" dirty="0"/>
          </a:p>
          <a:p>
            <a:pPr marL="0" indent="0">
              <a:buNone/>
            </a:pPr>
            <a:endParaRPr lang="en-US" dirty="0"/>
          </a:p>
          <a:p>
            <a:pPr marL="0" indent="0" algn="r">
              <a:buNone/>
            </a:pPr>
            <a:r>
              <a:rPr lang="en-US" b="1" dirty="0"/>
              <a:t>Author.html</a:t>
            </a:r>
          </a:p>
        </p:txBody>
      </p:sp>
      <p:sp>
        <p:nvSpPr>
          <p:cNvPr id="4" name="TextBox 3"/>
          <p:cNvSpPr txBox="1"/>
          <p:nvPr/>
        </p:nvSpPr>
        <p:spPr>
          <a:xfrm>
            <a:off x="5334000" y="609600"/>
            <a:ext cx="3581400" cy="341632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ul</a:t>
            </a:r>
            <a:r>
              <a:rPr lang="en-US" dirty="0"/>
              <a:t>{ </a:t>
            </a:r>
          </a:p>
          <a:p>
            <a:r>
              <a:rPr lang="en-US" dirty="0"/>
              <a:t>list-style-type: circle;</a:t>
            </a:r>
          </a:p>
          <a:p>
            <a:r>
              <a:rPr lang="en-US" dirty="0"/>
              <a:t>list-style-type: disc;</a:t>
            </a:r>
          </a:p>
          <a:p>
            <a:r>
              <a:rPr lang="en-US" dirty="0"/>
              <a:t>list-style-type: square;</a:t>
            </a:r>
          </a:p>
          <a:p>
            <a:r>
              <a:rPr lang="en-US" dirty="0"/>
              <a:t>list-style-type: </a:t>
            </a:r>
            <a:r>
              <a:rPr lang="en-US" dirty="0" err="1"/>
              <a:t>armenian</a:t>
            </a:r>
            <a:r>
              <a:rPr lang="en-US" dirty="0"/>
              <a:t>;</a:t>
            </a:r>
          </a:p>
          <a:p>
            <a:r>
              <a:rPr lang="en-US" dirty="0"/>
              <a:t>list-style-type: </a:t>
            </a:r>
            <a:r>
              <a:rPr lang="en-US" dirty="0" err="1"/>
              <a:t>cjk</a:t>
            </a:r>
            <a:r>
              <a:rPr lang="en-US" dirty="0"/>
              <a:t>-ideographic;</a:t>
            </a:r>
          </a:p>
          <a:p>
            <a:r>
              <a:rPr lang="en-US" dirty="0"/>
              <a:t>list-style-type: decimal-leading-zero;</a:t>
            </a:r>
          </a:p>
          <a:p>
            <a:r>
              <a:rPr lang="en-US" dirty="0"/>
              <a:t>list-style-type: </a:t>
            </a:r>
            <a:r>
              <a:rPr lang="en-US" dirty="0" err="1"/>
              <a:t>georgian</a:t>
            </a:r>
            <a:r>
              <a:rPr lang="en-US" dirty="0"/>
              <a:t>;</a:t>
            </a:r>
          </a:p>
          <a:p>
            <a:r>
              <a:rPr lang="en-US" dirty="0"/>
              <a:t>list-style-type: </a:t>
            </a:r>
            <a:r>
              <a:rPr lang="en-US" dirty="0" err="1"/>
              <a:t>hebrew</a:t>
            </a:r>
            <a:r>
              <a:rPr lang="en-US" dirty="0"/>
              <a:t>;</a:t>
            </a:r>
          </a:p>
          <a:p>
            <a:r>
              <a:rPr lang="en-US" dirty="0"/>
              <a:t>list-style-type: katakana;</a:t>
            </a:r>
          </a:p>
          <a:p>
            <a:r>
              <a:rPr lang="en-US" dirty="0"/>
              <a:t>list-style-type: lower-</a:t>
            </a:r>
            <a:r>
              <a:rPr lang="en-US" dirty="0" err="1"/>
              <a:t>greek</a:t>
            </a:r>
            <a:r>
              <a:rPr lang="en-US" dirty="0"/>
              <a:t>;</a:t>
            </a:r>
            <a:br>
              <a:rPr lang="en-US" dirty="0"/>
            </a:br>
            <a:r>
              <a:rPr lang="en-US" dirty="0"/>
              <a:t>}</a:t>
            </a:r>
          </a:p>
        </p:txBody>
      </p:sp>
      <p:sp>
        <p:nvSpPr>
          <p:cNvPr id="5" name="TextBox 4"/>
          <p:cNvSpPr txBox="1"/>
          <p:nvPr/>
        </p:nvSpPr>
        <p:spPr>
          <a:xfrm>
            <a:off x="5334000" y="4191000"/>
            <a:ext cx="3581400"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ol</a:t>
            </a:r>
            <a:r>
              <a:rPr lang="en-US" dirty="0"/>
              <a:t>{</a:t>
            </a:r>
          </a:p>
          <a:p>
            <a:r>
              <a:rPr lang="en-US" dirty="0"/>
              <a:t>       list-style-image : </a:t>
            </a:r>
            <a:r>
              <a:rPr lang="en-US" dirty="0" err="1"/>
              <a:t>url</a:t>
            </a:r>
            <a:r>
              <a:rPr lang="en-US" dirty="0"/>
              <a:t>(‘</a:t>
            </a:r>
            <a:r>
              <a:rPr lang="en-US" dirty="0" err="1"/>
              <a:t>imgPath</a:t>
            </a:r>
            <a:r>
              <a:rPr lang="en-US" dirty="0"/>
              <a:t>’); </a:t>
            </a:r>
          </a:p>
          <a:p>
            <a:r>
              <a:rPr lang="en-US" dirty="0"/>
              <a:t>}</a:t>
            </a:r>
          </a:p>
        </p:txBody>
      </p:sp>
      <p:sp>
        <p:nvSpPr>
          <p:cNvPr id="6" name="TextBox 5"/>
          <p:cNvSpPr txBox="1"/>
          <p:nvPr/>
        </p:nvSpPr>
        <p:spPr>
          <a:xfrm>
            <a:off x="5334000" y="5257800"/>
            <a:ext cx="35814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ol</a:t>
            </a:r>
            <a:r>
              <a:rPr lang="en-US" dirty="0"/>
              <a:t>{</a:t>
            </a:r>
          </a:p>
          <a:p>
            <a:r>
              <a:rPr lang="en-US" dirty="0"/>
              <a:t>      list-style-position : outside;</a:t>
            </a:r>
          </a:p>
          <a:p>
            <a:r>
              <a:rPr lang="en-US" dirty="0"/>
              <a:t>      list-style-position : inside; </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Links</a:t>
            </a:r>
          </a:p>
        </p:txBody>
      </p:sp>
      <p:sp>
        <p:nvSpPr>
          <p:cNvPr id="3" name="Content Placeholder 2"/>
          <p:cNvSpPr>
            <a:spLocks noGrp="1"/>
          </p:cNvSpPr>
          <p:nvPr>
            <p:ph idx="1"/>
          </p:nvPr>
        </p:nvSpPr>
        <p:spPr>
          <a:xfrm>
            <a:off x="190500" y="990600"/>
            <a:ext cx="5143500" cy="5334000"/>
          </a:xfrm>
        </p:spPr>
        <p:txBody>
          <a:bodyPr>
            <a:normAutofit/>
          </a:bodyPr>
          <a:lstStyle/>
          <a:p>
            <a:pPr algn="just"/>
            <a:r>
              <a:rPr lang="en-US" dirty="0"/>
              <a:t>Anchor/Link States</a:t>
            </a:r>
          </a:p>
          <a:p>
            <a:pPr lvl="1"/>
            <a:r>
              <a:rPr lang="en-US" dirty="0"/>
              <a:t>The </a:t>
            </a:r>
            <a:r>
              <a:rPr lang="en-US" b="1" dirty="0"/>
              <a:t>four</a:t>
            </a:r>
            <a:r>
              <a:rPr lang="en-US" dirty="0"/>
              <a:t> links states are:</a:t>
            </a:r>
          </a:p>
          <a:p>
            <a:pPr marL="1257300" lvl="2" indent="-342900">
              <a:buFont typeface="+mj-lt"/>
              <a:buAutoNum type="arabicPeriod"/>
            </a:pPr>
            <a:r>
              <a:rPr lang="en-US" sz="2000" dirty="0"/>
              <a:t>a:link - a normal, unvisited link</a:t>
            </a:r>
          </a:p>
          <a:p>
            <a:pPr marL="1257300" lvl="2" indent="-342900">
              <a:buFont typeface="+mj-lt"/>
              <a:buAutoNum type="arabicPeriod"/>
            </a:pPr>
            <a:r>
              <a:rPr lang="en-US" sz="2000" dirty="0"/>
              <a:t>a:visited - a link the user has visited</a:t>
            </a:r>
          </a:p>
          <a:p>
            <a:pPr marL="1257300" lvl="2" indent="-342900">
              <a:buFont typeface="+mj-lt"/>
              <a:buAutoNum type="arabicPeriod"/>
            </a:pPr>
            <a:r>
              <a:rPr lang="en-US" sz="2000" dirty="0"/>
              <a:t>a:hover - a link when the user mouse over it</a:t>
            </a:r>
          </a:p>
          <a:p>
            <a:pPr marL="1257300" lvl="2" indent="-342900">
              <a:buFont typeface="+mj-lt"/>
              <a:buAutoNum type="arabicPeriod"/>
            </a:pPr>
            <a:r>
              <a:rPr lang="en-US" sz="2000" dirty="0"/>
              <a:t>a:active - a link the moment it is clicked</a:t>
            </a:r>
          </a:p>
        </p:txBody>
      </p:sp>
      <p:sp>
        <p:nvSpPr>
          <p:cNvPr id="4" name="TextBox 3"/>
          <p:cNvSpPr txBox="1"/>
          <p:nvPr/>
        </p:nvSpPr>
        <p:spPr>
          <a:xfrm>
            <a:off x="5334000" y="1113472"/>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a:link{ </a:t>
            </a:r>
          </a:p>
          <a:p>
            <a:r>
              <a:rPr lang="en-US" dirty="0"/>
              <a:t>	color:#FF0000;    	/*unvisited link*/ </a:t>
            </a:r>
          </a:p>
          <a:p>
            <a:r>
              <a:rPr lang="en-US" dirty="0"/>
              <a:t>}</a:t>
            </a:r>
          </a:p>
        </p:txBody>
      </p:sp>
      <p:sp>
        <p:nvSpPr>
          <p:cNvPr id="7" name="TextBox 6"/>
          <p:cNvSpPr txBox="1"/>
          <p:nvPr/>
        </p:nvSpPr>
        <p:spPr>
          <a:xfrm>
            <a:off x="5334000" y="2381071"/>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a:visited{ </a:t>
            </a:r>
          </a:p>
          <a:p>
            <a:r>
              <a:rPr lang="en-US" dirty="0"/>
              <a:t>	text-decoration : none;   	/*visited link*/ </a:t>
            </a:r>
          </a:p>
          <a:p>
            <a:r>
              <a:rPr lang="en-US" dirty="0"/>
              <a:t>}</a:t>
            </a:r>
          </a:p>
        </p:txBody>
      </p:sp>
      <p:sp>
        <p:nvSpPr>
          <p:cNvPr id="8" name="TextBox 7"/>
          <p:cNvSpPr txBox="1"/>
          <p:nvPr/>
        </p:nvSpPr>
        <p:spPr>
          <a:xfrm>
            <a:off x="5334000" y="3657600"/>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a:hover{ </a:t>
            </a:r>
          </a:p>
          <a:p>
            <a:r>
              <a:rPr lang="en-US" dirty="0"/>
              <a:t>	color:#00FF00;    	/*mouse over link*/ </a:t>
            </a:r>
          </a:p>
          <a:p>
            <a:r>
              <a:rPr lang="en-US" dirty="0"/>
              <a:t>}</a:t>
            </a:r>
          </a:p>
        </p:txBody>
      </p:sp>
      <p:sp>
        <p:nvSpPr>
          <p:cNvPr id="9" name="TextBox 8"/>
          <p:cNvSpPr txBox="1"/>
          <p:nvPr/>
        </p:nvSpPr>
        <p:spPr>
          <a:xfrm>
            <a:off x="5334000" y="4971871"/>
            <a:ext cx="3505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a:active{ </a:t>
            </a:r>
          </a:p>
          <a:p>
            <a:r>
              <a:rPr lang="en-US" dirty="0"/>
              <a:t>	color:#0000FF;    	/*selected link*/ </a:t>
            </a:r>
          </a:p>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Positioning</a:t>
            </a:r>
          </a:p>
        </p:txBody>
      </p:sp>
      <p:sp>
        <p:nvSpPr>
          <p:cNvPr id="3" name="Content Placeholder 2"/>
          <p:cNvSpPr>
            <a:spLocks noGrp="1"/>
          </p:cNvSpPr>
          <p:nvPr>
            <p:ph idx="1"/>
          </p:nvPr>
        </p:nvSpPr>
        <p:spPr>
          <a:xfrm>
            <a:off x="190500" y="914400"/>
            <a:ext cx="5143500" cy="5562600"/>
          </a:xfrm>
        </p:spPr>
        <p:txBody>
          <a:bodyPr>
            <a:normAutofit fontScale="77500" lnSpcReduction="20000"/>
          </a:bodyPr>
          <a:lstStyle/>
          <a:p>
            <a:r>
              <a:rPr lang="en-US" sz="2000" dirty="0"/>
              <a:t>Absolute Positioning</a:t>
            </a:r>
          </a:p>
          <a:p>
            <a:pPr lvl="1" hangingPunct="0"/>
            <a:r>
              <a:rPr lang="en-US" dirty="0"/>
              <a:t>With absolute positioning, you define the exact pixel value where the specified HTML element will appear. </a:t>
            </a:r>
          </a:p>
          <a:p>
            <a:pPr lvl="1" hangingPunct="0"/>
            <a:r>
              <a:rPr lang="en-US" dirty="0"/>
              <a:t>The point of origin is the top-left of the browser's viewable area, so be sure you are measuring from that point.</a:t>
            </a:r>
          </a:p>
          <a:p>
            <a:pPr hangingPunct="0"/>
            <a:r>
              <a:rPr lang="en-US" sz="2000" dirty="0"/>
              <a:t>Relative Positioning</a:t>
            </a:r>
          </a:p>
          <a:p>
            <a:pPr lvl="1" hangingPunct="0"/>
            <a:r>
              <a:rPr lang="en-US" dirty="0"/>
              <a:t>Relative positioning changes the position of the HTML element relative to where it normally appears.</a:t>
            </a:r>
          </a:p>
          <a:p>
            <a:pPr hangingPunct="0"/>
            <a:r>
              <a:rPr lang="en-US" sz="2000" dirty="0"/>
              <a:t>Fixed Positioning</a:t>
            </a:r>
          </a:p>
          <a:p>
            <a:pPr lvl="1" hangingPunct="0"/>
            <a:r>
              <a:rPr lang="en-US" sz="2100" dirty="0"/>
              <a:t>The element is positioned relative to the browser window, in fixed position, element will be in the same place even we scroll the screen.</a:t>
            </a:r>
          </a:p>
          <a:p>
            <a:pPr hangingPunct="0"/>
            <a:r>
              <a:rPr lang="en-US" sz="2000" dirty="0"/>
              <a:t>Static Positioning</a:t>
            </a:r>
          </a:p>
          <a:p>
            <a:pPr lvl="1" hangingPunct="0"/>
            <a:r>
              <a:rPr lang="en-US" sz="2100" dirty="0"/>
              <a:t>It follows the normal document flow, meaning it is placed in the order it appears in the HTML source code and is not affected by properties like top, right, bottom, or left.</a:t>
            </a:r>
          </a:p>
          <a:p>
            <a:pPr marL="0" indent="0" hangingPunct="0">
              <a:buNone/>
            </a:pPr>
            <a:endParaRPr lang="en-US" sz="2000" dirty="0"/>
          </a:p>
          <a:p>
            <a:pPr marL="457200" lvl="1" indent="0" hangingPunct="0">
              <a:buNone/>
            </a:pPr>
            <a:endParaRPr lang="en-US" dirty="0"/>
          </a:p>
        </p:txBody>
      </p:sp>
      <p:sp>
        <p:nvSpPr>
          <p:cNvPr id="4" name="TextBox 3"/>
          <p:cNvSpPr txBox="1"/>
          <p:nvPr/>
        </p:nvSpPr>
        <p:spPr>
          <a:xfrm>
            <a:off x="5334000" y="1085671"/>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h1{ </a:t>
            </a:r>
          </a:p>
          <a:p>
            <a:r>
              <a:rPr lang="en-US" dirty="0"/>
              <a:t>	position : absolute;</a:t>
            </a:r>
          </a:p>
          <a:p>
            <a:r>
              <a:rPr lang="en-US" dirty="0"/>
              <a:t>	left : 50px;</a:t>
            </a:r>
          </a:p>
          <a:p>
            <a:r>
              <a:rPr lang="en-US" dirty="0"/>
              <a:t>	top : 100px; </a:t>
            </a:r>
          </a:p>
          <a:p>
            <a:r>
              <a:rPr lang="en-US" dirty="0"/>
              <a:t>}</a:t>
            </a:r>
          </a:p>
        </p:txBody>
      </p:sp>
      <p:sp>
        <p:nvSpPr>
          <p:cNvPr id="8" name="TextBox 7"/>
          <p:cNvSpPr txBox="1"/>
          <p:nvPr/>
        </p:nvSpPr>
        <p:spPr>
          <a:xfrm>
            <a:off x="5334000" y="32470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h1{ </a:t>
            </a:r>
          </a:p>
          <a:p>
            <a:r>
              <a:rPr lang="en-US" dirty="0"/>
              <a:t>	position : relative;</a:t>
            </a:r>
          </a:p>
          <a:p>
            <a:r>
              <a:rPr lang="en-US" dirty="0"/>
              <a:t>	left : 50px;</a:t>
            </a:r>
          </a:p>
          <a:p>
            <a:r>
              <a:rPr lang="en-US" dirty="0"/>
              <a:t>	top : 100px;</a:t>
            </a:r>
          </a:p>
          <a:p>
            <a:r>
              <a:rPr lang="en-US" dirty="0"/>
              <a:t>}</a:t>
            </a:r>
          </a:p>
        </p:txBody>
      </p:sp>
      <p:sp>
        <p:nvSpPr>
          <p:cNvPr id="9" name="TextBox 8"/>
          <p:cNvSpPr txBox="1"/>
          <p:nvPr/>
        </p:nvSpPr>
        <p:spPr>
          <a:xfrm>
            <a:off x="5334000" y="4847272"/>
            <a:ext cx="3505200" cy="1477328"/>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h1{ </a:t>
            </a:r>
          </a:p>
          <a:p>
            <a:r>
              <a:rPr lang="en-US" dirty="0"/>
              <a:t>	position : fixed;</a:t>
            </a:r>
          </a:p>
          <a:p>
            <a:r>
              <a:rPr lang="en-US" dirty="0"/>
              <a:t>	top : 50px;</a:t>
            </a:r>
          </a:p>
          <a:p>
            <a:r>
              <a:rPr lang="en-US" dirty="0"/>
              <a:t>	left : 100px; </a:t>
            </a:r>
          </a:p>
          <a:p>
            <a:r>
              <a:rPr lang="en-US" dirty="0"/>
              <a:t>}</a:t>
            </a:r>
          </a:p>
        </p:txBody>
      </p:sp>
      <p:sp>
        <p:nvSpPr>
          <p:cNvPr id="5" name="TextBox 4">
            <a:extLst>
              <a:ext uri="{FF2B5EF4-FFF2-40B4-BE49-F238E27FC236}">
                <a16:creationId xmlns:a16="http://schemas.microsoft.com/office/drawing/2014/main" id="{0FA87EAE-BCCE-820E-307B-363D9ED9B55E}"/>
              </a:ext>
            </a:extLst>
          </p:cNvPr>
          <p:cNvSpPr txBox="1"/>
          <p:nvPr/>
        </p:nvSpPr>
        <p:spPr>
          <a:xfrm>
            <a:off x="6096000" y="6400800"/>
            <a:ext cx="2209800" cy="646331"/>
          </a:xfrm>
          <a:prstGeom prst="rect">
            <a:avLst/>
          </a:prstGeom>
          <a:noFill/>
        </p:spPr>
        <p:txBody>
          <a:bodyPr wrap="square" rtlCol="0">
            <a:spAutoFit/>
          </a:bodyPr>
          <a:lstStyle/>
          <a:p>
            <a:r>
              <a:rPr lang="en-US" b="1" dirty="0"/>
              <a:t>positioning.html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lstStyle/>
          <a:p>
            <a:pPr algn="just"/>
            <a:r>
              <a:rPr lang="en-US" b="1" dirty="0"/>
              <a:t>C</a:t>
            </a:r>
            <a:r>
              <a:rPr lang="en-US" dirty="0"/>
              <a:t>ascading </a:t>
            </a:r>
            <a:r>
              <a:rPr lang="en-US" b="1" dirty="0"/>
              <a:t>S</a:t>
            </a:r>
            <a:r>
              <a:rPr lang="en-US" dirty="0"/>
              <a:t>tyle </a:t>
            </a:r>
            <a:r>
              <a:rPr lang="en-US" b="1" dirty="0"/>
              <a:t>S</a:t>
            </a:r>
            <a:r>
              <a:rPr lang="en-US" dirty="0"/>
              <a:t>heets, fondly referred to as </a:t>
            </a:r>
            <a:r>
              <a:rPr lang="en-US" b="1" dirty="0"/>
              <a:t>CSS</a:t>
            </a:r>
            <a:r>
              <a:rPr lang="en-US" dirty="0"/>
              <a:t>, is a simple design language intended to </a:t>
            </a:r>
            <a:r>
              <a:rPr lang="en-US" b="1" dirty="0"/>
              <a:t>simplify</a:t>
            </a:r>
            <a:r>
              <a:rPr lang="en-US" dirty="0"/>
              <a:t> the process of making web pages </a:t>
            </a:r>
            <a:r>
              <a:rPr lang="en-US" b="1" dirty="0"/>
              <a:t>presentable</a:t>
            </a:r>
            <a:r>
              <a:rPr lang="en-US" dirty="0"/>
              <a:t>.</a:t>
            </a:r>
          </a:p>
          <a:p>
            <a:pPr algn="just"/>
            <a:r>
              <a:rPr lang="en-US" dirty="0"/>
              <a:t>CSS defines </a:t>
            </a:r>
            <a:r>
              <a:rPr lang="en-US" b="1" dirty="0"/>
              <a:t>layout of HTML</a:t>
            </a:r>
            <a:r>
              <a:rPr lang="en-US" dirty="0"/>
              <a:t> documents. For example, CSS covers Fonts, colors, margins, lines, height, width, background images, advanced positions and many other things.</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CSS Layers</a:t>
            </a:r>
          </a:p>
        </p:txBody>
      </p:sp>
      <p:sp>
        <p:nvSpPr>
          <p:cNvPr id="3" name="Content Placeholder 2"/>
          <p:cNvSpPr>
            <a:spLocks noGrp="1"/>
          </p:cNvSpPr>
          <p:nvPr>
            <p:ph idx="1"/>
          </p:nvPr>
        </p:nvSpPr>
        <p:spPr>
          <a:xfrm>
            <a:off x="190500" y="990600"/>
            <a:ext cx="5143500" cy="5334000"/>
          </a:xfrm>
        </p:spPr>
        <p:txBody>
          <a:bodyPr>
            <a:normAutofit/>
          </a:bodyPr>
          <a:lstStyle/>
          <a:p>
            <a:pPr algn="just"/>
            <a:r>
              <a:rPr lang="en-US" sz="2000" dirty="0"/>
              <a:t>CSS allows you to control which item will appear on top with the use of layers.</a:t>
            </a:r>
          </a:p>
          <a:p>
            <a:pPr algn="just"/>
            <a:r>
              <a:rPr lang="en-US" sz="2000" dirty="0"/>
              <a:t>In CSS, each element is given a priority. </a:t>
            </a:r>
          </a:p>
          <a:p>
            <a:pPr algn="just"/>
            <a:r>
              <a:rPr lang="en-US" sz="2000" dirty="0"/>
              <a:t>If there are two overlapping CSS positioned elements, the element with the higher priority will appear on top of the other. </a:t>
            </a:r>
          </a:p>
          <a:p>
            <a:pPr algn="just"/>
            <a:r>
              <a:rPr lang="en-US" sz="2000" dirty="0"/>
              <a:t>To manually define a priority, set the z-index value. The larger the value, the higher the priority the element will have.</a:t>
            </a:r>
            <a:endParaRPr lang="en-US" dirty="0"/>
          </a:p>
        </p:txBody>
      </p:sp>
      <p:sp>
        <p:nvSpPr>
          <p:cNvPr id="4" name="TextBox 3"/>
          <p:cNvSpPr txBox="1"/>
          <p:nvPr/>
        </p:nvSpPr>
        <p:spPr>
          <a:xfrm>
            <a:off x="5334000" y="1085671"/>
            <a:ext cx="3505200" cy="535531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CSS</a:t>
            </a:r>
          </a:p>
          <a:p>
            <a:r>
              <a:rPr lang="en-US" dirty="0"/>
              <a:t>#division1{ </a:t>
            </a:r>
          </a:p>
          <a:p>
            <a:r>
              <a:rPr lang="en-US" dirty="0"/>
              <a:t>	position : absolute;</a:t>
            </a:r>
          </a:p>
          <a:p>
            <a:r>
              <a:rPr lang="en-US" dirty="0"/>
              <a:t>	height : 100px;</a:t>
            </a:r>
          </a:p>
          <a:p>
            <a:r>
              <a:rPr lang="en-US" dirty="0"/>
              <a:t>	width : 100px;</a:t>
            </a:r>
          </a:p>
          <a:p>
            <a:r>
              <a:rPr lang="en-US" dirty="0"/>
              <a:t>	left : 100px;</a:t>
            </a:r>
          </a:p>
          <a:p>
            <a:r>
              <a:rPr lang="en-US" dirty="0"/>
              <a:t>	top : 150px; </a:t>
            </a:r>
          </a:p>
          <a:p>
            <a:r>
              <a:rPr lang="en-US" dirty="0"/>
              <a:t>	background-color : red;</a:t>
            </a:r>
          </a:p>
          <a:p>
            <a:r>
              <a:rPr lang="en-US" dirty="0"/>
              <a:t>	z-index : 5;</a:t>
            </a:r>
          </a:p>
          <a:p>
            <a:r>
              <a:rPr lang="en-US" dirty="0"/>
              <a:t>}</a:t>
            </a:r>
          </a:p>
          <a:p>
            <a:r>
              <a:rPr lang="en-US" dirty="0"/>
              <a:t>#division2{</a:t>
            </a:r>
          </a:p>
          <a:p>
            <a:r>
              <a:rPr lang="en-US" dirty="0"/>
              <a:t>	position : absolute;</a:t>
            </a:r>
          </a:p>
          <a:p>
            <a:r>
              <a:rPr lang="en-US" dirty="0"/>
              <a:t>	height : 200px;</a:t>
            </a:r>
          </a:p>
          <a:p>
            <a:r>
              <a:rPr lang="en-US" dirty="0"/>
              <a:t>	width : 200px;</a:t>
            </a:r>
          </a:p>
          <a:p>
            <a:r>
              <a:rPr lang="en-US" dirty="0"/>
              <a:t>	left : 50px;</a:t>
            </a:r>
          </a:p>
          <a:p>
            <a:r>
              <a:rPr lang="en-US" dirty="0"/>
              <a:t>	top : 100px;</a:t>
            </a:r>
          </a:p>
          <a:p>
            <a:r>
              <a:rPr lang="en-US" dirty="0"/>
              <a:t>	background-color : blue;</a:t>
            </a:r>
          </a:p>
          <a:p>
            <a:r>
              <a:rPr lang="en-US" dirty="0"/>
              <a:t>	 z-index : 2;</a:t>
            </a:r>
          </a:p>
          <a:p>
            <a:r>
              <a:rPr lang="en-US" dirty="0"/>
              <a:t>}</a:t>
            </a:r>
          </a:p>
        </p:txBody>
      </p:sp>
      <p:sp>
        <p:nvSpPr>
          <p:cNvPr id="7" name="TextBox 6"/>
          <p:cNvSpPr txBox="1"/>
          <p:nvPr/>
        </p:nvSpPr>
        <p:spPr>
          <a:xfrm>
            <a:off x="457200" y="4495800"/>
            <a:ext cx="4267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HTML</a:t>
            </a:r>
          </a:p>
          <a:p>
            <a:pPr algn="ctr"/>
            <a:endParaRPr lang="en-US" b="1" dirty="0">
              <a:solidFill>
                <a:srgbClr val="E40524"/>
              </a:solidFill>
            </a:endParaRPr>
          </a:p>
          <a:p>
            <a:r>
              <a:rPr lang="en-US" dirty="0"/>
              <a:t>&lt;div id="division1"&gt;</a:t>
            </a:r>
          </a:p>
          <a:p>
            <a:r>
              <a:rPr lang="en-US" dirty="0"/>
              <a:t>&lt;/div&gt;</a:t>
            </a:r>
          </a:p>
          <a:p>
            <a:r>
              <a:rPr lang="en-US" dirty="0"/>
              <a:t>&lt;div id="division2"&gt;</a:t>
            </a:r>
          </a:p>
          <a:p>
            <a:r>
              <a:rPr lang="en-US" dirty="0"/>
              <a:t>&lt;/div&gt;</a:t>
            </a:r>
          </a:p>
        </p:txBody>
      </p:sp>
      <p:pic>
        <p:nvPicPr>
          <p:cNvPr id="1026" name="Picture 2"/>
          <p:cNvPicPr>
            <a:picLocks noChangeAspect="1" noChangeArrowheads="1"/>
          </p:cNvPicPr>
          <p:nvPr/>
        </p:nvPicPr>
        <p:blipFill>
          <a:blip r:embed="rId2" cstate="print"/>
          <a:srcRect/>
          <a:stretch>
            <a:fillRect/>
          </a:stretch>
        </p:blipFill>
        <p:spPr bwMode="auto">
          <a:xfrm>
            <a:off x="3367088" y="2243138"/>
            <a:ext cx="2409825" cy="2371725"/>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5B67003A-135F-964E-2D15-2B49FF9FB504}"/>
              </a:ext>
            </a:extLst>
          </p:cNvPr>
          <p:cNvSpPr txBox="1"/>
          <p:nvPr/>
        </p:nvSpPr>
        <p:spPr>
          <a:xfrm>
            <a:off x="424992" y="6400800"/>
            <a:ext cx="1752600" cy="369332"/>
          </a:xfrm>
          <a:prstGeom prst="rect">
            <a:avLst/>
          </a:prstGeom>
          <a:noFill/>
        </p:spPr>
        <p:txBody>
          <a:bodyPr wrap="square" rtlCol="0">
            <a:spAutoFit/>
          </a:bodyPr>
          <a:lstStyle/>
          <a:p>
            <a:r>
              <a:rPr lang="en-US" b="1" dirty="0"/>
              <a:t>Z-index.html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Float Property</a:t>
            </a:r>
          </a:p>
        </p:txBody>
      </p:sp>
      <p:sp>
        <p:nvSpPr>
          <p:cNvPr id="3" name="Content Placeholder 2"/>
          <p:cNvSpPr>
            <a:spLocks noGrp="1"/>
          </p:cNvSpPr>
          <p:nvPr>
            <p:ph idx="1"/>
          </p:nvPr>
        </p:nvSpPr>
        <p:spPr>
          <a:xfrm>
            <a:off x="190500" y="990600"/>
            <a:ext cx="8763000" cy="2743200"/>
          </a:xfrm>
        </p:spPr>
        <p:txBody>
          <a:bodyPr/>
          <a:lstStyle/>
          <a:p>
            <a:r>
              <a:rPr lang="en-US" dirty="0"/>
              <a:t>The CSS float property defines that an element should be taken out of the normal flow of the document and placed along the left or right side of its containing block. </a:t>
            </a:r>
          </a:p>
          <a:p>
            <a:r>
              <a:rPr lang="en-US" dirty="0"/>
              <a:t>Text and inline elements will then wrap around this element.</a:t>
            </a:r>
          </a:p>
        </p:txBody>
      </p:sp>
      <p:sp>
        <p:nvSpPr>
          <p:cNvPr id="4" name="TextBox 3"/>
          <p:cNvSpPr txBox="1"/>
          <p:nvPr/>
        </p:nvSpPr>
        <p:spPr>
          <a:xfrm>
            <a:off x="228600" y="3886200"/>
            <a:ext cx="42672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HTML</a:t>
            </a:r>
          </a:p>
          <a:p>
            <a:pPr algn="ctr"/>
            <a:endParaRPr lang="en-US" b="1" dirty="0">
              <a:solidFill>
                <a:srgbClr val="E40524"/>
              </a:solidFill>
            </a:endParaRPr>
          </a:p>
          <a:p>
            <a:r>
              <a:rPr lang="en-US" dirty="0"/>
              <a:t>&lt;div id="division1"&gt;</a:t>
            </a:r>
          </a:p>
          <a:p>
            <a:r>
              <a:rPr lang="en-US" dirty="0"/>
              <a:t>	ABC Content</a:t>
            </a:r>
          </a:p>
          <a:p>
            <a:r>
              <a:rPr lang="en-US" dirty="0"/>
              <a:t>&lt;/div&gt;</a:t>
            </a:r>
          </a:p>
          <a:p>
            <a:r>
              <a:rPr lang="en-US" dirty="0"/>
              <a:t>&lt;div id="division2"&gt;</a:t>
            </a:r>
          </a:p>
          <a:p>
            <a:r>
              <a:rPr lang="en-US" dirty="0"/>
              <a:t>	XYZ Content</a:t>
            </a:r>
          </a:p>
          <a:p>
            <a:r>
              <a:rPr lang="en-US" dirty="0"/>
              <a:t>&lt;/div&gt;</a:t>
            </a:r>
          </a:p>
        </p:txBody>
      </p:sp>
      <p:sp>
        <p:nvSpPr>
          <p:cNvPr id="5" name="TextBox 4"/>
          <p:cNvSpPr txBox="1"/>
          <p:nvPr/>
        </p:nvSpPr>
        <p:spPr>
          <a:xfrm>
            <a:off x="4648200" y="3048000"/>
            <a:ext cx="4267200" cy="313932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E40524"/>
                </a:solidFill>
              </a:rPr>
              <a:t>CSS</a:t>
            </a:r>
          </a:p>
          <a:p>
            <a:r>
              <a:rPr lang="en-US" dirty="0"/>
              <a:t>#division1{</a:t>
            </a:r>
          </a:p>
          <a:p>
            <a:r>
              <a:rPr lang="en-US" dirty="0"/>
              <a:t>	background-color : red;</a:t>
            </a:r>
          </a:p>
          <a:p>
            <a:r>
              <a:rPr lang="en-US" dirty="0"/>
              <a:t>	float : left;</a:t>
            </a:r>
          </a:p>
          <a:p>
            <a:r>
              <a:rPr lang="en-IN" dirty="0"/>
              <a:t>	width: 40%;</a:t>
            </a:r>
            <a:endParaRPr lang="en-US" dirty="0"/>
          </a:p>
          <a:p>
            <a:r>
              <a:rPr lang="en-US" dirty="0"/>
              <a:t>}</a:t>
            </a:r>
          </a:p>
          <a:p>
            <a:r>
              <a:rPr lang="en-US" dirty="0"/>
              <a:t>#division2{</a:t>
            </a:r>
          </a:p>
          <a:p>
            <a:r>
              <a:rPr lang="en-US" dirty="0"/>
              <a:t>	 background-color : blue;</a:t>
            </a:r>
          </a:p>
          <a:p>
            <a:r>
              <a:rPr lang="en-US" dirty="0"/>
              <a:t>	float : right;</a:t>
            </a:r>
          </a:p>
          <a:p>
            <a:r>
              <a:rPr lang="en-IN" dirty="0"/>
              <a:t>	width: 40%;</a:t>
            </a:r>
            <a:endParaRPr lang="en-US" dirty="0"/>
          </a:p>
          <a:p>
            <a:r>
              <a:rPr lang="en-US" dirty="0"/>
              <a:t>}</a:t>
            </a:r>
          </a:p>
        </p:txBody>
      </p:sp>
      <p:pic>
        <p:nvPicPr>
          <p:cNvPr id="2051" name="Picture 3"/>
          <p:cNvPicPr>
            <a:picLocks noChangeAspect="1" noChangeArrowheads="1"/>
          </p:cNvPicPr>
          <p:nvPr/>
        </p:nvPicPr>
        <p:blipFill>
          <a:blip r:embed="rId2" cstate="print"/>
          <a:srcRect/>
          <a:stretch>
            <a:fillRect/>
          </a:stretch>
        </p:blipFill>
        <p:spPr bwMode="auto">
          <a:xfrm>
            <a:off x="1905000" y="1828800"/>
            <a:ext cx="5181600" cy="2771775"/>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EFB7571B-D85F-A183-DFC5-70B9CF82FFCA}"/>
              </a:ext>
            </a:extLst>
          </p:cNvPr>
          <p:cNvSpPr txBox="1"/>
          <p:nvPr/>
        </p:nvSpPr>
        <p:spPr>
          <a:xfrm>
            <a:off x="5791200" y="6400800"/>
            <a:ext cx="2286000" cy="369332"/>
          </a:xfrm>
          <a:prstGeom prst="rect">
            <a:avLst/>
          </a:prstGeom>
          <a:noFill/>
        </p:spPr>
        <p:txBody>
          <a:bodyPr wrap="square" rtlCol="0">
            <a:spAutoFit/>
          </a:bodyPr>
          <a:lstStyle/>
          <a:p>
            <a:pPr algn="r"/>
            <a:r>
              <a:rPr lang="en-US" b="1" dirty="0"/>
              <a:t>Floating_after.html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3712-3030-7969-6DE2-7E3B3D6A976D}"/>
              </a:ext>
            </a:extLst>
          </p:cNvPr>
          <p:cNvSpPr>
            <a:spLocks noGrp="1"/>
          </p:cNvSpPr>
          <p:nvPr>
            <p:ph type="title"/>
          </p:nvPr>
        </p:nvSpPr>
        <p:spPr/>
        <p:txBody>
          <a:bodyPr/>
          <a:lstStyle/>
          <a:p>
            <a:r>
              <a:rPr lang="en-US" dirty="0"/>
              <a:t>CSS Clear Property</a:t>
            </a:r>
          </a:p>
        </p:txBody>
      </p:sp>
      <p:sp>
        <p:nvSpPr>
          <p:cNvPr id="3" name="Content Placeholder 2">
            <a:extLst>
              <a:ext uri="{FF2B5EF4-FFF2-40B4-BE49-F238E27FC236}">
                <a16:creationId xmlns:a16="http://schemas.microsoft.com/office/drawing/2014/main" id="{F9A998C9-B5BF-38A5-74FA-010D693DAD46}"/>
              </a:ext>
            </a:extLst>
          </p:cNvPr>
          <p:cNvSpPr>
            <a:spLocks noGrp="1"/>
          </p:cNvSpPr>
          <p:nvPr>
            <p:ph idx="1"/>
          </p:nvPr>
        </p:nvSpPr>
        <p:spPr/>
        <p:txBody>
          <a:bodyPr/>
          <a:lstStyle/>
          <a:p>
            <a:r>
              <a:rPr lang="en-US" dirty="0"/>
              <a:t>The clear property in CSS is used to control the behavior of an element concerning floating elements. </a:t>
            </a:r>
          </a:p>
          <a:p>
            <a:r>
              <a:rPr lang="en-US" dirty="0"/>
              <a:t>When an element is cleared, it will not be allowed to align next to any floating elements that appear before it in the HTML source code.</a:t>
            </a:r>
          </a:p>
          <a:p>
            <a:r>
              <a:rPr lang="en-US" dirty="0"/>
              <a:t>This property is particularly useful when working with floated elements within a layout.</a:t>
            </a:r>
          </a:p>
        </p:txBody>
      </p:sp>
    </p:spTree>
    <p:extLst>
      <p:ext uri="{BB962C8B-B14F-4D97-AF65-F5344CB8AC3E}">
        <p14:creationId xmlns:p14="http://schemas.microsoft.com/office/powerpoint/2010/main" val="4192308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88E5-3F4D-0C77-7041-91A7A7E29201}"/>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8FB0CE4A-8A64-8638-5691-4E8720A1C256}"/>
              </a:ext>
            </a:extLst>
          </p:cNvPr>
          <p:cNvSpPr txBox="1">
            <a:spLocks noGrp="1"/>
          </p:cNvSpPr>
          <p:nvPr>
            <p:ph idx="1"/>
          </p:nvPr>
        </p:nvSpPr>
        <p:spPr>
          <a:xfrm>
            <a:off x="190500" y="990600"/>
            <a:ext cx="3390900" cy="28982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buNone/>
            </a:pPr>
            <a:r>
              <a:rPr lang="en-US" sz="1600" b="1" dirty="0">
                <a:solidFill>
                  <a:srgbClr val="E40524"/>
                </a:solidFill>
              </a:rPr>
              <a:t>HTML</a:t>
            </a:r>
          </a:p>
          <a:p>
            <a:pPr marL="0" indent="0">
              <a:buNone/>
            </a:pPr>
            <a:r>
              <a:rPr lang="en-US" sz="1600" b="1" dirty="0">
                <a:solidFill>
                  <a:schemeClr val="tx1"/>
                </a:solidFill>
              </a:rPr>
              <a:t>&lt;div class="float-left"&gt;&lt;/div&gt;</a:t>
            </a:r>
          </a:p>
          <a:p>
            <a:pPr marL="0" indent="0">
              <a:buNone/>
            </a:pPr>
            <a:r>
              <a:rPr lang="en-US" sz="1600" b="1" dirty="0">
                <a:solidFill>
                  <a:schemeClr val="tx1"/>
                </a:solidFill>
              </a:rPr>
              <a:t>    &lt;div class="float-right"&gt;&lt;/div&gt;</a:t>
            </a:r>
          </a:p>
          <a:p>
            <a:endParaRPr lang="en-US" sz="1600" b="1" dirty="0">
              <a:solidFill>
                <a:schemeClr val="tx1"/>
              </a:solidFill>
            </a:endParaRPr>
          </a:p>
          <a:p>
            <a:pPr marL="0" indent="0">
              <a:buNone/>
            </a:pPr>
            <a:r>
              <a:rPr lang="en-US" sz="1600" b="1" dirty="0">
                <a:solidFill>
                  <a:schemeClr val="tx1"/>
                </a:solidFill>
              </a:rPr>
              <a:t>    &lt;div class="clear-both"&gt;</a:t>
            </a:r>
          </a:p>
          <a:p>
            <a:pPr marL="0" indent="0">
              <a:buNone/>
            </a:pPr>
            <a:r>
              <a:rPr lang="en-US" sz="1600" b="1" dirty="0">
                <a:solidFill>
                  <a:schemeClr val="tx1"/>
                </a:solidFill>
              </a:rPr>
              <a:t>        This div has the "clear: both" property, so it appears below the floating </a:t>
            </a:r>
            <a:r>
              <a:rPr lang="en-US" sz="1600" b="1" dirty="0" err="1">
                <a:solidFill>
                  <a:schemeClr val="tx1"/>
                </a:solidFill>
              </a:rPr>
              <a:t>divs</a:t>
            </a:r>
            <a:r>
              <a:rPr lang="en-US" sz="1600" b="1" dirty="0">
                <a:solidFill>
                  <a:schemeClr val="tx1"/>
                </a:solidFill>
              </a:rPr>
              <a:t>.</a:t>
            </a:r>
          </a:p>
          <a:p>
            <a:pPr marL="0" indent="0">
              <a:buNone/>
            </a:pPr>
            <a:r>
              <a:rPr lang="en-US" sz="1600" b="1" dirty="0">
                <a:solidFill>
                  <a:schemeClr val="tx1"/>
                </a:solidFill>
              </a:rPr>
              <a:t>   &lt;/div&gt;</a:t>
            </a:r>
            <a:endParaRPr lang="en-US" sz="1600" dirty="0">
              <a:solidFill>
                <a:schemeClr val="tx1"/>
              </a:solidFill>
            </a:endParaRPr>
          </a:p>
        </p:txBody>
      </p:sp>
      <p:sp>
        <p:nvSpPr>
          <p:cNvPr id="5" name="TextBox 4">
            <a:extLst>
              <a:ext uri="{FF2B5EF4-FFF2-40B4-BE49-F238E27FC236}">
                <a16:creationId xmlns:a16="http://schemas.microsoft.com/office/drawing/2014/main" id="{DDA9674D-5300-AC75-B1CC-A35075BE7E58}"/>
              </a:ext>
            </a:extLst>
          </p:cNvPr>
          <p:cNvSpPr txBox="1"/>
          <p:nvPr/>
        </p:nvSpPr>
        <p:spPr>
          <a:xfrm>
            <a:off x="4419600" y="990600"/>
            <a:ext cx="4267200" cy="535531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E40524"/>
                </a:solidFill>
              </a:rPr>
              <a:t>CSS</a:t>
            </a:r>
          </a:p>
          <a:p>
            <a:r>
              <a:rPr lang="en-US" b="1" dirty="0">
                <a:solidFill>
                  <a:schemeClr val="tx1"/>
                </a:solidFill>
              </a:rPr>
              <a:t>.float-left {</a:t>
            </a:r>
          </a:p>
          <a:p>
            <a:r>
              <a:rPr lang="en-US" b="1" dirty="0">
                <a:solidFill>
                  <a:schemeClr val="tx1"/>
                </a:solidFill>
              </a:rPr>
              <a:t>            width: 100px;</a:t>
            </a:r>
          </a:p>
          <a:p>
            <a:r>
              <a:rPr lang="en-US" b="1" dirty="0">
                <a:solidFill>
                  <a:schemeClr val="tx1"/>
                </a:solidFill>
              </a:rPr>
              <a:t>            height: 100px;</a:t>
            </a:r>
          </a:p>
          <a:p>
            <a:r>
              <a:rPr lang="en-US" b="1" dirty="0">
                <a:solidFill>
                  <a:schemeClr val="tx1"/>
                </a:solidFill>
              </a:rPr>
              <a:t>            background-color: #007bff;</a:t>
            </a:r>
          </a:p>
          <a:p>
            <a:r>
              <a:rPr lang="en-US" b="1" dirty="0">
                <a:solidFill>
                  <a:schemeClr val="tx1"/>
                </a:solidFill>
              </a:rPr>
              <a:t>            float: left;</a:t>
            </a:r>
          </a:p>
          <a:p>
            <a:r>
              <a:rPr lang="en-US" b="1" dirty="0">
                <a:solidFill>
                  <a:schemeClr val="tx1"/>
                </a:solidFill>
              </a:rPr>
              <a:t>            margin-right: 20px;</a:t>
            </a:r>
          </a:p>
          <a:p>
            <a:r>
              <a:rPr lang="en-US" b="1" dirty="0">
                <a:solidFill>
                  <a:schemeClr val="tx1"/>
                </a:solidFill>
              </a:rPr>
              <a:t>        }</a:t>
            </a:r>
          </a:p>
          <a:p>
            <a:r>
              <a:rPr lang="en-US" b="1" dirty="0">
                <a:solidFill>
                  <a:schemeClr val="tx1"/>
                </a:solidFill>
              </a:rPr>
              <a:t>        .float-right {</a:t>
            </a:r>
          </a:p>
          <a:p>
            <a:r>
              <a:rPr lang="en-US" b="1" dirty="0">
                <a:solidFill>
                  <a:schemeClr val="tx1"/>
                </a:solidFill>
              </a:rPr>
              <a:t>            width: 100px;</a:t>
            </a:r>
          </a:p>
          <a:p>
            <a:r>
              <a:rPr lang="en-US" b="1" dirty="0">
                <a:solidFill>
                  <a:schemeClr val="tx1"/>
                </a:solidFill>
              </a:rPr>
              <a:t>            height: 100px;</a:t>
            </a:r>
          </a:p>
          <a:p>
            <a:r>
              <a:rPr lang="en-US" b="1" dirty="0">
                <a:solidFill>
                  <a:schemeClr val="tx1"/>
                </a:solidFill>
              </a:rPr>
              <a:t>            background-color: #33cc33;</a:t>
            </a:r>
          </a:p>
          <a:p>
            <a:r>
              <a:rPr lang="en-US" b="1" dirty="0">
                <a:solidFill>
                  <a:schemeClr val="tx1"/>
                </a:solidFill>
              </a:rPr>
              <a:t>            float: right;</a:t>
            </a:r>
          </a:p>
          <a:p>
            <a:r>
              <a:rPr lang="en-US" b="1" dirty="0">
                <a:solidFill>
                  <a:schemeClr val="tx1"/>
                </a:solidFill>
              </a:rPr>
              <a:t>            margin-left: 20px;</a:t>
            </a:r>
          </a:p>
          <a:p>
            <a:r>
              <a:rPr lang="en-US" b="1" dirty="0">
                <a:solidFill>
                  <a:schemeClr val="tx1"/>
                </a:solidFill>
              </a:rPr>
              <a:t>        }</a:t>
            </a:r>
          </a:p>
          <a:p>
            <a:r>
              <a:rPr lang="en-US" b="1" dirty="0">
                <a:solidFill>
                  <a:schemeClr val="tx1"/>
                </a:solidFill>
              </a:rPr>
              <a:t>        .clear-both {</a:t>
            </a:r>
          </a:p>
          <a:p>
            <a:r>
              <a:rPr lang="en-US" b="1" dirty="0">
                <a:solidFill>
                  <a:schemeClr val="tx1"/>
                </a:solidFill>
              </a:rPr>
              <a:t>            clear: both;</a:t>
            </a:r>
          </a:p>
          <a:p>
            <a:r>
              <a:rPr lang="en-US" b="1" dirty="0">
                <a:solidFill>
                  <a:schemeClr val="tx1"/>
                </a:solidFill>
              </a:rPr>
              <a:t>            background-color: #ff9900;</a:t>
            </a:r>
          </a:p>
          <a:p>
            <a:r>
              <a:rPr lang="en-US" b="1" dirty="0">
                <a:solidFill>
                  <a:schemeClr val="tx1"/>
                </a:solidFill>
              </a:rPr>
              <a:t>            padding: 10px;</a:t>
            </a:r>
          </a:p>
        </p:txBody>
      </p:sp>
      <p:pic>
        <p:nvPicPr>
          <p:cNvPr id="7" name="Picture 6">
            <a:extLst>
              <a:ext uri="{FF2B5EF4-FFF2-40B4-BE49-F238E27FC236}">
                <a16:creationId xmlns:a16="http://schemas.microsoft.com/office/drawing/2014/main" id="{8329532F-EA09-0FB9-1920-223A31E91C39}"/>
              </a:ext>
            </a:extLst>
          </p:cNvPr>
          <p:cNvPicPr>
            <a:picLocks noChangeAspect="1"/>
          </p:cNvPicPr>
          <p:nvPr/>
        </p:nvPicPr>
        <p:blipFill>
          <a:blip r:embed="rId2"/>
          <a:stretch>
            <a:fillRect/>
          </a:stretch>
        </p:blipFill>
        <p:spPr>
          <a:xfrm>
            <a:off x="0" y="4742837"/>
            <a:ext cx="5929250" cy="2008800"/>
          </a:xfrm>
          <a:prstGeom prst="rect">
            <a:avLst/>
          </a:prstGeom>
        </p:spPr>
      </p:pic>
    </p:spTree>
    <p:extLst>
      <p:ext uri="{BB962C8B-B14F-4D97-AF65-F5344CB8AC3E}">
        <p14:creationId xmlns:p14="http://schemas.microsoft.com/office/powerpoint/2010/main" val="391326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CSS3</a:t>
            </a:r>
          </a:p>
        </p:txBody>
      </p:sp>
      <p:sp>
        <p:nvSpPr>
          <p:cNvPr id="3" name="Content Placeholder 2"/>
          <p:cNvSpPr>
            <a:spLocks noGrp="1"/>
          </p:cNvSpPr>
          <p:nvPr>
            <p:ph idx="1"/>
          </p:nvPr>
        </p:nvSpPr>
        <p:spPr/>
        <p:txBody>
          <a:bodyPr>
            <a:normAutofit lnSpcReduction="10000"/>
          </a:bodyPr>
          <a:lstStyle/>
          <a:p>
            <a:pPr algn="just"/>
            <a:r>
              <a:rPr lang="en-US" dirty="0"/>
              <a:t>CSS3 is the </a:t>
            </a:r>
            <a:r>
              <a:rPr lang="en-US" b="1" dirty="0"/>
              <a:t>latest standard </a:t>
            </a:r>
            <a:r>
              <a:rPr lang="en-US" dirty="0"/>
              <a:t>for CSS.</a:t>
            </a:r>
          </a:p>
          <a:p>
            <a:pPr algn="just"/>
            <a:r>
              <a:rPr lang="en-US" dirty="0"/>
              <a:t>CSS3 is completely backwards-compatible with earlier versions of CSS.</a:t>
            </a:r>
          </a:p>
          <a:p>
            <a:pPr algn="just"/>
            <a:r>
              <a:rPr lang="en-US" dirty="0"/>
              <a:t>CSS3 has been split into "modules". It contains the "old CSS specification" (which has been split into smaller pieces). In addition, new modules are added.</a:t>
            </a:r>
          </a:p>
          <a:p>
            <a:pPr algn="just"/>
            <a:r>
              <a:rPr lang="en-US" dirty="0"/>
              <a:t>CSS3 Transitions are a presentational effect which allow property changes in CSS values, such as those that may be defined to occur on :hover or :focus, to occur smoothly over a specified duration – rather than happening instantaneously as is the normal </a:t>
            </a:r>
            <a:r>
              <a:rPr lang="en-US" dirty="0" err="1"/>
              <a:t>behaviour</a:t>
            </a:r>
            <a:r>
              <a:rPr lang="en-US" dirty="0"/>
              <a:t>.</a:t>
            </a:r>
          </a:p>
          <a:p>
            <a:pPr algn="just"/>
            <a:r>
              <a:rPr lang="en-US" dirty="0"/>
              <a:t>Transition effects can be applied to a wide variety of CSS properties, including background-color, width, height, opacity, and many more.</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CSS3 (Cont)</a:t>
            </a:r>
          </a:p>
        </p:txBody>
      </p:sp>
      <p:sp>
        <p:nvSpPr>
          <p:cNvPr id="3" name="Content Placeholder 2"/>
          <p:cNvSpPr>
            <a:spLocks noGrp="1"/>
          </p:cNvSpPr>
          <p:nvPr>
            <p:ph idx="1"/>
          </p:nvPr>
        </p:nvSpPr>
        <p:spPr/>
        <p:txBody>
          <a:bodyPr>
            <a:normAutofit fontScale="92500" lnSpcReduction="10000"/>
          </a:bodyPr>
          <a:lstStyle/>
          <a:p>
            <a:r>
              <a:rPr lang="en-US" dirty="0"/>
              <a:t>Some of the most important CSS3 modules are:</a:t>
            </a:r>
          </a:p>
          <a:p>
            <a:pPr lvl="1"/>
            <a:r>
              <a:rPr lang="en-US" dirty="0"/>
              <a:t>CSS Animations and Transitions</a:t>
            </a:r>
          </a:p>
          <a:p>
            <a:pPr lvl="1"/>
            <a:r>
              <a:rPr lang="en-US" dirty="0"/>
              <a:t>Calculating Values With calc()</a:t>
            </a:r>
          </a:p>
          <a:p>
            <a:pPr lvl="1"/>
            <a:r>
              <a:rPr lang="en-US" dirty="0"/>
              <a:t>Advanced Selectors</a:t>
            </a:r>
          </a:p>
          <a:p>
            <a:pPr lvl="1"/>
            <a:r>
              <a:rPr lang="en-US" dirty="0"/>
              <a:t>Generated Content and Counters</a:t>
            </a:r>
          </a:p>
          <a:p>
            <a:pPr lvl="1"/>
            <a:r>
              <a:rPr lang="en-US" dirty="0"/>
              <a:t>Gradients</a:t>
            </a:r>
          </a:p>
          <a:p>
            <a:pPr lvl="1"/>
            <a:r>
              <a:rPr lang="en-US" dirty="0" err="1"/>
              <a:t>Webfonts</a:t>
            </a:r>
            <a:endParaRPr lang="en-US" dirty="0"/>
          </a:p>
          <a:p>
            <a:pPr lvl="1"/>
            <a:r>
              <a:rPr lang="en-US" dirty="0"/>
              <a:t>Box Sizing</a:t>
            </a:r>
          </a:p>
          <a:p>
            <a:pPr lvl="1"/>
            <a:r>
              <a:rPr lang="en-US" dirty="0"/>
              <a:t>Border Images</a:t>
            </a:r>
          </a:p>
          <a:p>
            <a:pPr lvl="1"/>
            <a:r>
              <a:rPr lang="en-US" dirty="0"/>
              <a:t>Media Queries</a:t>
            </a:r>
          </a:p>
          <a:p>
            <a:pPr lvl="1"/>
            <a:r>
              <a:rPr lang="en-US" dirty="0"/>
              <a:t>Multiple Backgrounds</a:t>
            </a:r>
          </a:p>
          <a:p>
            <a:pPr lvl="1"/>
            <a:r>
              <a:rPr lang="en-US" dirty="0"/>
              <a:t>CSS Columns</a:t>
            </a:r>
          </a:p>
          <a:p>
            <a:pPr lvl="1"/>
            <a:endParaRPr lang="en-US" dirty="0"/>
          </a:p>
          <a:p>
            <a:pPr>
              <a:buNone/>
            </a:pPr>
            <a:r>
              <a:rPr lang="en-US" sz="1800" dirty="0">
                <a:hlinkClick r:id="rId2"/>
              </a:rPr>
              <a:t>Courtesy : http://tutorialzine.com/2013/10/12-awesome-css3-features-you-can-finally-use/</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CSS</a:t>
            </a:r>
          </a:p>
        </p:txBody>
      </p:sp>
      <p:sp>
        <p:nvSpPr>
          <p:cNvPr id="3" name="Content Placeholder 2"/>
          <p:cNvSpPr>
            <a:spLocks noGrp="1"/>
          </p:cNvSpPr>
          <p:nvPr>
            <p:ph idx="1"/>
          </p:nvPr>
        </p:nvSpPr>
        <p:spPr/>
        <p:txBody>
          <a:bodyPr/>
          <a:lstStyle/>
          <a:p>
            <a:pPr algn="just"/>
            <a:r>
              <a:rPr lang="en-US" dirty="0"/>
              <a:t>CSS defines HOW HTML elements are to be displayed.</a:t>
            </a:r>
          </a:p>
          <a:p>
            <a:pPr algn="just"/>
            <a:r>
              <a:rPr lang="en-US" dirty="0"/>
              <a:t>Styles are normally saved in external .</a:t>
            </a:r>
            <a:r>
              <a:rPr lang="en-US" dirty="0" err="1"/>
              <a:t>css</a:t>
            </a:r>
            <a:r>
              <a:rPr lang="en-US" dirty="0"/>
              <a:t> files. </a:t>
            </a:r>
          </a:p>
          <a:p>
            <a:pPr algn="just"/>
            <a:r>
              <a:rPr lang="en-US" dirty="0"/>
              <a:t>External style sheets enable you to change the appearance and layout of all the pages in a Web site, just by editing one single file.</a:t>
            </a:r>
          </a:p>
          <a:p>
            <a:pPr algn="just"/>
            <a:r>
              <a:rPr lang="en-US" dirty="0"/>
              <a:t>Advantages :</a:t>
            </a:r>
          </a:p>
          <a:p>
            <a:pPr lvl="1"/>
            <a:r>
              <a:rPr lang="en-US" dirty="0"/>
              <a:t>Improves Website Presentation</a:t>
            </a:r>
          </a:p>
          <a:p>
            <a:pPr lvl="1"/>
            <a:r>
              <a:rPr lang="en-US" dirty="0"/>
              <a:t>External CSS makes Updates Easier and Smoother</a:t>
            </a:r>
          </a:p>
          <a:p>
            <a:pPr lvl="1"/>
            <a:r>
              <a:rPr lang="en-US" dirty="0"/>
              <a:t>External CSS helps Web Pages Load Faster</a:t>
            </a:r>
          </a:p>
          <a:p>
            <a:pPr algn="just"/>
            <a:r>
              <a:rPr lang="en-US" dirty="0"/>
              <a:t>Disadvantages :</a:t>
            </a:r>
          </a:p>
          <a:p>
            <a:pPr lvl="1"/>
            <a:r>
              <a:rPr lang="en-US" dirty="0"/>
              <a:t>Browser Dependent</a:t>
            </a:r>
          </a:p>
          <a:p>
            <a:pPr lvl="1"/>
            <a:r>
              <a:rPr lang="en-US" dirty="0"/>
              <a:t>Difficult to retrofit in old websites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Times New Roman" panose="02020603050405020304" pitchFamily="18" charset="0"/>
                <a:cs typeface="Times New Roman" panose="02020603050405020304" pitchFamily="18" charset="0"/>
              </a:rPr>
              <a:t>Basic Syntax of CSS</a:t>
            </a:r>
            <a:endParaRPr lang="en-US" dirty="0"/>
          </a:p>
        </p:txBody>
      </p:sp>
      <p:sp>
        <p:nvSpPr>
          <p:cNvPr id="3" name="Content Placeholder 2"/>
          <p:cNvSpPr>
            <a:spLocks noGrp="1"/>
          </p:cNvSpPr>
          <p:nvPr>
            <p:ph idx="1"/>
          </p:nvPr>
        </p:nvSpPr>
        <p:spPr>
          <a:xfrm>
            <a:off x="190500" y="990600"/>
            <a:ext cx="8763000" cy="5486400"/>
          </a:xfrm>
        </p:spPr>
        <p:txBody>
          <a:bodyPr/>
          <a:lstStyle/>
          <a:p>
            <a:r>
              <a:rPr lang="en-US" dirty="0"/>
              <a:t>A CSS rule has two main parts: a </a:t>
            </a:r>
            <a:r>
              <a:rPr lang="en-US" b="1" dirty="0"/>
              <a:t>selector</a:t>
            </a:r>
            <a:r>
              <a:rPr lang="en-US" dirty="0"/>
              <a:t>, and one or more </a:t>
            </a:r>
            <a:r>
              <a:rPr lang="en-US" b="1" dirty="0"/>
              <a:t>declarations</a:t>
            </a:r>
          </a:p>
          <a:p>
            <a:endParaRPr lang="en-US" b="1" dirty="0"/>
          </a:p>
          <a:p>
            <a:endParaRPr lang="en-US" b="1" dirty="0"/>
          </a:p>
          <a:p>
            <a:endParaRPr lang="en-US" b="1" dirty="0"/>
          </a:p>
          <a:p>
            <a:endParaRPr lang="en-US" b="1" dirty="0"/>
          </a:p>
          <a:p>
            <a:endParaRPr lang="en-US" b="1" dirty="0"/>
          </a:p>
          <a:p>
            <a:r>
              <a:rPr lang="en-US" dirty="0"/>
              <a:t>The </a:t>
            </a:r>
            <a:r>
              <a:rPr lang="en-US" b="1" dirty="0"/>
              <a:t>selector </a:t>
            </a:r>
            <a:r>
              <a:rPr lang="en-US" dirty="0"/>
              <a:t>can be HTML element, id or class.</a:t>
            </a:r>
          </a:p>
          <a:p>
            <a:r>
              <a:rPr lang="en-US" dirty="0"/>
              <a:t>Each </a:t>
            </a:r>
            <a:r>
              <a:rPr lang="en-US" b="1" dirty="0"/>
              <a:t>declaration</a:t>
            </a:r>
            <a:r>
              <a:rPr lang="en-US" dirty="0"/>
              <a:t> consists of a </a:t>
            </a:r>
            <a:r>
              <a:rPr lang="en-US" b="1" dirty="0"/>
              <a:t>property</a:t>
            </a:r>
            <a:r>
              <a:rPr lang="en-US" dirty="0"/>
              <a:t> and a </a:t>
            </a:r>
            <a:r>
              <a:rPr lang="en-US" b="1" dirty="0"/>
              <a:t>value</a:t>
            </a:r>
            <a:r>
              <a:rPr lang="en-US" dirty="0"/>
              <a:t>.</a:t>
            </a:r>
          </a:p>
          <a:p>
            <a:r>
              <a:rPr lang="en-US" dirty="0"/>
              <a:t>The </a:t>
            </a:r>
            <a:r>
              <a:rPr lang="en-US" b="1" dirty="0"/>
              <a:t>property</a:t>
            </a:r>
            <a:r>
              <a:rPr lang="en-US" dirty="0"/>
              <a:t> is the style attribute you want to change. Each property has a </a:t>
            </a:r>
            <a:r>
              <a:rPr lang="en-US" b="1" dirty="0"/>
              <a:t>value</a:t>
            </a:r>
            <a:r>
              <a:rPr lang="en-US" dirty="0"/>
              <a:t>.</a:t>
            </a:r>
          </a:p>
          <a:p>
            <a:endParaRPr lang="en-US" dirty="0"/>
          </a:p>
        </p:txBody>
      </p:sp>
      <p:sp>
        <p:nvSpPr>
          <p:cNvPr id="4" name="Oval 3"/>
          <p:cNvSpPr/>
          <p:nvPr/>
        </p:nvSpPr>
        <p:spPr>
          <a:xfrm>
            <a:off x="337918" y="2403396"/>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h1</a:t>
            </a:r>
          </a:p>
        </p:txBody>
      </p:sp>
      <p:sp>
        <p:nvSpPr>
          <p:cNvPr id="5" name="Rectangle 4"/>
          <p:cNvSpPr/>
          <p:nvPr/>
        </p:nvSpPr>
        <p:spPr>
          <a:xfrm>
            <a:off x="228600" y="1849398"/>
            <a:ext cx="1480918" cy="553998"/>
          </a:xfrm>
          <a:prstGeom prst="rect">
            <a:avLst/>
          </a:prstGeom>
          <a:noFill/>
        </p:spPr>
        <p:txBody>
          <a:bodyPr wrap="none" lIns="91440" tIns="45720" rIns="91440" bIns="45720">
            <a:spAutoFit/>
          </a:bodyPr>
          <a:lstStyle/>
          <a:p>
            <a:pPr algn="ctr"/>
            <a:r>
              <a:rPr lang="en-US" sz="3000" b="1" cap="none" spc="0" dirty="0">
                <a:ln w="12700">
                  <a:solidFill>
                    <a:schemeClr val="tx2">
                      <a:satMod val="155000"/>
                    </a:schemeClr>
                  </a:solidFill>
                  <a:prstDash val="solid"/>
                </a:ln>
                <a:effectLst>
                  <a:outerShdw blurRad="41275" dist="20320" dir="1800000" algn="tl" rotWithShape="0">
                    <a:srgbClr val="000000">
                      <a:alpha val="40000"/>
                    </a:srgbClr>
                  </a:outerShdw>
                </a:effectLst>
              </a:rPr>
              <a:t>Selector</a:t>
            </a:r>
          </a:p>
        </p:txBody>
      </p:sp>
      <p:sp>
        <p:nvSpPr>
          <p:cNvPr id="6" name="Rounded Rectangle 5"/>
          <p:cNvSpPr/>
          <p:nvPr/>
        </p:nvSpPr>
        <p:spPr>
          <a:xfrm>
            <a:off x="1828800" y="2403396"/>
            <a:ext cx="7086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a:t>
            </a:r>
            <a:r>
              <a:rPr lang="en-US" sz="4400" b="1" dirty="0" err="1"/>
              <a:t>color:blue</a:t>
            </a:r>
            <a:r>
              <a:rPr lang="en-US" sz="4400" b="1" dirty="0"/>
              <a:t>; font-size: 12px;}</a:t>
            </a:r>
          </a:p>
        </p:txBody>
      </p:sp>
      <p:sp>
        <p:nvSpPr>
          <p:cNvPr id="7" name="Rectangle 6"/>
          <p:cNvSpPr/>
          <p:nvPr/>
        </p:nvSpPr>
        <p:spPr>
          <a:xfrm>
            <a:off x="2335465" y="1849398"/>
            <a:ext cx="2301399" cy="553998"/>
          </a:xfrm>
          <a:prstGeom prst="rect">
            <a:avLst/>
          </a:prstGeom>
          <a:noFill/>
        </p:spPr>
        <p:txBody>
          <a:bodyPr wrap="none" lIns="91440" tIns="45720" rIns="91440" bIns="45720">
            <a:spAutoFit/>
          </a:bodyPr>
          <a:lstStyle/>
          <a:p>
            <a:pPr algn="ctr"/>
            <a:r>
              <a:rPr lang="en-US" sz="3000" b="1" cap="none" spc="0" dirty="0">
                <a:ln w="12700">
                  <a:solidFill>
                    <a:schemeClr val="tx2">
                      <a:satMod val="155000"/>
                    </a:schemeClr>
                  </a:solidFill>
                  <a:prstDash val="solid"/>
                </a:ln>
                <a:effectLst>
                  <a:outerShdw blurRad="41275" dist="20320" dir="1800000" algn="tl" rotWithShape="0">
                    <a:srgbClr val="000000">
                      <a:alpha val="40000"/>
                    </a:srgbClr>
                  </a:outerShdw>
                </a:effectLst>
              </a:rPr>
              <a:t>Declaration 1</a:t>
            </a:r>
          </a:p>
        </p:txBody>
      </p:sp>
      <p:sp>
        <p:nvSpPr>
          <p:cNvPr id="8" name="Rectangle 7"/>
          <p:cNvSpPr/>
          <p:nvPr/>
        </p:nvSpPr>
        <p:spPr>
          <a:xfrm>
            <a:off x="5650137" y="1828800"/>
            <a:ext cx="2301399" cy="553998"/>
          </a:xfrm>
          <a:prstGeom prst="rect">
            <a:avLst/>
          </a:prstGeom>
          <a:noFill/>
        </p:spPr>
        <p:txBody>
          <a:bodyPr wrap="none" lIns="91440" tIns="45720" rIns="91440" bIns="45720">
            <a:spAutoFit/>
          </a:bodyPr>
          <a:lstStyle/>
          <a:p>
            <a:pPr algn="ctr"/>
            <a:r>
              <a:rPr lang="en-US" sz="3000" b="1" cap="none" spc="0" dirty="0">
                <a:ln w="12700">
                  <a:solidFill>
                    <a:schemeClr val="tx2">
                      <a:satMod val="155000"/>
                    </a:schemeClr>
                  </a:solidFill>
                  <a:prstDash val="solid"/>
                </a:ln>
                <a:effectLst>
                  <a:outerShdw blurRad="41275" dist="20320" dir="1800000" algn="tl" rotWithShape="0">
                    <a:srgbClr val="000000">
                      <a:alpha val="40000"/>
                    </a:srgbClr>
                  </a:outerShdw>
                </a:effectLst>
              </a:rPr>
              <a:t>Declaration 2</a:t>
            </a:r>
          </a:p>
        </p:txBody>
      </p:sp>
      <p:sp>
        <p:nvSpPr>
          <p:cNvPr id="12" name="Right Arrow 11"/>
          <p:cNvSpPr/>
          <p:nvPr/>
        </p:nvSpPr>
        <p:spPr>
          <a:xfrm rot="16200000">
            <a:off x="2533650" y="3409950"/>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p:cNvSpPr/>
          <p:nvPr/>
        </p:nvSpPr>
        <p:spPr>
          <a:xfrm>
            <a:off x="2209800" y="3942546"/>
            <a:ext cx="1322413" cy="477054"/>
          </a:xfrm>
          <a:prstGeom prst="rect">
            <a:avLst/>
          </a:prstGeom>
          <a:noFill/>
        </p:spPr>
        <p:txBody>
          <a:bodyPr wrap="none" lIns="91440" tIns="45720" rIns="91440" bIns="45720">
            <a:spAutoFit/>
          </a:bodyPr>
          <a:lstStyle/>
          <a:p>
            <a:pPr algn="ctr"/>
            <a:r>
              <a:rPr lang="en-US" sz="2500" dirty="0">
                <a:ln w="12700">
                  <a:solidFill>
                    <a:schemeClr val="tx2">
                      <a:satMod val="155000"/>
                    </a:schemeClr>
                  </a:solidFill>
                  <a:prstDash val="solid"/>
                </a:ln>
              </a:rPr>
              <a:t>property</a:t>
            </a:r>
            <a:endParaRPr lang="en-US" sz="2500" cap="none" spc="0" dirty="0">
              <a:ln w="12700">
                <a:solidFill>
                  <a:schemeClr val="tx2">
                    <a:satMod val="155000"/>
                  </a:schemeClr>
                </a:solidFill>
                <a:prstDash val="solid"/>
              </a:ln>
            </a:endParaRPr>
          </a:p>
        </p:txBody>
      </p:sp>
      <p:sp>
        <p:nvSpPr>
          <p:cNvPr id="13" name="Rectangle 12"/>
          <p:cNvSpPr/>
          <p:nvPr/>
        </p:nvSpPr>
        <p:spPr>
          <a:xfrm>
            <a:off x="3691502" y="3962400"/>
            <a:ext cx="880498" cy="477054"/>
          </a:xfrm>
          <a:prstGeom prst="rect">
            <a:avLst/>
          </a:prstGeom>
          <a:noFill/>
        </p:spPr>
        <p:txBody>
          <a:bodyPr wrap="none" lIns="91440" tIns="45720" rIns="91440" bIns="45720">
            <a:spAutoFit/>
          </a:bodyPr>
          <a:lstStyle/>
          <a:p>
            <a:pPr algn="ctr"/>
            <a:r>
              <a:rPr lang="en-US" sz="2500" cap="none" spc="0" dirty="0">
                <a:ln w="12700">
                  <a:solidFill>
                    <a:schemeClr val="tx2">
                      <a:satMod val="155000"/>
                    </a:schemeClr>
                  </a:solidFill>
                  <a:prstDash val="solid"/>
                </a:ln>
              </a:rPr>
              <a:t>value</a:t>
            </a:r>
          </a:p>
        </p:txBody>
      </p:sp>
      <p:sp>
        <p:nvSpPr>
          <p:cNvPr id="18" name="Right Arrow 17"/>
          <p:cNvSpPr/>
          <p:nvPr/>
        </p:nvSpPr>
        <p:spPr>
          <a:xfrm rot="16200000">
            <a:off x="3790950" y="3409951"/>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6200000">
            <a:off x="5962650" y="3409951"/>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7219950" y="3409952"/>
            <a:ext cx="68580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638800" y="3962400"/>
            <a:ext cx="1322413" cy="477054"/>
          </a:xfrm>
          <a:prstGeom prst="rect">
            <a:avLst/>
          </a:prstGeom>
          <a:noFill/>
        </p:spPr>
        <p:txBody>
          <a:bodyPr wrap="none" lIns="91440" tIns="45720" rIns="91440" bIns="45720">
            <a:spAutoFit/>
          </a:bodyPr>
          <a:lstStyle/>
          <a:p>
            <a:pPr algn="ctr"/>
            <a:r>
              <a:rPr lang="en-US" sz="2500" dirty="0">
                <a:ln w="12700">
                  <a:solidFill>
                    <a:schemeClr val="tx2">
                      <a:satMod val="155000"/>
                    </a:schemeClr>
                  </a:solidFill>
                  <a:prstDash val="solid"/>
                </a:ln>
              </a:rPr>
              <a:t>property</a:t>
            </a:r>
            <a:endParaRPr lang="en-US" sz="2500" cap="none" spc="0" dirty="0">
              <a:ln w="12700">
                <a:solidFill>
                  <a:schemeClr val="tx2">
                    <a:satMod val="155000"/>
                  </a:schemeClr>
                </a:solidFill>
                <a:prstDash val="solid"/>
              </a:ln>
            </a:endParaRPr>
          </a:p>
        </p:txBody>
      </p:sp>
      <p:sp>
        <p:nvSpPr>
          <p:cNvPr id="22" name="Rectangle 21"/>
          <p:cNvSpPr/>
          <p:nvPr/>
        </p:nvSpPr>
        <p:spPr>
          <a:xfrm>
            <a:off x="7120502" y="3982254"/>
            <a:ext cx="880498" cy="477054"/>
          </a:xfrm>
          <a:prstGeom prst="rect">
            <a:avLst/>
          </a:prstGeom>
          <a:noFill/>
        </p:spPr>
        <p:txBody>
          <a:bodyPr wrap="none" lIns="91440" tIns="45720" rIns="91440" bIns="45720">
            <a:spAutoFit/>
          </a:bodyPr>
          <a:lstStyle/>
          <a:p>
            <a:pPr algn="ctr"/>
            <a:r>
              <a:rPr lang="en-US" sz="2500" cap="none" spc="0" dirty="0">
                <a:ln w="12700">
                  <a:solidFill>
                    <a:schemeClr val="tx2">
                      <a:satMod val="155000"/>
                    </a:schemeClr>
                  </a:solidFill>
                  <a:prstDash val="solid"/>
                </a:ln>
              </a:rPr>
              <a:t>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p:bldP spid="6" grpId="0" uiExpand="1" animBg="1"/>
      <p:bldP spid="7" grpId="0" uiExpand="1"/>
      <p:bldP spid="8" grpId="0" uiExpand="1"/>
      <p:bldP spid="12" grpId="0" uiExpand="1" animBg="1"/>
      <p:bldP spid="10" grpId="0" uiExpand="1"/>
      <p:bldP spid="13" grpId="0" uiExpand="1"/>
      <p:bldP spid="18" grpId="0" uiExpand="1" animBg="1"/>
      <p:bldP spid="19" grpId="0" uiExpand="1" animBg="1"/>
      <p:bldP spid="20" grpId="0" uiExpand="1" animBg="1"/>
      <p:bldP spid="21" grpId="0" uiExpand="1"/>
      <p:bldP spid="22"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 selector</a:t>
            </a:r>
          </a:p>
        </p:txBody>
      </p:sp>
      <p:sp>
        <p:nvSpPr>
          <p:cNvPr id="3" name="Content Placeholder 2"/>
          <p:cNvSpPr>
            <a:spLocks noGrp="1"/>
          </p:cNvSpPr>
          <p:nvPr>
            <p:ph idx="1"/>
          </p:nvPr>
        </p:nvSpPr>
        <p:spPr>
          <a:xfrm>
            <a:off x="190500" y="990600"/>
            <a:ext cx="8763000" cy="2895600"/>
          </a:xfrm>
        </p:spPr>
        <p:txBody>
          <a:bodyPr/>
          <a:lstStyle/>
          <a:p>
            <a:pPr algn="just"/>
            <a:r>
              <a:rPr lang="en-US" dirty="0"/>
              <a:t>The id selector is used to specify a style for a </a:t>
            </a:r>
            <a:r>
              <a:rPr lang="en-US" b="1" dirty="0"/>
              <a:t>single, unique </a:t>
            </a:r>
            <a:r>
              <a:rPr lang="en-US" dirty="0"/>
              <a:t>element.</a:t>
            </a:r>
          </a:p>
          <a:p>
            <a:pPr algn="just"/>
            <a:r>
              <a:rPr lang="en-US" dirty="0"/>
              <a:t>The id selector uses the id attribute of the HTML element, and is defined with a</a:t>
            </a:r>
            <a:r>
              <a:rPr lang="en-US" b="1" dirty="0"/>
              <a:t> "#“ </a:t>
            </a:r>
            <a:r>
              <a:rPr lang="en-US" dirty="0"/>
              <a:t>in </a:t>
            </a:r>
            <a:r>
              <a:rPr lang="en-US" dirty="0" err="1"/>
              <a:t>css</a:t>
            </a:r>
            <a:r>
              <a:rPr lang="en-US" dirty="0"/>
              <a:t>.</a:t>
            </a:r>
          </a:p>
          <a:p>
            <a:pPr algn="just"/>
            <a:r>
              <a:rPr lang="en-US" dirty="0"/>
              <a:t>The style rule below will be applied to the element with </a:t>
            </a:r>
            <a:r>
              <a:rPr lang="en-US" b="1" dirty="0"/>
              <a:t>id="para1"</a:t>
            </a:r>
            <a:r>
              <a:rPr lang="en-US" dirty="0"/>
              <a:t>:</a:t>
            </a:r>
          </a:p>
          <a:p>
            <a:pPr algn="just"/>
            <a:endParaRPr lang="en-US" dirty="0"/>
          </a:p>
        </p:txBody>
      </p:sp>
      <p:sp>
        <p:nvSpPr>
          <p:cNvPr id="4" name="TextBox 3"/>
          <p:cNvSpPr txBox="1"/>
          <p:nvPr/>
        </p:nvSpPr>
        <p:spPr>
          <a:xfrm>
            <a:off x="304800" y="3962400"/>
            <a:ext cx="3810000" cy="2308324"/>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r>
              <a:rPr lang="en-US" dirty="0"/>
              <a:t>&lt;h1 id=“para1”&gt;</a:t>
            </a:r>
          </a:p>
          <a:p>
            <a:r>
              <a:rPr lang="en-US" dirty="0"/>
              <a:t>	Hello Friends</a:t>
            </a:r>
          </a:p>
          <a:p>
            <a:r>
              <a:rPr lang="en-US" dirty="0"/>
              <a:t>&lt;/h1&gt;</a:t>
            </a:r>
          </a:p>
          <a:p>
            <a:endParaRPr lang="en-US" dirty="0"/>
          </a:p>
          <a:p>
            <a:r>
              <a:rPr lang="en-US" dirty="0"/>
              <a:t>&lt;h1&gt;</a:t>
            </a:r>
          </a:p>
          <a:p>
            <a:r>
              <a:rPr lang="en-US" dirty="0"/>
              <a:t>	How are you</a:t>
            </a:r>
          </a:p>
          <a:p>
            <a:r>
              <a:rPr lang="en-US" dirty="0"/>
              <a:t>&lt;/h1&gt;</a:t>
            </a:r>
          </a:p>
        </p:txBody>
      </p:sp>
      <p:sp>
        <p:nvSpPr>
          <p:cNvPr id="5" name="TextBox 4"/>
          <p:cNvSpPr txBox="1"/>
          <p:nvPr/>
        </p:nvSpPr>
        <p:spPr>
          <a:xfrm>
            <a:off x="4572000" y="3962400"/>
            <a:ext cx="4267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CSS</a:t>
            </a:r>
            <a:endParaRPr lang="en-US" dirty="0"/>
          </a:p>
          <a:p>
            <a:r>
              <a:rPr lang="en-US" dirty="0"/>
              <a:t>#para1{</a:t>
            </a:r>
          </a:p>
          <a:p>
            <a:r>
              <a:rPr lang="en-US" dirty="0"/>
              <a:t>	color: blue;</a:t>
            </a:r>
          </a:p>
          <a:p>
            <a:r>
              <a:rPr lang="en-US" dirty="0"/>
              <a:t>}</a:t>
            </a:r>
          </a:p>
        </p:txBody>
      </p:sp>
      <p:sp>
        <p:nvSpPr>
          <p:cNvPr id="6" name="TextBox 5"/>
          <p:cNvSpPr txBox="1"/>
          <p:nvPr/>
        </p:nvSpPr>
        <p:spPr>
          <a:xfrm>
            <a:off x="4572000" y="5325070"/>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r>
              <a:rPr lang="en-US" dirty="0"/>
              <a:t>How are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selector</a:t>
            </a:r>
          </a:p>
        </p:txBody>
      </p:sp>
      <p:sp>
        <p:nvSpPr>
          <p:cNvPr id="3" name="Content Placeholder 2"/>
          <p:cNvSpPr>
            <a:spLocks noGrp="1"/>
          </p:cNvSpPr>
          <p:nvPr>
            <p:ph idx="1"/>
          </p:nvPr>
        </p:nvSpPr>
        <p:spPr>
          <a:xfrm>
            <a:off x="190500" y="990600"/>
            <a:ext cx="8763000" cy="2057400"/>
          </a:xfrm>
        </p:spPr>
        <p:txBody>
          <a:bodyPr>
            <a:normAutofit/>
          </a:bodyPr>
          <a:lstStyle/>
          <a:p>
            <a:pPr lvl="0" algn="just"/>
            <a:r>
              <a:rPr lang="en-US" dirty="0"/>
              <a:t>The class selector is used to specify a style for a </a:t>
            </a:r>
            <a:r>
              <a:rPr lang="en-US" b="1" dirty="0"/>
              <a:t>group</a:t>
            </a:r>
            <a:r>
              <a:rPr lang="en-US" dirty="0"/>
              <a:t> of elements. </a:t>
            </a:r>
          </a:p>
          <a:p>
            <a:pPr lvl="0" algn="just"/>
            <a:r>
              <a:rPr lang="en-US" dirty="0"/>
              <a:t>The class selector uses the HTML class attribute, and is defined with a </a:t>
            </a:r>
            <a:r>
              <a:rPr lang="en-US" b="1" dirty="0"/>
              <a:t>".“</a:t>
            </a:r>
            <a:r>
              <a:rPr lang="en-US" dirty="0"/>
              <a:t> in </a:t>
            </a:r>
            <a:r>
              <a:rPr lang="en-US" dirty="0" err="1"/>
              <a:t>css</a:t>
            </a:r>
            <a:r>
              <a:rPr lang="en-US" dirty="0"/>
              <a:t>.</a:t>
            </a:r>
          </a:p>
          <a:p>
            <a:pPr lvl="0" algn="just"/>
            <a:endParaRPr lang="en-US" dirty="0"/>
          </a:p>
        </p:txBody>
      </p:sp>
      <p:sp>
        <p:nvSpPr>
          <p:cNvPr id="4" name="TextBox 3"/>
          <p:cNvSpPr txBox="1"/>
          <p:nvPr/>
        </p:nvSpPr>
        <p:spPr>
          <a:xfrm>
            <a:off x="304800" y="3276600"/>
            <a:ext cx="3810000" cy="2862322"/>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HTML</a:t>
            </a:r>
            <a:endParaRPr lang="en-US" dirty="0"/>
          </a:p>
          <a:p>
            <a:r>
              <a:rPr lang="en-US" dirty="0"/>
              <a:t>&lt;h1 class=“</a:t>
            </a:r>
            <a:r>
              <a:rPr lang="en-US" dirty="0" err="1"/>
              <a:t>myClass</a:t>
            </a:r>
            <a:r>
              <a:rPr lang="en-US" dirty="0"/>
              <a:t>”&gt;</a:t>
            </a:r>
          </a:p>
          <a:p>
            <a:r>
              <a:rPr lang="en-US" dirty="0"/>
              <a:t>	Hello Friends</a:t>
            </a:r>
          </a:p>
          <a:p>
            <a:r>
              <a:rPr lang="en-US" dirty="0"/>
              <a:t>&lt;/h1&gt;</a:t>
            </a:r>
          </a:p>
          <a:p>
            <a:r>
              <a:rPr lang="en-US" dirty="0"/>
              <a:t>&lt;h1&gt;</a:t>
            </a:r>
          </a:p>
          <a:p>
            <a:r>
              <a:rPr lang="en-US" dirty="0"/>
              <a:t>	How are you</a:t>
            </a:r>
          </a:p>
          <a:p>
            <a:r>
              <a:rPr lang="en-US" dirty="0"/>
              <a:t>&lt;/h1&gt;</a:t>
            </a:r>
          </a:p>
          <a:p>
            <a:r>
              <a:rPr lang="en-US" dirty="0"/>
              <a:t>&lt;h1 class=“</a:t>
            </a:r>
            <a:r>
              <a:rPr lang="en-US" dirty="0" err="1"/>
              <a:t>myClass</a:t>
            </a:r>
            <a:r>
              <a:rPr lang="en-US" dirty="0"/>
              <a:t>”&gt;</a:t>
            </a:r>
          </a:p>
          <a:p>
            <a:r>
              <a:rPr lang="en-US" dirty="0"/>
              <a:t>	How are you</a:t>
            </a:r>
          </a:p>
          <a:p>
            <a:r>
              <a:rPr lang="en-US" dirty="0"/>
              <a:t>&lt;/h1&gt;</a:t>
            </a:r>
          </a:p>
        </p:txBody>
      </p:sp>
      <p:sp>
        <p:nvSpPr>
          <p:cNvPr id="5" name="TextBox 4"/>
          <p:cNvSpPr txBox="1"/>
          <p:nvPr/>
        </p:nvSpPr>
        <p:spPr>
          <a:xfrm>
            <a:off x="4572000" y="3276600"/>
            <a:ext cx="4267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solidFill>
                  <a:srgbClr val="FF0000"/>
                </a:solidFill>
              </a:rPr>
              <a:t>CSS</a:t>
            </a:r>
            <a:endParaRPr lang="en-US" dirty="0"/>
          </a:p>
          <a:p>
            <a:r>
              <a:rPr lang="en-US" dirty="0"/>
              <a:t>.</a:t>
            </a:r>
            <a:r>
              <a:rPr lang="en-US" dirty="0" err="1"/>
              <a:t>myClass</a:t>
            </a:r>
            <a:r>
              <a:rPr lang="en-US" dirty="0"/>
              <a:t>{</a:t>
            </a:r>
          </a:p>
          <a:p>
            <a:r>
              <a:rPr lang="en-US" dirty="0"/>
              <a:t>	color: blue;</a:t>
            </a:r>
          </a:p>
          <a:p>
            <a:r>
              <a:rPr lang="en-US" dirty="0"/>
              <a:t>}</a:t>
            </a:r>
          </a:p>
        </p:txBody>
      </p:sp>
      <p:sp>
        <p:nvSpPr>
          <p:cNvPr id="6" name="TextBox 5"/>
          <p:cNvSpPr txBox="1"/>
          <p:nvPr/>
        </p:nvSpPr>
        <p:spPr>
          <a:xfrm>
            <a:off x="4572000" y="4867870"/>
            <a:ext cx="4267200" cy="1200329"/>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a:solidFill>
                  <a:srgbClr val="FF0000"/>
                </a:solidFill>
              </a:rPr>
              <a:t>Output</a:t>
            </a:r>
            <a:endParaRPr lang="en-US" dirty="0"/>
          </a:p>
          <a:p>
            <a:r>
              <a:rPr lang="en-US" dirty="0">
                <a:solidFill>
                  <a:srgbClr val="0070C0"/>
                </a:solidFill>
              </a:rPr>
              <a:t>Hello Friends</a:t>
            </a:r>
          </a:p>
          <a:p>
            <a:r>
              <a:rPr lang="en-US" dirty="0"/>
              <a:t>How are you</a:t>
            </a:r>
          </a:p>
          <a:p>
            <a:r>
              <a:rPr lang="en-US" dirty="0">
                <a:solidFill>
                  <a:srgbClr val="0070C0"/>
                </a:solidFill>
              </a:rPr>
              <a:t>How are you</a:t>
            </a:r>
          </a:p>
        </p:txBody>
      </p:sp>
      <p:sp>
        <p:nvSpPr>
          <p:cNvPr id="7" name="TextBox 6">
            <a:extLst>
              <a:ext uri="{FF2B5EF4-FFF2-40B4-BE49-F238E27FC236}">
                <a16:creationId xmlns:a16="http://schemas.microsoft.com/office/drawing/2014/main" id="{7130B003-C059-82EB-DEFD-444CE952CDC0}"/>
              </a:ext>
            </a:extLst>
          </p:cNvPr>
          <p:cNvSpPr txBox="1"/>
          <p:nvPr/>
        </p:nvSpPr>
        <p:spPr>
          <a:xfrm>
            <a:off x="5638800" y="6249376"/>
            <a:ext cx="2743200" cy="646331"/>
          </a:xfrm>
          <a:prstGeom prst="rect">
            <a:avLst/>
          </a:prstGeom>
          <a:noFill/>
        </p:spPr>
        <p:txBody>
          <a:bodyPr wrap="square" rtlCol="0">
            <a:spAutoFit/>
          </a:bodyPr>
          <a:lstStyle/>
          <a:p>
            <a:pPr algn="r"/>
            <a:r>
              <a:rPr lang="en-US" b="1" dirty="0"/>
              <a:t>Element_with_class.html</a:t>
            </a:r>
          </a:p>
          <a:p>
            <a:pPr algn="r"/>
            <a:r>
              <a:rPr lang="en-US" b="1" dirty="0"/>
              <a:t>Selector.html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ways to write CSS</a:t>
            </a:r>
          </a:p>
        </p:txBody>
      </p:sp>
      <p:sp>
        <p:nvSpPr>
          <p:cNvPr id="3" name="Content Placeholder 2"/>
          <p:cNvSpPr>
            <a:spLocks noGrp="1"/>
          </p:cNvSpPr>
          <p:nvPr>
            <p:ph idx="1"/>
          </p:nvPr>
        </p:nvSpPr>
        <p:spPr/>
        <p:txBody>
          <a:bodyPr>
            <a:normAutofit/>
          </a:bodyPr>
          <a:lstStyle/>
          <a:p>
            <a:pPr lvl="0"/>
            <a:r>
              <a:rPr lang="en-US" sz="2800" dirty="0"/>
              <a:t>There are three ways of writing a style sheet:</a:t>
            </a:r>
          </a:p>
          <a:p>
            <a:pPr marL="914400" lvl="1" indent="-457200">
              <a:buFont typeface="+mj-lt"/>
              <a:buAutoNum type="arabicPeriod"/>
            </a:pPr>
            <a:r>
              <a:rPr lang="en-US" sz="2400" dirty="0"/>
              <a:t>Inline Style</a:t>
            </a:r>
          </a:p>
          <a:p>
            <a:pPr marL="914400" lvl="1" indent="-457200">
              <a:buFont typeface="+mj-lt"/>
              <a:buAutoNum type="arabicPeriod"/>
            </a:pPr>
            <a:r>
              <a:rPr lang="en-US" sz="2400" dirty="0"/>
              <a:t>Internal/Embedded Style sheet</a:t>
            </a:r>
          </a:p>
          <a:p>
            <a:pPr marL="914400" lvl="1" indent="-457200">
              <a:buFont typeface="+mj-lt"/>
              <a:buAutoNum type="arabicPeriod"/>
            </a:pPr>
            <a:r>
              <a:rPr lang="en-US" sz="2400" dirty="0"/>
              <a:t>External Style Sheet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28565</TotalTime>
  <Words>3890</Words>
  <Application>Microsoft Office PowerPoint</Application>
  <PresentationFormat>On-screen Show (4:3)</PresentationFormat>
  <Paragraphs>689</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Open Sans ExtraBold</vt:lpstr>
      <vt:lpstr>Open Sans SemiBold</vt:lpstr>
      <vt:lpstr>Wingdings</vt:lpstr>
      <vt:lpstr>Office Theme</vt:lpstr>
      <vt:lpstr>Unit 1 Cascading Style Sheets (CSS) </vt:lpstr>
      <vt:lpstr>Outline</vt:lpstr>
      <vt:lpstr>Outline (Cont.)</vt:lpstr>
      <vt:lpstr>What is CSS?</vt:lpstr>
      <vt:lpstr>Importance of CSS</vt:lpstr>
      <vt:lpstr>Basic Syntax of CSS</vt:lpstr>
      <vt:lpstr>The “id” selector</vt:lpstr>
      <vt:lpstr>The “class” selector</vt:lpstr>
      <vt:lpstr>Different ways to write CSS</vt:lpstr>
      <vt:lpstr>1) Inline Style</vt:lpstr>
      <vt:lpstr>2) Internal Style Sheet</vt:lpstr>
      <vt:lpstr>3) External Style Sheet</vt:lpstr>
      <vt:lpstr>3) External Style Sheet (Cont.)</vt:lpstr>
      <vt:lpstr>3) External Style Sheet (Cont.)</vt:lpstr>
      <vt:lpstr>Assign Multiple Classes</vt:lpstr>
      <vt:lpstr>Multiple Selection</vt:lpstr>
      <vt:lpstr>Multi-level Selection</vt:lpstr>
      <vt:lpstr>Background Property</vt:lpstr>
      <vt:lpstr>Background Color</vt:lpstr>
      <vt:lpstr>Background Image</vt:lpstr>
      <vt:lpstr>Background Image Repeat</vt:lpstr>
      <vt:lpstr>Fixed Background Image</vt:lpstr>
      <vt:lpstr>Background Image Positioning </vt:lpstr>
      <vt:lpstr>CSS Font</vt:lpstr>
      <vt:lpstr>CSS Font (Cont.)</vt:lpstr>
      <vt:lpstr>CSS Font (Cont.)</vt:lpstr>
      <vt:lpstr>CSS Text Property</vt:lpstr>
      <vt:lpstr>CSS Text Property (Cont.)</vt:lpstr>
      <vt:lpstr>CSS Text Property (Cont.)</vt:lpstr>
      <vt:lpstr>CSS Text Property (Cont.)</vt:lpstr>
      <vt:lpstr>The Box Model</vt:lpstr>
      <vt:lpstr>The Box Model (Cont)</vt:lpstr>
      <vt:lpstr>The Box Model (Cont)</vt:lpstr>
      <vt:lpstr>CSS Padding</vt:lpstr>
      <vt:lpstr>CSS Border</vt:lpstr>
      <vt:lpstr>CSS Margin</vt:lpstr>
      <vt:lpstr>CSS List</vt:lpstr>
      <vt:lpstr>Styling Links</vt:lpstr>
      <vt:lpstr>CSS Positioning</vt:lpstr>
      <vt:lpstr>CSS Layers</vt:lpstr>
      <vt:lpstr>CSS Float Property</vt:lpstr>
      <vt:lpstr>CSS Clear Property</vt:lpstr>
      <vt:lpstr>PowerPoint Presentation</vt:lpstr>
      <vt:lpstr>Introduction to CSS3</vt:lpstr>
      <vt:lpstr>Introduction to CSS3 (Cont)</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Divya Singhal</cp:lastModifiedBy>
  <cp:revision>1336</cp:revision>
  <dcterms:created xsi:type="dcterms:W3CDTF">2013-05-17T03:00:03Z</dcterms:created>
  <dcterms:modified xsi:type="dcterms:W3CDTF">2023-09-25T05:16:26Z</dcterms:modified>
</cp:coreProperties>
</file>