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95" r:id="rId10"/>
    <p:sldId id="283" r:id="rId11"/>
    <p:sldId id="294" r:id="rId12"/>
    <p:sldId id="284" r:id="rId13"/>
    <p:sldId id="285" r:id="rId14"/>
    <p:sldId id="286" r:id="rId15"/>
    <p:sldId id="289" r:id="rId16"/>
    <p:sldId id="299" r:id="rId17"/>
    <p:sldId id="300" r:id="rId18"/>
    <p:sldId id="301" r:id="rId19"/>
    <p:sldId id="302" r:id="rId20"/>
    <p:sldId id="303" r:id="rId21"/>
    <p:sldId id="304" r:id="rId22"/>
    <p:sldId id="296" r:id="rId23"/>
    <p:sldId id="297" r:id="rId24"/>
    <p:sldId id="298" r:id="rId25"/>
    <p:sldId id="292" r:id="rId26"/>
    <p:sldId id="29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A366F6-F17C-408D-A753-E99350BCEF79}">
          <p14:sldIdLst>
            <p14:sldId id="261"/>
            <p14:sldId id="276"/>
            <p14:sldId id="277"/>
            <p14:sldId id="278"/>
            <p14:sldId id="279"/>
            <p14:sldId id="280"/>
            <p14:sldId id="281"/>
            <p14:sldId id="282"/>
            <p14:sldId id="295"/>
            <p14:sldId id="283"/>
            <p14:sldId id="294"/>
            <p14:sldId id="284"/>
            <p14:sldId id="285"/>
            <p14:sldId id="286"/>
            <p14:sldId id="289"/>
            <p14:sldId id="299"/>
            <p14:sldId id="300"/>
            <p14:sldId id="301"/>
            <p14:sldId id="302"/>
            <p14:sldId id="303"/>
            <p14:sldId id="304"/>
            <p14:sldId id="296"/>
            <p14:sldId id="297"/>
            <p14:sldId id="298"/>
            <p14:sldId id="292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1F64"/>
    <a:srgbClr val="F04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4" autoAdjust="0"/>
    <p:restoredTop sz="86444"/>
  </p:normalViewPr>
  <p:slideViewPr>
    <p:cSldViewPr snapToGrid="0">
      <p:cViewPr varScale="1">
        <p:scale>
          <a:sx n="86" d="100"/>
          <a:sy n="86" d="100"/>
        </p:scale>
        <p:origin x="595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2" d="100"/>
        <a:sy n="12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/>
              <a:pPr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/>
              <a:pPr/>
              <a:t>9/25/2023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9B4E0F-6DD2-FD6B-FB4E-144004166F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9207" y="214662"/>
            <a:ext cx="9318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DA8C9C-3DA4-D518-B6C3-B1CA10A418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7309" y="181640"/>
            <a:ext cx="9318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/>
              <a:pPr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/>
              <a:pPr/>
              <a:t>9/25/2023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/>
              <a:pPr/>
              <a:t>9/25/2023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/>
              <a:pPr/>
              <a:t>9/25/2023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/>
              <a:pPr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/>
              <a:pPr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/>
              <a:pPr/>
              <a:t>9/25/2023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og.ccsf.edu/~hyip/cnit131/week11/samples/00_container_fluid.html" TargetMode="External"/><Relationship Id="rId2" Type="http://schemas.openxmlformats.org/officeDocument/2006/relationships/hyperlink" Target="https://fog.ccsf.edu/~hyip/cnit131/week11/samples/00_container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components/accordio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etbootstrap.com/docs/5.0/components/button-group/" TargetMode="External"/><Relationship Id="rId13" Type="http://schemas.openxmlformats.org/officeDocument/2006/relationships/hyperlink" Target="https://getbootstrap.com/docs/5.0/components/dropdowns/" TargetMode="External"/><Relationship Id="rId18" Type="http://schemas.openxmlformats.org/officeDocument/2006/relationships/hyperlink" Target="https://getbootstrap.com/docs/5.0/components/offcanvas/" TargetMode="External"/><Relationship Id="rId3" Type="http://schemas.openxmlformats.org/officeDocument/2006/relationships/hyperlink" Target="https://getbootstrap.com/docs/5.0/components/accordion/" TargetMode="External"/><Relationship Id="rId21" Type="http://schemas.openxmlformats.org/officeDocument/2006/relationships/hyperlink" Target="https://getbootstrap.com/docs/5.0/components/progress/" TargetMode="External"/><Relationship Id="rId7" Type="http://schemas.openxmlformats.org/officeDocument/2006/relationships/hyperlink" Target="https://getbootstrap.com/docs/5.0/components/buttons/" TargetMode="External"/><Relationship Id="rId12" Type="http://schemas.openxmlformats.org/officeDocument/2006/relationships/hyperlink" Target="https://getbootstrap.com/docs/5.0/components/collapse/" TargetMode="External"/><Relationship Id="rId17" Type="http://schemas.openxmlformats.org/officeDocument/2006/relationships/hyperlink" Target="https://getbootstrap.com/docs/5.0/components/navbar/" TargetMode="External"/><Relationship Id="rId25" Type="http://schemas.openxmlformats.org/officeDocument/2006/relationships/hyperlink" Target="https://getbootstrap.com/docs/5.0/components/tooltips/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s://getbootstrap.com/docs/5.0/components/navs-tabs/" TargetMode="External"/><Relationship Id="rId20" Type="http://schemas.openxmlformats.org/officeDocument/2006/relationships/hyperlink" Target="https://getbootstrap.com/docs/5.0/components/popove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tbootstrap.com/docs/5.0/components/breadcrumb/" TargetMode="External"/><Relationship Id="rId11" Type="http://schemas.openxmlformats.org/officeDocument/2006/relationships/hyperlink" Target="https://getbootstrap.com/docs/5.0/components/close-button/" TargetMode="External"/><Relationship Id="rId24" Type="http://schemas.openxmlformats.org/officeDocument/2006/relationships/hyperlink" Target="https://getbootstrap.com/docs/5.0/components/toasts/" TargetMode="External"/><Relationship Id="rId5" Type="http://schemas.openxmlformats.org/officeDocument/2006/relationships/hyperlink" Target="https://getbootstrap.com/docs/5.0/components/badge/" TargetMode="External"/><Relationship Id="rId15" Type="http://schemas.openxmlformats.org/officeDocument/2006/relationships/hyperlink" Target="https://getbootstrap.com/docs/5.0/components/modal/" TargetMode="External"/><Relationship Id="rId23" Type="http://schemas.openxmlformats.org/officeDocument/2006/relationships/hyperlink" Target="https://getbootstrap.com/docs/5.0/components/spinners/" TargetMode="External"/><Relationship Id="rId10" Type="http://schemas.openxmlformats.org/officeDocument/2006/relationships/hyperlink" Target="https://getbootstrap.com/docs/5.0/components/carousel/" TargetMode="External"/><Relationship Id="rId19" Type="http://schemas.openxmlformats.org/officeDocument/2006/relationships/hyperlink" Target="https://getbootstrap.com/docs/5.0/components/pagination/" TargetMode="External"/><Relationship Id="rId4" Type="http://schemas.openxmlformats.org/officeDocument/2006/relationships/hyperlink" Target="https://getbootstrap.com/docs/5.0/components/alerts/" TargetMode="External"/><Relationship Id="rId9" Type="http://schemas.openxmlformats.org/officeDocument/2006/relationships/hyperlink" Target="https://getbootstrap.com/docs/5.0/components/card/" TargetMode="External"/><Relationship Id="rId14" Type="http://schemas.openxmlformats.org/officeDocument/2006/relationships/hyperlink" Target="https://getbootstrap.com/docs/5.0/components/list-group/" TargetMode="External"/><Relationship Id="rId22" Type="http://schemas.openxmlformats.org/officeDocument/2006/relationships/hyperlink" Target="https://getbootstrap.com/docs/5.0/components/scrollspy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getting-starte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57198" y="2608931"/>
            <a:ext cx="3677610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6000" b="1" dirty="0">
                <a:solidFill>
                  <a:srgbClr val="F04D21"/>
                </a:solidFill>
                <a:latin typeface="+mj-lt"/>
              </a:rPr>
              <a:t>Bootstrap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870B08-2B10-EBB3-28A8-83A572D3331E}"/>
              </a:ext>
            </a:extLst>
          </p:cNvPr>
          <p:cNvSpPr txBox="1"/>
          <p:nvPr/>
        </p:nvSpPr>
        <p:spPr>
          <a:xfrm>
            <a:off x="3714193" y="3918751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Ms. Divya Singhal</a:t>
            </a:r>
          </a:p>
          <a:p>
            <a:pPr algn="ctr"/>
            <a:r>
              <a:rPr lang="en-US" dirty="0"/>
              <a:t>Assistant Professor</a:t>
            </a:r>
          </a:p>
          <a:p>
            <a:pPr algn="ctr"/>
            <a:r>
              <a:rPr lang="en-US" dirty="0"/>
              <a:t>KIET Group of Institutions, Delhi- NCR, Ghaziabad</a:t>
            </a:r>
          </a:p>
        </p:txBody>
      </p:sp>
    </p:spTree>
    <p:extLst>
      <p:ext uri="{BB962C8B-B14F-4D97-AF65-F5344CB8AC3E}">
        <p14:creationId xmlns:p14="http://schemas.microsoft.com/office/powerpoint/2010/main" val="36703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A994DB84-984E-E8F5-2B10-A00126BC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Create Web Page with Bootstrap (3)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83709FE6-3CDF-FAF5-E27C-82001AA37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Containers</a:t>
            </a:r>
          </a:p>
          <a:p>
            <a:pPr lvl="1"/>
            <a:r>
              <a:rPr lang="en-US" altLang="en-US"/>
              <a:t>Bootstrap also requires a containing element to wrap site contents.</a:t>
            </a:r>
          </a:p>
          <a:p>
            <a:pPr lvl="1"/>
            <a:r>
              <a:rPr lang="en-US" altLang="en-US"/>
              <a:t>There are two container classes to choose from:</a:t>
            </a:r>
          </a:p>
          <a:p>
            <a:pPr lvl="2"/>
            <a:r>
              <a:rPr lang="en-US" altLang="en-US"/>
              <a:t>The .container class provides a responsive </a:t>
            </a:r>
            <a:r>
              <a:rPr lang="en-US" altLang="en-US" b="1"/>
              <a:t>fixed width container. </a:t>
            </a:r>
            <a:r>
              <a:rPr lang="en-US" altLang="en-US"/>
              <a:t>(</a:t>
            </a:r>
            <a:r>
              <a:rPr lang="en-US" altLang="en-US">
                <a:hlinkClick r:id="rId2"/>
              </a:rPr>
              <a:t>See Sample</a:t>
            </a:r>
            <a:r>
              <a:rPr lang="en-US" altLang="en-US"/>
              <a:t>)</a:t>
            </a:r>
          </a:p>
          <a:p>
            <a:pPr lvl="2"/>
            <a:r>
              <a:rPr lang="en-US" altLang="en-US"/>
              <a:t>The .container-fluid class provides a </a:t>
            </a:r>
            <a:r>
              <a:rPr lang="en-US" altLang="en-US" b="1"/>
              <a:t>full width container</a:t>
            </a:r>
            <a:r>
              <a:rPr lang="en-US" altLang="en-US"/>
              <a:t>, spanning the entire width of the viewport. (</a:t>
            </a:r>
            <a:r>
              <a:rPr lang="en-US" altLang="en-US">
                <a:hlinkClick r:id="rId3"/>
              </a:rPr>
              <a:t>See Sample</a:t>
            </a:r>
            <a:r>
              <a:rPr lang="en-US" altLang="en-US"/>
              <a:t>)</a:t>
            </a:r>
          </a:p>
          <a:p>
            <a:r>
              <a:rPr lang="en-US" altLang="en-US" b="1"/>
              <a:t>Note:</a:t>
            </a:r>
            <a:r>
              <a:rPr lang="en-US" altLang="en-US"/>
              <a:t> Containers are not nestable (you cannot put a container inside another container).</a:t>
            </a:r>
          </a:p>
          <a:p>
            <a:pPr>
              <a:buFont typeface="Arial" panose="020B0604020202020204" pitchFamily="34" charset="0"/>
              <a:buNone/>
            </a:pP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675" y="5950206"/>
            <a:ext cx="685800" cy="9125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4850" y="764746"/>
            <a:ext cx="327685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  </a:t>
            </a:r>
            <a:r>
              <a:rPr lang="en-IN" sz="2600" b="1" dirty="0">
                <a:solidFill>
                  <a:srgbClr val="F04D21"/>
                </a:solidFill>
                <a:latin typeface="+mj-lt"/>
              </a:rPr>
              <a:t>Bootstrap Grid  </a:t>
            </a:r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</a:t>
            </a:r>
            <a:endParaRPr lang="en-IN" sz="2600" dirty="0">
              <a:solidFill>
                <a:srgbClr val="F04D21"/>
              </a:solidFill>
              <a:latin typeface="+mj-lt"/>
              <a:cs typeface="Cairo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AB90BF-28B7-4D41-9116-AD2EB3914E0C}"/>
              </a:ext>
            </a:extLst>
          </p:cNvPr>
          <p:cNvSpPr/>
          <p:nvPr/>
        </p:nvSpPr>
        <p:spPr>
          <a:xfrm>
            <a:off x="704850" y="1409590"/>
            <a:ext cx="10388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effectLst/>
                <a:latin typeface="Montserrat" panose="00000500000000000000" pitchFamily="2" charset="0"/>
              </a:rPr>
              <a:t>The Bootstrap grid system classes: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xs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(</a:t>
            </a:r>
            <a:r>
              <a:rPr lang="en-IN" b="0" i="0" dirty="0">
                <a:effectLst/>
                <a:latin typeface="Montserrat" panose="00000500000000000000" pitchFamily="2" charset="0"/>
              </a:rPr>
              <a:t>&lt;576px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wide)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sm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(  </a:t>
            </a:r>
            <a:r>
              <a:rPr lang="en-IN" b="0" i="0" dirty="0">
                <a:effectLst/>
                <a:latin typeface="Montserrat" panose="00000500000000000000" pitchFamily="2" charset="0"/>
              </a:rPr>
              <a:t>&gt;576px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wide) md (for  </a:t>
            </a:r>
            <a:r>
              <a:rPr lang="en-IN" dirty="0">
                <a:latin typeface="Montserrat" panose="00000500000000000000" pitchFamily="2" charset="0"/>
              </a:rPr>
              <a:t>&gt;</a:t>
            </a:r>
            <a:r>
              <a:rPr lang="en-IN" b="0" i="0" dirty="0">
                <a:effectLst/>
                <a:latin typeface="Montserrat" panose="00000500000000000000" pitchFamily="2" charset="0"/>
              </a:rPr>
              <a:t>768px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wide) lg ( </a:t>
            </a:r>
            <a:r>
              <a:rPr lang="en-IN" dirty="0">
                <a:latin typeface="Montserrat" panose="00000500000000000000" pitchFamily="2" charset="0"/>
              </a:rPr>
              <a:t>&gt;</a:t>
            </a:r>
            <a:r>
              <a:rPr lang="en-IN" b="0" i="0" dirty="0">
                <a:effectLst/>
                <a:latin typeface="Montserrat" panose="00000500000000000000" pitchFamily="2" charset="0"/>
              </a:rPr>
              <a:t>992px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wide) xl (</a:t>
            </a:r>
            <a:r>
              <a:rPr lang="en-IN" b="0" i="0" dirty="0">
                <a:effectLst/>
                <a:latin typeface="Montserrat" panose="00000500000000000000" pitchFamily="2" charset="0"/>
              </a:rPr>
              <a:t> &gt;1200px 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wide)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XXl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(For </a:t>
            </a:r>
            <a:r>
              <a:rPr lang="en-IN" dirty="0">
                <a:latin typeface="Montserrat" panose="00000500000000000000" pitchFamily="2" charset="0"/>
              </a:rPr>
              <a:t> </a:t>
            </a:r>
            <a:r>
              <a:rPr lang="en-IN" b="0" i="0" dirty="0">
                <a:effectLst/>
                <a:latin typeface="Montserrat" panose="00000500000000000000" pitchFamily="2" charset="0"/>
              </a:rPr>
              <a:t>&gt;1400px 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wide)</a:t>
            </a:r>
            <a:endParaRPr lang="en-IN" dirty="0"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AutoShape 2" descr="Bootstrap Grid System - Tutlane">
            <a:extLst>
              <a:ext uri="{FF2B5EF4-FFF2-40B4-BE49-F238E27FC236}">
                <a16:creationId xmlns:a16="http://schemas.microsoft.com/office/drawing/2014/main" id="{ECBDA701-7FEC-4724-B7DD-EB076AFBC0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836333" cy="283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FB90B4-AFAA-4536-A1D9-52240FC97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2" y="3429000"/>
            <a:ext cx="10535708" cy="19790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51B494-C4C6-4602-A1FE-F2C5EDEFF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2" y="3163916"/>
            <a:ext cx="111537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70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B3292E7F-C9F9-46DB-69FC-8B4AB7E9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Bootstrap Grids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29941479-C182-098D-CFB8-F42F3BFC0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Bootstrap’s grid system allows up to 12 columns across the page.</a:t>
            </a:r>
          </a:p>
          <a:p>
            <a:r>
              <a:rPr lang="en-US" altLang="en-US"/>
              <a:t>If you do not want to use all 12 columns individually, you can group the columns together to create wider columns: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/>
              <a:t>&lt;div class="col-md-12"&gt;Span 12 columns&lt;/div&gt;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/>
              <a:t>&lt;div class="col-md-6"&gt;Span 6&lt;/div&gt;&lt;div class="col-md-6"&gt;Span 6&lt;/div&gt;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/>
              <a:t>&lt;div class="col-md-4"&gt;Span 4&lt;/div&gt;&lt;div class="col-md-8"&gt;Span 8&lt;/div&gt;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/>
              <a:t>&lt;div class="col-md-4"&gt;Span 4&lt;/div&gt;&lt;div class="col-md-4"&gt;Span 4&lt;/div&gt; &lt;div class="col-md-4"&gt;Span 4&lt;/div&gt;</a:t>
            </a:r>
            <a:endParaRPr lang="en-US" altLang="en-US"/>
          </a:p>
          <a:p>
            <a:r>
              <a:rPr lang="en-US" altLang="en-US"/>
              <a:t>Bootstrap's grid system is responsive, and the columns will re-arrange automatically depending on the screen size.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CF96C456-1ED0-0D21-BB86-BDEA05CB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Grid Classes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1CF4D904-D994-1272-DE98-15A5EA79D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Bootstrap grid system has four classes:</a:t>
            </a:r>
          </a:p>
          <a:p>
            <a:pPr lvl="1"/>
            <a:r>
              <a:rPr lang="en-US" altLang="en-US"/>
              <a:t>xs (for phones)</a:t>
            </a:r>
          </a:p>
          <a:p>
            <a:pPr lvl="1"/>
            <a:r>
              <a:rPr lang="en-US" altLang="en-US"/>
              <a:t>sm (for tablets)</a:t>
            </a:r>
          </a:p>
          <a:p>
            <a:pPr lvl="1"/>
            <a:r>
              <a:rPr lang="en-US" altLang="en-US"/>
              <a:t>md (for desktops)</a:t>
            </a:r>
          </a:p>
          <a:p>
            <a:pPr lvl="1"/>
            <a:r>
              <a:rPr lang="en-US" altLang="en-US"/>
              <a:t>lg (for larger desktops)</a:t>
            </a:r>
          </a:p>
          <a:p>
            <a:r>
              <a:rPr lang="en-US" altLang="en-US"/>
              <a:t>The classes above can be combined to create more dynamic and flexible layouts.</a:t>
            </a:r>
          </a:p>
          <a:p>
            <a:pPr>
              <a:buFont typeface="Arial" panose="020B0604020202020204" pitchFamily="34" charset="0"/>
              <a:buNone/>
            </a:pP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819C811-5857-FAEA-A36D-DDC1FA53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Basic Structure of a Bootstrap Grid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2A8B0FA4-C183-578F-1B27-05BD2134A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000"/>
              <a:t>	&lt;div class="row"&gt;</a:t>
            </a:r>
            <a:br>
              <a:rPr lang="en-US" altLang="en-US" sz="2000"/>
            </a:br>
            <a:r>
              <a:rPr lang="en-US" altLang="en-US" sz="2000"/>
              <a:t>  &lt;div class="col-*-*"&gt;&lt;/div&gt;</a:t>
            </a:r>
            <a:br>
              <a:rPr lang="en-US" altLang="en-US" sz="2000"/>
            </a:br>
            <a:r>
              <a:rPr lang="en-US" altLang="en-US" sz="2000"/>
              <a:t>&lt;/div&gt;</a:t>
            </a:r>
            <a:br>
              <a:rPr lang="en-US" altLang="en-US" sz="2000"/>
            </a:br>
            <a:r>
              <a:rPr lang="en-US" altLang="en-US" sz="2000"/>
              <a:t>&lt;div class="row"&gt;</a:t>
            </a:r>
            <a:br>
              <a:rPr lang="en-US" altLang="en-US" sz="2000"/>
            </a:br>
            <a:r>
              <a:rPr lang="en-US" altLang="en-US" sz="2000"/>
              <a:t>  &lt;div class="col-*-*"&gt;&lt;/div&gt;</a:t>
            </a:r>
            <a:br>
              <a:rPr lang="en-US" altLang="en-US" sz="2000"/>
            </a:br>
            <a:r>
              <a:rPr lang="en-US" altLang="en-US" sz="2000"/>
              <a:t>  &lt;div class="col-*-*"&gt;&lt;/div&gt;</a:t>
            </a:r>
            <a:br>
              <a:rPr lang="en-US" altLang="en-US" sz="2000"/>
            </a:br>
            <a:r>
              <a:rPr lang="en-US" altLang="en-US" sz="2000"/>
              <a:t>  &lt;div class="col-*-*"&gt;&lt;/div&gt;</a:t>
            </a:r>
            <a:br>
              <a:rPr lang="en-US" altLang="en-US" sz="2000"/>
            </a:br>
            <a:r>
              <a:rPr lang="en-US" altLang="en-US" sz="2000"/>
              <a:t>&lt;/div&gt;</a:t>
            </a:r>
            <a:br>
              <a:rPr lang="en-US" altLang="en-US" sz="2000"/>
            </a:br>
            <a:r>
              <a:rPr lang="en-US" altLang="en-US" sz="2000"/>
              <a:t>&lt;div class="row"&gt;</a:t>
            </a:r>
            <a:br>
              <a:rPr lang="en-US" altLang="en-US" sz="2000"/>
            </a:br>
            <a:r>
              <a:rPr lang="en-US" altLang="en-US" sz="2000"/>
              <a:t>  ...</a:t>
            </a:r>
            <a:br>
              <a:rPr lang="en-US" altLang="en-US" sz="2000"/>
            </a:br>
            <a:r>
              <a:rPr lang="en-US" altLang="en-US" sz="2000"/>
              <a:t>&lt;/div&gt;</a:t>
            </a:r>
          </a:p>
          <a:p>
            <a:r>
              <a:rPr lang="en-US" altLang="en-US"/>
              <a:t>First; create a row (&lt;div class="row"&gt;). Then, add the desired number of columns (tags with appropriate .col-*-*classes). Note that numbers in .col-*-* should always add up to 12 for each row.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252F098-9871-6513-EF1C-74B29711F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Bootstrap Tables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7AD4C526-807D-38E2-E6F7-3DE19D975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sz="2400"/>
              <a:t>A </a:t>
            </a:r>
            <a:r>
              <a:rPr lang="en-US" altLang="en-US" sz="2400" b="1"/>
              <a:t>basic</a:t>
            </a:r>
            <a:r>
              <a:rPr lang="en-US" altLang="en-US" sz="2400"/>
              <a:t> Bootstrap table has a light padding and only horizontal dividers.</a:t>
            </a:r>
          </a:p>
          <a:p>
            <a:pPr lvl="1"/>
            <a:r>
              <a:rPr lang="en-US" altLang="en-US" sz="2000"/>
              <a:t>The .table class adds basic styling to a table:</a:t>
            </a:r>
          </a:p>
          <a:p>
            <a:r>
              <a:rPr lang="en-US" altLang="en-US" sz="2400" b="1"/>
              <a:t>Striped Rows</a:t>
            </a:r>
          </a:p>
          <a:p>
            <a:pPr lvl="1"/>
            <a:r>
              <a:rPr lang="en-US" altLang="en-US" sz="2000"/>
              <a:t>The .table-striped class adds zebra-stripes to a table:</a:t>
            </a:r>
          </a:p>
          <a:p>
            <a:r>
              <a:rPr lang="en-US" altLang="en-US" sz="2400" b="1"/>
              <a:t>Bordered Table</a:t>
            </a:r>
          </a:p>
          <a:p>
            <a:pPr lvl="1"/>
            <a:r>
              <a:rPr lang="en-US" altLang="en-US" sz="2000"/>
              <a:t>The .table-bordered class adds borders on all sides of the table and cells:</a:t>
            </a:r>
          </a:p>
          <a:p>
            <a:r>
              <a:rPr lang="en-US" altLang="en-US" sz="2400" b="1"/>
              <a:t>Hover Rows</a:t>
            </a:r>
          </a:p>
          <a:p>
            <a:pPr lvl="1"/>
            <a:r>
              <a:rPr lang="en-US" altLang="en-US" sz="2000"/>
              <a:t>The .table-hover class enables a hover state on table rows:</a:t>
            </a:r>
          </a:p>
          <a:p>
            <a:r>
              <a:rPr lang="en-US" altLang="en-US" sz="2400" b="1"/>
              <a:t>Responsive Tables</a:t>
            </a:r>
          </a:p>
          <a:p>
            <a:pPr lvl="1"/>
            <a:r>
              <a:rPr lang="en-US" altLang="en-US" sz="2000"/>
              <a:t>The .table-responsive class creates a responsive table. The table will then scroll horizontally on small devices (under 768px). When viewing on anything larger than 768px wide, there is no difference: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1CDAEC9-FF30-98DF-AFA9-4CC12F4D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Bootstrap Images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CD369917-E832-8AD9-C986-1ABEE3C3B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sz="2400"/>
              <a:t>Rounded Corners</a:t>
            </a:r>
          </a:p>
          <a:p>
            <a:pPr lvl="1"/>
            <a:r>
              <a:rPr lang="en-US" altLang="en-US" sz="2000"/>
              <a:t>The .img-rounded class adds rounded corners to an image (IE8 does not support rounded corners):</a:t>
            </a:r>
          </a:p>
          <a:p>
            <a:r>
              <a:rPr lang="en-US" altLang="en-US" sz="2400"/>
              <a:t>Circle</a:t>
            </a:r>
          </a:p>
          <a:p>
            <a:pPr lvl="1"/>
            <a:r>
              <a:rPr lang="en-US" altLang="en-US" sz="2000"/>
              <a:t>The .img-circle class shapes the image to a circle (IE8 does not support rounded corners):</a:t>
            </a:r>
          </a:p>
          <a:p>
            <a:r>
              <a:rPr lang="en-US" altLang="en-US" sz="2400"/>
              <a:t>Thumbnail</a:t>
            </a:r>
          </a:p>
          <a:p>
            <a:pPr lvl="1"/>
            <a:r>
              <a:rPr lang="en-US" altLang="en-US" sz="2000"/>
              <a:t>The .img-thumbnail class shapes the image to a thumbnail:</a:t>
            </a:r>
          </a:p>
          <a:p>
            <a:r>
              <a:rPr lang="en-US" altLang="en-US" sz="2400"/>
              <a:t>Responsive Images</a:t>
            </a:r>
          </a:p>
          <a:p>
            <a:pPr lvl="1"/>
            <a:r>
              <a:rPr lang="en-US" altLang="en-US" sz="2000"/>
              <a:t>Images comes in all sizes. So do screens. Responsive images automatically adjust to fit the size of the screen.</a:t>
            </a:r>
          </a:p>
          <a:p>
            <a:pPr lvl="1"/>
            <a:r>
              <a:rPr lang="en-US" altLang="en-US" sz="2000"/>
              <a:t>Create responsive images by adding an .img-responsive class to the &lt;img&gt; tag. The image will then scale nicely to the parent element.</a:t>
            </a:r>
          </a:p>
          <a:p>
            <a:pPr lvl="1"/>
            <a:r>
              <a:rPr lang="en-US" altLang="en-US" sz="2000"/>
              <a:t>The .img-responsive class applies display: block; and max-width: 100%; and height: auto; to the image: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A029AC74-726D-9CE1-F8F7-ADD76A39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Bootstrap Buttons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014A9B3D-A36D-FF52-D468-5EDDEB033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Button Styles</a:t>
            </a:r>
          </a:p>
          <a:p>
            <a:pPr lvl="1"/>
            <a:r>
              <a:rPr lang="en-US" altLang="en-US"/>
              <a:t>Bootstrap provides seven styles of buttons with the following classes: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.btn-default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.btn-primary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.btn-success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.btn-info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.btn-warning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.btn-danger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.btn-link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17FB4EE3-6A77-73E0-BE73-D4C421B2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Bootstrap Button Elements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421D9782-2FFE-5945-7518-2E7C43522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button classes can be used on the following elements:</a:t>
            </a:r>
          </a:p>
          <a:p>
            <a:pPr lvl="1"/>
            <a:r>
              <a:rPr lang="en-US" altLang="en-US"/>
              <a:t> &lt;a&gt; </a:t>
            </a:r>
          </a:p>
          <a:p>
            <a:pPr lvl="1"/>
            <a:r>
              <a:rPr lang="en-US" altLang="en-US"/>
              <a:t>&lt;button&gt;</a:t>
            </a:r>
          </a:p>
          <a:p>
            <a:pPr lvl="1"/>
            <a:r>
              <a:rPr lang="en-US" altLang="en-US"/>
              <a:t>&lt;input&gt;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79344AD2-224C-1163-D6C1-9737A6F4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Button Sizes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0D1B224B-8C1D-8B92-2B54-B3DBB8DDD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Bootstrap provides four button sizes with the following classes: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.btn-lg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.btn-md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.btn-sm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.btn-xs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F4BC79E4-035F-104B-5F3A-EB346F59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What is Responsive Web Design?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D6827D0A-7836-4DB1-4900-F3F2C5817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Responsive web design is about creating web sites which automatically adjust themselves to look good on all devices, from small phones to large desktops.</a:t>
            </a:r>
            <a:endParaRPr lang="en-US" altLang="en-US" b="1"/>
          </a:p>
          <a:p>
            <a:r>
              <a:rPr lang="en-US" altLang="en-US"/>
              <a:t>Bootstrap is the most popular HTML, CSS, and JavaScript framework for developing responsive, mobile-first web sites.</a:t>
            </a:r>
          </a:p>
          <a:p>
            <a:r>
              <a:rPr lang="en-US" altLang="en-US"/>
              <a:t>Bootstrap is completely free to download and use!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D616D5C8-4BD5-AC25-1A59-5B084C74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Block Level Buttons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011B0711-B621-F923-2E0F-00AA6F399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block level button spans the entire width of the parent element.</a:t>
            </a:r>
          </a:p>
          <a:p>
            <a:pPr lvl="1"/>
            <a:r>
              <a:rPr lang="en-US" altLang="en-US"/>
              <a:t>Add class .btn-block to create a block level button: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AC59DBC2-9D46-4169-68F5-F032ECC7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Active/Disabled Buttons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C4152759-4AC1-56E9-25E6-5C195127B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button can be set to an active (appear pressed) or a disabled (unclickable) state:</a:t>
            </a:r>
          </a:p>
          <a:p>
            <a:pPr lvl="1"/>
            <a:r>
              <a:rPr lang="en-US" altLang="en-US"/>
              <a:t>The class .active makes a button appear pressed, and the class .disabled makes a button unclickable: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675" y="5950206"/>
            <a:ext cx="685800" cy="9125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4850" y="764746"/>
            <a:ext cx="31309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  </a:t>
            </a:r>
            <a:r>
              <a:rPr lang="en-IN" sz="2600" b="1" dirty="0">
                <a:solidFill>
                  <a:srgbClr val="F04D21"/>
                </a:solidFill>
                <a:latin typeface="+mj-lt"/>
              </a:rPr>
              <a:t>Components   </a:t>
            </a:r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</a:t>
            </a:r>
            <a:endParaRPr lang="en-IN" sz="2600" dirty="0">
              <a:solidFill>
                <a:srgbClr val="F04D21"/>
              </a:solidFill>
              <a:latin typeface="+mj-lt"/>
              <a:cs typeface="Cairo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AB90BF-28B7-4D41-9116-AD2EB3914E0C}"/>
              </a:ext>
            </a:extLst>
          </p:cNvPr>
          <p:cNvSpPr/>
          <p:nvPr/>
        </p:nvSpPr>
        <p:spPr>
          <a:xfrm>
            <a:off x="704850" y="1604430"/>
            <a:ext cx="10388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effectLst/>
                <a:latin typeface="Montserrat" panose="00000500000000000000" pitchFamily="2" charset="0"/>
              </a:rPr>
              <a:t>Many more reusable components built to provide iconography, dropdowns, input groups, navigation, alerts, and much more. </a:t>
            </a:r>
            <a:endParaRPr lang="en-IN" dirty="0"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60E6C-30BF-4017-98EE-2AF97E34FE5F}"/>
              </a:ext>
            </a:extLst>
          </p:cNvPr>
          <p:cNvSpPr txBox="1"/>
          <p:nvPr/>
        </p:nvSpPr>
        <p:spPr>
          <a:xfrm>
            <a:off x="787835" y="25980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u="none" strike="noStrike" dirty="0">
                <a:effectLst/>
                <a:latin typeface="Montserrat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Accordion</a:t>
            </a:r>
            <a:endParaRPr lang="en-IN" b="1" i="0" u="none" strike="noStrike" dirty="0">
              <a:effectLst/>
              <a:latin typeface="Montserrat" panose="000005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5980E0-57B3-420D-9C08-0A016AD81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41" y="3072135"/>
            <a:ext cx="5610225" cy="25809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0B84F6-4DCD-4AE3-BAB1-5B4577AB2C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8330" y="2622110"/>
            <a:ext cx="3915804" cy="397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39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675" y="5950206"/>
            <a:ext cx="685800" cy="9125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4850" y="764746"/>
            <a:ext cx="31309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  </a:t>
            </a:r>
            <a:r>
              <a:rPr lang="en-IN" sz="2600" b="1" dirty="0">
                <a:solidFill>
                  <a:srgbClr val="F04D21"/>
                </a:solidFill>
                <a:latin typeface="+mj-lt"/>
              </a:rPr>
              <a:t>Components   </a:t>
            </a:r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</a:t>
            </a:r>
            <a:endParaRPr lang="en-IN" sz="2600" dirty="0">
              <a:solidFill>
                <a:srgbClr val="F04D21"/>
              </a:solidFill>
              <a:latin typeface="+mj-lt"/>
              <a:cs typeface="Cairo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60E6C-30BF-4017-98EE-2AF97E34FE5F}"/>
              </a:ext>
            </a:extLst>
          </p:cNvPr>
          <p:cNvSpPr txBox="1"/>
          <p:nvPr/>
        </p:nvSpPr>
        <p:spPr>
          <a:xfrm>
            <a:off x="704850" y="13618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u="none" strike="noStrike" dirty="0">
                <a:effectLst/>
                <a:latin typeface="Montserrat" panose="00000500000000000000" pitchFamily="2" charset="0"/>
              </a:rPr>
              <a:t>Alerts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2D73C-3851-4828-97ED-FBF3E167A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16" y="1835879"/>
            <a:ext cx="4589225" cy="35489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8ED3C2-4FB0-43A8-AB14-D7C64DA85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86784"/>
            <a:ext cx="49911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64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675" y="5950206"/>
            <a:ext cx="685800" cy="9125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4850" y="764746"/>
            <a:ext cx="31309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  </a:t>
            </a:r>
            <a:r>
              <a:rPr lang="en-IN" sz="2600" b="1" dirty="0">
                <a:solidFill>
                  <a:srgbClr val="F04D21"/>
                </a:solidFill>
                <a:latin typeface="+mj-lt"/>
              </a:rPr>
              <a:t>Components   </a:t>
            </a:r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</a:t>
            </a:r>
            <a:endParaRPr lang="en-IN" sz="2600" dirty="0">
              <a:solidFill>
                <a:srgbClr val="F04D21"/>
              </a:solidFill>
              <a:latin typeface="+mj-lt"/>
              <a:cs typeface="Cairo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60E6C-30BF-4017-98EE-2AF97E34FE5F}"/>
              </a:ext>
            </a:extLst>
          </p:cNvPr>
          <p:cNvSpPr txBox="1"/>
          <p:nvPr/>
        </p:nvSpPr>
        <p:spPr>
          <a:xfrm>
            <a:off x="704850" y="1361868"/>
            <a:ext cx="484081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i="0" u="none" strike="noStrike" dirty="0">
              <a:effectLst/>
              <a:latin typeface="Montserrat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Accordion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Alerts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Badge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Breadcrumb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Buttons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Button group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Card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Carousel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Close button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Collapse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Dropdowns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 group</a:t>
            </a:r>
            <a:endParaRPr lang="en-IN" sz="1400" i="0" u="none" strike="noStrike" dirty="0">
              <a:effectLst/>
              <a:latin typeface="Montserrat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3275A-8830-4F0A-88E9-9D01F6C10AB8}"/>
              </a:ext>
            </a:extLst>
          </p:cNvPr>
          <p:cNvSpPr txBox="1"/>
          <p:nvPr/>
        </p:nvSpPr>
        <p:spPr>
          <a:xfrm>
            <a:off x="3498850" y="1361868"/>
            <a:ext cx="375069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i="0" u="none" strike="noStrike" dirty="0">
              <a:effectLst/>
              <a:latin typeface="Montserrat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Modal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 err="1">
                <a:effectLst/>
                <a:latin typeface="system-ui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Navs</a:t>
            </a:r>
            <a:r>
              <a:rPr lang="en-IN" sz="1400" i="0" u="none" strike="noStrike" dirty="0">
                <a:effectLst/>
                <a:latin typeface="system-ui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&amp; tabs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Navbar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 err="1">
                <a:effectLst/>
                <a:latin typeface="system-ui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Offcanvas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Pagination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Popovers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Progress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 err="1">
                <a:effectLst/>
                <a:latin typeface="system-ui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Scrollspy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Spinners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Toasts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Tooltips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i="0" u="none" strike="noStrike" dirty="0"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58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675" y="5950206"/>
            <a:ext cx="685800" cy="9125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4850" y="764746"/>
            <a:ext cx="4934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 Advantages of Bootstrap</a:t>
            </a:r>
            <a:r>
              <a:rPr lang="en-IN" sz="2600" b="1" dirty="0">
                <a:solidFill>
                  <a:srgbClr val="F04D21"/>
                </a:solidFill>
                <a:latin typeface="+mj-lt"/>
              </a:rPr>
              <a:t>  </a:t>
            </a:r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</a:t>
            </a:r>
            <a:endParaRPr lang="en-IN" sz="2600" dirty="0">
              <a:solidFill>
                <a:srgbClr val="F04D21"/>
              </a:solidFill>
              <a:latin typeface="+mj-lt"/>
              <a:cs typeface="Cairo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AB90BF-28B7-4D41-9116-AD2EB3914E0C}"/>
              </a:ext>
            </a:extLst>
          </p:cNvPr>
          <p:cNvSpPr/>
          <p:nvPr/>
        </p:nvSpPr>
        <p:spPr>
          <a:xfrm>
            <a:off x="769012" y="2274838"/>
            <a:ext cx="10653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Montserrat" panose="00000500000000000000" pitchFamily="2" charset="0"/>
              </a:rPr>
              <a:t>Fewer Cross browser bugs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Montserrat" panose="00000500000000000000" pitchFamily="2" charset="0"/>
              </a:rPr>
              <a:t>A consistent framework that supports major of all browsers and CSS compatibility fixes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Montserrat" panose="00000500000000000000" pitchFamily="2" charset="0"/>
              </a:rPr>
              <a:t>Lightweight and customizable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Montserrat" panose="00000500000000000000" pitchFamily="2" charset="0"/>
              </a:rPr>
              <a:t>Responsive structures and styles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Montserrat" panose="00000500000000000000" pitchFamily="2" charset="0"/>
              </a:rPr>
              <a:t>Several JavaScript plugins using the jQuery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Montserrat" panose="00000500000000000000" pitchFamily="2" charset="0"/>
              </a:rPr>
              <a:t>Good documentation and community support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Montserrat" panose="00000500000000000000" pitchFamily="2" charset="0"/>
              </a:rPr>
              <a:t>Loads of free and professional templates, WordPress themes and plugins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Montserrat" panose="00000500000000000000" pitchFamily="2" charset="0"/>
              </a:rPr>
              <a:t>Great grid system</a:t>
            </a:r>
          </a:p>
        </p:txBody>
      </p:sp>
    </p:spTree>
    <p:extLst>
      <p:ext uri="{BB962C8B-B14F-4D97-AF65-F5344CB8AC3E}">
        <p14:creationId xmlns:p14="http://schemas.microsoft.com/office/powerpoint/2010/main" val="2560473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31441" y="2950861"/>
            <a:ext cx="66281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THANK YOU!</a:t>
            </a:r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1538639" y="948689"/>
            <a:ext cx="9430721" cy="590931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1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1BEAF3F7-4237-330A-CEE4-8E144309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What is Bootstrap?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B0CE19AA-C10A-FCD2-4319-6AA73BF1B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Bootstrap is a free front-end framework for faster and easier web development</a:t>
            </a:r>
          </a:p>
          <a:p>
            <a:r>
              <a:rPr lang="en-US" altLang="en-US"/>
              <a:t>Bootstrap includes HTML and CSS based design templates for typography, forms, buttons, tables, navigation, modals, image carousels and many other, as well as optional JavaScript plugins</a:t>
            </a:r>
          </a:p>
          <a:p>
            <a:r>
              <a:rPr lang="en-US" altLang="en-US"/>
              <a:t>Bootstrap also gives you the ability to easily create responsive designs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84835221-7A39-C96D-2C7D-8A5FF281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Bootstrap History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2B19FA64-43C5-7CEA-4B1D-220BE3C67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Bootstrap was developed by Mark Otto and Jacob Thornton at Twitter, and released as an open source product in August 2011 on GitHub.</a:t>
            </a:r>
          </a:p>
          <a:p>
            <a:r>
              <a:rPr lang="en-US" altLang="en-US"/>
              <a:t>Advantages of Bootstrap:</a:t>
            </a:r>
          </a:p>
          <a:p>
            <a:pPr lvl="1"/>
            <a:r>
              <a:rPr lang="en-US" altLang="en-US" b="1"/>
              <a:t>Easy to use:</a:t>
            </a:r>
            <a:r>
              <a:rPr lang="en-US" altLang="en-US"/>
              <a:t> Anybody with just basic knowledge of HTML and CSS can start using Bootstrap</a:t>
            </a:r>
          </a:p>
          <a:p>
            <a:pPr lvl="1"/>
            <a:r>
              <a:rPr lang="en-US" altLang="en-US" b="1"/>
              <a:t>Responsive features:</a:t>
            </a:r>
            <a:r>
              <a:rPr lang="en-US" altLang="en-US"/>
              <a:t> Bootstrap's responsive CSS adjusts to phones, tablets, and desktops</a:t>
            </a:r>
          </a:p>
          <a:p>
            <a:pPr lvl="1"/>
            <a:r>
              <a:rPr lang="en-US" altLang="en-US" b="1"/>
              <a:t>Mobile-first approach:</a:t>
            </a:r>
            <a:r>
              <a:rPr lang="en-US" altLang="en-US"/>
              <a:t> In Bootstrap 3, mobile-first styles are part of the core framework</a:t>
            </a:r>
          </a:p>
          <a:p>
            <a:pPr lvl="1"/>
            <a:r>
              <a:rPr lang="en-US" altLang="en-US" b="1"/>
              <a:t>Browser compatibility:</a:t>
            </a:r>
            <a:r>
              <a:rPr lang="en-US" altLang="en-US"/>
              <a:t> Bootstrap is compatible with all modern browsers (Chrome, Firefox, Internet Explorer, Safari, and Opera)</a:t>
            </a:r>
          </a:p>
          <a:p>
            <a:pPr>
              <a:buFont typeface="Arial" panose="020B0604020202020204" pitchFamily="34" charset="0"/>
              <a:buNone/>
            </a:pP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1F13E75-5A15-5165-8360-3D262DD07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Where to Get Bootstrap?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21403E09-7A64-513C-0103-544894A8B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There are two ways to start using Bootstrap on your own web site.</a:t>
            </a:r>
          </a:p>
          <a:p>
            <a:pPr lvl="1"/>
            <a:r>
              <a:rPr lang="en-US" altLang="en-US"/>
              <a:t>Download Bootstrap from getbootstrap.com</a:t>
            </a:r>
          </a:p>
          <a:p>
            <a:pPr lvl="2"/>
            <a:r>
              <a:rPr lang="en-US" altLang="en-US"/>
              <a:t>If you want to download and host Bootstrap yourself, go to </a:t>
            </a:r>
            <a:r>
              <a:rPr lang="en-US" altLang="en-US" u="sng">
                <a:hlinkClick r:id="rId2"/>
              </a:rPr>
              <a:t>getbootstrap.com</a:t>
            </a:r>
            <a:r>
              <a:rPr lang="en-US" altLang="en-US"/>
              <a:t>, and follow the instructions there.</a:t>
            </a:r>
          </a:p>
          <a:p>
            <a:pPr lvl="1"/>
            <a:r>
              <a:rPr lang="en-US" altLang="en-US"/>
              <a:t>Include Bootstrap from a CDN</a:t>
            </a:r>
          </a:p>
          <a:p>
            <a:pPr lvl="2"/>
            <a:r>
              <a:rPr lang="en-US" altLang="en-US"/>
              <a:t>If you don't want to download and host Bootstrap yourself, you can include it from a CDN (Content Delivery Network).</a:t>
            </a:r>
          </a:p>
          <a:p>
            <a:pPr lvl="2"/>
            <a:r>
              <a:rPr lang="en-US" altLang="en-US"/>
              <a:t>MaxCDN provides CDN support for Bootstrap's CSS and JavaScript. You must also include jQuery.</a:t>
            </a:r>
          </a:p>
          <a:p>
            <a:pPr>
              <a:buFont typeface="Arial" panose="020B0604020202020204" pitchFamily="34" charset="0"/>
              <a:buNone/>
            </a:pP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4A724D28-A53C-6F89-1428-1D502933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Bootstrap CDN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79E96A74-296C-645F-C01E-5AC5E68C0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1800"/>
              <a:t>You must include the following Bootstrap’s CSS, JavaScript, and jQuery from MaxCDN into your web page.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/>
              <a:t>	&lt;!-- Latest compiled and minified Bootstrap CSS --&gt;</a:t>
            </a:r>
            <a:br>
              <a:rPr lang="en-US" altLang="en-US" sz="1800"/>
            </a:br>
            <a:r>
              <a:rPr lang="en-US" altLang="en-US" sz="1800"/>
              <a:t>&lt;link rel="stylesheet"href="https://maxcdn.bootstrapcdn.com/bootstrap/3.3.7/css/bootstrap.min.css"&gt;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/>
              <a:t>	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/>
              <a:t>	&lt;!-- Latest compiled Bootstrap JavaScript --&gt;</a:t>
            </a:r>
            <a:br>
              <a:rPr lang="en-US" altLang="en-US" sz="1800"/>
            </a:br>
            <a:r>
              <a:rPr lang="en-US" altLang="en-US" sz="1800"/>
              <a:t>&lt;script src="https://maxcdn.bootstrapcdn.com/bootstrap/3.3.7/js/bootstrap.min.js"&gt;&lt;/script&gt; </a:t>
            </a:r>
            <a:br>
              <a:rPr lang="en-US" altLang="en-US" sz="1800"/>
            </a:br>
            <a:endParaRPr lang="en-US" altLang="en-US" sz="1800"/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/>
              <a:t>	&lt;!-- latest jQuery library --&gt;</a:t>
            </a:r>
            <a:br>
              <a:rPr lang="en-US" altLang="en-US" sz="1800"/>
            </a:br>
            <a:r>
              <a:rPr lang="en-US" altLang="en-US" sz="1800"/>
              <a:t>&lt;script src="https://code.jquery.com/jquery-latest.js"&gt;&lt;/script&gt;</a:t>
            </a:r>
          </a:p>
          <a:p>
            <a:r>
              <a:rPr lang="en-US" altLang="en-US" sz="1800"/>
              <a:t>Advantage of using the Bootstrap CDN:</a:t>
            </a:r>
          </a:p>
          <a:p>
            <a:pPr lvl="1"/>
            <a:r>
              <a:rPr lang="en-US" altLang="en-US" sz="1800"/>
              <a:t>Many users already have downloaded Bootstrap from MaxCDN when visiting another site. As a result, it will be loaded from cache when they visit your site, which leads to faster loading time. Also, most CDN's will make sure that once a user requests a file from it, it will be served from the server closest to them, which also leads to faster loading time.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C124F2D-23B6-8552-2C3D-B6180325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Create Web Page with Bootstrap (1)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DE6A9FE8-DC58-1D4F-9255-73798E65B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Add the HTML5 doctype</a:t>
            </a:r>
          </a:p>
          <a:p>
            <a:pPr lvl="1"/>
            <a:r>
              <a:rPr lang="en-US" altLang="en-US"/>
              <a:t>Bootstrap uses HTML elements and CSS properties that require the HTML5 doctype.</a:t>
            </a:r>
          </a:p>
          <a:p>
            <a:pPr lvl="1"/>
            <a:r>
              <a:rPr lang="en-US" altLang="en-US"/>
              <a:t>Always include the HTML5 doctype at the beginning of the page, along with the lang attribute and the correct character set: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/>
          </a:p>
          <a:p>
            <a:pPr lvl="1">
              <a:buFont typeface="Arial" panose="020B0604020202020204" pitchFamily="34" charset="0"/>
              <a:buNone/>
            </a:pPr>
            <a:r>
              <a:rPr lang="en-US" altLang="en-US"/>
              <a:t>&lt;!DOCTYPE html&gt;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/>
              <a:t>&lt;html lang="en"&gt;</a:t>
            </a:r>
            <a:br>
              <a:rPr lang="en-US" altLang="en-US"/>
            </a:br>
            <a:r>
              <a:rPr lang="en-US" altLang="en-US"/>
              <a:t>  &lt;head&gt;</a:t>
            </a:r>
            <a:br>
              <a:rPr lang="en-US" altLang="en-US"/>
            </a:br>
            <a:r>
              <a:rPr lang="en-US" altLang="en-US"/>
              <a:t>    &lt;meta charset="utf-8"&gt; </a:t>
            </a:r>
            <a:br>
              <a:rPr lang="en-US" altLang="en-US"/>
            </a:br>
            <a:r>
              <a:rPr lang="en-US" altLang="en-US"/>
              <a:t>  &lt;/head&gt;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/>
              <a:t>&lt;/html&gt;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A1A1F814-BD2D-69DF-683E-12F613E4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Create Web Page with Bootstrap (2)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736D2B68-27AE-2768-040F-D732A8F77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Bootstrap is mobile-first</a:t>
            </a:r>
          </a:p>
          <a:p>
            <a:pPr lvl="1"/>
            <a:r>
              <a:rPr lang="en-US" altLang="en-US"/>
              <a:t>Bootstrap 3 is designed to be responsive to mobile devices. Mobile-first styles are part of the core framework.</a:t>
            </a:r>
          </a:p>
          <a:p>
            <a:pPr lvl="1"/>
            <a:r>
              <a:rPr lang="en-US" altLang="en-US"/>
              <a:t>To ensure proper rendering and touch zooming, add the following &lt;meta&gt; tag inside the &lt;head&gt; element: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/>
          </a:p>
          <a:p>
            <a:pPr lvl="1">
              <a:buFont typeface="Arial" panose="020B0604020202020204" pitchFamily="34" charset="0"/>
              <a:buNone/>
            </a:pPr>
            <a:r>
              <a:rPr lang="en-US" altLang="en-US"/>
              <a:t>&lt;meta name="viewport" content="width=device-width, initial-scale=1"&gt;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/>
          </a:p>
          <a:p>
            <a:pPr lvl="1"/>
            <a:r>
              <a:rPr lang="en-US" altLang="en-US"/>
              <a:t>The width=device-width part sets the width of the page to follow the screen-width of the device (which will vary depending on the device).</a:t>
            </a:r>
          </a:p>
          <a:p>
            <a:pPr lvl="1"/>
            <a:r>
              <a:rPr lang="en-US" altLang="en-US"/>
              <a:t>The initial-scale=1 part sets the initial zoom level when the page is first loaded by the browser.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675" y="5950206"/>
            <a:ext cx="685800" cy="9125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4850" y="764746"/>
            <a:ext cx="252344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  </a:t>
            </a:r>
            <a:r>
              <a:rPr lang="en-IN" sz="2600" b="1" dirty="0">
                <a:solidFill>
                  <a:srgbClr val="F04D21"/>
                </a:solidFill>
                <a:latin typeface="+mj-lt"/>
              </a:rPr>
              <a:t>Viewport   </a:t>
            </a:r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</a:t>
            </a:r>
            <a:endParaRPr lang="en-IN" sz="2600" dirty="0">
              <a:solidFill>
                <a:srgbClr val="F04D21"/>
              </a:solidFill>
              <a:latin typeface="+mj-lt"/>
              <a:cs typeface="Cairo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AB90BF-28B7-4D41-9116-AD2EB3914E0C}"/>
              </a:ext>
            </a:extLst>
          </p:cNvPr>
          <p:cNvSpPr/>
          <p:nvPr/>
        </p:nvSpPr>
        <p:spPr>
          <a:xfrm>
            <a:off x="704850" y="1604430"/>
            <a:ext cx="103885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effectLst/>
                <a:latin typeface="Montserrat" panose="00000500000000000000" pitchFamily="2" charset="0"/>
              </a:rPr>
              <a:t>The viewport is the user's visible area of a web page.</a:t>
            </a:r>
          </a:p>
          <a:p>
            <a:pPr algn="ctr"/>
            <a:r>
              <a:rPr lang="en-US" b="0" i="0" dirty="0">
                <a:effectLst/>
                <a:latin typeface="Montserrat" panose="00000500000000000000" pitchFamily="2" charset="0"/>
              </a:rPr>
              <a:t>The viewport varies with the device, and will be smaller on a mobile phone than on a computer screen.</a:t>
            </a:r>
          </a:p>
          <a:p>
            <a:pPr algn="ctr"/>
            <a:endParaRPr lang="en-US" b="0" i="0" dirty="0">
              <a:effectLst/>
              <a:latin typeface="Montserrat" panose="00000500000000000000" pitchFamily="2" charset="0"/>
            </a:endParaRPr>
          </a:p>
          <a:p>
            <a:pPr algn="ctr"/>
            <a:r>
              <a:rPr lang="en-US" b="0" i="0" dirty="0">
                <a:solidFill>
                  <a:srgbClr val="0000CD"/>
                </a:solidFill>
                <a:effectLst/>
                <a:latin typeface="Montserrat" panose="00000500000000000000" pitchFamily="2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Montserrat" panose="00000500000000000000" pitchFamily="2" charset="0"/>
              </a:rPr>
              <a:t>meta</a:t>
            </a:r>
            <a:r>
              <a:rPr lang="en-US" b="0" i="0" dirty="0">
                <a:solidFill>
                  <a:srgbClr val="FF0000"/>
                </a:solidFill>
                <a:effectLst/>
                <a:latin typeface="Montserrat" panose="00000500000000000000" pitchFamily="2" charset="0"/>
              </a:rPr>
              <a:t> name</a:t>
            </a:r>
            <a:r>
              <a:rPr lang="en-US" b="0" i="0" dirty="0">
                <a:solidFill>
                  <a:srgbClr val="0000CD"/>
                </a:solidFill>
                <a:effectLst/>
                <a:latin typeface="Montserrat" panose="00000500000000000000" pitchFamily="2" charset="0"/>
              </a:rPr>
              <a:t>="viewport"</a:t>
            </a:r>
            <a:r>
              <a:rPr lang="en-US" b="0" i="0" dirty="0">
                <a:solidFill>
                  <a:srgbClr val="FF0000"/>
                </a:solidFill>
                <a:effectLst/>
                <a:latin typeface="Montserrat" panose="00000500000000000000" pitchFamily="2" charset="0"/>
              </a:rPr>
              <a:t> content</a:t>
            </a:r>
            <a:r>
              <a:rPr lang="en-US" b="0" i="0" dirty="0">
                <a:solidFill>
                  <a:srgbClr val="0000CD"/>
                </a:solidFill>
                <a:effectLst/>
                <a:latin typeface="Montserrat" panose="00000500000000000000" pitchFamily="2" charset="0"/>
              </a:rPr>
              <a:t>="width=device-width, initial-scale=1.0"&gt;</a:t>
            </a:r>
            <a:endParaRPr lang="en-IN" dirty="0"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7D5439-A268-471B-9942-64268CC92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367" y="3340236"/>
            <a:ext cx="1905000" cy="33813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D93E24-6D20-4F6E-93A3-FA8FF3E41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215" y="3340236"/>
            <a:ext cx="19050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46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8403</TotalTime>
  <Words>1728</Words>
  <Application>Microsoft Office PowerPoint</Application>
  <PresentationFormat>Widescreen</PresentationFormat>
  <Paragraphs>177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Century Gothic</vt:lpstr>
      <vt:lpstr>Montserrat</vt:lpstr>
      <vt:lpstr>system-ui</vt:lpstr>
      <vt:lpstr>Wingdings 2</vt:lpstr>
      <vt:lpstr>Quotable</vt:lpstr>
      <vt:lpstr>PowerPoint Presentation</vt:lpstr>
      <vt:lpstr>What is Responsive Web Design?</vt:lpstr>
      <vt:lpstr>What is Bootstrap?</vt:lpstr>
      <vt:lpstr>Bootstrap History</vt:lpstr>
      <vt:lpstr>Where to Get Bootstrap?</vt:lpstr>
      <vt:lpstr>Bootstrap CDN</vt:lpstr>
      <vt:lpstr>Create Web Page with Bootstrap (1)</vt:lpstr>
      <vt:lpstr>Create Web Page with Bootstrap (2)</vt:lpstr>
      <vt:lpstr>PowerPoint Presentation</vt:lpstr>
      <vt:lpstr>Create Web Page with Bootstrap (3)</vt:lpstr>
      <vt:lpstr>PowerPoint Presentation</vt:lpstr>
      <vt:lpstr>Bootstrap Grids</vt:lpstr>
      <vt:lpstr>Grid Classes</vt:lpstr>
      <vt:lpstr>Basic Structure of a Bootstrap Grid</vt:lpstr>
      <vt:lpstr>Bootstrap Tables</vt:lpstr>
      <vt:lpstr>Bootstrap Images</vt:lpstr>
      <vt:lpstr>Bootstrap Buttons</vt:lpstr>
      <vt:lpstr>Bootstrap Button Elements</vt:lpstr>
      <vt:lpstr>Button Sizes</vt:lpstr>
      <vt:lpstr>Block Level Buttons</vt:lpstr>
      <vt:lpstr>Active/Disabled Buttons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Ronit Yadav</dc:creator>
  <cp:lastModifiedBy>Divya Singhal</cp:lastModifiedBy>
  <cp:revision>319</cp:revision>
  <dcterms:created xsi:type="dcterms:W3CDTF">2017-01-19T14:51:38Z</dcterms:created>
  <dcterms:modified xsi:type="dcterms:W3CDTF">2023-09-25T05:17:29Z</dcterms:modified>
</cp:coreProperties>
</file>