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81" r:id="rId13"/>
    <p:sldId id="282"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582EFD-030C-4BBC-851D-50129836B680}" type="datetimeFigureOut">
              <a:rPr lang="en-IN" smtClean="0"/>
              <a:t>28-09-2021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FD8598-E7D4-46BB-B372-5A284D4C68EE}" type="slidenum">
              <a:rPr lang="en-IN" smtClean="0"/>
              <a:t>‹#›</a:t>
            </a:fld>
            <a:endParaRPr lang="en-IN"/>
          </a:p>
        </p:txBody>
      </p:sp>
    </p:spTree>
    <p:extLst>
      <p:ext uri="{BB962C8B-B14F-4D97-AF65-F5344CB8AC3E}">
        <p14:creationId xmlns:p14="http://schemas.microsoft.com/office/powerpoint/2010/main" val="2119328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9067800" y="6356350"/>
            <a:ext cx="2844800" cy="365125"/>
          </a:xfrm>
        </p:spPr>
        <p:txBody>
          <a:bodyPr/>
          <a:lstStyle/>
          <a:p>
            <a:fld id="{72559CFF-B7C9-4495-862B-3D9B21E6D00D}" type="datetime1">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200" y="6385196"/>
            <a:ext cx="2844800" cy="365125"/>
          </a:xfrm>
        </p:spPr>
        <p:txBody>
          <a:bodyPr/>
          <a:lstStyle>
            <a:lvl1pPr algn="l">
              <a:defRPr/>
            </a:lvl1pPr>
          </a:lstStyle>
          <a:p>
            <a:fld id="{34608EA9-77AD-410A-BA0B-6EE5CF12CFAB}"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68000" y="80998"/>
            <a:ext cx="1371600" cy="1145643"/>
          </a:xfrm>
          <a:prstGeom prst="rect">
            <a:avLst/>
          </a:prstGeom>
        </p:spPr>
      </p:pic>
    </p:spTree>
    <p:extLst>
      <p:ext uri="{BB962C8B-B14F-4D97-AF65-F5344CB8AC3E}">
        <p14:creationId xmlns:p14="http://schemas.microsoft.com/office/powerpoint/2010/main" val="2655385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E4992D-B85A-464D-9E85-AD3561069207}" type="datetime1">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08EA9-77AD-410A-BA0B-6EE5CF12CFAB}" type="slidenum">
              <a:rPr lang="en-US" smtClean="0"/>
              <a:t>‹#›</a:t>
            </a:fld>
            <a:endParaRPr lang="en-US"/>
          </a:p>
        </p:txBody>
      </p:sp>
    </p:spTree>
    <p:extLst>
      <p:ext uri="{BB962C8B-B14F-4D97-AF65-F5344CB8AC3E}">
        <p14:creationId xmlns:p14="http://schemas.microsoft.com/office/powerpoint/2010/main" val="425809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340BA0-8E40-4824-AC5B-DE8F1E3CF427}" type="datetime1">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08EA9-77AD-410A-BA0B-6EE5CF12CFAB}" type="slidenum">
              <a:rPr lang="en-US" smtClean="0"/>
              <a:t>‹#›</a:t>
            </a:fld>
            <a:endParaRPr lang="en-US"/>
          </a:p>
        </p:txBody>
      </p:sp>
    </p:spTree>
    <p:extLst>
      <p:ext uri="{BB962C8B-B14F-4D97-AF65-F5344CB8AC3E}">
        <p14:creationId xmlns:p14="http://schemas.microsoft.com/office/powerpoint/2010/main" val="2742965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581878"/>
            <a:ext cx="10972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724537" y="6389008"/>
            <a:ext cx="2844800" cy="365125"/>
          </a:xfrm>
        </p:spPr>
        <p:txBody>
          <a:bodyPr/>
          <a:lstStyle/>
          <a:p>
            <a:fld id="{84344A4B-927E-4CAE-BD1D-A6858F2FD4E6}" type="datetime1">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52400" y="6369414"/>
            <a:ext cx="2844800" cy="365125"/>
          </a:xfrm>
        </p:spPr>
        <p:txBody>
          <a:bodyPr/>
          <a:lstStyle>
            <a:lvl1pPr algn="l">
              <a:defRPr/>
            </a:lvl1pPr>
          </a:lstStyle>
          <a:p>
            <a:fld id="{34608EA9-77AD-410A-BA0B-6EE5CF12CFAB}"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68000" y="80998"/>
            <a:ext cx="1371600" cy="1145643"/>
          </a:xfrm>
          <a:prstGeom prst="rect">
            <a:avLst/>
          </a:prstGeom>
        </p:spPr>
      </p:pic>
    </p:spTree>
    <p:extLst>
      <p:ext uri="{BB962C8B-B14F-4D97-AF65-F5344CB8AC3E}">
        <p14:creationId xmlns:p14="http://schemas.microsoft.com/office/powerpoint/2010/main" val="3385874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D182BD-5DCC-4C2D-995C-3E421A920F98}" type="datetime1">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08EA9-77AD-410A-BA0B-6EE5CF12CFAB}" type="slidenum">
              <a:rPr lang="en-US" smtClean="0"/>
              <a:t>‹#›</a:t>
            </a:fld>
            <a:endParaRPr lang="en-US"/>
          </a:p>
        </p:txBody>
      </p:sp>
    </p:spTree>
    <p:extLst>
      <p:ext uri="{BB962C8B-B14F-4D97-AF65-F5344CB8AC3E}">
        <p14:creationId xmlns:p14="http://schemas.microsoft.com/office/powerpoint/2010/main" val="2022447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75CE62-8B91-4D26-AC1A-27A42CFA4938}" type="datetime1">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08EA9-77AD-410A-BA0B-6EE5CF12CFAB}" type="slidenum">
              <a:rPr lang="en-US" smtClean="0"/>
              <a:t>‹#›</a:t>
            </a:fld>
            <a:endParaRPr lang="en-US"/>
          </a:p>
        </p:txBody>
      </p:sp>
    </p:spTree>
    <p:extLst>
      <p:ext uri="{BB962C8B-B14F-4D97-AF65-F5344CB8AC3E}">
        <p14:creationId xmlns:p14="http://schemas.microsoft.com/office/powerpoint/2010/main" val="3794539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0217A2-C0A1-4475-869A-96428E4402DA}" type="datetime1">
              <a:rPr lang="en-US" smtClean="0"/>
              <a:t>9/28/2021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608EA9-77AD-410A-BA0B-6EE5CF12CFAB}" type="slidenum">
              <a:rPr lang="en-US" smtClean="0"/>
              <a:t>‹#›</a:t>
            </a:fld>
            <a:endParaRPr lang="en-US"/>
          </a:p>
        </p:txBody>
      </p:sp>
    </p:spTree>
    <p:extLst>
      <p:ext uri="{BB962C8B-B14F-4D97-AF65-F5344CB8AC3E}">
        <p14:creationId xmlns:p14="http://schemas.microsoft.com/office/powerpoint/2010/main" val="126145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9EF9E2-8F9C-4E68-9AF1-70F857E6FC8F}" type="datetime1">
              <a:rPr lang="en-US" smtClean="0"/>
              <a:t>9/28/2021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608EA9-77AD-410A-BA0B-6EE5CF12CFAB}" type="slidenum">
              <a:rPr lang="en-US" smtClean="0"/>
              <a:t>‹#›</a:t>
            </a:fld>
            <a:endParaRPr lang="en-US"/>
          </a:p>
        </p:txBody>
      </p:sp>
    </p:spTree>
    <p:extLst>
      <p:ext uri="{BB962C8B-B14F-4D97-AF65-F5344CB8AC3E}">
        <p14:creationId xmlns:p14="http://schemas.microsoft.com/office/powerpoint/2010/main" val="380100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5FBD6-B4D3-4EEC-977C-7B3F08BCBBD2}" type="datetime1">
              <a:rPr lang="en-US" smtClean="0"/>
              <a:t>9/28/2021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608EA9-77AD-410A-BA0B-6EE5CF12CFAB}" type="slidenum">
              <a:rPr lang="en-US" smtClean="0"/>
              <a:t>‹#›</a:t>
            </a:fld>
            <a:endParaRPr lang="en-US"/>
          </a:p>
        </p:txBody>
      </p:sp>
    </p:spTree>
    <p:extLst>
      <p:ext uri="{BB962C8B-B14F-4D97-AF65-F5344CB8AC3E}">
        <p14:creationId xmlns:p14="http://schemas.microsoft.com/office/powerpoint/2010/main" val="3846553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7B9A80-3BE3-4B2F-9CF3-5643DC3D6449}" type="datetime1">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08EA9-77AD-410A-BA0B-6EE5CF12CFAB}" type="slidenum">
              <a:rPr lang="en-US" smtClean="0"/>
              <a:t>‹#›</a:t>
            </a:fld>
            <a:endParaRPr lang="en-US"/>
          </a:p>
        </p:txBody>
      </p:sp>
    </p:spTree>
    <p:extLst>
      <p:ext uri="{BB962C8B-B14F-4D97-AF65-F5344CB8AC3E}">
        <p14:creationId xmlns:p14="http://schemas.microsoft.com/office/powerpoint/2010/main" val="25988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27C803-DF8D-4C4B-A2DA-7F1031791B81}" type="datetime1">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08EA9-77AD-410A-BA0B-6EE5CF12CFAB}" type="slidenum">
              <a:rPr lang="en-US" smtClean="0"/>
              <a:t>‹#›</a:t>
            </a:fld>
            <a:endParaRPr lang="en-US"/>
          </a:p>
        </p:txBody>
      </p:sp>
    </p:spTree>
    <p:extLst>
      <p:ext uri="{BB962C8B-B14F-4D97-AF65-F5344CB8AC3E}">
        <p14:creationId xmlns:p14="http://schemas.microsoft.com/office/powerpoint/2010/main" val="4074207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6D645A-693C-4A76-A6D8-53EFFFDA71BA}" type="datetime1">
              <a:rPr lang="en-US" smtClean="0"/>
              <a:t>9/28/2021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08EA9-77AD-410A-BA0B-6EE5CF12CFAB}" type="slidenum">
              <a:rPr lang="en-US" smtClean="0"/>
              <a:t>‹#›</a:t>
            </a:fld>
            <a:endParaRPr lang="en-US"/>
          </a:p>
        </p:txBody>
      </p:sp>
    </p:spTree>
    <p:extLst>
      <p:ext uri="{BB962C8B-B14F-4D97-AF65-F5344CB8AC3E}">
        <p14:creationId xmlns:p14="http://schemas.microsoft.com/office/powerpoint/2010/main" val="3834510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33400"/>
            <a:ext cx="10287000" cy="3067051"/>
          </a:xfrm>
        </p:spPr>
        <p:txBody>
          <a:bodyPr>
            <a:normAutofit/>
          </a:bodyPr>
          <a:lstStyle/>
          <a:p>
            <a:r>
              <a:rPr lang="en-US" b="1" dirty="0" smtClean="0"/>
              <a:t>Web Technology</a:t>
            </a:r>
            <a:br>
              <a:rPr lang="en-US" b="1" dirty="0" smtClean="0"/>
            </a:br>
            <a:r>
              <a:rPr lang="en-US" b="1" dirty="0" smtClean="0"/>
              <a:t>Unit -</a:t>
            </a:r>
            <a:r>
              <a:rPr lang="en-US" b="1" dirty="0" smtClean="0"/>
              <a:t>1</a:t>
            </a:r>
            <a:br>
              <a:rPr lang="en-US" b="1" dirty="0" smtClean="0"/>
            </a:br>
            <a:r>
              <a:rPr lang="en-US" b="1" dirty="0" smtClean="0"/>
              <a:t/>
            </a:r>
            <a:br>
              <a:rPr lang="en-US" b="1" dirty="0" smtClean="0"/>
            </a:br>
            <a:r>
              <a:rPr lang="en-US" sz="4000" b="1" dirty="0" smtClean="0">
                <a:solidFill>
                  <a:srgbClr val="FF0000"/>
                </a:solidFill>
              </a:rPr>
              <a:t>Introduction to Internet &amp; It’s Protocols</a:t>
            </a:r>
            <a:endParaRPr lang="en-US" b="1" dirty="0">
              <a:solidFill>
                <a:srgbClr val="FF0000"/>
              </a:solidFill>
            </a:endParaRPr>
          </a:p>
        </p:txBody>
      </p:sp>
      <p:sp>
        <p:nvSpPr>
          <p:cNvPr id="3" name="Subtitle 2"/>
          <p:cNvSpPr>
            <a:spLocks noGrp="1"/>
          </p:cNvSpPr>
          <p:nvPr>
            <p:ph type="subTitle" idx="1"/>
          </p:nvPr>
        </p:nvSpPr>
        <p:spPr>
          <a:xfrm>
            <a:off x="2921000" y="4495800"/>
            <a:ext cx="6400800" cy="1752600"/>
          </a:xfrm>
        </p:spPr>
        <p:txBody>
          <a:bodyPr>
            <a:normAutofit fontScale="62500" lnSpcReduction="20000"/>
          </a:bodyPr>
          <a:lstStyle/>
          <a:p>
            <a:r>
              <a:rPr lang="en-US" dirty="0"/>
              <a:t>By: </a:t>
            </a:r>
          </a:p>
          <a:p>
            <a:r>
              <a:rPr lang="en-US" sz="4800" b="1" dirty="0">
                <a:solidFill>
                  <a:srgbClr val="FF0000"/>
                </a:solidFill>
              </a:rPr>
              <a:t>Dr. Vipin Kumar</a:t>
            </a:r>
          </a:p>
          <a:p>
            <a:r>
              <a:rPr lang="en-US" dirty="0"/>
              <a:t>Associate Processor, </a:t>
            </a:r>
          </a:p>
          <a:p>
            <a:r>
              <a:rPr lang="en-US" dirty="0"/>
              <a:t>Department of Computer Applications, </a:t>
            </a:r>
          </a:p>
          <a:p>
            <a:r>
              <a:rPr lang="en-US" dirty="0"/>
              <a:t>KIET Group of Institutions, NCR, Ghaziabad, UP, India</a:t>
            </a:r>
            <a:endParaRPr lang="en-IN" dirty="0"/>
          </a:p>
        </p:txBody>
      </p:sp>
      <p:sp>
        <p:nvSpPr>
          <p:cNvPr id="5" name="Slide Number Placeholder 4"/>
          <p:cNvSpPr>
            <a:spLocks noGrp="1"/>
          </p:cNvSpPr>
          <p:nvPr>
            <p:ph type="sldNum" sz="quarter" idx="12"/>
          </p:nvPr>
        </p:nvSpPr>
        <p:spPr/>
        <p:txBody>
          <a:bodyPr/>
          <a:lstStyle/>
          <a:p>
            <a:fld id="{34608EA9-77AD-410A-BA0B-6EE5CF12CFAB}" type="slidenum">
              <a:rPr lang="en-US" smtClean="0"/>
              <a:t>1</a:t>
            </a:fld>
            <a:endParaRPr lang="en-US" dirty="0"/>
          </a:p>
        </p:txBody>
      </p:sp>
    </p:spTree>
    <p:extLst>
      <p:ext uri="{BB962C8B-B14F-4D97-AF65-F5344CB8AC3E}">
        <p14:creationId xmlns:p14="http://schemas.microsoft.com/office/powerpoint/2010/main" val="1735841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792162"/>
          </a:xfrm>
        </p:spPr>
        <p:txBody>
          <a:bodyPr/>
          <a:lstStyle/>
          <a:p>
            <a:r>
              <a:rPr lang="en-US" b="1" dirty="0" smtClean="0">
                <a:solidFill>
                  <a:srgbClr val="002060"/>
                </a:solidFill>
              </a:rPr>
              <a:t>Web Server?</a:t>
            </a:r>
            <a:endParaRPr lang="en-US" b="1" dirty="0">
              <a:solidFill>
                <a:srgbClr val="002060"/>
              </a:solidFill>
            </a:endParaRPr>
          </a:p>
        </p:txBody>
      </p:sp>
      <p:sp>
        <p:nvSpPr>
          <p:cNvPr id="3" name="Content Placeholder 2"/>
          <p:cNvSpPr>
            <a:spLocks noGrp="1"/>
          </p:cNvSpPr>
          <p:nvPr>
            <p:ph idx="1"/>
          </p:nvPr>
        </p:nvSpPr>
        <p:spPr>
          <a:xfrm>
            <a:off x="609600" y="1219200"/>
            <a:ext cx="11277600" cy="4038600"/>
          </a:xfrm>
        </p:spPr>
        <p:txBody>
          <a:bodyPr/>
          <a:lstStyle/>
          <a:p>
            <a:r>
              <a:rPr lang="en-US" dirty="0"/>
              <a:t>A </a:t>
            </a:r>
            <a:r>
              <a:rPr lang="en-US" dirty="0">
                <a:solidFill>
                  <a:srgbClr val="FF0000"/>
                </a:solidFill>
              </a:rPr>
              <a:t>Web server </a:t>
            </a:r>
            <a:r>
              <a:rPr lang="en-US" dirty="0"/>
              <a:t>is a </a:t>
            </a:r>
            <a:r>
              <a:rPr lang="en-US" dirty="0" smtClean="0"/>
              <a:t>system program </a:t>
            </a:r>
            <a:r>
              <a:rPr lang="en-US" dirty="0"/>
              <a:t>that uses HTTP </a:t>
            </a:r>
            <a:r>
              <a:rPr lang="en-US" dirty="0" smtClean="0"/>
              <a:t>to </a:t>
            </a:r>
            <a:r>
              <a:rPr lang="en-US" dirty="0"/>
              <a:t>serve the files that form Web pages to users, in </a:t>
            </a:r>
            <a:r>
              <a:rPr lang="en-US" dirty="0">
                <a:solidFill>
                  <a:srgbClr val="FF0000"/>
                </a:solidFill>
              </a:rPr>
              <a:t>response to their requests</a:t>
            </a:r>
            <a:r>
              <a:rPr lang="en-US" dirty="0"/>
              <a:t>, which are forwarded </a:t>
            </a:r>
            <a:r>
              <a:rPr lang="en-US" dirty="0">
                <a:solidFill>
                  <a:srgbClr val="FF0000"/>
                </a:solidFill>
              </a:rPr>
              <a:t>by their computers' HTTP </a:t>
            </a:r>
            <a:r>
              <a:rPr lang="en-US" dirty="0" smtClean="0">
                <a:solidFill>
                  <a:srgbClr val="FF0000"/>
                </a:solidFill>
              </a:rPr>
              <a:t>clients </a:t>
            </a:r>
            <a:r>
              <a:rPr lang="en-US" dirty="0" smtClean="0"/>
              <a:t>(using Browser). </a:t>
            </a:r>
          </a:p>
          <a:p>
            <a:r>
              <a:rPr lang="en-US" dirty="0" smtClean="0">
                <a:solidFill>
                  <a:srgbClr val="FF0000"/>
                </a:solidFill>
              </a:rPr>
              <a:t>Dedicated </a:t>
            </a:r>
            <a:r>
              <a:rPr lang="en-US" dirty="0">
                <a:solidFill>
                  <a:srgbClr val="FF0000"/>
                </a:solidFill>
              </a:rPr>
              <a:t>computers and appliances </a:t>
            </a:r>
            <a:r>
              <a:rPr lang="en-US" dirty="0" smtClean="0"/>
              <a:t>that host web sites is also called </a:t>
            </a:r>
            <a:r>
              <a:rPr lang="en-US" dirty="0" smtClean="0">
                <a:solidFill>
                  <a:srgbClr val="FF0000"/>
                </a:solidFill>
              </a:rPr>
              <a:t>Web Servers</a:t>
            </a:r>
            <a:r>
              <a:rPr lang="en-US" dirty="0" smtClean="0"/>
              <a:t>.</a:t>
            </a:r>
            <a:endParaRPr lang="en-US" dirty="0"/>
          </a:p>
        </p:txBody>
      </p:sp>
      <p:sp>
        <p:nvSpPr>
          <p:cNvPr id="4" name="Slide Number Placeholder 3"/>
          <p:cNvSpPr>
            <a:spLocks noGrp="1"/>
          </p:cNvSpPr>
          <p:nvPr>
            <p:ph type="sldNum" sz="quarter" idx="12"/>
          </p:nvPr>
        </p:nvSpPr>
        <p:spPr/>
        <p:txBody>
          <a:bodyPr/>
          <a:lstStyle/>
          <a:p>
            <a:fld id="{34608EA9-77AD-410A-BA0B-6EE5CF12CFAB}" type="slidenum">
              <a:rPr lang="en-US" smtClean="0"/>
              <a:t>10</a:t>
            </a:fld>
            <a:endParaRPr lang="en-US"/>
          </a:p>
        </p:txBody>
      </p:sp>
    </p:spTree>
    <p:extLst>
      <p:ext uri="{BB962C8B-B14F-4D97-AF65-F5344CB8AC3E}">
        <p14:creationId xmlns:p14="http://schemas.microsoft.com/office/powerpoint/2010/main" val="2549239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792162"/>
          </a:xfrm>
        </p:spPr>
        <p:txBody>
          <a:bodyPr/>
          <a:lstStyle/>
          <a:p>
            <a:r>
              <a:rPr lang="en-US" b="1" dirty="0" smtClean="0">
                <a:solidFill>
                  <a:srgbClr val="002060"/>
                </a:solidFill>
              </a:rPr>
              <a:t>List of Web Servers</a:t>
            </a:r>
            <a:endParaRPr lang="en-US" b="1" dirty="0">
              <a:solidFill>
                <a:srgbClr val="002060"/>
              </a:solidFill>
            </a:endParaRPr>
          </a:p>
        </p:txBody>
      </p:sp>
      <p:sp>
        <p:nvSpPr>
          <p:cNvPr id="3" name="Content Placeholder 2"/>
          <p:cNvSpPr>
            <a:spLocks noGrp="1"/>
          </p:cNvSpPr>
          <p:nvPr>
            <p:ph idx="1"/>
          </p:nvPr>
        </p:nvSpPr>
        <p:spPr>
          <a:xfrm>
            <a:off x="533400" y="1219200"/>
            <a:ext cx="11277600" cy="4038600"/>
          </a:xfrm>
        </p:spPr>
        <p:txBody>
          <a:bodyPr/>
          <a:lstStyle/>
          <a:p>
            <a:r>
              <a:rPr lang="en-US" dirty="0" smtClean="0"/>
              <a:t>Apache from Apache Foundation</a:t>
            </a:r>
          </a:p>
          <a:p>
            <a:r>
              <a:rPr lang="en-US" dirty="0" smtClean="0"/>
              <a:t>IIS from Microsoft</a:t>
            </a:r>
          </a:p>
          <a:p>
            <a:r>
              <a:rPr lang="en-US" dirty="0" err="1"/>
              <a:t>nginx</a:t>
            </a:r>
            <a:r>
              <a:rPr lang="en-US" dirty="0"/>
              <a:t> (pronounced engine X) from NGNIX. </a:t>
            </a:r>
            <a:endParaRPr lang="en-US" dirty="0" smtClean="0"/>
          </a:p>
          <a:p>
            <a:r>
              <a:rPr lang="en-US" dirty="0" smtClean="0"/>
              <a:t>NetWare server from Novel.</a:t>
            </a:r>
          </a:p>
          <a:p>
            <a:r>
              <a:rPr lang="en-US" dirty="0" smtClean="0"/>
              <a:t>Google </a:t>
            </a:r>
            <a:r>
              <a:rPr lang="en-US" dirty="0"/>
              <a:t>Web Server (GWS) </a:t>
            </a:r>
            <a:r>
              <a:rPr lang="en-US" dirty="0" smtClean="0"/>
              <a:t>from Google.</a:t>
            </a:r>
          </a:p>
          <a:p>
            <a:r>
              <a:rPr lang="en-US" dirty="0" smtClean="0"/>
              <a:t>Domino servers from IBM.</a:t>
            </a:r>
            <a:endParaRPr lang="en-US" dirty="0"/>
          </a:p>
        </p:txBody>
      </p:sp>
      <p:sp>
        <p:nvSpPr>
          <p:cNvPr id="4" name="Slide Number Placeholder 3"/>
          <p:cNvSpPr>
            <a:spLocks noGrp="1"/>
          </p:cNvSpPr>
          <p:nvPr>
            <p:ph type="sldNum" sz="quarter" idx="12"/>
          </p:nvPr>
        </p:nvSpPr>
        <p:spPr/>
        <p:txBody>
          <a:bodyPr/>
          <a:lstStyle/>
          <a:p>
            <a:fld id="{34608EA9-77AD-410A-BA0B-6EE5CF12CFAB}" type="slidenum">
              <a:rPr lang="en-US" smtClean="0"/>
              <a:t>11</a:t>
            </a:fld>
            <a:endParaRPr lang="en-US"/>
          </a:p>
        </p:txBody>
      </p:sp>
    </p:spTree>
    <p:extLst>
      <p:ext uri="{BB962C8B-B14F-4D97-AF65-F5344CB8AC3E}">
        <p14:creationId xmlns:p14="http://schemas.microsoft.com/office/powerpoint/2010/main" val="2205632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11506200" cy="4191000"/>
          </a:xfrm>
        </p:spPr>
        <p:txBody>
          <a:bodyPr>
            <a:normAutofit/>
          </a:bodyPr>
          <a:lstStyle/>
          <a:p>
            <a:r>
              <a:rPr lang="en-US" b="1" dirty="0" smtClean="0">
                <a:solidFill>
                  <a:srgbClr val="00B050"/>
                </a:solidFill>
              </a:rPr>
              <a:t>Thank You</a:t>
            </a:r>
            <a:endParaRPr lang="en-US" b="1" dirty="0">
              <a:solidFill>
                <a:srgbClr val="00B050"/>
              </a:solidFill>
            </a:endParaRPr>
          </a:p>
        </p:txBody>
      </p:sp>
      <p:sp>
        <p:nvSpPr>
          <p:cNvPr id="3" name="Slide Number Placeholder 2"/>
          <p:cNvSpPr>
            <a:spLocks noGrp="1"/>
          </p:cNvSpPr>
          <p:nvPr>
            <p:ph type="sldNum" sz="quarter" idx="12"/>
          </p:nvPr>
        </p:nvSpPr>
        <p:spPr/>
        <p:txBody>
          <a:bodyPr/>
          <a:lstStyle/>
          <a:p>
            <a:fld id="{34608EA9-77AD-410A-BA0B-6EE5CF12CFAB}" type="slidenum">
              <a:rPr lang="en-US" smtClean="0"/>
              <a:t>12</a:t>
            </a:fld>
            <a:endParaRPr lang="en-US"/>
          </a:p>
        </p:txBody>
      </p:sp>
    </p:spTree>
    <p:extLst>
      <p:ext uri="{BB962C8B-B14F-4D97-AF65-F5344CB8AC3E}">
        <p14:creationId xmlns:p14="http://schemas.microsoft.com/office/powerpoint/2010/main" val="2686200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47800"/>
            <a:ext cx="10287000" cy="2362200"/>
          </a:xfrm>
        </p:spPr>
        <p:txBody>
          <a:bodyPr>
            <a:normAutofit fontScale="90000"/>
          </a:bodyPr>
          <a:lstStyle/>
          <a:p>
            <a:r>
              <a:rPr lang="en-US" b="1" dirty="0" smtClean="0"/>
              <a:t>Web Technology</a:t>
            </a:r>
            <a:br>
              <a:rPr lang="en-US" b="1" dirty="0" smtClean="0"/>
            </a:br>
            <a:r>
              <a:rPr lang="en-US" b="1" dirty="0" smtClean="0"/>
              <a:t>Unit -1</a:t>
            </a:r>
            <a:br>
              <a:rPr lang="en-US" b="1" dirty="0" smtClean="0"/>
            </a:br>
            <a:r>
              <a:rPr lang="en-US" b="1" dirty="0" smtClean="0"/>
              <a:t>Web Generations &amp; Effective Web Designing</a:t>
            </a:r>
            <a:endParaRPr lang="en-US" b="1" dirty="0"/>
          </a:p>
        </p:txBody>
      </p:sp>
      <p:sp>
        <p:nvSpPr>
          <p:cNvPr id="3" name="Subtitle 2"/>
          <p:cNvSpPr>
            <a:spLocks noGrp="1"/>
          </p:cNvSpPr>
          <p:nvPr>
            <p:ph type="subTitle" idx="1"/>
          </p:nvPr>
        </p:nvSpPr>
        <p:spPr>
          <a:xfrm>
            <a:off x="2590800" y="3886200"/>
            <a:ext cx="6629400" cy="1752600"/>
          </a:xfrm>
        </p:spPr>
        <p:txBody>
          <a:bodyPr/>
          <a:lstStyle/>
          <a:p>
            <a:r>
              <a:rPr lang="en-US" b="1" dirty="0" smtClean="0">
                <a:solidFill>
                  <a:srgbClr val="FF0000"/>
                </a:solidFill>
              </a:rPr>
              <a:t>By: </a:t>
            </a:r>
          </a:p>
          <a:p>
            <a:r>
              <a:rPr lang="en-US" b="1" dirty="0" smtClean="0">
                <a:solidFill>
                  <a:srgbClr val="FF0000"/>
                </a:solidFill>
              </a:rPr>
              <a:t>Dr. Vipin Kumar</a:t>
            </a:r>
            <a:endParaRPr lang="en-US" b="1" dirty="0">
              <a:solidFill>
                <a:srgbClr val="FF0000"/>
              </a:solidFill>
            </a:endParaRPr>
          </a:p>
        </p:txBody>
      </p:sp>
      <p:sp>
        <p:nvSpPr>
          <p:cNvPr id="5" name="Slide Number Placeholder 4"/>
          <p:cNvSpPr>
            <a:spLocks noGrp="1"/>
          </p:cNvSpPr>
          <p:nvPr>
            <p:ph type="sldNum" sz="quarter" idx="12"/>
          </p:nvPr>
        </p:nvSpPr>
        <p:spPr/>
        <p:txBody>
          <a:bodyPr/>
          <a:lstStyle/>
          <a:p>
            <a:fld id="{34608EA9-77AD-410A-BA0B-6EE5CF12CFAB}" type="slidenum">
              <a:rPr lang="en-US" smtClean="0"/>
              <a:t>13</a:t>
            </a:fld>
            <a:endParaRPr lang="en-US" dirty="0"/>
          </a:p>
        </p:txBody>
      </p:sp>
    </p:spTree>
    <p:extLst>
      <p:ext uri="{BB962C8B-B14F-4D97-AF65-F5344CB8AC3E}">
        <p14:creationId xmlns:p14="http://schemas.microsoft.com/office/powerpoint/2010/main" val="3493034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838200"/>
          </a:xfrm>
        </p:spPr>
        <p:txBody>
          <a:bodyPr>
            <a:normAutofit/>
          </a:bodyPr>
          <a:lstStyle/>
          <a:p>
            <a:r>
              <a:rPr lang="en-US" b="1" dirty="0" smtClean="0">
                <a:solidFill>
                  <a:srgbClr val="002060"/>
                </a:solidFill>
              </a:rPr>
              <a:t>Web 2.0?</a:t>
            </a:r>
            <a:endParaRPr lang="en-US" b="1" dirty="0">
              <a:solidFill>
                <a:srgbClr val="002060"/>
              </a:solidFill>
            </a:endParaRPr>
          </a:p>
        </p:txBody>
      </p:sp>
      <p:sp>
        <p:nvSpPr>
          <p:cNvPr id="3" name="Content Placeholder 2"/>
          <p:cNvSpPr>
            <a:spLocks noGrp="1"/>
          </p:cNvSpPr>
          <p:nvPr>
            <p:ph idx="1"/>
          </p:nvPr>
        </p:nvSpPr>
        <p:spPr>
          <a:xfrm>
            <a:off x="533400" y="1066800"/>
            <a:ext cx="11353800" cy="4114800"/>
          </a:xfrm>
        </p:spPr>
        <p:txBody>
          <a:bodyPr>
            <a:normAutofit/>
          </a:bodyPr>
          <a:lstStyle/>
          <a:p>
            <a:r>
              <a:rPr lang="en-US" dirty="0">
                <a:solidFill>
                  <a:srgbClr val="FF0000"/>
                </a:solidFill>
              </a:rPr>
              <a:t>Web 2.0 </a:t>
            </a:r>
            <a:r>
              <a:rPr lang="en-US" dirty="0"/>
              <a:t>is term </a:t>
            </a:r>
            <a:r>
              <a:rPr lang="en-US" dirty="0" smtClean="0"/>
              <a:t>was </a:t>
            </a:r>
            <a:r>
              <a:rPr lang="en-US" dirty="0"/>
              <a:t>introduced in 2004 and refers to the </a:t>
            </a:r>
            <a:r>
              <a:rPr lang="en-US" dirty="0" smtClean="0">
                <a:solidFill>
                  <a:srgbClr val="FF0000"/>
                </a:solidFill>
              </a:rPr>
              <a:t>2nd </a:t>
            </a:r>
            <a:r>
              <a:rPr lang="en-US" dirty="0">
                <a:solidFill>
                  <a:srgbClr val="FF0000"/>
                </a:solidFill>
              </a:rPr>
              <a:t>generation of </a:t>
            </a:r>
            <a:r>
              <a:rPr lang="en-US" dirty="0" smtClean="0">
                <a:solidFill>
                  <a:srgbClr val="FF0000"/>
                </a:solidFill>
              </a:rPr>
              <a:t>the WWW</a:t>
            </a:r>
            <a:r>
              <a:rPr lang="en-US" dirty="0" smtClean="0"/>
              <a:t>.</a:t>
            </a:r>
          </a:p>
          <a:p>
            <a:r>
              <a:rPr lang="en-US" dirty="0" smtClean="0"/>
              <a:t>Phase </a:t>
            </a:r>
            <a:r>
              <a:rPr lang="en-US" dirty="0"/>
              <a:t>started from </a:t>
            </a:r>
            <a:r>
              <a:rPr lang="en-US" b="1" dirty="0">
                <a:solidFill>
                  <a:srgbClr val="C00000"/>
                </a:solidFill>
              </a:rPr>
              <a:t>2001 to till now </a:t>
            </a:r>
            <a:r>
              <a:rPr lang="en-US" dirty="0"/>
              <a:t>is called Web 2.0</a:t>
            </a:r>
          </a:p>
          <a:p>
            <a:r>
              <a:rPr lang="en-US" dirty="0"/>
              <a:t>Name given by </a:t>
            </a:r>
            <a:r>
              <a:rPr lang="en-US" b="1" dirty="0">
                <a:solidFill>
                  <a:srgbClr val="C00000"/>
                </a:solidFill>
              </a:rPr>
              <a:t>Tim O’ Re</a:t>
            </a:r>
            <a:r>
              <a:rPr lang="en-US" b="1" dirty="0">
                <a:solidFill>
                  <a:srgbClr val="FF0000"/>
                </a:solidFill>
              </a:rPr>
              <a:t>illy</a:t>
            </a:r>
          </a:p>
          <a:p>
            <a:r>
              <a:rPr lang="en-US" dirty="0"/>
              <a:t>Web 2.0 is also called </a:t>
            </a:r>
            <a:r>
              <a:rPr lang="en-US" b="1" dirty="0">
                <a:solidFill>
                  <a:srgbClr val="C00000"/>
                </a:solidFill>
              </a:rPr>
              <a:t>Wisdom Web</a:t>
            </a:r>
            <a:r>
              <a:rPr lang="en-US" dirty="0">
                <a:solidFill>
                  <a:srgbClr val="C00000"/>
                </a:solidFill>
              </a:rPr>
              <a:t>, </a:t>
            </a:r>
            <a:r>
              <a:rPr lang="en-US" b="1" dirty="0">
                <a:solidFill>
                  <a:srgbClr val="C00000"/>
                </a:solidFill>
              </a:rPr>
              <a:t>people centric web</a:t>
            </a:r>
            <a:r>
              <a:rPr lang="en-US" dirty="0">
                <a:solidFill>
                  <a:srgbClr val="C00000"/>
                </a:solidFill>
              </a:rPr>
              <a:t>, </a:t>
            </a:r>
            <a:r>
              <a:rPr lang="en-US" b="1" dirty="0">
                <a:solidFill>
                  <a:srgbClr val="C00000"/>
                </a:solidFill>
              </a:rPr>
              <a:t>participative web </a:t>
            </a:r>
            <a:r>
              <a:rPr lang="en-US" dirty="0">
                <a:solidFill>
                  <a:srgbClr val="C00000"/>
                </a:solidFill>
              </a:rPr>
              <a:t>and </a:t>
            </a:r>
            <a:r>
              <a:rPr lang="en-US" b="1" dirty="0">
                <a:solidFill>
                  <a:srgbClr val="C00000"/>
                </a:solidFill>
              </a:rPr>
              <a:t>read/write web. </a:t>
            </a:r>
          </a:p>
          <a:p>
            <a:r>
              <a:rPr lang="en-US" b="1" dirty="0">
                <a:solidFill>
                  <a:srgbClr val="C00000"/>
                </a:solidFill>
              </a:rPr>
              <a:t>Content creation and its sharing</a:t>
            </a:r>
            <a:r>
              <a:rPr lang="en-US" dirty="0">
                <a:solidFill>
                  <a:srgbClr val="C00000"/>
                </a:solidFill>
              </a:rPr>
              <a:t> </a:t>
            </a:r>
            <a:r>
              <a:rPr lang="en-US" dirty="0"/>
              <a:t>is the core of web 2.0</a:t>
            </a:r>
          </a:p>
          <a:p>
            <a:endParaRPr lang="en-US" dirty="0"/>
          </a:p>
        </p:txBody>
      </p:sp>
      <p:sp>
        <p:nvSpPr>
          <p:cNvPr id="4" name="Slide Number Placeholder 3"/>
          <p:cNvSpPr>
            <a:spLocks noGrp="1"/>
          </p:cNvSpPr>
          <p:nvPr>
            <p:ph type="sldNum" sz="quarter" idx="12"/>
          </p:nvPr>
        </p:nvSpPr>
        <p:spPr/>
        <p:txBody>
          <a:bodyPr/>
          <a:lstStyle/>
          <a:p>
            <a:fld id="{34608EA9-77AD-410A-BA0B-6EE5CF12CFAB}" type="slidenum">
              <a:rPr lang="en-US" smtClean="0"/>
              <a:t>14</a:t>
            </a:fld>
            <a:endParaRPr lang="en-US"/>
          </a:p>
        </p:txBody>
      </p:sp>
    </p:spTree>
    <p:extLst>
      <p:ext uri="{BB962C8B-B14F-4D97-AF65-F5344CB8AC3E}">
        <p14:creationId xmlns:p14="http://schemas.microsoft.com/office/powerpoint/2010/main" val="4171610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838200"/>
          </a:xfrm>
        </p:spPr>
        <p:txBody>
          <a:bodyPr>
            <a:normAutofit/>
          </a:bodyPr>
          <a:lstStyle/>
          <a:p>
            <a:r>
              <a:rPr lang="en-US" b="1" dirty="0" smtClean="0">
                <a:solidFill>
                  <a:srgbClr val="002060"/>
                </a:solidFill>
              </a:rPr>
              <a:t>Web 2.0 Features</a:t>
            </a:r>
            <a:endParaRPr lang="en-US" b="1" dirty="0">
              <a:solidFill>
                <a:srgbClr val="002060"/>
              </a:solidFill>
            </a:endParaRPr>
          </a:p>
        </p:txBody>
      </p:sp>
      <p:sp>
        <p:nvSpPr>
          <p:cNvPr id="3" name="Content Placeholder 2"/>
          <p:cNvSpPr>
            <a:spLocks noGrp="1"/>
          </p:cNvSpPr>
          <p:nvPr>
            <p:ph idx="1"/>
          </p:nvPr>
        </p:nvSpPr>
        <p:spPr>
          <a:xfrm>
            <a:off x="533400" y="1066800"/>
            <a:ext cx="11353800" cy="4267200"/>
          </a:xfrm>
        </p:spPr>
        <p:txBody>
          <a:bodyPr>
            <a:normAutofit fontScale="92500"/>
          </a:bodyPr>
          <a:lstStyle/>
          <a:p>
            <a:r>
              <a:rPr lang="en-US" b="1" dirty="0" smtClean="0">
                <a:solidFill>
                  <a:srgbClr val="FF0000"/>
                </a:solidFill>
              </a:rPr>
              <a:t>Blogs</a:t>
            </a:r>
            <a:r>
              <a:rPr lang="en-US" dirty="0" smtClean="0"/>
              <a:t> </a:t>
            </a:r>
            <a:r>
              <a:rPr lang="en-US" dirty="0"/>
              <a:t>- also known as Web logs, these allow users to post thoughts and updates about their life on the Web.</a:t>
            </a:r>
          </a:p>
          <a:p>
            <a:r>
              <a:rPr lang="en-US" b="1" dirty="0">
                <a:solidFill>
                  <a:srgbClr val="FF0000"/>
                </a:solidFill>
              </a:rPr>
              <a:t>Wikis </a:t>
            </a:r>
            <a:r>
              <a:rPr lang="en-US" dirty="0"/>
              <a:t>- sites like Wikipedia and others enable users from around the world to add and update online content.</a:t>
            </a:r>
          </a:p>
          <a:p>
            <a:r>
              <a:rPr lang="en-US" b="1" dirty="0">
                <a:solidFill>
                  <a:srgbClr val="FF0000"/>
                </a:solidFill>
              </a:rPr>
              <a:t>Social networking </a:t>
            </a:r>
            <a:r>
              <a:rPr lang="en-US" dirty="0"/>
              <a:t>- sites like Facebook and MySpace allow users to build and customize their own profile sand communicate with friends.</a:t>
            </a:r>
          </a:p>
          <a:p>
            <a:r>
              <a:rPr lang="en-US" b="1" dirty="0">
                <a:solidFill>
                  <a:srgbClr val="FF0000"/>
                </a:solidFill>
              </a:rPr>
              <a:t>Web applications </a:t>
            </a:r>
            <a:r>
              <a:rPr lang="en-US" dirty="0"/>
              <a:t>- a broad range of new applications make it possible for users to run programs directly in a Web browser.</a:t>
            </a:r>
          </a:p>
        </p:txBody>
      </p:sp>
      <p:sp>
        <p:nvSpPr>
          <p:cNvPr id="4" name="Slide Number Placeholder 3"/>
          <p:cNvSpPr>
            <a:spLocks noGrp="1"/>
          </p:cNvSpPr>
          <p:nvPr>
            <p:ph type="sldNum" sz="quarter" idx="12"/>
          </p:nvPr>
        </p:nvSpPr>
        <p:spPr/>
        <p:txBody>
          <a:bodyPr/>
          <a:lstStyle/>
          <a:p>
            <a:fld id="{34608EA9-77AD-410A-BA0B-6EE5CF12CFAB}" type="slidenum">
              <a:rPr lang="en-US" smtClean="0"/>
              <a:t>15</a:t>
            </a:fld>
            <a:endParaRPr lang="en-US"/>
          </a:p>
        </p:txBody>
      </p:sp>
    </p:spTree>
    <p:extLst>
      <p:ext uri="{BB962C8B-B14F-4D97-AF65-F5344CB8AC3E}">
        <p14:creationId xmlns:p14="http://schemas.microsoft.com/office/powerpoint/2010/main" val="3993476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534400" cy="792162"/>
          </a:xfrm>
        </p:spPr>
        <p:txBody>
          <a:bodyPr/>
          <a:lstStyle/>
          <a:p>
            <a:r>
              <a:rPr lang="en-US" b="1" dirty="0" smtClean="0">
                <a:solidFill>
                  <a:srgbClr val="002060"/>
                </a:solidFill>
              </a:rPr>
              <a:t>Web 3.0?</a:t>
            </a:r>
            <a:endParaRPr lang="en-US" b="1" dirty="0">
              <a:solidFill>
                <a:srgbClr val="002060"/>
              </a:solidFill>
            </a:endParaRPr>
          </a:p>
        </p:txBody>
      </p:sp>
      <p:sp>
        <p:nvSpPr>
          <p:cNvPr id="3" name="Content Placeholder 2"/>
          <p:cNvSpPr>
            <a:spLocks noGrp="1"/>
          </p:cNvSpPr>
          <p:nvPr>
            <p:ph idx="1"/>
          </p:nvPr>
        </p:nvSpPr>
        <p:spPr>
          <a:xfrm>
            <a:off x="533400" y="1066800"/>
            <a:ext cx="11353800" cy="4267200"/>
          </a:xfrm>
        </p:spPr>
        <p:txBody>
          <a:bodyPr>
            <a:normAutofit lnSpcReduction="10000"/>
          </a:bodyPr>
          <a:lstStyle/>
          <a:p>
            <a:r>
              <a:rPr lang="en-US" dirty="0"/>
              <a:t>Till now </a:t>
            </a:r>
            <a:r>
              <a:rPr lang="en-US" b="1" dirty="0">
                <a:solidFill>
                  <a:srgbClr val="C00000"/>
                </a:solidFill>
              </a:rPr>
              <a:t>Web 2.0 is not finished </a:t>
            </a:r>
            <a:r>
              <a:rPr lang="en-US" dirty="0"/>
              <a:t>and a new </a:t>
            </a:r>
            <a:r>
              <a:rPr lang="en-US" b="1" dirty="0">
                <a:solidFill>
                  <a:srgbClr val="C00000"/>
                </a:solidFill>
              </a:rPr>
              <a:t>Web 3.0 </a:t>
            </a:r>
            <a:r>
              <a:rPr lang="en-US" dirty="0"/>
              <a:t>has arrived with </a:t>
            </a:r>
            <a:r>
              <a:rPr lang="en-US" b="1" dirty="0">
                <a:solidFill>
                  <a:srgbClr val="C00000"/>
                </a:solidFill>
              </a:rPr>
              <a:t>semantic technology. </a:t>
            </a:r>
          </a:p>
          <a:p>
            <a:r>
              <a:rPr lang="en-US" b="1" dirty="0" smtClean="0">
                <a:solidFill>
                  <a:srgbClr val="FF0000"/>
                </a:solidFill>
              </a:rPr>
              <a:t>Web </a:t>
            </a:r>
            <a:r>
              <a:rPr lang="en-US" b="1" dirty="0">
                <a:solidFill>
                  <a:srgbClr val="FF0000"/>
                </a:solidFill>
              </a:rPr>
              <a:t>3.0 </a:t>
            </a:r>
            <a:r>
              <a:rPr lang="en-US" dirty="0"/>
              <a:t>means “</a:t>
            </a:r>
            <a:r>
              <a:rPr lang="en-US" b="1" dirty="0">
                <a:solidFill>
                  <a:srgbClr val="FF0000"/>
                </a:solidFill>
              </a:rPr>
              <a:t>Personalization of The Web</a:t>
            </a:r>
            <a:r>
              <a:rPr lang="en-US" dirty="0"/>
              <a:t>”. OR In other words </a:t>
            </a:r>
            <a:r>
              <a:rPr lang="en-US" b="1" dirty="0">
                <a:solidFill>
                  <a:srgbClr val="FF0000"/>
                </a:solidFill>
              </a:rPr>
              <a:t>Web 3.0 </a:t>
            </a:r>
            <a:r>
              <a:rPr lang="en-US" dirty="0"/>
              <a:t>will be about </a:t>
            </a:r>
            <a:r>
              <a:rPr lang="en-US" b="1" dirty="0">
                <a:solidFill>
                  <a:srgbClr val="FF0000"/>
                </a:solidFill>
              </a:rPr>
              <a:t>feeding the information </a:t>
            </a:r>
            <a:r>
              <a:rPr lang="en-US" dirty="0"/>
              <a:t>that you want, and </a:t>
            </a:r>
            <a:r>
              <a:rPr lang="en-US" b="1" dirty="0">
                <a:solidFill>
                  <a:srgbClr val="FF0000"/>
                </a:solidFill>
              </a:rPr>
              <a:t>when you want. </a:t>
            </a:r>
          </a:p>
          <a:p>
            <a:r>
              <a:rPr lang="en-US" b="1" dirty="0">
                <a:solidFill>
                  <a:srgbClr val="FF0000"/>
                </a:solidFill>
              </a:rPr>
              <a:t>Web 3.0 </a:t>
            </a:r>
            <a:r>
              <a:rPr lang="en-US" dirty="0"/>
              <a:t>is mainly under </a:t>
            </a:r>
            <a:r>
              <a:rPr lang="en-US" b="1" dirty="0">
                <a:solidFill>
                  <a:srgbClr val="FF0000"/>
                </a:solidFill>
              </a:rPr>
              <a:t>developing by W3C </a:t>
            </a:r>
            <a:r>
              <a:rPr lang="en-US" dirty="0"/>
              <a:t>to become a reality. </a:t>
            </a:r>
          </a:p>
          <a:p>
            <a:r>
              <a:rPr lang="en-US" b="1" dirty="0">
                <a:solidFill>
                  <a:srgbClr val="FF0000"/>
                </a:solidFill>
              </a:rPr>
              <a:t>RDF, SPARQL &amp; OWL </a:t>
            </a:r>
            <a:r>
              <a:rPr lang="en-US" dirty="0"/>
              <a:t>are the main technologies to be used in </a:t>
            </a:r>
            <a:r>
              <a:rPr lang="en-US" b="1" dirty="0">
                <a:solidFill>
                  <a:srgbClr val="FF0000"/>
                </a:solidFill>
              </a:rPr>
              <a:t>Web 3.0</a:t>
            </a:r>
          </a:p>
          <a:p>
            <a:endParaRPr lang="en-US" dirty="0"/>
          </a:p>
        </p:txBody>
      </p:sp>
      <p:sp>
        <p:nvSpPr>
          <p:cNvPr id="4" name="Slide Number Placeholder 3"/>
          <p:cNvSpPr>
            <a:spLocks noGrp="1"/>
          </p:cNvSpPr>
          <p:nvPr>
            <p:ph type="sldNum" sz="quarter" idx="12"/>
          </p:nvPr>
        </p:nvSpPr>
        <p:spPr/>
        <p:txBody>
          <a:bodyPr/>
          <a:lstStyle/>
          <a:p>
            <a:fld id="{34608EA9-77AD-410A-BA0B-6EE5CF12CFAB}" type="slidenum">
              <a:rPr lang="en-US" smtClean="0"/>
              <a:t>16</a:t>
            </a:fld>
            <a:endParaRPr lang="en-US"/>
          </a:p>
        </p:txBody>
      </p:sp>
    </p:spTree>
    <p:extLst>
      <p:ext uri="{BB962C8B-B14F-4D97-AF65-F5344CB8AC3E}">
        <p14:creationId xmlns:p14="http://schemas.microsoft.com/office/powerpoint/2010/main" val="452313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762000"/>
          </a:xfrm>
        </p:spPr>
        <p:txBody>
          <a:bodyPr/>
          <a:lstStyle/>
          <a:p>
            <a:r>
              <a:rPr lang="en-US" b="1" dirty="0" smtClean="0">
                <a:solidFill>
                  <a:srgbClr val="002060"/>
                </a:solidFill>
              </a:rPr>
              <a:t>Web Design?</a:t>
            </a:r>
            <a:endParaRPr lang="en-US" b="1" dirty="0">
              <a:solidFill>
                <a:srgbClr val="002060"/>
              </a:solidFill>
            </a:endParaRPr>
          </a:p>
        </p:txBody>
      </p:sp>
      <p:sp>
        <p:nvSpPr>
          <p:cNvPr id="3" name="Content Placeholder 2"/>
          <p:cNvSpPr>
            <a:spLocks noGrp="1"/>
          </p:cNvSpPr>
          <p:nvPr>
            <p:ph idx="1"/>
          </p:nvPr>
        </p:nvSpPr>
        <p:spPr>
          <a:xfrm>
            <a:off x="533400" y="1066800"/>
            <a:ext cx="11430000" cy="4267200"/>
          </a:xfrm>
        </p:spPr>
        <p:txBody>
          <a:bodyPr/>
          <a:lstStyle/>
          <a:p>
            <a:r>
              <a:rPr lang="en-US" dirty="0"/>
              <a:t>Web design is a </a:t>
            </a:r>
            <a:r>
              <a:rPr lang="en-US" dirty="0">
                <a:solidFill>
                  <a:srgbClr val="FF0000"/>
                </a:solidFill>
              </a:rPr>
              <a:t>process of conceptualizing, planning, and building a collection of electronic files </a:t>
            </a:r>
            <a:r>
              <a:rPr lang="en-US" dirty="0"/>
              <a:t>that determine the </a:t>
            </a:r>
            <a:r>
              <a:rPr lang="en-US" dirty="0">
                <a:solidFill>
                  <a:srgbClr val="FF0000"/>
                </a:solidFill>
              </a:rPr>
              <a:t>layout, colors, text styles, structure, graphics, images, </a:t>
            </a:r>
            <a:r>
              <a:rPr lang="en-US" dirty="0"/>
              <a:t>and use of interactive features that deliver pages to your site visitors. </a:t>
            </a:r>
            <a:endParaRPr lang="en-US" dirty="0" smtClean="0"/>
          </a:p>
          <a:p>
            <a:r>
              <a:rPr lang="en-US" dirty="0" smtClean="0">
                <a:solidFill>
                  <a:srgbClr val="FF0000"/>
                </a:solidFill>
              </a:rPr>
              <a:t>Professional </a:t>
            </a:r>
            <a:r>
              <a:rPr lang="en-US" dirty="0">
                <a:solidFill>
                  <a:srgbClr val="FF0000"/>
                </a:solidFill>
              </a:rPr>
              <a:t>Web design </a:t>
            </a:r>
            <a:r>
              <a:rPr lang="en-US" dirty="0"/>
              <a:t>helps to make your business </a:t>
            </a:r>
            <a:r>
              <a:rPr lang="en-US" dirty="0">
                <a:solidFill>
                  <a:srgbClr val="FF0000"/>
                </a:solidFill>
              </a:rPr>
              <a:t>appear credible online</a:t>
            </a:r>
            <a:r>
              <a:rPr lang="en-US" dirty="0"/>
              <a:t>.</a:t>
            </a:r>
          </a:p>
        </p:txBody>
      </p:sp>
      <p:sp>
        <p:nvSpPr>
          <p:cNvPr id="4" name="Slide Number Placeholder 3"/>
          <p:cNvSpPr>
            <a:spLocks noGrp="1"/>
          </p:cNvSpPr>
          <p:nvPr>
            <p:ph type="sldNum" sz="quarter" idx="12"/>
          </p:nvPr>
        </p:nvSpPr>
        <p:spPr/>
        <p:txBody>
          <a:bodyPr/>
          <a:lstStyle/>
          <a:p>
            <a:fld id="{34608EA9-77AD-410A-BA0B-6EE5CF12CFAB}" type="slidenum">
              <a:rPr lang="en-US" smtClean="0"/>
              <a:t>17</a:t>
            </a:fld>
            <a:endParaRPr lang="en-US"/>
          </a:p>
        </p:txBody>
      </p:sp>
    </p:spTree>
    <p:extLst>
      <p:ext uri="{BB962C8B-B14F-4D97-AF65-F5344CB8AC3E}">
        <p14:creationId xmlns:p14="http://schemas.microsoft.com/office/powerpoint/2010/main" val="28554891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52400"/>
            <a:ext cx="8686800" cy="762000"/>
          </a:xfrm>
        </p:spPr>
        <p:txBody>
          <a:bodyPr/>
          <a:lstStyle/>
          <a:p>
            <a:r>
              <a:rPr lang="en-US" b="1" dirty="0" smtClean="0">
                <a:solidFill>
                  <a:srgbClr val="002060"/>
                </a:solidFill>
              </a:rPr>
              <a:t>Concepts of Effective Web Design</a:t>
            </a:r>
            <a:endParaRPr lang="en-US" b="1" dirty="0">
              <a:solidFill>
                <a:srgbClr val="002060"/>
              </a:solidFill>
            </a:endParaRPr>
          </a:p>
        </p:txBody>
      </p:sp>
      <p:sp>
        <p:nvSpPr>
          <p:cNvPr id="3" name="Content Placeholder 2"/>
          <p:cNvSpPr>
            <a:spLocks noGrp="1"/>
          </p:cNvSpPr>
          <p:nvPr>
            <p:ph idx="1"/>
          </p:nvPr>
        </p:nvSpPr>
        <p:spPr>
          <a:xfrm>
            <a:off x="457200" y="1066800"/>
            <a:ext cx="11582400" cy="4267200"/>
          </a:xfrm>
        </p:spPr>
        <p:txBody>
          <a:bodyPr>
            <a:normAutofit/>
          </a:bodyPr>
          <a:lstStyle/>
          <a:p>
            <a:r>
              <a:rPr lang="en-US" b="1" dirty="0" smtClean="0">
                <a:solidFill>
                  <a:srgbClr val="FF0000"/>
                </a:solidFill>
              </a:rPr>
              <a:t>Purpose:</a:t>
            </a:r>
            <a:r>
              <a:rPr lang="en-US" b="1" dirty="0" smtClean="0"/>
              <a:t> </a:t>
            </a:r>
            <a:r>
              <a:rPr lang="en-US" dirty="0" smtClean="0"/>
              <a:t>Why developing web site? </a:t>
            </a:r>
          </a:p>
          <a:p>
            <a:r>
              <a:rPr lang="en-US" b="1" dirty="0" smtClean="0">
                <a:solidFill>
                  <a:srgbClr val="FF0000"/>
                </a:solidFill>
              </a:rPr>
              <a:t>Communication:</a:t>
            </a:r>
            <a:r>
              <a:rPr lang="en-US" b="1" dirty="0" smtClean="0"/>
              <a:t> </a:t>
            </a:r>
            <a:r>
              <a:rPr lang="en-US" dirty="0" smtClean="0"/>
              <a:t>Make information easy to read and digest.</a:t>
            </a:r>
          </a:p>
          <a:p>
            <a:r>
              <a:rPr lang="en-US" b="1" dirty="0" smtClean="0">
                <a:solidFill>
                  <a:srgbClr val="FF0000"/>
                </a:solidFill>
              </a:rPr>
              <a:t>Typefaces:</a:t>
            </a:r>
            <a:r>
              <a:rPr lang="en-US" dirty="0" smtClean="0"/>
              <a:t> Font selection should be clear.</a:t>
            </a:r>
          </a:p>
          <a:p>
            <a:r>
              <a:rPr lang="en-US" b="1" dirty="0" smtClean="0">
                <a:solidFill>
                  <a:srgbClr val="FF0000"/>
                </a:solidFill>
              </a:rPr>
              <a:t>Colours:</a:t>
            </a:r>
            <a:r>
              <a:rPr lang="en-US" dirty="0" smtClean="0"/>
              <a:t> Colour combination should be according to web sites.</a:t>
            </a:r>
          </a:p>
          <a:p>
            <a:r>
              <a:rPr lang="en-US" b="1" dirty="0" smtClean="0">
                <a:solidFill>
                  <a:srgbClr val="FF0000"/>
                </a:solidFill>
              </a:rPr>
              <a:t>Images:</a:t>
            </a:r>
            <a:r>
              <a:rPr lang="en-US" dirty="0" smtClean="0">
                <a:solidFill>
                  <a:srgbClr val="FF0000"/>
                </a:solidFill>
              </a:rPr>
              <a:t> </a:t>
            </a:r>
            <a:r>
              <a:rPr lang="en-US" dirty="0" smtClean="0"/>
              <a:t>Related or clear image selection. </a:t>
            </a:r>
          </a:p>
          <a:p>
            <a:r>
              <a:rPr lang="en-US" b="1" dirty="0" smtClean="0">
                <a:solidFill>
                  <a:srgbClr val="FF0000"/>
                </a:solidFill>
              </a:rPr>
              <a:t>Navigation:</a:t>
            </a:r>
            <a:r>
              <a:rPr lang="en-US" dirty="0" smtClean="0"/>
              <a:t> Should follow “three click rule” which means users will be able to find information they are looking for within three clicks.  </a:t>
            </a:r>
            <a:endParaRPr lang="en-US" dirty="0"/>
          </a:p>
        </p:txBody>
      </p:sp>
      <p:sp>
        <p:nvSpPr>
          <p:cNvPr id="4" name="Slide Number Placeholder 3"/>
          <p:cNvSpPr>
            <a:spLocks noGrp="1"/>
          </p:cNvSpPr>
          <p:nvPr>
            <p:ph type="sldNum" sz="quarter" idx="12"/>
          </p:nvPr>
        </p:nvSpPr>
        <p:spPr/>
        <p:txBody>
          <a:bodyPr/>
          <a:lstStyle/>
          <a:p>
            <a:fld id="{34608EA9-77AD-410A-BA0B-6EE5CF12CFAB}" type="slidenum">
              <a:rPr lang="en-US" smtClean="0"/>
              <a:t>18</a:t>
            </a:fld>
            <a:endParaRPr lang="en-US"/>
          </a:p>
        </p:txBody>
      </p:sp>
    </p:spTree>
    <p:extLst>
      <p:ext uri="{BB962C8B-B14F-4D97-AF65-F5344CB8AC3E}">
        <p14:creationId xmlns:p14="http://schemas.microsoft.com/office/powerpoint/2010/main" val="33368349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52400"/>
            <a:ext cx="8686800" cy="762000"/>
          </a:xfrm>
        </p:spPr>
        <p:txBody>
          <a:bodyPr/>
          <a:lstStyle/>
          <a:p>
            <a:r>
              <a:rPr lang="en-US" b="1" dirty="0" smtClean="0">
                <a:solidFill>
                  <a:srgbClr val="002060"/>
                </a:solidFill>
              </a:rPr>
              <a:t>Concepts of Effective Web Design</a:t>
            </a:r>
            <a:endParaRPr lang="en-US" b="1" dirty="0">
              <a:solidFill>
                <a:srgbClr val="002060"/>
              </a:solidFill>
            </a:endParaRPr>
          </a:p>
        </p:txBody>
      </p:sp>
      <p:sp>
        <p:nvSpPr>
          <p:cNvPr id="3" name="Content Placeholder 2"/>
          <p:cNvSpPr>
            <a:spLocks noGrp="1"/>
          </p:cNvSpPr>
          <p:nvPr>
            <p:ph idx="1"/>
          </p:nvPr>
        </p:nvSpPr>
        <p:spPr>
          <a:xfrm>
            <a:off x="457200" y="1143000"/>
            <a:ext cx="11506200" cy="4191000"/>
          </a:xfrm>
        </p:spPr>
        <p:txBody>
          <a:bodyPr>
            <a:normAutofit fontScale="92500" lnSpcReduction="20000"/>
          </a:bodyPr>
          <a:lstStyle/>
          <a:p>
            <a:r>
              <a:rPr lang="en-US" b="1" dirty="0" smtClean="0">
                <a:solidFill>
                  <a:srgbClr val="FF0000"/>
                </a:solidFill>
              </a:rPr>
              <a:t>Grid Based Layouts:</a:t>
            </a:r>
            <a:r>
              <a:rPr lang="en-US" b="1" dirty="0" smtClean="0"/>
              <a:t> </a:t>
            </a:r>
            <a:r>
              <a:rPr lang="en-US" dirty="0" smtClean="0"/>
              <a:t>Do not randomized contents, use grid based layout to arrange content into sections, columns, and boxes. </a:t>
            </a:r>
          </a:p>
          <a:p>
            <a:r>
              <a:rPr lang="en-US" b="1" dirty="0" smtClean="0">
                <a:solidFill>
                  <a:srgbClr val="FF0000"/>
                </a:solidFill>
              </a:rPr>
              <a:t>“F” Pattern Design:</a:t>
            </a:r>
            <a:r>
              <a:rPr lang="en-US" b="1" dirty="0" smtClean="0"/>
              <a:t> </a:t>
            </a:r>
            <a:r>
              <a:rPr lang="en-US" dirty="0" smtClean="0"/>
              <a:t>Follow left to right and top to bottom design pattern is called F pattern.</a:t>
            </a:r>
          </a:p>
          <a:p>
            <a:r>
              <a:rPr lang="en-US" b="1" dirty="0" smtClean="0">
                <a:solidFill>
                  <a:srgbClr val="FF0000"/>
                </a:solidFill>
              </a:rPr>
              <a:t>Load Time:</a:t>
            </a:r>
            <a:r>
              <a:rPr lang="en-US" b="1" dirty="0" smtClean="0"/>
              <a:t> </a:t>
            </a:r>
            <a:r>
              <a:rPr lang="en-US" dirty="0" smtClean="0"/>
              <a:t>Used CSS, JavaScript, </a:t>
            </a:r>
            <a:r>
              <a:rPr lang="en-US" dirty="0" err="1"/>
              <a:t>J</a:t>
            </a:r>
            <a:r>
              <a:rPr lang="en-US" dirty="0" err="1" smtClean="0"/>
              <a:t>Query</a:t>
            </a:r>
            <a:r>
              <a:rPr lang="en-US" dirty="0" smtClean="0"/>
              <a:t> type technologies to make web site load time fast. </a:t>
            </a:r>
          </a:p>
          <a:p>
            <a:r>
              <a:rPr lang="en-US" b="1" dirty="0" smtClean="0">
                <a:solidFill>
                  <a:srgbClr val="FF0000"/>
                </a:solidFill>
              </a:rPr>
              <a:t>Mobile Friendly:</a:t>
            </a:r>
            <a:r>
              <a:rPr lang="en-US" b="1" dirty="0" smtClean="0"/>
              <a:t> </a:t>
            </a:r>
            <a:r>
              <a:rPr lang="en-US" dirty="0" smtClean="0"/>
              <a:t>It is now commonplace to access websites from multiple devices with multiple screen size, so it is important to consider if your website is mobile friendly. Use framework to make responsive website like bootstrap etc. </a:t>
            </a:r>
          </a:p>
        </p:txBody>
      </p:sp>
      <p:sp>
        <p:nvSpPr>
          <p:cNvPr id="4" name="Slide Number Placeholder 3"/>
          <p:cNvSpPr>
            <a:spLocks noGrp="1"/>
          </p:cNvSpPr>
          <p:nvPr>
            <p:ph type="sldNum" sz="quarter" idx="12"/>
          </p:nvPr>
        </p:nvSpPr>
        <p:spPr/>
        <p:txBody>
          <a:bodyPr/>
          <a:lstStyle/>
          <a:p>
            <a:fld id="{34608EA9-77AD-410A-BA0B-6EE5CF12CFAB}" type="slidenum">
              <a:rPr lang="en-US" smtClean="0"/>
              <a:t>19</a:t>
            </a:fld>
            <a:endParaRPr lang="en-US"/>
          </a:p>
        </p:txBody>
      </p:sp>
    </p:spTree>
    <p:extLst>
      <p:ext uri="{BB962C8B-B14F-4D97-AF65-F5344CB8AC3E}">
        <p14:creationId xmlns:p14="http://schemas.microsoft.com/office/powerpoint/2010/main" val="31711371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762000"/>
          </a:xfrm>
        </p:spPr>
        <p:txBody>
          <a:bodyPr/>
          <a:lstStyle/>
          <a:p>
            <a:r>
              <a:rPr lang="en-US" b="1" dirty="0" smtClean="0">
                <a:solidFill>
                  <a:srgbClr val="002060"/>
                </a:solidFill>
              </a:rPr>
              <a:t>What is Internet?</a:t>
            </a:r>
            <a:endParaRPr lang="en-US" b="1" dirty="0">
              <a:solidFill>
                <a:srgbClr val="002060"/>
              </a:solidFill>
            </a:endParaRPr>
          </a:p>
        </p:txBody>
      </p:sp>
      <p:sp>
        <p:nvSpPr>
          <p:cNvPr id="3" name="Content Placeholder 2"/>
          <p:cNvSpPr>
            <a:spLocks noGrp="1"/>
          </p:cNvSpPr>
          <p:nvPr>
            <p:ph idx="1"/>
          </p:nvPr>
        </p:nvSpPr>
        <p:spPr>
          <a:xfrm>
            <a:off x="1676400" y="990601"/>
            <a:ext cx="8839200" cy="2438400"/>
          </a:xfrm>
        </p:spPr>
        <p:txBody>
          <a:bodyPr/>
          <a:lstStyle/>
          <a:p>
            <a:r>
              <a:rPr lang="en-US" dirty="0" smtClean="0"/>
              <a:t>Internet is a </a:t>
            </a:r>
            <a:r>
              <a:rPr lang="en-US" dirty="0" smtClean="0">
                <a:solidFill>
                  <a:srgbClr val="FF0000"/>
                </a:solidFill>
              </a:rPr>
              <a:t>decentralized network.</a:t>
            </a:r>
          </a:p>
          <a:p>
            <a:r>
              <a:rPr lang="en-US" dirty="0" smtClean="0"/>
              <a:t>It is </a:t>
            </a:r>
            <a:r>
              <a:rPr lang="en-US" dirty="0" smtClean="0">
                <a:solidFill>
                  <a:srgbClr val="FF0000"/>
                </a:solidFill>
              </a:rPr>
              <a:t>network of networks</a:t>
            </a:r>
            <a:r>
              <a:rPr lang="en-US" dirty="0" smtClean="0"/>
              <a:t>. </a:t>
            </a:r>
          </a:p>
          <a:p>
            <a:r>
              <a:rPr lang="en-US" dirty="0" smtClean="0"/>
              <a:t>It is the medium to </a:t>
            </a:r>
            <a:r>
              <a:rPr lang="en-US" dirty="0" smtClean="0">
                <a:solidFill>
                  <a:srgbClr val="FF0000"/>
                </a:solidFill>
              </a:rPr>
              <a:t>exchange information </a:t>
            </a:r>
            <a:r>
              <a:rPr lang="en-US" dirty="0" smtClean="0"/>
              <a:t>using </a:t>
            </a:r>
            <a:r>
              <a:rPr lang="en-US" dirty="0" smtClean="0">
                <a:solidFill>
                  <a:srgbClr val="FF0000"/>
                </a:solidFill>
              </a:rPr>
              <a:t>standard Internet Protocols.</a:t>
            </a:r>
          </a:p>
          <a:p>
            <a:pPr marL="0" indent="0">
              <a:buNone/>
            </a:pPr>
            <a:endParaRPr lang="en-US" dirty="0"/>
          </a:p>
        </p:txBody>
      </p:sp>
      <p:pic>
        <p:nvPicPr>
          <p:cNvPr id="1027" name="Picture 3" descr="C:\Users\GeniusVIPIN007\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228109"/>
            <a:ext cx="5703277" cy="36576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34608EA9-77AD-410A-BA0B-6EE5CF12CFAB}" type="slidenum">
              <a:rPr lang="en-US" smtClean="0"/>
              <a:t>2</a:t>
            </a:fld>
            <a:endParaRPr lang="en-US"/>
          </a:p>
        </p:txBody>
      </p:sp>
    </p:spTree>
    <p:extLst>
      <p:ext uri="{BB962C8B-B14F-4D97-AF65-F5344CB8AC3E}">
        <p14:creationId xmlns:p14="http://schemas.microsoft.com/office/powerpoint/2010/main" val="961646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
            <a:ext cx="8686800" cy="685800"/>
          </a:xfrm>
        </p:spPr>
        <p:txBody>
          <a:bodyPr>
            <a:normAutofit fontScale="90000"/>
          </a:bodyPr>
          <a:lstStyle/>
          <a:p>
            <a:r>
              <a:rPr lang="en-US" b="1" dirty="0" smtClean="0">
                <a:solidFill>
                  <a:srgbClr val="002060"/>
                </a:solidFill>
              </a:rPr>
              <a:t>Web Design Issues</a:t>
            </a:r>
            <a:endParaRPr lang="en-US" b="1" dirty="0">
              <a:solidFill>
                <a:srgbClr val="002060"/>
              </a:solidFill>
            </a:endParaRPr>
          </a:p>
        </p:txBody>
      </p:sp>
      <p:sp>
        <p:nvSpPr>
          <p:cNvPr id="3" name="Content Placeholder 2"/>
          <p:cNvSpPr>
            <a:spLocks noGrp="1"/>
          </p:cNvSpPr>
          <p:nvPr>
            <p:ph idx="1"/>
          </p:nvPr>
        </p:nvSpPr>
        <p:spPr>
          <a:xfrm>
            <a:off x="533400" y="1066800"/>
            <a:ext cx="11430000" cy="4267200"/>
          </a:xfrm>
        </p:spPr>
        <p:txBody>
          <a:bodyPr>
            <a:normAutofit fontScale="70000" lnSpcReduction="20000"/>
          </a:bodyPr>
          <a:lstStyle/>
          <a:p>
            <a:r>
              <a:rPr lang="en-US" b="1" dirty="0" smtClean="0">
                <a:solidFill>
                  <a:srgbClr val="FF0000"/>
                </a:solidFill>
              </a:rPr>
              <a:t>Browser Issues</a:t>
            </a:r>
          </a:p>
          <a:p>
            <a:pPr lvl="1"/>
            <a:r>
              <a:rPr lang="en-US" dirty="0" smtClean="0"/>
              <a:t>Web sites are not default compatible on all browser. </a:t>
            </a:r>
          </a:p>
          <a:p>
            <a:pPr lvl="1"/>
            <a:r>
              <a:rPr lang="en-US" dirty="0" smtClean="0"/>
              <a:t>We have to write separate code for all browser on which we want to run web site. </a:t>
            </a:r>
          </a:p>
          <a:p>
            <a:pPr lvl="1"/>
            <a:r>
              <a:rPr lang="en-US" dirty="0" smtClean="0"/>
              <a:t>Some web page open good on chrome or some on Firefox. We have to check it while web development process and try to make web site as much as responsive that it should automatically check on which browser it is opening and response according to that browser. </a:t>
            </a:r>
          </a:p>
          <a:p>
            <a:r>
              <a:rPr lang="en-US" b="1" dirty="0" smtClean="0">
                <a:solidFill>
                  <a:srgbClr val="FF0000"/>
                </a:solidFill>
              </a:rPr>
              <a:t>Bandwidth and Cache Issues</a:t>
            </a:r>
          </a:p>
          <a:p>
            <a:pPr lvl="1"/>
            <a:r>
              <a:rPr lang="en-US" dirty="0" smtClean="0"/>
              <a:t>For hosting web sites, we need large bandwidth as much as web site need. </a:t>
            </a:r>
          </a:p>
          <a:p>
            <a:pPr lvl="1"/>
            <a:r>
              <a:rPr lang="en-US" dirty="0" smtClean="0"/>
              <a:t>Heavy loaded web sites must have large bandwidth. </a:t>
            </a:r>
          </a:p>
          <a:p>
            <a:pPr lvl="1"/>
            <a:r>
              <a:rPr lang="en-US" dirty="0" smtClean="0"/>
              <a:t>Before hosting web site, we have to pre-checked how much bandwidth is required for web site. Not only that time to time we have to analysis and arrange bandwidth according to load on web site. </a:t>
            </a:r>
          </a:p>
          <a:p>
            <a:pPr lvl="1"/>
            <a:r>
              <a:rPr lang="en-US" dirty="0" smtClean="0"/>
              <a:t>If we cannot increase bandwidth by some reason than we may have cache server to overcome bandwidth need for that web site. </a:t>
            </a:r>
          </a:p>
        </p:txBody>
      </p:sp>
      <p:sp>
        <p:nvSpPr>
          <p:cNvPr id="4" name="Slide Number Placeholder 3"/>
          <p:cNvSpPr>
            <a:spLocks noGrp="1"/>
          </p:cNvSpPr>
          <p:nvPr>
            <p:ph type="sldNum" sz="quarter" idx="12"/>
          </p:nvPr>
        </p:nvSpPr>
        <p:spPr/>
        <p:txBody>
          <a:bodyPr/>
          <a:lstStyle/>
          <a:p>
            <a:fld id="{34608EA9-77AD-410A-BA0B-6EE5CF12CFAB}" type="slidenum">
              <a:rPr lang="en-US" smtClean="0"/>
              <a:t>20</a:t>
            </a:fld>
            <a:endParaRPr lang="en-US"/>
          </a:p>
        </p:txBody>
      </p:sp>
    </p:spTree>
    <p:extLst>
      <p:ext uri="{BB962C8B-B14F-4D97-AF65-F5344CB8AC3E}">
        <p14:creationId xmlns:p14="http://schemas.microsoft.com/office/powerpoint/2010/main" val="30197365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
            <a:ext cx="8686800" cy="685800"/>
          </a:xfrm>
        </p:spPr>
        <p:txBody>
          <a:bodyPr>
            <a:normAutofit fontScale="90000"/>
          </a:bodyPr>
          <a:lstStyle/>
          <a:p>
            <a:r>
              <a:rPr lang="en-US" b="1" dirty="0" smtClean="0">
                <a:solidFill>
                  <a:srgbClr val="002060"/>
                </a:solidFill>
              </a:rPr>
              <a:t>Web Design Issues</a:t>
            </a:r>
            <a:endParaRPr lang="en-US" b="1" dirty="0">
              <a:solidFill>
                <a:srgbClr val="002060"/>
              </a:solidFill>
            </a:endParaRPr>
          </a:p>
        </p:txBody>
      </p:sp>
      <p:sp>
        <p:nvSpPr>
          <p:cNvPr id="3" name="Content Placeholder 2"/>
          <p:cNvSpPr>
            <a:spLocks noGrp="1"/>
          </p:cNvSpPr>
          <p:nvPr>
            <p:ph idx="1"/>
          </p:nvPr>
        </p:nvSpPr>
        <p:spPr>
          <a:xfrm>
            <a:off x="533400" y="1066800"/>
            <a:ext cx="11430000" cy="4191000"/>
          </a:xfrm>
        </p:spPr>
        <p:txBody>
          <a:bodyPr>
            <a:normAutofit fontScale="85000" lnSpcReduction="20000"/>
          </a:bodyPr>
          <a:lstStyle/>
          <a:p>
            <a:r>
              <a:rPr lang="en-US" b="1" dirty="0" smtClean="0">
                <a:solidFill>
                  <a:srgbClr val="FF0000"/>
                </a:solidFill>
              </a:rPr>
              <a:t>Display Resolution Issues</a:t>
            </a:r>
          </a:p>
          <a:p>
            <a:pPr lvl="1"/>
            <a:r>
              <a:rPr lang="en-US" dirty="0" smtClean="0"/>
              <a:t>Resolution is the biggest issue in web site development.</a:t>
            </a:r>
          </a:p>
          <a:p>
            <a:pPr lvl="1"/>
            <a:r>
              <a:rPr lang="en-US" dirty="0" smtClean="0"/>
              <a:t>Each and every device have different display or resolution setting. </a:t>
            </a:r>
          </a:p>
          <a:p>
            <a:pPr lvl="1"/>
            <a:r>
              <a:rPr lang="en-US" dirty="0" smtClean="0"/>
              <a:t>Good web site should be responsive.  Responsive web site automatically adjust it display or resolution according to screen size. </a:t>
            </a:r>
          </a:p>
          <a:p>
            <a:r>
              <a:rPr lang="en-US" b="1" dirty="0" smtClean="0">
                <a:solidFill>
                  <a:srgbClr val="FF0000"/>
                </a:solidFill>
              </a:rPr>
              <a:t>Look and Feel Issues</a:t>
            </a:r>
          </a:p>
          <a:p>
            <a:pPr lvl="1"/>
            <a:r>
              <a:rPr lang="en-US" dirty="0" smtClean="0"/>
              <a:t>Look and Feel of web site should be selected as per the purpose or goal of web site development. </a:t>
            </a:r>
          </a:p>
          <a:p>
            <a:pPr lvl="1"/>
            <a:r>
              <a:rPr lang="en-US" dirty="0" smtClean="0"/>
              <a:t>Good web site look and feel always match with its purpose. </a:t>
            </a:r>
          </a:p>
          <a:p>
            <a:pPr lvl="1"/>
            <a:r>
              <a:rPr lang="en-US" dirty="0" smtClean="0"/>
              <a:t>It is also biggest issues to match look and feel of web site according to goal of web site development. </a:t>
            </a:r>
          </a:p>
        </p:txBody>
      </p:sp>
      <p:sp>
        <p:nvSpPr>
          <p:cNvPr id="4" name="Slide Number Placeholder 3"/>
          <p:cNvSpPr>
            <a:spLocks noGrp="1"/>
          </p:cNvSpPr>
          <p:nvPr>
            <p:ph type="sldNum" sz="quarter" idx="12"/>
          </p:nvPr>
        </p:nvSpPr>
        <p:spPr/>
        <p:txBody>
          <a:bodyPr/>
          <a:lstStyle/>
          <a:p>
            <a:fld id="{34608EA9-77AD-410A-BA0B-6EE5CF12CFAB}" type="slidenum">
              <a:rPr lang="en-US" smtClean="0"/>
              <a:t>21</a:t>
            </a:fld>
            <a:endParaRPr lang="en-US"/>
          </a:p>
        </p:txBody>
      </p:sp>
    </p:spTree>
    <p:extLst>
      <p:ext uri="{BB962C8B-B14F-4D97-AF65-F5344CB8AC3E}">
        <p14:creationId xmlns:p14="http://schemas.microsoft.com/office/powerpoint/2010/main" val="32974339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
            <a:ext cx="8686800" cy="685800"/>
          </a:xfrm>
        </p:spPr>
        <p:txBody>
          <a:bodyPr>
            <a:normAutofit fontScale="90000"/>
          </a:bodyPr>
          <a:lstStyle/>
          <a:p>
            <a:r>
              <a:rPr lang="en-US" b="1" dirty="0" smtClean="0">
                <a:solidFill>
                  <a:srgbClr val="002060"/>
                </a:solidFill>
              </a:rPr>
              <a:t>Web Design Issues</a:t>
            </a:r>
            <a:endParaRPr lang="en-US" b="1" dirty="0">
              <a:solidFill>
                <a:srgbClr val="002060"/>
              </a:solidFill>
            </a:endParaRPr>
          </a:p>
        </p:txBody>
      </p:sp>
      <p:sp>
        <p:nvSpPr>
          <p:cNvPr id="3" name="Content Placeholder 2"/>
          <p:cNvSpPr>
            <a:spLocks noGrp="1"/>
          </p:cNvSpPr>
          <p:nvPr>
            <p:ph idx="1"/>
          </p:nvPr>
        </p:nvSpPr>
        <p:spPr>
          <a:xfrm>
            <a:off x="457200" y="1143000"/>
            <a:ext cx="11506200" cy="4114800"/>
          </a:xfrm>
        </p:spPr>
        <p:txBody>
          <a:bodyPr>
            <a:normAutofit fontScale="85000" lnSpcReduction="10000"/>
          </a:bodyPr>
          <a:lstStyle/>
          <a:p>
            <a:r>
              <a:rPr lang="en-US" b="1" dirty="0" smtClean="0">
                <a:solidFill>
                  <a:srgbClr val="FF0000"/>
                </a:solidFill>
              </a:rPr>
              <a:t>Page Layout and Linking Issues</a:t>
            </a:r>
          </a:p>
          <a:p>
            <a:pPr lvl="1"/>
            <a:r>
              <a:rPr lang="en-US" dirty="0" smtClean="0"/>
              <a:t>Page layout and linking is also an issues in web development. </a:t>
            </a:r>
          </a:p>
          <a:p>
            <a:pPr lvl="1"/>
            <a:r>
              <a:rPr lang="en-US" dirty="0" smtClean="0"/>
              <a:t>Page layout and linking of web page should be according to the goal of web site development. </a:t>
            </a:r>
          </a:p>
          <a:p>
            <a:pPr lvl="1"/>
            <a:r>
              <a:rPr lang="en-US" dirty="0" smtClean="0"/>
              <a:t>Only web site goal oriented web page should be layout and linked for develop web site. </a:t>
            </a:r>
          </a:p>
          <a:p>
            <a:r>
              <a:rPr lang="en-US" b="1" dirty="0" smtClean="0">
                <a:solidFill>
                  <a:srgbClr val="FF0000"/>
                </a:solidFill>
              </a:rPr>
              <a:t>User Centric Design Issues</a:t>
            </a:r>
          </a:p>
          <a:p>
            <a:pPr lvl="1"/>
            <a:r>
              <a:rPr lang="en-US" dirty="0" smtClean="0"/>
              <a:t>Web site design should be interactive and user friendly. </a:t>
            </a:r>
          </a:p>
          <a:p>
            <a:pPr lvl="1"/>
            <a:r>
              <a:rPr lang="en-US" dirty="0" smtClean="0"/>
              <a:t>User friendly web design is plus point in web site popularity like Windows operating system is more user friendly as compare to Linux (but Linux is more secure). </a:t>
            </a:r>
          </a:p>
        </p:txBody>
      </p:sp>
      <p:sp>
        <p:nvSpPr>
          <p:cNvPr id="4" name="Slide Number Placeholder 3"/>
          <p:cNvSpPr>
            <a:spLocks noGrp="1"/>
          </p:cNvSpPr>
          <p:nvPr>
            <p:ph type="sldNum" sz="quarter" idx="12"/>
          </p:nvPr>
        </p:nvSpPr>
        <p:spPr/>
        <p:txBody>
          <a:bodyPr/>
          <a:lstStyle/>
          <a:p>
            <a:fld id="{34608EA9-77AD-410A-BA0B-6EE5CF12CFAB}" type="slidenum">
              <a:rPr lang="en-US" smtClean="0"/>
              <a:t>22</a:t>
            </a:fld>
            <a:endParaRPr lang="en-US"/>
          </a:p>
        </p:txBody>
      </p:sp>
    </p:spTree>
    <p:extLst>
      <p:ext uri="{BB962C8B-B14F-4D97-AF65-F5344CB8AC3E}">
        <p14:creationId xmlns:p14="http://schemas.microsoft.com/office/powerpoint/2010/main" val="11548148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
            <a:ext cx="8686800" cy="685800"/>
          </a:xfrm>
        </p:spPr>
        <p:txBody>
          <a:bodyPr>
            <a:normAutofit fontScale="90000"/>
          </a:bodyPr>
          <a:lstStyle/>
          <a:p>
            <a:r>
              <a:rPr lang="en-US" b="1" dirty="0" smtClean="0">
                <a:solidFill>
                  <a:srgbClr val="002060"/>
                </a:solidFill>
              </a:rPr>
              <a:t>Web Design Issues</a:t>
            </a:r>
            <a:endParaRPr lang="en-US" b="1" dirty="0">
              <a:solidFill>
                <a:srgbClr val="002060"/>
              </a:solidFill>
            </a:endParaRPr>
          </a:p>
        </p:txBody>
      </p:sp>
      <p:sp>
        <p:nvSpPr>
          <p:cNvPr id="3" name="Content Placeholder 2"/>
          <p:cNvSpPr>
            <a:spLocks noGrp="1"/>
          </p:cNvSpPr>
          <p:nvPr>
            <p:ph idx="1"/>
          </p:nvPr>
        </p:nvSpPr>
        <p:spPr>
          <a:xfrm>
            <a:off x="457200" y="1143000"/>
            <a:ext cx="11430000" cy="4191000"/>
          </a:xfrm>
        </p:spPr>
        <p:txBody>
          <a:bodyPr>
            <a:normAutofit/>
          </a:bodyPr>
          <a:lstStyle/>
          <a:p>
            <a:r>
              <a:rPr lang="en-US" b="1" dirty="0" smtClean="0">
                <a:solidFill>
                  <a:srgbClr val="FF0000"/>
                </a:solidFill>
              </a:rPr>
              <a:t>Sitemap Issues</a:t>
            </a:r>
          </a:p>
          <a:p>
            <a:pPr lvl="1"/>
            <a:r>
              <a:rPr lang="en-US" dirty="0" smtClean="0"/>
              <a:t>Web site should have Sitemap. </a:t>
            </a:r>
          </a:p>
          <a:p>
            <a:pPr lvl="1"/>
            <a:r>
              <a:rPr lang="en-US" dirty="0" smtClean="0"/>
              <a:t>It should be clear and concise. </a:t>
            </a:r>
          </a:p>
          <a:p>
            <a:r>
              <a:rPr lang="en-US" b="1" dirty="0" smtClean="0">
                <a:solidFill>
                  <a:srgbClr val="FF0000"/>
                </a:solidFill>
              </a:rPr>
              <a:t>Planning and Publishing Issues</a:t>
            </a:r>
          </a:p>
          <a:p>
            <a:pPr lvl="1"/>
            <a:r>
              <a:rPr lang="en-US" dirty="0" smtClean="0"/>
              <a:t>Publishing of web site should be with proper planning. </a:t>
            </a:r>
          </a:p>
          <a:p>
            <a:pPr lvl="1"/>
            <a:r>
              <a:rPr lang="en-US" dirty="0" smtClean="0"/>
              <a:t>When, Where and How are three questions for web site publishing that should be clear before hosting or publishing web site. </a:t>
            </a:r>
          </a:p>
        </p:txBody>
      </p:sp>
      <p:sp>
        <p:nvSpPr>
          <p:cNvPr id="4" name="Slide Number Placeholder 3"/>
          <p:cNvSpPr>
            <a:spLocks noGrp="1"/>
          </p:cNvSpPr>
          <p:nvPr>
            <p:ph type="sldNum" sz="quarter" idx="12"/>
          </p:nvPr>
        </p:nvSpPr>
        <p:spPr/>
        <p:txBody>
          <a:bodyPr/>
          <a:lstStyle/>
          <a:p>
            <a:fld id="{34608EA9-77AD-410A-BA0B-6EE5CF12CFAB}" type="slidenum">
              <a:rPr lang="en-US" smtClean="0"/>
              <a:t>23</a:t>
            </a:fld>
            <a:endParaRPr lang="en-US"/>
          </a:p>
        </p:txBody>
      </p:sp>
    </p:spTree>
    <p:extLst>
      <p:ext uri="{BB962C8B-B14F-4D97-AF65-F5344CB8AC3E}">
        <p14:creationId xmlns:p14="http://schemas.microsoft.com/office/powerpoint/2010/main" val="782609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
            <a:ext cx="8686800" cy="685800"/>
          </a:xfrm>
        </p:spPr>
        <p:txBody>
          <a:bodyPr>
            <a:normAutofit fontScale="90000"/>
          </a:bodyPr>
          <a:lstStyle/>
          <a:p>
            <a:r>
              <a:rPr lang="en-US" b="1" dirty="0" smtClean="0">
                <a:solidFill>
                  <a:srgbClr val="002060"/>
                </a:solidFill>
              </a:rPr>
              <a:t>Web Design Issues</a:t>
            </a:r>
            <a:endParaRPr lang="en-US" b="1" dirty="0">
              <a:solidFill>
                <a:srgbClr val="002060"/>
              </a:solidFill>
            </a:endParaRPr>
          </a:p>
        </p:txBody>
      </p:sp>
      <p:sp>
        <p:nvSpPr>
          <p:cNvPr id="3" name="Content Placeholder 2"/>
          <p:cNvSpPr>
            <a:spLocks noGrp="1"/>
          </p:cNvSpPr>
          <p:nvPr>
            <p:ph idx="1"/>
          </p:nvPr>
        </p:nvSpPr>
        <p:spPr>
          <a:xfrm>
            <a:off x="533400" y="1066800"/>
            <a:ext cx="11506200" cy="4267200"/>
          </a:xfrm>
        </p:spPr>
        <p:txBody>
          <a:bodyPr>
            <a:normAutofit/>
          </a:bodyPr>
          <a:lstStyle/>
          <a:p>
            <a:r>
              <a:rPr lang="en-US" b="1" dirty="0" smtClean="0">
                <a:solidFill>
                  <a:srgbClr val="FF0000"/>
                </a:solidFill>
              </a:rPr>
              <a:t>Designing Effective Navigation Issues</a:t>
            </a:r>
          </a:p>
          <a:p>
            <a:pPr lvl="1"/>
            <a:r>
              <a:rPr lang="en-US" dirty="0" smtClean="0"/>
              <a:t>Navigation should be user centric and user friendly. </a:t>
            </a:r>
          </a:p>
          <a:p>
            <a:pPr lvl="1"/>
            <a:r>
              <a:rPr lang="en-US" dirty="0" smtClean="0"/>
              <a:t>It should be clear and concise. </a:t>
            </a:r>
          </a:p>
          <a:p>
            <a:pPr lvl="1"/>
            <a:r>
              <a:rPr lang="en-US" dirty="0" smtClean="0"/>
              <a:t>It should be proper and complete. </a:t>
            </a:r>
          </a:p>
          <a:p>
            <a:pPr lvl="1"/>
            <a:r>
              <a:rPr lang="en-US" dirty="0" smtClean="0"/>
              <a:t>Web page linking in navigation should be according to goal of web site. </a:t>
            </a:r>
            <a:endParaRPr lang="en-US" dirty="0"/>
          </a:p>
        </p:txBody>
      </p:sp>
      <p:sp>
        <p:nvSpPr>
          <p:cNvPr id="4" name="Slide Number Placeholder 3"/>
          <p:cNvSpPr>
            <a:spLocks noGrp="1"/>
          </p:cNvSpPr>
          <p:nvPr>
            <p:ph type="sldNum" sz="quarter" idx="12"/>
          </p:nvPr>
        </p:nvSpPr>
        <p:spPr/>
        <p:txBody>
          <a:bodyPr/>
          <a:lstStyle/>
          <a:p>
            <a:fld id="{34608EA9-77AD-410A-BA0B-6EE5CF12CFAB}" type="slidenum">
              <a:rPr lang="en-US" smtClean="0"/>
              <a:t>24</a:t>
            </a:fld>
            <a:endParaRPr lang="en-US"/>
          </a:p>
        </p:txBody>
      </p:sp>
    </p:spTree>
    <p:extLst>
      <p:ext uri="{BB962C8B-B14F-4D97-AF65-F5344CB8AC3E}">
        <p14:creationId xmlns:p14="http://schemas.microsoft.com/office/powerpoint/2010/main" val="20109454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715962"/>
          </a:xfrm>
        </p:spPr>
        <p:txBody>
          <a:bodyPr>
            <a:normAutofit fontScale="90000"/>
          </a:bodyPr>
          <a:lstStyle/>
          <a:p>
            <a:r>
              <a:rPr lang="en-US" b="1" dirty="0" smtClean="0">
                <a:solidFill>
                  <a:srgbClr val="002060"/>
                </a:solidFill>
              </a:rPr>
              <a:t>Assignment Questions</a:t>
            </a:r>
            <a:endParaRPr lang="en-US" b="1" dirty="0">
              <a:solidFill>
                <a:srgbClr val="002060"/>
              </a:solidFill>
            </a:endParaRPr>
          </a:p>
        </p:txBody>
      </p:sp>
      <p:sp>
        <p:nvSpPr>
          <p:cNvPr id="3" name="Content Placeholder 2"/>
          <p:cNvSpPr>
            <a:spLocks noGrp="1"/>
          </p:cNvSpPr>
          <p:nvPr>
            <p:ph idx="1"/>
          </p:nvPr>
        </p:nvSpPr>
        <p:spPr>
          <a:xfrm>
            <a:off x="533400" y="1143000"/>
            <a:ext cx="11430000" cy="4191000"/>
          </a:xfrm>
        </p:spPr>
        <p:txBody>
          <a:bodyPr>
            <a:normAutofit fontScale="85000" lnSpcReduction="20000"/>
          </a:bodyPr>
          <a:lstStyle/>
          <a:p>
            <a:r>
              <a:rPr lang="en-US" dirty="0" smtClean="0"/>
              <a:t>How WWW is different from Internet?</a:t>
            </a:r>
          </a:p>
          <a:p>
            <a:r>
              <a:rPr lang="en-US" dirty="0" smtClean="0"/>
              <a:t>What is role of HTTP in WWW? </a:t>
            </a:r>
          </a:p>
          <a:p>
            <a:r>
              <a:rPr lang="en-US" dirty="0" smtClean="0"/>
              <a:t>Explain HTTP request and response model.</a:t>
            </a:r>
          </a:p>
          <a:p>
            <a:r>
              <a:rPr lang="en-US" dirty="0" smtClean="0"/>
              <a:t>Differentiate HTTP with HTTPS.</a:t>
            </a:r>
          </a:p>
          <a:p>
            <a:r>
              <a:rPr lang="en-US" dirty="0" smtClean="0"/>
              <a:t>What is the role of Web Browser? Give the name of 5 browsers.</a:t>
            </a:r>
          </a:p>
          <a:p>
            <a:r>
              <a:rPr lang="en-US" dirty="0" smtClean="0"/>
              <a:t>What is use of Web Server? Give at least 5 web server name. </a:t>
            </a:r>
          </a:p>
          <a:p>
            <a:r>
              <a:rPr lang="en-US" dirty="0" smtClean="0"/>
              <a:t>Compare Web 2.0 with Web 3.0. </a:t>
            </a:r>
          </a:p>
          <a:p>
            <a:r>
              <a:rPr lang="en-US" dirty="0" smtClean="0"/>
              <a:t>Explain the concepts of effective web designing. </a:t>
            </a:r>
          </a:p>
          <a:p>
            <a:r>
              <a:rPr lang="en-US" dirty="0" smtClean="0"/>
              <a:t>How web designing issues affect web development process. Explain with proper examples. </a:t>
            </a:r>
            <a:endParaRPr lang="en-US" dirty="0"/>
          </a:p>
        </p:txBody>
      </p:sp>
      <p:sp>
        <p:nvSpPr>
          <p:cNvPr id="4" name="Slide Number Placeholder 3"/>
          <p:cNvSpPr>
            <a:spLocks noGrp="1"/>
          </p:cNvSpPr>
          <p:nvPr>
            <p:ph type="sldNum" sz="quarter" idx="12"/>
          </p:nvPr>
        </p:nvSpPr>
        <p:spPr/>
        <p:txBody>
          <a:bodyPr/>
          <a:lstStyle/>
          <a:p>
            <a:fld id="{34608EA9-77AD-410A-BA0B-6EE5CF12CFAB}" type="slidenum">
              <a:rPr lang="en-US" smtClean="0"/>
              <a:t>25</a:t>
            </a:fld>
            <a:endParaRPr lang="en-US"/>
          </a:p>
        </p:txBody>
      </p:sp>
    </p:spTree>
    <p:extLst>
      <p:ext uri="{BB962C8B-B14F-4D97-AF65-F5344CB8AC3E}">
        <p14:creationId xmlns:p14="http://schemas.microsoft.com/office/powerpoint/2010/main" val="1989409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11506200" cy="4191000"/>
          </a:xfrm>
        </p:spPr>
        <p:txBody>
          <a:bodyPr>
            <a:normAutofit/>
          </a:bodyPr>
          <a:lstStyle/>
          <a:p>
            <a:r>
              <a:rPr lang="en-US" b="1" dirty="0" smtClean="0">
                <a:solidFill>
                  <a:srgbClr val="00B050"/>
                </a:solidFill>
              </a:rPr>
              <a:t>Thank You</a:t>
            </a:r>
            <a:endParaRPr lang="en-US" b="1" dirty="0">
              <a:solidFill>
                <a:srgbClr val="00B050"/>
              </a:solidFill>
            </a:endParaRPr>
          </a:p>
        </p:txBody>
      </p:sp>
      <p:sp>
        <p:nvSpPr>
          <p:cNvPr id="3" name="Slide Number Placeholder 2"/>
          <p:cNvSpPr>
            <a:spLocks noGrp="1"/>
          </p:cNvSpPr>
          <p:nvPr>
            <p:ph type="sldNum" sz="quarter" idx="12"/>
          </p:nvPr>
        </p:nvSpPr>
        <p:spPr/>
        <p:txBody>
          <a:bodyPr/>
          <a:lstStyle/>
          <a:p>
            <a:fld id="{34608EA9-77AD-410A-BA0B-6EE5CF12CFAB}" type="slidenum">
              <a:rPr lang="en-US" smtClean="0"/>
              <a:t>26</a:t>
            </a:fld>
            <a:endParaRPr lang="en-US"/>
          </a:p>
        </p:txBody>
      </p:sp>
    </p:spTree>
    <p:extLst>
      <p:ext uri="{BB962C8B-B14F-4D97-AF65-F5344CB8AC3E}">
        <p14:creationId xmlns:p14="http://schemas.microsoft.com/office/powerpoint/2010/main" val="3668633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914400"/>
          </a:xfrm>
        </p:spPr>
        <p:txBody>
          <a:bodyPr/>
          <a:lstStyle/>
          <a:p>
            <a:r>
              <a:rPr lang="en-US" b="1" dirty="0" smtClean="0">
                <a:solidFill>
                  <a:srgbClr val="002060"/>
                </a:solidFill>
              </a:rPr>
              <a:t>WWW(World Wide Web)?</a:t>
            </a:r>
            <a:endParaRPr lang="en-US" b="1" dirty="0">
              <a:solidFill>
                <a:srgbClr val="002060"/>
              </a:solidFill>
            </a:endParaRPr>
          </a:p>
        </p:txBody>
      </p:sp>
      <p:sp>
        <p:nvSpPr>
          <p:cNvPr id="3" name="Content Placeholder 2"/>
          <p:cNvSpPr>
            <a:spLocks noGrp="1"/>
          </p:cNvSpPr>
          <p:nvPr>
            <p:ph idx="1"/>
          </p:nvPr>
        </p:nvSpPr>
        <p:spPr>
          <a:xfrm>
            <a:off x="609599" y="1371599"/>
            <a:ext cx="11277601" cy="3810001"/>
          </a:xfrm>
        </p:spPr>
        <p:txBody>
          <a:bodyPr/>
          <a:lstStyle/>
          <a:p>
            <a:r>
              <a:rPr lang="en-US" dirty="0" smtClean="0"/>
              <a:t>It is</a:t>
            </a:r>
            <a:r>
              <a:rPr lang="en-US" dirty="0"/>
              <a:t> an </a:t>
            </a:r>
            <a:r>
              <a:rPr lang="en-US" dirty="0">
                <a:solidFill>
                  <a:srgbClr val="FF0000"/>
                </a:solidFill>
              </a:rPr>
              <a:t>information space </a:t>
            </a:r>
            <a:r>
              <a:rPr lang="en-US" dirty="0"/>
              <a:t>where documents and other web resources are identified by </a:t>
            </a:r>
            <a:r>
              <a:rPr lang="en-US" dirty="0">
                <a:solidFill>
                  <a:srgbClr val="FF0000"/>
                </a:solidFill>
              </a:rPr>
              <a:t>Uniform Resource Locators (URLs)</a:t>
            </a:r>
            <a:r>
              <a:rPr lang="en-US" dirty="0"/>
              <a:t>, interlinked by hypertext links, and can be accessed via the Internet. English scientist </a:t>
            </a:r>
            <a:r>
              <a:rPr lang="en-US" dirty="0">
                <a:solidFill>
                  <a:srgbClr val="FF0000"/>
                </a:solidFill>
              </a:rPr>
              <a:t>Tim Berners-Lee invented the World Wide Web in 1989.</a:t>
            </a:r>
          </a:p>
        </p:txBody>
      </p:sp>
      <p:sp>
        <p:nvSpPr>
          <p:cNvPr id="4" name="Slide Number Placeholder 3"/>
          <p:cNvSpPr>
            <a:spLocks noGrp="1"/>
          </p:cNvSpPr>
          <p:nvPr>
            <p:ph type="sldNum" sz="quarter" idx="12"/>
          </p:nvPr>
        </p:nvSpPr>
        <p:spPr/>
        <p:txBody>
          <a:bodyPr/>
          <a:lstStyle/>
          <a:p>
            <a:fld id="{34608EA9-77AD-410A-BA0B-6EE5CF12CFAB}" type="slidenum">
              <a:rPr lang="en-US" smtClean="0"/>
              <a:t>3</a:t>
            </a:fld>
            <a:endParaRPr lang="en-US"/>
          </a:p>
        </p:txBody>
      </p:sp>
    </p:spTree>
    <p:extLst>
      <p:ext uri="{BB962C8B-B14F-4D97-AF65-F5344CB8AC3E}">
        <p14:creationId xmlns:p14="http://schemas.microsoft.com/office/powerpoint/2010/main" val="2251489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762000"/>
          </a:xfrm>
        </p:spPr>
        <p:txBody>
          <a:bodyPr/>
          <a:lstStyle/>
          <a:p>
            <a:r>
              <a:rPr lang="en-US" b="1" dirty="0" smtClean="0">
                <a:solidFill>
                  <a:srgbClr val="002060"/>
                </a:solidFill>
              </a:rPr>
              <a:t>HTTP Protocol</a:t>
            </a:r>
            <a:endParaRPr lang="en-US" b="1" dirty="0">
              <a:solidFill>
                <a:srgbClr val="002060"/>
              </a:solidFill>
            </a:endParaRPr>
          </a:p>
        </p:txBody>
      </p:sp>
      <p:sp>
        <p:nvSpPr>
          <p:cNvPr id="3" name="Content Placeholder 2"/>
          <p:cNvSpPr>
            <a:spLocks noGrp="1"/>
          </p:cNvSpPr>
          <p:nvPr>
            <p:ph idx="1"/>
          </p:nvPr>
        </p:nvSpPr>
        <p:spPr>
          <a:xfrm>
            <a:off x="533400" y="1219200"/>
            <a:ext cx="11353800" cy="4114800"/>
          </a:xfrm>
        </p:spPr>
        <p:txBody>
          <a:bodyPr>
            <a:normAutofit lnSpcReduction="10000"/>
          </a:bodyPr>
          <a:lstStyle/>
          <a:p>
            <a:r>
              <a:rPr lang="en-US" dirty="0"/>
              <a:t>HTTP (Hypertext Transfer Protocol) is the </a:t>
            </a:r>
            <a:r>
              <a:rPr lang="en-US" dirty="0">
                <a:solidFill>
                  <a:srgbClr val="FF0000"/>
                </a:solidFill>
              </a:rPr>
              <a:t>set of rules for transferring files</a:t>
            </a:r>
            <a:r>
              <a:rPr lang="en-US" dirty="0"/>
              <a:t> (text, graphic images, sound, video, and other multimedia files) on the </a:t>
            </a:r>
            <a:r>
              <a:rPr lang="en-US" dirty="0" smtClean="0"/>
              <a:t>WWW. </a:t>
            </a:r>
          </a:p>
          <a:p>
            <a:r>
              <a:rPr lang="en-US" dirty="0" smtClean="0"/>
              <a:t>As </a:t>
            </a:r>
            <a:r>
              <a:rPr lang="en-US" dirty="0"/>
              <a:t>soon as a Web user opens their Web </a:t>
            </a:r>
            <a:r>
              <a:rPr lang="en-US" dirty="0" smtClean="0"/>
              <a:t>Browser, </a:t>
            </a:r>
            <a:r>
              <a:rPr lang="en-US" dirty="0"/>
              <a:t>the user is </a:t>
            </a:r>
            <a:r>
              <a:rPr lang="en-US" dirty="0">
                <a:solidFill>
                  <a:srgbClr val="FF0000"/>
                </a:solidFill>
              </a:rPr>
              <a:t>indirectly making use of HTTP</a:t>
            </a:r>
            <a:r>
              <a:rPr lang="en-US" dirty="0"/>
              <a:t>. </a:t>
            </a:r>
            <a:endParaRPr lang="en-US" dirty="0" smtClean="0"/>
          </a:p>
          <a:p>
            <a:r>
              <a:rPr lang="en-US" dirty="0" smtClean="0"/>
              <a:t>HTTP </a:t>
            </a:r>
            <a:r>
              <a:rPr lang="en-US" dirty="0"/>
              <a:t>is an application </a:t>
            </a:r>
            <a:r>
              <a:rPr lang="en-US" dirty="0" smtClean="0"/>
              <a:t>protocol</a:t>
            </a:r>
            <a:r>
              <a:rPr lang="en-US" dirty="0"/>
              <a:t> that runs on top of the </a:t>
            </a:r>
            <a:r>
              <a:rPr lang="en-US" dirty="0" smtClean="0">
                <a:solidFill>
                  <a:srgbClr val="FF0000"/>
                </a:solidFill>
              </a:rPr>
              <a:t>TCP/IP</a:t>
            </a:r>
            <a:r>
              <a:rPr lang="en-US" dirty="0">
                <a:solidFill>
                  <a:srgbClr val="FF0000"/>
                </a:solidFill>
              </a:rPr>
              <a:t> suite of protocols </a:t>
            </a:r>
            <a:r>
              <a:rPr lang="en-US" dirty="0"/>
              <a:t>(the foundation protocols for the Internet).</a:t>
            </a:r>
          </a:p>
        </p:txBody>
      </p:sp>
      <p:sp>
        <p:nvSpPr>
          <p:cNvPr id="4" name="Slide Number Placeholder 3"/>
          <p:cNvSpPr>
            <a:spLocks noGrp="1"/>
          </p:cNvSpPr>
          <p:nvPr>
            <p:ph type="sldNum" sz="quarter" idx="12"/>
          </p:nvPr>
        </p:nvSpPr>
        <p:spPr/>
        <p:txBody>
          <a:bodyPr/>
          <a:lstStyle/>
          <a:p>
            <a:fld id="{34608EA9-77AD-410A-BA0B-6EE5CF12CFAB}" type="slidenum">
              <a:rPr lang="en-US" smtClean="0"/>
              <a:t>4</a:t>
            </a:fld>
            <a:endParaRPr lang="en-US"/>
          </a:p>
        </p:txBody>
      </p:sp>
    </p:spTree>
    <p:extLst>
      <p:ext uri="{BB962C8B-B14F-4D97-AF65-F5344CB8AC3E}">
        <p14:creationId xmlns:p14="http://schemas.microsoft.com/office/powerpoint/2010/main" val="38269965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762000"/>
          </a:xfrm>
        </p:spPr>
        <p:txBody>
          <a:bodyPr/>
          <a:lstStyle/>
          <a:p>
            <a:r>
              <a:rPr lang="en-US" b="1" dirty="0" smtClean="0">
                <a:solidFill>
                  <a:srgbClr val="002060"/>
                </a:solidFill>
              </a:rPr>
              <a:t>HTTP Protocol</a:t>
            </a:r>
            <a:endParaRPr lang="en-US" b="1" dirty="0">
              <a:solidFill>
                <a:srgbClr val="002060"/>
              </a:solidFill>
            </a:endParaRPr>
          </a:p>
        </p:txBody>
      </p:sp>
      <p:sp>
        <p:nvSpPr>
          <p:cNvPr id="3" name="Content Placeholder 2"/>
          <p:cNvSpPr>
            <a:spLocks noGrp="1"/>
          </p:cNvSpPr>
          <p:nvPr>
            <p:ph idx="1"/>
          </p:nvPr>
        </p:nvSpPr>
        <p:spPr>
          <a:xfrm>
            <a:off x="533400" y="1066800"/>
            <a:ext cx="11125200" cy="4267200"/>
          </a:xfrm>
        </p:spPr>
        <p:txBody>
          <a:bodyPr>
            <a:normAutofit/>
          </a:bodyPr>
          <a:lstStyle/>
          <a:p>
            <a:r>
              <a:rPr lang="en-US" dirty="0"/>
              <a:t>The term HTTP was coined </a:t>
            </a:r>
            <a:r>
              <a:rPr lang="en-US" dirty="0">
                <a:solidFill>
                  <a:srgbClr val="FF0000"/>
                </a:solidFill>
              </a:rPr>
              <a:t>by Ted Nelson</a:t>
            </a:r>
            <a:r>
              <a:rPr lang="en-US" dirty="0"/>
              <a:t>.</a:t>
            </a:r>
          </a:p>
          <a:p>
            <a:r>
              <a:rPr lang="en-US" dirty="0"/>
              <a:t>The standard port for HTTP connections is </a:t>
            </a:r>
            <a:r>
              <a:rPr lang="en-US" b="1" dirty="0">
                <a:solidFill>
                  <a:srgbClr val="FF0000"/>
                </a:solidFill>
              </a:rPr>
              <a:t>port 80</a:t>
            </a:r>
            <a:r>
              <a:rPr lang="en-US" dirty="0">
                <a:solidFill>
                  <a:srgbClr val="FF0000"/>
                </a:solidFill>
              </a:rPr>
              <a:t>.</a:t>
            </a:r>
          </a:p>
          <a:p>
            <a:r>
              <a:rPr lang="en-US" dirty="0">
                <a:solidFill>
                  <a:srgbClr val="FF0000"/>
                </a:solidFill>
              </a:rPr>
              <a:t>HTTP/0.9 </a:t>
            </a:r>
            <a:r>
              <a:rPr lang="en-US" dirty="0"/>
              <a:t>was the first version of the HTTP, and was introduced in </a:t>
            </a:r>
            <a:r>
              <a:rPr lang="en-US" dirty="0">
                <a:solidFill>
                  <a:srgbClr val="FF0000"/>
                </a:solidFill>
              </a:rPr>
              <a:t>1991.</a:t>
            </a:r>
          </a:p>
          <a:p>
            <a:r>
              <a:rPr lang="en-US" dirty="0">
                <a:solidFill>
                  <a:srgbClr val="FF0000"/>
                </a:solidFill>
              </a:rPr>
              <a:t>HTTP/1.0</a:t>
            </a:r>
            <a:r>
              <a:rPr lang="en-US" dirty="0"/>
              <a:t> is specified in </a:t>
            </a:r>
            <a:r>
              <a:rPr lang="en-US" dirty="0">
                <a:solidFill>
                  <a:srgbClr val="FF0000"/>
                </a:solidFill>
              </a:rPr>
              <a:t>RFC 1945, </a:t>
            </a:r>
            <a:r>
              <a:rPr lang="en-US" dirty="0"/>
              <a:t>and was introduced in </a:t>
            </a:r>
            <a:r>
              <a:rPr lang="en-US" dirty="0">
                <a:solidFill>
                  <a:srgbClr val="FF0000"/>
                </a:solidFill>
              </a:rPr>
              <a:t>1996.</a:t>
            </a:r>
          </a:p>
          <a:p>
            <a:r>
              <a:rPr lang="en-US" dirty="0">
                <a:solidFill>
                  <a:srgbClr val="FF0000"/>
                </a:solidFill>
              </a:rPr>
              <a:t>HTTP/1.1</a:t>
            </a:r>
            <a:r>
              <a:rPr lang="en-US" dirty="0"/>
              <a:t> is specified in </a:t>
            </a:r>
            <a:r>
              <a:rPr lang="en-US" dirty="0">
                <a:solidFill>
                  <a:srgbClr val="FF0000"/>
                </a:solidFill>
              </a:rPr>
              <a:t>RFC 2616</a:t>
            </a:r>
            <a:r>
              <a:rPr lang="en-US" dirty="0"/>
              <a:t>, and was officially released in January </a:t>
            </a:r>
            <a:r>
              <a:rPr lang="en-US" dirty="0">
                <a:solidFill>
                  <a:srgbClr val="FF0000"/>
                </a:solidFill>
              </a:rPr>
              <a:t>1997.</a:t>
            </a:r>
          </a:p>
          <a:p>
            <a:endParaRPr lang="en-US" dirty="0"/>
          </a:p>
        </p:txBody>
      </p:sp>
      <p:sp>
        <p:nvSpPr>
          <p:cNvPr id="4" name="Slide Number Placeholder 3"/>
          <p:cNvSpPr>
            <a:spLocks noGrp="1"/>
          </p:cNvSpPr>
          <p:nvPr>
            <p:ph type="sldNum" sz="quarter" idx="12"/>
          </p:nvPr>
        </p:nvSpPr>
        <p:spPr/>
        <p:txBody>
          <a:bodyPr/>
          <a:lstStyle/>
          <a:p>
            <a:fld id="{34608EA9-77AD-410A-BA0B-6EE5CF12CFAB}" type="slidenum">
              <a:rPr lang="en-US" smtClean="0"/>
              <a:t>5</a:t>
            </a:fld>
            <a:endParaRPr lang="en-US"/>
          </a:p>
        </p:txBody>
      </p:sp>
    </p:spTree>
    <p:extLst>
      <p:ext uri="{BB962C8B-B14F-4D97-AF65-F5344CB8AC3E}">
        <p14:creationId xmlns:p14="http://schemas.microsoft.com/office/powerpoint/2010/main" val="3066937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762000"/>
          </a:xfrm>
        </p:spPr>
        <p:txBody>
          <a:bodyPr/>
          <a:lstStyle/>
          <a:p>
            <a:r>
              <a:rPr lang="en-US" b="1" dirty="0" smtClean="0">
                <a:solidFill>
                  <a:srgbClr val="002060"/>
                </a:solidFill>
              </a:rPr>
              <a:t>HTTPS Protocol</a:t>
            </a:r>
            <a:endParaRPr lang="en-US" b="1" dirty="0">
              <a:solidFill>
                <a:srgbClr val="002060"/>
              </a:solidFill>
            </a:endParaRPr>
          </a:p>
        </p:txBody>
      </p:sp>
      <p:sp>
        <p:nvSpPr>
          <p:cNvPr id="3" name="Content Placeholder 2"/>
          <p:cNvSpPr>
            <a:spLocks noGrp="1"/>
          </p:cNvSpPr>
          <p:nvPr>
            <p:ph idx="1"/>
          </p:nvPr>
        </p:nvSpPr>
        <p:spPr>
          <a:xfrm>
            <a:off x="457200" y="1219200"/>
            <a:ext cx="11277600" cy="4114800"/>
          </a:xfrm>
        </p:spPr>
        <p:txBody>
          <a:bodyPr/>
          <a:lstStyle/>
          <a:p>
            <a:r>
              <a:rPr lang="en-US" b="1" dirty="0">
                <a:solidFill>
                  <a:srgbClr val="FF0000"/>
                </a:solidFill>
              </a:rPr>
              <a:t>Hypertext Transfer Protocol Secure</a:t>
            </a:r>
            <a:r>
              <a:rPr lang="en-US" dirty="0">
                <a:solidFill>
                  <a:srgbClr val="FF0000"/>
                </a:solidFill>
              </a:rPr>
              <a:t>, </a:t>
            </a:r>
            <a:r>
              <a:rPr lang="en-US" b="1" dirty="0">
                <a:solidFill>
                  <a:srgbClr val="FF0000"/>
                </a:solidFill>
              </a:rPr>
              <a:t>HTTPS</a:t>
            </a:r>
            <a:r>
              <a:rPr lang="en-US" dirty="0"/>
              <a:t> is a protocol which uses HTTP </a:t>
            </a:r>
            <a:r>
              <a:rPr lang="en-US" dirty="0" smtClean="0"/>
              <a:t>on a connection encrypted</a:t>
            </a:r>
            <a:r>
              <a:rPr lang="en-US" dirty="0"/>
              <a:t> by transport-layer security. HTTPS is used to protect transmitted data from eavesdropping</a:t>
            </a:r>
            <a:r>
              <a:rPr lang="en-US" dirty="0" smtClean="0"/>
              <a:t>.</a:t>
            </a:r>
          </a:p>
          <a:p>
            <a:r>
              <a:rPr lang="en-US" dirty="0"/>
              <a:t>HTTPS uses </a:t>
            </a:r>
            <a:r>
              <a:rPr lang="en-US" b="1" dirty="0">
                <a:solidFill>
                  <a:srgbClr val="FF0000"/>
                </a:solidFill>
              </a:rPr>
              <a:t>port 443</a:t>
            </a:r>
            <a:r>
              <a:rPr lang="en-US" dirty="0"/>
              <a:t> to transfer its information.</a:t>
            </a:r>
          </a:p>
          <a:p>
            <a:r>
              <a:rPr lang="en-US" dirty="0"/>
              <a:t>HTTPS is first used in </a:t>
            </a:r>
            <a:r>
              <a:rPr lang="en-US" dirty="0">
                <a:solidFill>
                  <a:srgbClr val="FF0000"/>
                </a:solidFill>
              </a:rPr>
              <a:t>HTTP/1.1 </a:t>
            </a:r>
            <a:r>
              <a:rPr lang="en-US" dirty="0"/>
              <a:t>and is defined in RFC 2616.</a:t>
            </a:r>
          </a:p>
          <a:p>
            <a:pPr marL="0" indent="0">
              <a:buNone/>
            </a:pPr>
            <a:endParaRPr lang="en-US" dirty="0"/>
          </a:p>
        </p:txBody>
      </p:sp>
      <p:sp>
        <p:nvSpPr>
          <p:cNvPr id="4" name="Slide Number Placeholder 3"/>
          <p:cNvSpPr>
            <a:spLocks noGrp="1"/>
          </p:cNvSpPr>
          <p:nvPr>
            <p:ph type="sldNum" sz="quarter" idx="12"/>
          </p:nvPr>
        </p:nvSpPr>
        <p:spPr/>
        <p:txBody>
          <a:bodyPr/>
          <a:lstStyle/>
          <a:p>
            <a:fld id="{34608EA9-77AD-410A-BA0B-6EE5CF12CFAB}" type="slidenum">
              <a:rPr lang="en-US" smtClean="0"/>
              <a:t>6</a:t>
            </a:fld>
            <a:endParaRPr lang="en-US"/>
          </a:p>
        </p:txBody>
      </p:sp>
    </p:spTree>
    <p:extLst>
      <p:ext uri="{BB962C8B-B14F-4D97-AF65-F5344CB8AC3E}">
        <p14:creationId xmlns:p14="http://schemas.microsoft.com/office/powerpoint/2010/main" val="2975358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GeniusVIPIN007\Desktop\Client-Serve-Request-Response-diagram.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371600"/>
            <a:ext cx="9067800" cy="391852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981200" y="274638"/>
            <a:ext cx="8229600" cy="868362"/>
          </a:xfrm>
        </p:spPr>
        <p:txBody>
          <a:bodyPr/>
          <a:lstStyle/>
          <a:p>
            <a:r>
              <a:rPr lang="en-US" b="1" dirty="0" smtClean="0">
                <a:solidFill>
                  <a:srgbClr val="002060"/>
                </a:solidFill>
              </a:rPr>
              <a:t>HTTP Request &amp; Response</a:t>
            </a:r>
            <a:endParaRPr lang="en-US" b="1" dirty="0">
              <a:solidFill>
                <a:srgbClr val="002060"/>
              </a:solidFill>
            </a:endParaRPr>
          </a:p>
        </p:txBody>
      </p:sp>
      <p:sp>
        <p:nvSpPr>
          <p:cNvPr id="3" name="Slide Number Placeholder 2"/>
          <p:cNvSpPr>
            <a:spLocks noGrp="1"/>
          </p:cNvSpPr>
          <p:nvPr>
            <p:ph type="sldNum" sz="quarter" idx="12"/>
          </p:nvPr>
        </p:nvSpPr>
        <p:spPr/>
        <p:txBody>
          <a:bodyPr/>
          <a:lstStyle/>
          <a:p>
            <a:fld id="{34608EA9-77AD-410A-BA0B-6EE5CF12CFAB}" type="slidenum">
              <a:rPr lang="en-US" smtClean="0"/>
              <a:t>7</a:t>
            </a:fld>
            <a:endParaRPr lang="en-US"/>
          </a:p>
        </p:txBody>
      </p:sp>
    </p:spTree>
    <p:extLst>
      <p:ext uri="{BB962C8B-B14F-4D97-AF65-F5344CB8AC3E}">
        <p14:creationId xmlns:p14="http://schemas.microsoft.com/office/powerpoint/2010/main" val="4194075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792162"/>
          </a:xfrm>
        </p:spPr>
        <p:txBody>
          <a:bodyPr/>
          <a:lstStyle/>
          <a:p>
            <a:r>
              <a:rPr lang="en-US" b="1" dirty="0" smtClean="0">
                <a:solidFill>
                  <a:srgbClr val="002060"/>
                </a:solidFill>
              </a:rPr>
              <a:t>Web Browser?</a:t>
            </a:r>
            <a:endParaRPr lang="en-US" b="1" dirty="0">
              <a:solidFill>
                <a:srgbClr val="002060"/>
              </a:solidFill>
            </a:endParaRPr>
          </a:p>
        </p:txBody>
      </p:sp>
      <p:sp>
        <p:nvSpPr>
          <p:cNvPr id="3" name="Content Placeholder 2"/>
          <p:cNvSpPr>
            <a:spLocks noGrp="1"/>
          </p:cNvSpPr>
          <p:nvPr>
            <p:ph idx="1"/>
          </p:nvPr>
        </p:nvSpPr>
        <p:spPr>
          <a:xfrm>
            <a:off x="457200" y="1143000"/>
            <a:ext cx="11353800" cy="4191000"/>
          </a:xfrm>
        </p:spPr>
        <p:txBody>
          <a:bodyPr>
            <a:normAutofit fontScale="92500" lnSpcReduction="20000"/>
          </a:bodyPr>
          <a:lstStyle/>
          <a:p>
            <a:r>
              <a:rPr lang="en-US" dirty="0" smtClean="0"/>
              <a:t>A </a:t>
            </a:r>
            <a:r>
              <a:rPr lang="en-US" dirty="0"/>
              <a:t>browser is a </a:t>
            </a:r>
            <a:r>
              <a:rPr lang="en-US" dirty="0">
                <a:solidFill>
                  <a:srgbClr val="FF0000"/>
                </a:solidFill>
              </a:rPr>
              <a:t>software application </a:t>
            </a:r>
            <a:r>
              <a:rPr lang="en-US" dirty="0"/>
              <a:t>used to locate, retrieve and </a:t>
            </a:r>
            <a:r>
              <a:rPr lang="en-US" dirty="0">
                <a:solidFill>
                  <a:srgbClr val="FF0000"/>
                </a:solidFill>
              </a:rPr>
              <a:t>display content on the </a:t>
            </a:r>
            <a:r>
              <a:rPr lang="en-US" dirty="0" smtClean="0">
                <a:solidFill>
                  <a:srgbClr val="FF0000"/>
                </a:solidFill>
              </a:rPr>
              <a:t>WWW</a:t>
            </a:r>
            <a:r>
              <a:rPr lang="en-US" dirty="0" smtClean="0"/>
              <a:t>, </a:t>
            </a:r>
            <a:r>
              <a:rPr lang="en-US" dirty="0"/>
              <a:t>including Web pages, images, video and other files. </a:t>
            </a:r>
            <a:endParaRPr lang="en-US" dirty="0" smtClean="0"/>
          </a:p>
          <a:p>
            <a:r>
              <a:rPr lang="en-US" dirty="0" smtClean="0">
                <a:solidFill>
                  <a:srgbClr val="FF0000"/>
                </a:solidFill>
              </a:rPr>
              <a:t>As </a:t>
            </a:r>
            <a:r>
              <a:rPr lang="en-US" dirty="0">
                <a:solidFill>
                  <a:srgbClr val="FF0000"/>
                </a:solidFill>
              </a:rPr>
              <a:t>a client/server model</a:t>
            </a:r>
            <a:r>
              <a:rPr lang="en-US" dirty="0"/>
              <a:t>, the browser is the client run on a computer that contacts the </a:t>
            </a:r>
            <a:r>
              <a:rPr lang="en-US" dirty="0">
                <a:solidFill>
                  <a:srgbClr val="FF0000"/>
                </a:solidFill>
              </a:rPr>
              <a:t>Web server and requests information.</a:t>
            </a:r>
            <a:r>
              <a:rPr lang="en-US" dirty="0"/>
              <a:t> The Web server sends the </a:t>
            </a:r>
            <a:r>
              <a:rPr lang="en-US" dirty="0">
                <a:solidFill>
                  <a:srgbClr val="FF0000"/>
                </a:solidFill>
              </a:rPr>
              <a:t>information back to the Web browser </a:t>
            </a:r>
            <a:r>
              <a:rPr lang="en-US" dirty="0"/>
              <a:t>which displays the results on the computer or other </a:t>
            </a:r>
            <a:r>
              <a:rPr lang="en-US" dirty="0">
                <a:solidFill>
                  <a:srgbClr val="FF0000"/>
                </a:solidFill>
              </a:rPr>
              <a:t>Internet-enabled device that supports a browser</a:t>
            </a:r>
            <a:r>
              <a:rPr lang="en-US" dirty="0" smtClean="0">
                <a:solidFill>
                  <a:srgbClr val="FF0000"/>
                </a:solidFill>
              </a:rPr>
              <a:t>.</a:t>
            </a:r>
          </a:p>
          <a:p>
            <a:r>
              <a:rPr lang="en-US" dirty="0">
                <a:solidFill>
                  <a:srgbClr val="FF0000"/>
                </a:solidFill>
              </a:rPr>
              <a:t>A mobile browser, also called a </a:t>
            </a:r>
            <a:r>
              <a:rPr lang="en-US" dirty="0" smtClean="0">
                <a:solidFill>
                  <a:srgbClr val="FF0000"/>
                </a:solidFill>
              </a:rPr>
              <a:t>micro-browser</a:t>
            </a:r>
            <a:r>
              <a:rPr lang="en-US" dirty="0"/>
              <a:t>, is optimized to display Web content on </a:t>
            </a:r>
            <a:r>
              <a:rPr lang="en-US" dirty="0" smtClean="0"/>
              <a:t>mobile device.</a:t>
            </a:r>
            <a:endParaRPr lang="en-US" dirty="0"/>
          </a:p>
        </p:txBody>
      </p:sp>
      <p:sp>
        <p:nvSpPr>
          <p:cNvPr id="4" name="Slide Number Placeholder 3"/>
          <p:cNvSpPr>
            <a:spLocks noGrp="1"/>
          </p:cNvSpPr>
          <p:nvPr>
            <p:ph type="sldNum" sz="quarter" idx="12"/>
          </p:nvPr>
        </p:nvSpPr>
        <p:spPr/>
        <p:txBody>
          <a:bodyPr/>
          <a:lstStyle/>
          <a:p>
            <a:fld id="{34608EA9-77AD-410A-BA0B-6EE5CF12CFAB}" type="slidenum">
              <a:rPr lang="en-US" smtClean="0"/>
              <a:t>8</a:t>
            </a:fld>
            <a:endParaRPr lang="en-US"/>
          </a:p>
        </p:txBody>
      </p:sp>
    </p:spTree>
    <p:extLst>
      <p:ext uri="{BB962C8B-B14F-4D97-AF65-F5344CB8AC3E}">
        <p14:creationId xmlns:p14="http://schemas.microsoft.com/office/powerpoint/2010/main" val="30274716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792162"/>
          </a:xfrm>
        </p:spPr>
        <p:txBody>
          <a:bodyPr/>
          <a:lstStyle/>
          <a:p>
            <a:r>
              <a:rPr lang="en-US" b="1" dirty="0" smtClean="0">
                <a:solidFill>
                  <a:srgbClr val="002060"/>
                </a:solidFill>
              </a:rPr>
              <a:t>List of Web Browsers</a:t>
            </a:r>
            <a:endParaRPr lang="en-US" b="1" dirty="0">
              <a:solidFill>
                <a:srgbClr val="002060"/>
              </a:solidFill>
            </a:endParaRPr>
          </a:p>
        </p:txBody>
      </p:sp>
      <p:sp>
        <p:nvSpPr>
          <p:cNvPr id="3" name="Content Placeholder 2"/>
          <p:cNvSpPr>
            <a:spLocks noGrp="1"/>
          </p:cNvSpPr>
          <p:nvPr>
            <p:ph idx="1"/>
          </p:nvPr>
        </p:nvSpPr>
        <p:spPr>
          <a:xfrm>
            <a:off x="762000" y="1143000"/>
            <a:ext cx="11049000" cy="4114800"/>
          </a:xfrm>
        </p:spPr>
        <p:txBody>
          <a:bodyPr/>
          <a:lstStyle/>
          <a:p>
            <a:r>
              <a:rPr lang="en-US" dirty="0" smtClean="0"/>
              <a:t>Internet Explorer</a:t>
            </a:r>
          </a:p>
          <a:p>
            <a:r>
              <a:rPr lang="en-US" dirty="0" smtClean="0"/>
              <a:t>Firefox</a:t>
            </a:r>
          </a:p>
          <a:p>
            <a:r>
              <a:rPr lang="en-US" dirty="0" smtClean="0"/>
              <a:t>Opera</a:t>
            </a:r>
          </a:p>
          <a:p>
            <a:r>
              <a:rPr lang="en-US" dirty="0" smtClean="0"/>
              <a:t>Chrome</a:t>
            </a:r>
          </a:p>
          <a:p>
            <a:r>
              <a:rPr lang="en-US" dirty="0" smtClean="0"/>
              <a:t>Safari</a:t>
            </a:r>
          </a:p>
          <a:p>
            <a:endParaRPr lang="en-US" dirty="0"/>
          </a:p>
        </p:txBody>
      </p:sp>
      <p:sp>
        <p:nvSpPr>
          <p:cNvPr id="4" name="Slide Number Placeholder 3"/>
          <p:cNvSpPr>
            <a:spLocks noGrp="1"/>
          </p:cNvSpPr>
          <p:nvPr>
            <p:ph type="sldNum" sz="quarter" idx="12"/>
          </p:nvPr>
        </p:nvSpPr>
        <p:spPr/>
        <p:txBody>
          <a:bodyPr/>
          <a:lstStyle/>
          <a:p>
            <a:fld id="{34608EA9-77AD-410A-BA0B-6EE5CF12CFAB}" type="slidenum">
              <a:rPr lang="en-US" smtClean="0"/>
              <a:t>9</a:t>
            </a:fld>
            <a:endParaRPr lang="en-US"/>
          </a:p>
        </p:txBody>
      </p:sp>
    </p:spTree>
    <p:extLst>
      <p:ext uri="{BB962C8B-B14F-4D97-AF65-F5344CB8AC3E}">
        <p14:creationId xmlns:p14="http://schemas.microsoft.com/office/powerpoint/2010/main" val="6008413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TotalTime>
  <Words>1406</Words>
  <Application>Microsoft Office PowerPoint</Application>
  <PresentationFormat>Widescreen</PresentationFormat>
  <Paragraphs>159</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Web Technology Unit -1  Introduction to Internet &amp; It’s Protocols</vt:lpstr>
      <vt:lpstr>What is Internet?</vt:lpstr>
      <vt:lpstr>WWW(World Wide Web)?</vt:lpstr>
      <vt:lpstr>HTTP Protocol</vt:lpstr>
      <vt:lpstr>HTTP Protocol</vt:lpstr>
      <vt:lpstr>HTTPS Protocol</vt:lpstr>
      <vt:lpstr>HTTP Request &amp; Response</vt:lpstr>
      <vt:lpstr>Web Browser?</vt:lpstr>
      <vt:lpstr>List of Web Browsers</vt:lpstr>
      <vt:lpstr>Web Server?</vt:lpstr>
      <vt:lpstr>List of Web Servers</vt:lpstr>
      <vt:lpstr>Thank You</vt:lpstr>
      <vt:lpstr>Web Technology Unit -1 Web Generations &amp; Effective Web Designing</vt:lpstr>
      <vt:lpstr>Web 2.0?</vt:lpstr>
      <vt:lpstr>Web 2.0 Features</vt:lpstr>
      <vt:lpstr>Web 3.0?</vt:lpstr>
      <vt:lpstr>Web Design?</vt:lpstr>
      <vt:lpstr>Concepts of Effective Web Design</vt:lpstr>
      <vt:lpstr>Concepts of Effective Web Design</vt:lpstr>
      <vt:lpstr>Web Design Issues</vt:lpstr>
      <vt:lpstr>Web Design Issues</vt:lpstr>
      <vt:lpstr>Web Design Issues</vt:lpstr>
      <vt:lpstr>Web Design Issues</vt:lpstr>
      <vt:lpstr>Web Design Issues</vt:lpstr>
      <vt:lpstr>Assignment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Internet &amp; Web Design</dc:title>
  <dc:creator>GeniusVIPIN007</dc:creator>
  <cp:lastModifiedBy>GeniusVipin</cp:lastModifiedBy>
  <cp:revision>42</cp:revision>
  <dcterms:created xsi:type="dcterms:W3CDTF">2017-07-17T16:22:49Z</dcterms:created>
  <dcterms:modified xsi:type="dcterms:W3CDTF">2021-09-28T06:10:36Z</dcterms:modified>
</cp:coreProperties>
</file>