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3" r:id="rId4"/>
    <p:sldId id="264" r:id="rId5"/>
    <p:sldId id="266" r:id="rId6"/>
    <p:sldId id="258" r:id="rId7"/>
    <p:sldId id="259" r:id="rId8"/>
    <p:sldId id="265" r:id="rId9"/>
    <p:sldId id="260" r:id="rId10"/>
    <p:sldId id="267" r:id="rId11"/>
    <p:sldId id="268" r:id="rId12"/>
    <p:sldId id="269" r:id="rId13"/>
    <p:sldId id="261" r:id="rId14"/>
    <p:sldId id="262" r:id="rId15"/>
    <p:sldId id="274" r:id="rId16"/>
    <p:sldId id="276" r:id="rId17"/>
    <p:sldId id="277" r:id="rId18"/>
    <p:sldId id="278" r:id="rId19"/>
    <p:sldId id="273" r:id="rId20"/>
    <p:sldId id="281" r:id="rId21"/>
    <p:sldId id="270" r:id="rId22"/>
    <p:sldId id="271" r:id="rId23"/>
    <p:sldId id="272" r:id="rId24"/>
    <p:sldId id="279" r:id="rId25"/>
    <p:sldId id="286" r:id="rId26"/>
    <p:sldId id="280" r:id="rId27"/>
    <p:sldId id="282" r:id="rId28"/>
    <p:sldId id="283" r:id="rId29"/>
    <p:sldId id="284" r:id="rId30"/>
    <p:sldId id="285"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9A62B-44C0-4814-812F-C32CDE68760A}" type="datetimeFigureOut">
              <a:rPr lang="en-US" smtClean="0"/>
              <a:t>10/29/2023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7B8E4-0C30-47FB-A60A-B678452F72C5}" type="slidenum">
              <a:rPr lang="en-US" smtClean="0"/>
              <a:t>‹#›</a:t>
            </a:fld>
            <a:endParaRPr lang="en-US"/>
          </a:p>
        </p:txBody>
      </p:sp>
    </p:spTree>
    <p:extLst>
      <p:ext uri="{BB962C8B-B14F-4D97-AF65-F5344CB8AC3E}">
        <p14:creationId xmlns:p14="http://schemas.microsoft.com/office/powerpoint/2010/main" val="149110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D39A-661C-1951-1B4D-FF17683BC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61FEE-3D31-5B9B-56E7-D1387233B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BC93E3-04E8-3C35-26AB-ED5B0A5BADB2}"/>
              </a:ext>
            </a:extLst>
          </p:cNvPr>
          <p:cNvSpPr>
            <a:spLocks noGrp="1"/>
          </p:cNvSpPr>
          <p:nvPr>
            <p:ph type="dt" sz="half" idx="10"/>
          </p:nvPr>
        </p:nvSpPr>
        <p:spPr/>
        <p:txBody>
          <a:bodyPr/>
          <a:lstStyle/>
          <a:p>
            <a:fld id="{E9AB6EEC-868F-4E7C-ABF5-4C7FF43643F2}" type="datetime1">
              <a:rPr lang="en-US" smtClean="0"/>
              <a:t>10/29/2023</a:t>
            </a:fld>
            <a:endParaRPr lang="en-US"/>
          </a:p>
        </p:txBody>
      </p:sp>
      <p:sp>
        <p:nvSpPr>
          <p:cNvPr id="5" name="Footer Placeholder 4">
            <a:extLst>
              <a:ext uri="{FF2B5EF4-FFF2-40B4-BE49-F238E27FC236}">
                <a16:creationId xmlns:a16="http://schemas.microsoft.com/office/drawing/2014/main" id="{E695CF2F-6EA6-4413-DE73-77A08817F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82837-A6FB-3FF8-5599-FC053AA1151F}"/>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259314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82DA-D83C-77B1-4CAD-18ECEF414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B303DB-3AFE-BF7A-8AD7-0947E272C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5F685-55BF-2EC7-BB2F-BDF0CB3F609F}"/>
              </a:ext>
            </a:extLst>
          </p:cNvPr>
          <p:cNvSpPr>
            <a:spLocks noGrp="1"/>
          </p:cNvSpPr>
          <p:nvPr>
            <p:ph type="dt" sz="half" idx="10"/>
          </p:nvPr>
        </p:nvSpPr>
        <p:spPr/>
        <p:txBody>
          <a:bodyPr/>
          <a:lstStyle/>
          <a:p>
            <a:fld id="{CE0668B5-50B3-43B1-9FBC-410EEB7954E1}" type="datetime1">
              <a:rPr lang="en-US" smtClean="0"/>
              <a:t>10/29/2023</a:t>
            </a:fld>
            <a:endParaRPr lang="en-US"/>
          </a:p>
        </p:txBody>
      </p:sp>
      <p:sp>
        <p:nvSpPr>
          <p:cNvPr id="5" name="Footer Placeholder 4">
            <a:extLst>
              <a:ext uri="{FF2B5EF4-FFF2-40B4-BE49-F238E27FC236}">
                <a16:creationId xmlns:a16="http://schemas.microsoft.com/office/drawing/2014/main" id="{7617A9C3-63B7-4C08-BBC2-626E4CAB2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C0CEC-7953-1F57-9DDC-6D31DC42FB2D}"/>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85349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4E6B5-C766-562C-A441-F411B5F76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61E4A-8681-56A8-3BF2-5256F6FE4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69AEB-20C4-7D32-1319-946BB63273A3}"/>
              </a:ext>
            </a:extLst>
          </p:cNvPr>
          <p:cNvSpPr>
            <a:spLocks noGrp="1"/>
          </p:cNvSpPr>
          <p:nvPr>
            <p:ph type="dt" sz="half" idx="10"/>
          </p:nvPr>
        </p:nvSpPr>
        <p:spPr/>
        <p:txBody>
          <a:bodyPr/>
          <a:lstStyle/>
          <a:p>
            <a:fld id="{864FDF96-E62A-4CE7-BFA7-06989A1B51DF}" type="datetime1">
              <a:rPr lang="en-US" smtClean="0"/>
              <a:t>10/29/2023</a:t>
            </a:fld>
            <a:endParaRPr lang="en-US"/>
          </a:p>
        </p:txBody>
      </p:sp>
      <p:sp>
        <p:nvSpPr>
          <p:cNvPr id="5" name="Footer Placeholder 4">
            <a:extLst>
              <a:ext uri="{FF2B5EF4-FFF2-40B4-BE49-F238E27FC236}">
                <a16:creationId xmlns:a16="http://schemas.microsoft.com/office/drawing/2014/main" id="{6189340D-701D-1075-1E48-2DDE3FE6C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C6122-ABEB-A0F8-CCBF-5E1E9D5C0490}"/>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174606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8038-1EBF-F82A-78A2-8D8DF975B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DD55C-19A6-B404-5C14-7D98C2309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00283-E16B-773B-DA19-7E9640466A63}"/>
              </a:ext>
            </a:extLst>
          </p:cNvPr>
          <p:cNvSpPr>
            <a:spLocks noGrp="1"/>
          </p:cNvSpPr>
          <p:nvPr>
            <p:ph type="dt" sz="half" idx="10"/>
          </p:nvPr>
        </p:nvSpPr>
        <p:spPr/>
        <p:txBody>
          <a:bodyPr/>
          <a:lstStyle/>
          <a:p>
            <a:fld id="{919C47B7-3D52-42CE-99A7-622249DBF8ED}" type="datetime1">
              <a:rPr lang="en-US" smtClean="0"/>
              <a:t>10/29/2023</a:t>
            </a:fld>
            <a:endParaRPr lang="en-US"/>
          </a:p>
        </p:txBody>
      </p:sp>
      <p:sp>
        <p:nvSpPr>
          <p:cNvPr id="5" name="Footer Placeholder 4">
            <a:extLst>
              <a:ext uri="{FF2B5EF4-FFF2-40B4-BE49-F238E27FC236}">
                <a16:creationId xmlns:a16="http://schemas.microsoft.com/office/drawing/2014/main" id="{F7C852CE-1961-20A1-511C-87031AE14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E1AF7-0423-0072-D0D4-8FD8EA6FFE84}"/>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66304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3FD6-824A-6957-5AC7-ABEACBB7D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15CF46-0152-56A5-7902-AF70EE10E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E99AF-4194-F02E-A16B-BCCA78F90198}"/>
              </a:ext>
            </a:extLst>
          </p:cNvPr>
          <p:cNvSpPr>
            <a:spLocks noGrp="1"/>
          </p:cNvSpPr>
          <p:nvPr>
            <p:ph type="dt" sz="half" idx="10"/>
          </p:nvPr>
        </p:nvSpPr>
        <p:spPr/>
        <p:txBody>
          <a:bodyPr/>
          <a:lstStyle/>
          <a:p>
            <a:fld id="{551AB89F-5347-4EFD-AD1A-AB67FCEBE297}" type="datetime1">
              <a:rPr lang="en-US" smtClean="0"/>
              <a:t>10/29/2023</a:t>
            </a:fld>
            <a:endParaRPr lang="en-US"/>
          </a:p>
        </p:txBody>
      </p:sp>
      <p:sp>
        <p:nvSpPr>
          <p:cNvPr id="5" name="Footer Placeholder 4">
            <a:extLst>
              <a:ext uri="{FF2B5EF4-FFF2-40B4-BE49-F238E27FC236}">
                <a16:creationId xmlns:a16="http://schemas.microsoft.com/office/drawing/2014/main" id="{4C64016C-3B0C-ECF3-1E65-05CC15371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37B29-F2CB-8000-B8C6-7CB8F1A4547D}"/>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405618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CEED-92D4-44D4-B70D-AA789578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3BAE1-A664-6973-1737-B1A13DA70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4A2F8D-1EEF-1F60-0E4F-C2B0DF75B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E2609B-9080-AC77-7D00-603DDC5AE6CA}"/>
              </a:ext>
            </a:extLst>
          </p:cNvPr>
          <p:cNvSpPr>
            <a:spLocks noGrp="1"/>
          </p:cNvSpPr>
          <p:nvPr>
            <p:ph type="dt" sz="half" idx="10"/>
          </p:nvPr>
        </p:nvSpPr>
        <p:spPr/>
        <p:txBody>
          <a:bodyPr/>
          <a:lstStyle/>
          <a:p>
            <a:fld id="{8C7A989F-8654-409D-8E5A-C2FAC03FA581}" type="datetime1">
              <a:rPr lang="en-US" smtClean="0"/>
              <a:t>10/29/2023</a:t>
            </a:fld>
            <a:endParaRPr lang="en-US"/>
          </a:p>
        </p:txBody>
      </p:sp>
      <p:sp>
        <p:nvSpPr>
          <p:cNvPr id="6" name="Footer Placeholder 5">
            <a:extLst>
              <a:ext uri="{FF2B5EF4-FFF2-40B4-BE49-F238E27FC236}">
                <a16:creationId xmlns:a16="http://schemas.microsoft.com/office/drawing/2014/main" id="{276FEDD4-1705-03C5-B0E2-09DB8590A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CCAE8-E6C7-5117-F860-2BD5B5FCED2D}"/>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19580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7882-0202-F1EC-33CD-656C50DD3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0885B-49FE-68A3-FB18-3307B7D1A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B2203-FD21-3C41-E195-9EF643286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07A841-E58E-3CD8-00DC-22A0BC8AC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6934F-A8B5-18AB-1DD8-977E84959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1990B6-B323-11B9-1074-72530F31FCF6}"/>
              </a:ext>
            </a:extLst>
          </p:cNvPr>
          <p:cNvSpPr>
            <a:spLocks noGrp="1"/>
          </p:cNvSpPr>
          <p:nvPr>
            <p:ph type="dt" sz="half" idx="10"/>
          </p:nvPr>
        </p:nvSpPr>
        <p:spPr/>
        <p:txBody>
          <a:bodyPr/>
          <a:lstStyle/>
          <a:p>
            <a:fld id="{4ED6D521-29E9-4A45-9E02-E761B4436F0E}" type="datetime1">
              <a:rPr lang="en-US" smtClean="0"/>
              <a:t>10/29/2023</a:t>
            </a:fld>
            <a:endParaRPr lang="en-US"/>
          </a:p>
        </p:txBody>
      </p:sp>
      <p:sp>
        <p:nvSpPr>
          <p:cNvPr id="8" name="Footer Placeholder 7">
            <a:extLst>
              <a:ext uri="{FF2B5EF4-FFF2-40B4-BE49-F238E27FC236}">
                <a16:creationId xmlns:a16="http://schemas.microsoft.com/office/drawing/2014/main" id="{75CE6B30-DC92-C914-0974-59F1EB5AFE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C0317B-C5A5-CFA9-7E75-A98CC4E02FF4}"/>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58277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118F-3C2D-5BFB-6BE6-F01CA520F6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AEBC4-B8F9-A91E-E4D5-626D5B0692F5}"/>
              </a:ext>
            </a:extLst>
          </p:cNvPr>
          <p:cNvSpPr>
            <a:spLocks noGrp="1"/>
          </p:cNvSpPr>
          <p:nvPr>
            <p:ph type="dt" sz="half" idx="10"/>
          </p:nvPr>
        </p:nvSpPr>
        <p:spPr/>
        <p:txBody>
          <a:bodyPr/>
          <a:lstStyle/>
          <a:p>
            <a:fld id="{8C89BF08-4733-4FF5-9D1C-75C01F80D820}" type="datetime1">
              <a:rPr lang="en-US" smtClean="0"/>
              <a:t>10/29/2023</a:t>
            </a:fld>
            <a:endParaRPr lang="en-US"/>
          </a:p>
        </p:txBody>
      </p:sp>
      <p:sp>
        <p:nvSpPr>
          <p:cNvPr id="4" name="Footer Placeholder 3">
            <a:extLst>
              <a:ext uri="{FF2B5EF4-FFF2-40B4-BE49-F238E27FC236}">
                <a16:creationId xmlns:a16="http://schemas.microsoft.com/office/drawing/2014/main" id="{EBB1DBF9-7CCB-E8EF-C959-0D26B33A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1AEFBA-AA34-9A6D-CC7F-F19AC9CD662A}"/>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91642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94D54-8401-CB40-681D-F4874BB42504}"/>
              </a:ext>
            </a:extLst>
          </p:cNvPr>
          <p:cNvSpPr>
            <a:spLocks noGrp="1"/>
          </p:cNvSpPr>
          <p:nvPr>
            <p:ph type="dt" sz="half" idx="10"/>
          </p:nvPr>
        </p:nvSpPr>
        <p:spPr/>
        <p:txBody>
          <a:bodyPr/>
          <a:lstStyle/>
          <a:p>
            <a:fld id="{2B1CB1FA-6956-439D-8A2B-84D3A7F7FF08}" type="datetime1">
              <a:rPr lang="en-US" smtClean="0"/>
              <a:t>10/29/2023</a:t>
            </a:fld>
            <a:endParaRPr lang="en-US"/>
          </a:p>
        </p:txBody>
      </p:sp>
      <p:sp>
        <p:nvSpPr>
          <p:cNvPr id="3" name="Footer Placeholder 2">
            <a:extLst>
              <a:ext uri="{FF2B5EF4-FFF2-40B4-BE49-F238E27FC236}">
                <a16:creationId xmlns:a16="http://schemas.microsoft.com/office/drawing/2014/main" id="{B3628AC0-5C2E-C516-EECB-5C02221B2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05EB1-335D-706C-4B27-1710B1CB4F5A}"/>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208104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D3C7-6C7A-39FF-2001-0EE7CE5EF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A65D8D-B350-2397-521F-03F5512DD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3A907-5A52-F7C0-8923-A430C6E6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078D8-48B9-03A8-AEA2-78F62A8127A0}"/>
              </a:ext>
            </a:extLst>
          </p:cNvPr>
          <p:cNvSpPr>
            <a:spLocks noGrp="1"/>
          </p:cNvSpPr>
          <p:nvPr>
            <p:ph type="dt" sz="half" idx="10"/>
          </p:nvPr>
        </p:nvSpPr>
        <p:spPr/>
        <p:txBody>
          <a:bodyPr/>
          <a:lstStyle/>
          <a:p>
            <a:fld id="{581A46C0-31E3-4AA1-A698-12864F7D867D}" type="datetime1">
              <a:rPr lang="en-US" smtClean="0"/>
              <a:t>10/29/2023</a:t>
            </a:fld>
            <a:endParaRPr lang="en-US"/>
          </a:p>
        </p:txBody>
      </p:sp>
      <p:sp>
        <p:nvSpPr>
          <p:cNvPr id="6" name="Footer Placeholder 5">
            <a:extLst>
              <a:ext uri="{FF2B5EF4-FFF2-40B4-BE49-F238E27FC236}">
                <a16:creationId xmlns:a16="http://schemas.microsoft.com/office/drawing/2014/main" id="{1D394A02-8244-978C-9AC2-C7285D2B9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AAE45-6D41-4FE0-8882-D7964F956536}"/>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177945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D3C7-AD3E-27A9-F127-B622C225F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71F50B-ADAF-9C8A-CD0C-DEDD2130C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AB2F74-1A79-7A39-C5B7-961E40A84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88ABD-76FE-9679-F441-E99D731FBCD3}"/>
              </a:ext>
            </a:extLst>
          </p:cNvPr>
          <p:cNvSpPr>
            <a:spLocks noGrp="1"/>
          </p:cNvSpPr>
          <p:nvPr>
            <p:ph type="dt" sz="half" idx="10"/>
          </p:nvPr>
        </p:nvSpPr>
        <p:spPr/>
        <p:txBody>
          <a:bodyPr/>
          <a:lstStyle/>
          <a:p>
            <a:fld id="{C78C222B-19FB-4A8A-B415-05DF02B4531D}" type="datetime1">
              <a:rPr lang="en-US" smtClean="0"/>
              <a:t>10/29/2023</a:t>
            </a:fld>
            <a:endParaRPr lang="en-US"/>
          </a:p>
        </p:txBody>
      </p:sp>
      <p:sp>
        <p:nvSpPr>
          <p:cNvPr id="6" name="Footer Placeholder 5">
            <a:extLst>
              <a:ext uri="{FF2B5EF4-FFF2-40B4-BE49-F238E27FC236}">
                <a16:creationId xmlns:a16="http://schemas.microsoft.com/office/drawing/2014/main" id="{EF5AC0C0-7717-426A-B3B6-D60E3B313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999F8-6631-35CC-FEA5-66CE8C40AE03}"/>
              </a:ext>
            </a:extLst>
          </p:cNvPr>
          <p:cNvSpPr>
            <a:spLocks noGrp="1"/>
          </p:cNvSpPr>
          <p:nvPr>
            <p:ph type="sldNum" sz="quarter" idx="12"/>
          </p:nvPr>
        </p:nvSpPr>
        <p:spPr/>
        <p:txBody>
          <a:bodyPr/>
          <a:lstStyle/>
          <a:p>
            <a:fld id="{77EB090C-36F1-4070-9CFE-ADD7C8997346}" type="slidenum">
              <a:rPr lang="en-US" smtClean="0"/>
              <a:t>‹#›</a:t>
            </a:fld>
            <a:endParaRPr lang="en-US"/>
          </a:p>
        </p:txBody>
      </p:sp>
    </p:spTree>
    <p:extLst>
      <p:ext uri="{BB962C8B-B14F-4D97-AF65-F5344CB8AC3E}">
        <p14:creationId xmlns:p14="http://schemas.microsoft.com/office/powerpoint/2010/main" val="73945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F6B71-6566-8E00-5562-02797CC9F9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FD354E-33BD-D377-F884-D35C5DC2D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C316C-26D8-8791-1F49-59633DCA3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F4733-EDA0-49B3-B829-3F2C1165654A}" type="datetime1">
              <a:rPr lang="en-US" smtClean="0"/>
              <a:t>10/29/2023</a:t>
            </a:fld>
            <a:endParaRPr lang="en-US"/>
          </a:p>
        </p:txBody>
      </p:sp>
      <p:sp>
        <p:nvSpPr>
          <p:cNvPr id="5" name="Footer Placeholder 4">
            <a:extLst>
              <a:ext uri="{FF2B5EF4-FFF2-40B4-BE49-F238E27FC236}">
                <a16:creationId xmlns:a16="http://schemas.microsoft.com/office/drawing/2014/main" id="{3CB42233-85A6-AA8B-D543-0ACB0DC29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508897-147F-EA0F-30C6-C6FFB1858B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B090C-36F1-4070-9CFE-ADD7C8997346}" type="slidenum">
              <a:rPr lang="en-US" smtClean="0"/>
              <a:t>‹#›</a:t>
            </a:fld>
            <a:endParaRPr lang="en-US"/>
          </a:p>
        </p:txBody>
      </p:sp>
    </p:spTree>
    <p:extLst>
      <p:ext uri="{BB962C8B-B14F-4D97-AF65-F5344CB8AC3E}">
        <p14:creationId xmlns:p14="http://schemas.microsoft.com/office/powerpoint/2010/main" val="355345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3.ntu.edu.sg/home/ehchua/programming/webprogramming/HTTP_Basics.html#http_mes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dingninjas.com/studio/library/jsp" TargetMode="External"/><Relationship Id="rId2" Type="http://schemas.openxmlformats.org/officeDocument/2006/relationships/hyperlink" Target="https://www.codingninjas.com/studio/library/what-is-htt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javatpoint.com/hidden-form-field-in-session-track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C00922-9A7A-DFF4-F821-AF3A15CBB31D}"/>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Servlets</a:t>
            </a:r>
          </a:p>
        </p:txBody>
      </p:sp>
      <p:sp>
        <p:nvSpPr>
          <p:cNvPr id="3" name="Subtitle 2">
            <a:extLst>
              <a:ext uri="{FF2B5EF4-FFF2-40B4-BE49-F238E27FC236}">
                <a16:creationId xmlns:a16="http://schemas.microsoft.com/office/drawing/2014/main" id="{EA085B65-E575-366E-4D3E-167032C81616}"/>
              </a:ext>
            </a:extLst>
          </p:cNvPr>
          <p:cNvSpPr>
            <a:spLocks noGrp="1"/>
          </p:cNvSpPr>
          <p:nvPr>
            <p:ph type="subTitle" idx="1"/>
          </p:nvPr>
        </p:nvSpPr>
        <p:spPr>
          <a:xfrm>
            <a:off x="1350682" y="4870824"/>
            <a:ext cx="10005951" cy="1458258"/>
          </a:xfrm>
        </p:spPr>
        <p:txBody>
          <a:bodyPr anchor="ctr">
            <a:normAutofit/>
          </a:bodyPr>
          <a:lstStyle/>
          <a:p>
            <a:pPr algn="l"/>
            <a:r>
              <a:rPr lang="en-US" dirty="0"/>
              <a:t>Ms. Divya Singhal</a:t>
            </a:r>
            <a:endParaRPr lang="en-US"/>
          </a:p>
          <a:p>
            <a:pPr algn="l"/>
            <a:r>
              <a:rPr lang="en-US" dirty="0"/>
              <a:t>Assistant Professor</a:t>
            </a:r>
            <a:endParaRPr lang="en-US"/>
          </a:p>
          <a:p>
            <a:pPr algn="l"/>
            <a:r>
              <a:rPr lang="en-US" dirty="0"/>
              <a:t>KIET Group of Institutions</a:t>
            </a:r>
            <a:endParaRPr lang="en-US"/>
          </a:p>
        </p:txBody>
      </p:sp>
      <p:sp>
        <p:nvSpPr>
          <p:cNvPr id="4" name="Date Placeholder 3">
            <a:extLst>
              <a:ext uri="{FF2B5EF4-FFF2-40B4-BE49-F238E27FC236}">
                <a16:creationId xmlns:a16="http://schemas.microsoft.com/office/drawing/2014/main" id="{9C63C4D0-6E9C-3869-E7B6-1C63658220CD}"/>
              </a:ext>
            </a:extLst>
          </p:cNvPr>
          <p:cNvSpPr>
            <a:spLocks noGrp="1"/>
          </p:cNvSpPr>
          <p:nvPr>
            <p:ph type="dt" sz="half" idx="10"/>
          </p:nvPr>
        </p:nvSpPr>
        <p:spPr/>
        <p:txBody>
          <a:bodyPr/>
          <a:lstStyle/>
          <a:p>
            <a:fld id="{C17AA797-5D33-4CCF-846D-C6A552494E8E}" type="datetime1">
              <a:rPr lang="en-US" smtClean="0"/>
              <a:t>10/29/2023</a:t>
            </a:fld>
            <a:endParaRPr lang="en-US"/>
          </a:p>
        </p:txBody>
      </p:sp>
      <p:sp>
        <p:nvSpPr>
          <p:cNvPr id="5" name="Slide Number Placeholder 4">
            <a:extLst>
              <a:ext uri="{FF2B5EF4-FFF2-40B4-BE49-F238E27FC236}">
                <a16:creationId xmlns:a16="http://schemas.microsoft.com/office/drawing/2014/main" id="{1C071152-91F1-995C-1F54-623D09F459B0}"/>
              </a:ext>
            </a:extLst>
          </p:cNvPr>
          <p:cNvSpPr>
            <a:spLocks noGrp="1"/>
          </p:cNvSpPr>
          <p:nvPr>
            <p:ph type="sldNum" sz="quarter" idx="12"/>
          </p:nvPr>
        </p:nvSpPr>
        <p:spPr/>
        <p:txBody>
          <a:bodyPr/>
          <a:lstStyle/>
          <a:p>
            <a:fld id="{77EB090C-36F1-4070-9CFE-ADD7C8997346}" type="slidenum">
              <a:rPr lang="en-US" smtClean="0"/>
              <a:t>1</a:t>
            </a:fld>
            <a:endParaRPr lang="en-US"/>
          </a:p>
        </p:txBody>
      </p:sp>
    </p:spTree>
    <p:extLst>
      <p:ext uri="{BB962C8B-B14F-4D97-AF65-F5344CB8AC3E}">
        <p14:creationId xmlns:p14="http://schemas.microsoft.com/office/powerpoint/2010/main" val="197596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6099A-9952-326A-A8FE-AD7B7BE34EE5}"/>
              </a:ext>
            </a:extLst>
          </p:cNvPr>
          <p:cNvSpPr>
            <a:spLocks noGrp="1"/>
          </p:cNvSpPr>
          <p:nvPr>
            <p:ph type="title"/>
          </p:nvPr>
        </p:nvSpPr>
        <p:spPr>
          <a:xfrm>
            <a:off x="5596501" y="501594"/>
            <a:ext cx="5754896" cy="1655483"/>
          </a:xfrm>
        </p:spPr>
        <p:txBody>
          <a:bodyPr anchor="b">
            <a:normAutofit/>
          </a:bodyPr>
          <a:lstStyle/>
          <a:p>
            <a:r>
              <a:rPr lang="en-US" sz="4000"/>
              <a:t>Servlet Life Cycle</a:t>
            </a:r>
          </a:p>
        </p:txBody>
      </p:sp>
      <p:pic>
        <p:nvPicPr>
          <p:cNvPr id="5" name="Picture 4">
            <a:extLst>
              <a:ext uri="{FF2B5EF4-FFF2-40B4-BE49-F238E27FC236}">
                <a16:creationId xmlns:a16="http://schemas.microsoft.com/office/drawing/2014/main" id="{BD5C92B6-92AB-0A83-EB23-11C7374BCB4B}"/>
              </a:ext>
            </a:extLst>
          </p:cNvPr>
          <p:cNvPicPr>
            <a:picLocks noChangeAspect="1"/>
          </p:cNvPicPr>
          <p:nvPr/>
        </p:nvPicPr>
        <p:blipFill rotWithShape="1">
          <a:blip r:embed="rId2"/>
          <a:srcRect l="18235" r="4476" b="-1"/>
          <a:stretch/>
        </p:blipFill>
        <p:spPr>
          <a:xfrm>
            <a:off x="727969" y="966557"/>
            <a:ext cx="3914485" cy="4338170"/>
          </a:xfrm>
          <a:prstGeom prst="rect">
            <a:avLst/>
          </a:prstGeom>
        </p:spPr>
      </p:pic>
      <p:sp>
        <p:nvSpPr>
          <p:cNvPr id="3" name="Content Placeholder 2">
            <a:extLst>
              <a:ext uri="{FF2B5EF4-FFF2-40B4-BE49-F238E27FC236}">
                <a16:creationId xmlns:a16="http://schemas.microsoft.com/office/drawing/2014/main" id="{892399FF-4ADC-933B-9117-3211FC93A6DD}"/>
              </a:ext>
            </a:extLst>
          </p:cNvPr>
          <p:cNvSpPr>
            <a:spLocks noGrp="1"/>
          </p:cNvSpPr>
          <p:nvPr>
            <p:ph idx="1"/>
          </p:nvPr>
        </p:nvSpPr>
        <p:spPr>
          <a:xfrm>
            <a:off x="5596502" y="2405894"/>
            <a:ext cx="5754896" cy="3014765"/>
          </a:xfrm>
        </p:spPr>
        <p:txBody>
          <a:bodyPr anchor="t">
            <a:normAutofit/>
          </a:bodyPr>
          <a:lstStyle/>
          <a:p>
            <a:pPr marL="0" indent="0">
              <a:buNone/>
            </a:pPr>
            <a:r>
              <a:rPr lang="en-US" sz="2000" b="0" i="0">
                <a:effectLst/>
                <a:latin typeface="source-serif-pro"/>
              </a:rPr>
              <a:t>The </a:t>
            </a:r>
            <a:r>
              <a:rPr lang="en-US" sz="2000" b="0" i="0" u="none" strike="noStrike">
                <a:effectLst/>
                <a:latin typeface="source-serif-pro"/>
              </a:rPr>
              <a:t>Servlet</a:t>
            </a:r>
            <a:r>
              <a:rPr lang="en-US" sz="2000" b="0" i="0">
                <a:effectLst/>
                <a:latin typeface="source-serif-pro"/>
              </a:rPr>
              <a:t> life cycle mainly includes the following four stages,</a:t>
            </a:r>
          </a:p>
          <a:p>
            <a:pPr>
              <a:buFont typeface="Arial" panose="020B0604020202020204" pitchFamily="34" charset="0"/>
              <a:buChar char="•"/>
            </a:pPr>
            <a:r>
              <a:rPr lang="en-US" sz="2000" b="0" i="0">
                <a:effectLst/>
                <a:latin typeface="source-serif-pro"/>
              </a:rPr>
              <a:t>Loading a Servlet</a:t>
            </a:r>
          </a:p>
          <a:p>
            <a:pPr>
              <a:buFont typeface="Arial" panose="020B0604020202020204" pitchFamily="34" charset="0"/>
              <a:buChar char="•"/>
            </a:pPr>
            <a:r>
              <a:rPr lang="en-US" sz="2000" b="0" i="0">
                <a:effectLst/>
                <a:latin typeface="source-serif-pro"/>
              </a:rPr>
              <a:t>Initializing the Servlet</a:t>
            </a:r>
          </a:p>
          <a:p>
            <a:pPr>
              <a:buFont typeface="Arial" panose="020B0604020202020204" pitchFamily="34" charset="0"/>
              <a:buChar char="•"/>
            </a:pPr>
            <a:r>
              <a:rPr lang="en-US" sz="2000" b="0" i="0">
                <a:effectLst/>
                <a:latin typeface="source-serif-pro"/>
              </a:rPr>
              <a:t>Request handling</a:t>
            </a:r>
          </a:p>
          <a:p>
            <a:pPr>
              <a:buFont typeface="Arial" panose="020B0604020202020204" pitchFamily="34" charset="0"/>
              <a:buChar char="•"/>
            </a:pPr>
            <a:r>
              <a:rPr lang="en-US" sz="2000" b="0" i="0">
                <a:effectLst/>
                <a:latin typeface="source-serif-pro"/>
              </a:rPr>
              <a:t>Destroying the Servlet</a:t>
            </a:r>
          </a:p>
          <a:p>
            <a:pPr marL="0" indent="0">
              <a:buNone/>
            </a:pPr>
            <a:endParaRPr lang="en-US" sz="200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19639A1-C107-33B2-FC9B-4EB7FB3B4A76}"/>
              </a:ext>
            </a:extLst>
          </p:cNvPr>
          <p:cNvSpPr>
            <a:spLocks noGrp="1"/>
          </p:cNvSpPr>
          <p:nvPr>
            <p:ph type="dt" sz="half" idx="10"/>
          </p:nvPr>
        </p:nvSpPr>
        <p:spPr/>
        <p:txBody>
          <a:bodyPr/>
          <a:lstStyle/>
          <a:p>
            <a:fld id="{53A534AF-F6A9-4131-8F33-734F55DCCF7A}" type="datetime1">
              <a:rPr lang="en-US" smtClean="0"/>
              <a:t>10/29/2023</a:t>
            </a:fld>
            <a:endParaRPr lang="en-US"/>
          </a:p>
        </p:txBody>
      </p:sp>
      <p:sp>
        <p:nvSpPr>
          <p:cNvPr id="6" name="Slide Number Placeholder 5">
            <a:extLst>
              <a:ext uri="{FF2B5EF4-FFF2-40B4-BE49-F238E27FC236}">
                <a16:creationId xmlns:a16="http://schemas.microsoft.com/office/drawing/2014/main" id="{72722AC3-D4DE-1BCE-F43B-73249EE128A2}"/>
              </a:ext>
            </a:extLst>
          </p:cNvPr>
          <p:cNvSpPr>
            <a:spLocks noGrp="1"/>
          </p:cNvSpPr>
          <p:nvPr>
            <p:ph type="sldNum" sz="quarter" idx="12"/>
          </p:nvPr>
        </p:nvSpPr>
        <p:spPr/>
        <p:txBody>
          <a:bodyPr/>
          <a:lstStyle/>
          <a:p>
            <a:fld id="{77EB090C-36F1-4070-9CFE-ADD7C8997346}" type="slidenum">
              <a:rPr lang="en-US" smtClean="0"/>
              <a:t>10</a:t>
            </a:fld>
            <a:endParaRPr lang="en-US"/>
          </a:p>
        </p:txBody>
      </p:sp>
    </p:spTree>
    <p:extLst>
      <p:ext uri="{BB962C8B-B14F-4D97-AF65-F5344CB8AC3E}">
        <p14:creationId xmlns:p14="http://schemas.microsoft.com/office/powerpoint/2010/main" val="107298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5808061-59D1-F039-C0AF-C5D0CD786E30}"/>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Servlet Life Cycle</a:t>
            </a:r>
          </a:p>
        </p:txBody>
      </p:sp>
      <p:sp>
        <p:nvSpPr>
          <p:cNvPr id="3" name="Content Placeholder 2">
            <a:extLst>
              <a:ext uri="{FF2B5EF4-FFF2-40B4-BE49-F238E27FC236}">
                <a16:creationId xmlns:a16="http://schemas.microsoft.com/office/drawing/2014/main" id="{55CE53B8-25CB-54A2-3505-7F71D81CFE0D}"/>
              </a:ext>
            </a:extLst>
          </p:cNvPr>
          <p:cNvSpPr>
            <a:spLocks noGrp="1"/>
          </p:cNvSpPr>
          <p:nvPr>
            <p:ph idx="1"/>
          </p:nvPr>
        </p:nvSpPr>
        <p:spPr>
          <a:xfrm>
            <a:off x="1388210" y="824249"/>
            <a:ext cx="9654076" cy="3837904"/>
          </a:xfrm>
        </p:spPr>
        <p:txBody>
          <a:bodyPr anchor="ctr">
            <a:normAutofit/>
          </a:bodyPr>
          <a:lstStyle/>
          <a:p>
            <a:pPr>
              <a:buFont typeface="+mj-lt"/>
              <a:buAutoNum type="arabicPeriod"/>
            </a:pPr>
            <a:r>
              <a:rPr lang="en-US" sz="1700" b="0" i="0">
                <a:effectLst/>
                <a:latin typeface="source-serif-pro"/>
              </a:rPr>
              <a:t>When </a:t>
            </a:r>
            <a:r>
              <a:rPr lang="en-US" sz="1700" b="0" i="0" u="none" strike="noStrike">
                <a:effectLst/>
                <a:latin typeface="source-serif-pro"/>
              </a:rPr>
              <a:t>the web</a:t>
            </a:r>
            <a:r>
              <a:rPr lang="en-US" sz="1700" b="0" i="0">
                <a:effectLst/>
                <a:latin typeface="source-serif-pro"/>
              </a:rPr>
              <a:t> server (e.g. Apache Tomcat) starts up, the </a:t>
            </a:r>
            <a:r>
              <a:rPr lang="en-US" sz="1700" b="0" i="0" u="none" strike="noStrike">
                <a:effectLst/>
                <a:latin typeface="source-serif-pro"/>
              </a:rPr>
              <a:t>servlet container</a:t>
            </a:r>
            <a:r>
              <a:rPr lang="en-US" sz="1700" b="0" i="0">
                <a:effectLst/>
                <a:latin typeface="source-serif-pro"/>
              </a:rPr>
              <a:t> deploy and loads all the </a:t>
            </a:r>
            <a:r>
              <a:rPr lang="en-US" sz="1700" b="0" i="0" u="none" strike="noStrike">
                <a:effectLst/>
                <a:latin typeface="source-serif-pro"/>
              </a:rPr>
              <a:t>servlets</a:t>
            </a:r>
            <a:r>
              <a:rPr lang="en-US" sz="1700" b="0" i="0">
                <a:effectLst/>
                <a:latin typeface="source-serif-pro"/>
              </a:rPr>
              <a:t>.</a:t>
            </a:r>
          </a:p>
          <a:p>
            <a:pPr>
              <a:buFont typeface="+mj-lt"/>
              <a:buAutoNum type="arabicPeriod"/>
            </a:pPr>
            <a:r>
              <a:rPr lang="en-US" sz="1700" b="0" i="0">
                <a:effectLst/>
                <a:latin typeface="source-serif-pro"/>
              </a:rPr>
              <a:t>The </a:t>
            </a:r>
            <a:r>
              <a:rPr lang="en-US" sz="1700" b="0" i="0" u="none" strike="noStrike">
                <a:effectLst/>
                <a:latin typeface="source-serif-pro"/>
              </a:rPr>
              <a:t>servlet</a:t>
            </a:r>
            <a:r>
              <a:rPr lang="en-US" sz="1700" b="0" i="0">
                <a:effectLst/>
                <a:latin typeface="source-serif-pro"/>
              </a:rPr>
              <a:t> is initialized by calling the init</a:t>
            </a:r>
            <a:r>
              <a:rPr lang="en-US" sz="1700" b="0" i="1">
                <a:effectLst/>
                <a:latin typeface="source-serif-pro"/>
              </a:rPr>
              <a:t>()</a:t>
            </a:r>
            <a:r>
              <a:rPr lang="en-US" sz="1700" b="0" i="0">
                <a:effectLst/>
                <a:latin typeface="source-serif-pro"/>
              </a:rPr>
              <a:t> method. The </a:t>
            </a:r>
            <a:r>
              <a:rPr lang="en-US" sz="1700" b="0" i="1">
                <a:effectLst/>
                <a:latin typeface="source-serif-pro"/>
              </a:rPr>
              <a:t>Servlet.init() </a:t>
            </a:r>
            <a:r>
              <a:rPr lang="en-US" sz="1700" b="0" i="0">
                <a:effectLst/>
                <a:latin typeface="source-serif-pro"/>
              </a:rPr>
              <a:t>method is called by the </a:t>
            </a:r>
            <a:r>
              <a:rPr lang="en-US" sz="1700" b="0" i="0" u="none" strike="noStrike">
                <a:effectLst/>
                <a:latin typeface="source-serif-pro"/>
              </a:rPr>
              <a:t>Servlet container</a:t>
            </a:r>
            <a:r>
              <a:rPr lang="en-US" sz="1700" b="0" i="0">
                <a:effectLst/>
                <a:latin typeface="source-serif-pro"/>
              </a:rPr>
              <a:t> to indicate that this </a:t>
            </a:r>
            <a:r>
              <a:rPr lang="en-US" sz="1700" b="0" i="0" u="none" strike="noStrike">
                <a:effectLst/>
                <a:latin typeface="source-serif-pro"/>
              </a:rPr>
              <a:t>Servlet</a:t>
            </a:r>
            <a:r>
              <a:rPr lang="en-US" sz="1700" b="0" i="0">
                <a:effectLst/>
                <a:latin typeface="source-serif-pro"/>
              </a:rPr>
              <a:t> instance is instantiated successfully and is about to put into service.</a:t>
            </a:r>
          </a:p>
          <a:p>
            <a:pPr>
              <a:buFont typeface="+mj-lt"/>
              <a:buAutoNum type="arabicPeriod"/>
            </a:pPr>
            <a:r>
              <a:rPr lang="en-US" sz="1700" b="0" i="0">
                <a:effectLst/>
                <a:latin typeface="source-serif-pro"/>
              </a:rPr>
              <a:t>The </a:t>
            </a:r>
            <a:r>
              <a:rPr lang="en-US" sz="1700" b="0" i="0" u="none" strike="noStrike">
                <a:effectLst/>
                <a:latin typeface="source-serif-pro"/>
              </a:rPr>
              <a:t>servlet</a:t>
            </a:r>
            <a:r>
              <a:rPr lang="en-US" sz="1700" b="0" i="0">
                <a:effectLst/>
                <a:latin typeface="source-serif-pro"/>
              </a:rPr>
              <a:t> then calls </a:t>
            </a:r>
            <a:r>
              <a:rPr lang="en-US" sz="1700" b="0" i="1">
                <a:effectLst/>
                <a:latin typeface="source-serif-pro"/>
              </a:rPr>
              <a:t>service() </a:t>
            </a:r>
            <a:r>
              <a:rPr lang="en-US" sz="1700" b="0" i="0">
                <a:effectLst/>
                <a:latin typeface="source-serif-pro"/>
              </a:rPr>
              <a:t>method to process a client’s request. This method is invoked to inform the </a:t>
            </a:r>
            <a:r>
              <a:rPr lang="en-US" sz="1700" b="0" i="0" u="none" strike="noStrike">
                <a:effectLst/>
                <a:latin typeface="source-serif-pro"/>
              </a:rPr>
              <a:t>Servlet</a:t>
            </a:r>
            <a:r>
              <a:rPr lang="en-US" sz="1700" b="0" i="0">
                <a:effectLst/>
                <a:latin typeface="source-serif-pro"/>
              </a:rPr>
              <a:t> about the client requests.</a:t>
            </a:r>
          </a:p>
          <a:p>
            <a:pPr>
              <a:buFont typeface="+mj-lt"/>
              <a:buAutoNum type="arabicPeriod"/>
            </a:pPr>
            <a:r>
              <a:rPr lang="en-US" sz="1700" b="0" i="0">
                <a:effectLst/>
                <a:latin typeface="source-serif-pro"/>
              </a:rPr>
              <a:t>The </a:t>
            </a:r>
            <a:r>
              <a:rPr lang="en-US" sz="1700" b="0" i="0" u="none" strike="noStrike">
                <a:effectLst/>
                <a:latin typeface="source-serif-pro"/>
              </a:rPr>
              <a:t>servlet</a:t>
            </a:r>
            <a:r>
              <a:rPr lang="en-US" sz="1700" b="0" i="0">
                <a:effectLst/>
                <a:latin typeface="source-serif-pro"/>
              </a:rPr>
              <a:t> is terminated by calling the </a:t>
            </a:r>
            <a:r>
              <a:rPr lang="en-US" sz="1700" b="0" i="1">
                <a:effectLst/>
                <a:latin typeface="source-serif-pro"/>
              </a:rPr>
              <a:t>destroy().</a:t>
            </a:r>
            <a:endParaRPr lang="en-US" sz="1700" b="0" i="0">
              <a:effectLst/>
              <a:latin typeface="source-serif-pro"/>
            </a:endParaRPr>
          </a:p>
          <a:p>
            <a:pPr>
              <a:buFont typeface="+mj-lt"/>
              <a:buAutoNum type="arabicPeriod"/>
            </a:pPr>
            <a:r>
              <a:rPr lang="en-US" sz="1700" b="0" i="0">
                <a:effectLst/>
                <a:latin typeface="source-serif-pro"/>
              </a:rPr>
              <a:t>The</a:t>
            </a:r>
            <a:r>
              <a:rPr lang="en-US" sz="1700" b="0" i="1">
                <a:effectLst/>
                <a:latin typeface="source-serif-pro"/>
              </a:rPr>
              <a:t> destroy()</a:t>
            </a:r>
            <a:r>
              <a:rPr lang="en-US" sz="1700" b="0" i="0">
                <a:effectLst/>
                <a:latin typeface="source-serif-pro"/>
              </a:rPr>
              <a:t> method runs only once during the lifetime of a </a:t>
            </a:r>
            <a:r>
              <a:rPr lang="en-US" sz="1700" b="0" i="0" u="none" strike="noStrike">
                <a:effectLst/>
                <a:latin typeface="source-serif-pro"/>
              </a:rPr>
              <a:t>Servlet</a:t>
            </a:r>
            <a:r>
              <a:rPr lang="en-US" sz="1700" b="0" i="0">
                <a:effectLst/>
                <a:latin typeface="source-serif-pro"/>
              </a:rPr>
              <a:t> and signals the end of the </a:t>
            </a:r>
            <a:r>
              <a:rPr lang="en-US" sz="1700" b="0" i="0" u="none" strike="noStrike">
                <a:effectLst/>
                <a:latin typeface="source-serif-pro"/>
              </a:rPr>
              <a:t>Servlet</a:t>
            </a:r>
            <a:r>
              <a:rPr lang="en-US" sz="1700" b="0" i="0">
                <a:effectLst/>
                <a:latin typeface="source-serif-pro"/>
              </a:rPr>
              <a:t> instance.</a:t>
            </a:r>
          </a:p>
          <a:p>
            <a:pPr marL="0" indent="0">
              <a:buNone/>
            </a:pPr>
            <a:r>
              <a:rPr lang="en-US" sz="1700" b="0" i="0" u="none" strike="noStrike">
                <a:effectLst/>
                <a:latin typeface="source-serif-pro"/>
              </a:rPr>
              <a:t>init</a:t>
            </a:r>
            <a:r>
              <a:rPr lang="en-US" sz="1700" b="0" i="0">
                <a:effectLst/>
                <a:latin typeface="source-serif-pro"/>
              </a:rPr>
              <a:t>() and destroy() methods are called only once. Finally, a </a:t>
            </a:r>
            <a:r>
              <a:rPr lang="en-US" sz="1700" b="0" i="0" u="none" strike="noStrike">
                <a:effectLst/>
                <a:latin typeface="source-serif-pro"/>
              </a:rPr>
              <a:t>servlet</a:t>
            </a:r>
            <a:r>
              <a:rPr lang="en-US" sz="1700" b="0" i="0">
                <a:effectLst/>
                <a:latin typeface="source-serif-pro"/>
              </a:rPr>
              <a:t> is garbage collected by the </a:t>
            </a:r>
            <a:r>
              <a:rPr lang="en-US" sz="1700" b="0" i="0" u="none" strike="noStrike">
                <a:effectLst/>
                <a:latin typeface="source-serif-pro"/>
              </a:rPr>
              <a:t>garbage collector</a:t>
            </a:r>
            <a:r>
              <a:rPr lang="en-US" sz="1700" b="0" i="0">
                <a:effectLst/>
                <a:latin typeface="source-serif-pro"/>
              </a:rPr>
              <a:t> of the JVM. </a:t>
            </a:r>
          </a:p>
          <a:p>
            <a:pPr marL="0" indent="0">
              <a:buNone/>
            </a:pPr>
            <a:endParaRPr lang="en-US" sz="1700"/>
          </a:p>
        </p:txBody>
      </p:sp>
      <p:sp>
        <p:nvSpPr>
          <p:cNvPr id="2" name="Date Placeholder 1">
            <a:extLst>
              <a:ext uri="{FF2B5EF4-FFF2-40B4-BE49-F238E27FC236}">
                <a16:creationId xmlns:a16="http://schemas.microsoft.com/office/drawing/2014/main" id="{B25C8DEA-F259-F9BF-2F80-D3163222E39F}"/>
              </a:ext>
            </a:extLst>
          </p:cNvPr>
          <p:cNvSpPr>
            <a:spLocks noGrp="1"/>
          </p:cNvSpPr>
          <p:nvPr>
            <p:ph type="dt" sz="half" idx="10"/>
          </p:nvPr>
        </p:nvSpPr>
        <p:spPr/>
        <p:txBody>
          <a:bodyPr/>
          <a:lstStyle/>
          <a:p>
            <a:fld id="{18790C6A-2978-4776-AE64-CD09559A4A2E}" type="datetime1">
              <a:rPr lang="en-US" smtClean="0"/>
              <a:t>10/29/2023</a:t>
            </a:fld>
            <a:endParaRPr lang="en-US"/>
          </a:p>
        </p:txBody>
      </p:sp>
      <p:sp>
        <p:nvSpPr>
          <p:cNvPr id="5" name="Slide Number Placeholder 4">
            <a:extLst>
              <a:ext uri="{FF2B5EF4-FFF2-40B4-BE49-F238E27FC236}">
                <a16:creationId xmlns:a16="http://schemas.microsoft.com/office/drawing/2014/main" id="{E2BEF3DC-B258-26FB-04A8-007068D4AF9D}"/>
              </a:ext>
            </a:extLst>
          </p:cNvPr>
          <p:cNvSpPr>
            <a:spLocks noGrp="1"/>
          </p:cNvSpPr>
          <p:nvPr>
            <p:ph type="sldNum" sz="quarter" idx="12"/>
          </p:nvPr>
        </p:nvSpPr>
        <p:spPr/>
        <p:txBody>
          <a:bodyPr/>
          <a:lstStyle/>
          <a:p>
            <a:fld id="{77EB090C-36F1-4070-9CFE-ADD7C8997346}" type="slidenum">
              <a:rPr lang="en-US" smtClean="0"/>
              <a:t>11</a:t>
            </a:fld>
            <a:endParaRPr lang="en-US"/>
          </a:p>
        </p:txBody>
      </p:sp>
    </p:spTree>
    <p:extLst>
      <p:ext uri="{BB962C8B-B14F-4D97-AF65-F5344CB8AC3E}">
        <p14:creationId xmlns:p14="http://schemas.microsoft.com/office/powerpoint/2010/main" val="320263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90633-EAE7-62B4-11EA-6FC4456A40E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Steps to Create Servlet</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6794D9-F81D-4D6D-C839-0A6993ED8E11}"/>
              </a:ext>
            </a:extLst>
          </p:cNvPr>
          <p:cNvSpPr>
            <a:spLocks noGrp="1"/>
          </p:cNvSpPr>
          <p:nvPr>
            <p:ph idx="1"/>
          </p:nvPr>
        </p:nvSpPr>
        <p:spPr>
          <a:xfrm>
            <a:off x="1155548" y="2217343"/>
            <a:ext cx="9880893" cy="3959619"/>
          </a:xfrm>
        </p:spPr>
        <p:txBody>
          <a:bodyPr>
            <a:normAutofit/>
          </a:bodyPr>
          <a:lstStyle/>
          <a:p>
            <a:pPr>
              <a:buFont typeface="+mj-lt"/>
              <a:buAutoNum type="arabicPeriod"/>
            </a:pPr>
            <a:r>
              <a:rPr lang="en-US" sz="2400" b="0" i="0" dirty="0">
                <a:effectLst/>
                <a:latin typeface="source-serif-pro"/>
              </a:rPr>
              <a:t>Create a directory structure</a:t>
            </a:r>
          </a:p>
          <a:p>
            <a:pPr>
              <a:buFont typeface="+mj-lt"/>
              <a:buAutoNum type="arabicPeriod"/>
            </a:pPr>
            <a:r>
              <a:rPr lang="en-US" sz="2400" b="0" i="0" dirty="0">
                <a:effectLst/>
                <a:latin typeface="source-serif-pro"/>
              </a:rPr>
              <a:t>create a Dynamic Web Project</a:t>
            </a:r>
          </a:p>
          <a:p>
            <a:pPr>
              <a:buFont typeface="+mj-lt"/>
              <a:buAutoNum type="arabicPeriod"/>
            </a:pPr>
            <a:r>
              <a:rPr lang="en-US" sz="2400" b="0" i="0" dirty="0">
                <a:effectLst/>
                <a:latin typeface="source-serif-pro"/>
              </a:rPr>
              <a:t>Create a Servlet</a:t>
            </a:r>
          </a:p>
          <a:p>
            <a:pPr>
              <a:buFont typeface="+mj-lt"/>
              <a:buAutoNum type="arabicPeriod"/>
            </a:pPr>
            <a:r>
              <a:rPr lang="en-US" sz="2400" b="0" i="0" dirty="0">
                <a:effectLst/>
                <a:latin typeface="source-serif-pro"/>
              </a:rPr>
              <a:t>Compile the Servlet</a:t>
            </a:r>
          </a:p>
          <a:p>
            <a:pPr>
              <a:buFont typeface="+mj-lt"/>
              <a:buAutoNum type="arabicPeriod"/>
            </a:pPr>
            <a:r>
              <a:rPr lang="en-US" sz="2400" b="0" i="0" dirty="0">
                <a:effectLst/>
                <a:latin typeface="source-serif-pro"/>
              </a:rPr>
              <a:t>Add mappings to </a:t>
            </a:r>
            <a:r>
              <a:rPr lang="en-US" sz="2400" b="0" i="0" u="none" strike="noStrike" dirty="0">
                <a:effectLst/>
                <a:latin typeface="source-serif-pro"/>
              </a:rPr>
              <a:t>the web</a:t>
            </a:r>
            <a:r>
              <a:rPr lang="en-US" sz="2400" b="0" i="0" dirty="0">
                <a:effectLst/>
                <a:latin typeface="source-serif-pro"/>
              </a:rPr>
              <a:t>.</a:t>
            </a:r>
            <a:r>
              <a:rPr lang="en-US" sz="2400" b="0" i="0" u="none" strike="noStrike" dirty="0">
                <a:effectLst/>
                <a:latin typeface="source-serif-pro"/>
              </a:rPr>
              <a:t>xml</a:t>
            </a:r>
            <a:r>
              <a:rPr lang="en-US" sz="2400" b="0" i="0" dirty="0">
                <a:effectLst/>
                <a:latin typeface="source-serif-pro"/>
              </a:rPr>
              <a:t> file</a:t>
            </a:r>
          </a:p>
          <a:p>
            <a:pPr>
              <a:buFont typeface="+mj-lt"/>
              <a:buAutoNum type="arabicPeriod"/>
            </a:pPr>
            <a:r>
              <a:rPr lang="en-US" sz="2400" b="0" i="0" dirty="0">
                <a:effectLst/>
                <a:latin typeface="source-serif-pro"/>
              </a:rPr>
              <a:t>Start the server and deploy the project- A</a:t>
            </a:r>
            <a:r>
              <a:rPr lang="en-US" sz="2400" b="0" i="0" u="none" strike="noStrike" dirty="0">
                <a:effectLst/>
                <a:latin typeface="source-serif-pro"/>
              </a:rPr>
              <a:t>pache Tomcat</a:t>
            </a:r>
            <a:r>
              <a:rPr lang="en-US" sz="2400" b="0" i="0" dirty="0">
                <a:effectLst/>
                <a:latin typeface="source-serif-pro"/>
              </a:rPr>
              <a:t> Server</a:t>
            </a:r>
          </a:p>
          <a:p>
            <a:pPr>
              <a:buFont typeface="+mj-lt"/>
              <a:buAutoNum type="arabicPeriod"/>
            </a:pPr>
            <a:r>
              <a:rPr lang="en-US" sz="2400" b="0" i="0" dirty="0">
                <a:effectLst/>
                <a:latin typeface="source-serif-pro"/>
              </a:rPr>
              <a:t>Access the </a:t>
            </a:r>
            <a:r>
              <a:rPr lang="en-US" sz="2400" b="0" i="0" u="none" strike="noStrike" dirty="0">
                <a:effectLst/>
                <a:latin typeface="source-serif-pro"/>
              </a:rPr>
              <a:t>servlet</a:t>
            </a:r>
            <a:endParaRPr lang="en-US" sz="2400" b="0" i="0" dirty="0">
              <a:effectLst/>
              <a:latin typeface="source-serif-pro"/>
            </a:endParaRPr>
          </a:p>
          <a:p>
            <a:pPr marL="0" indent="0">
              <a:buNone/>
            </a:pPr>
            <a:r>
              <a:rPr lang="en-US" sz="2400" b="0" i="0" dirty="0">
                <a:effectLst/>
                <a:latin typeface="source-serif-pro"/>
              </a:rPr>
              <a:t>for any </a:t>
            </a:r>
            <a:r>
              <a:rPr lang="en-US" sz="2400" b="0" i="0" u="none" strike="noStrike" dirty="0">
                <a:effectLst/>
                <a:latin typeface="source-serif-pro"/>
              </a:rPr>
              <a:t>servlet</a:t>
            </a:r>
            <a:r>
              <a:rPr lang="en-US" sz="2400" b="0" i="0" dirty="0">
                <a:effectLst/>
                <a:latin typeface="source-serif-pro"/>
              </a:rPr>
              <a:t> program, you need 3 files — </a:t>
            </a:r>
            <a:r>
              <a:rPr lang="en-US" sz="2400" b="0" i="1" dirty="0">
                <a:effectLst/>
                <a:latin typeface="source-serif-pro"/>
              </a:rPr>
              <a:t>index.html file, Java class file, and web.</a:t>
            </a:r>
            <a:r>
              <a:rPr lang="en-US" sz="2400" b="0" i="1" u="none" strike="noStrike" dirty="0">
                <a:effectLst/>
                <a:latin typeface="source-serif-pro"/>
              </a:rPr>
              <a:t>xml</a:t>
            </a:r>
            <a:r>
              <a:rPr lang="en-US" sz="2400" b="0" i="1" dirty="0">
                <a:effectLst/>
                <a:latin typeface="source-serif-pro"/>
              </a:rPr>
              <a:t> file</a:t>
            </a:r>
            <a:r>
              <a:rPr lang="en-US" sz="2400" b="0" i="0" dirty="0">
                <a:effectLst/>
                <a:latin typeface="source-serif-pro"/>
              </a:rPr>
              <a:t>.</a:t>
            </a:r>
            <a:endParaRPr lang="en-US" sz="2400" dirty="0"/>
          </a:p>
        </p:txBody>
      </p:sp>
      <p:sp>
        <p:nvSpPr>
          <p:cNvPr id="4" name="TextBox 3">
            <a:extLst>
              <a:ext uri="{FF2B5EF4-FFF2-40B4-BE49-F238E27FC236}">
                <a16:creationId xmlns:a16="http://schemas.microsoft.com/office/drawing/2014/main" id="{C3142732-2406-42F2-7C07-AEFC98F81270}"/>
              </a:ext>
            </a:extLst>
          </p:cNvPr>
          <p:cNvSpPr txBox="1"/>
          <p:nvPr/>
        </p:nvSpPr>
        <p:spPr>
          <a:xfrm>
            <a:off x="8123068" y="5876163"/>
            <a:ext cx="2636668" cy="646331"/>
          </a:xfrm>
          <a:prstGeom prst="rect">
            <a:avLst/>
          </a:prstGeom>
          <a:noFill/>
        </p:spPr>
        <p:txBody>
          <a:bodyPr wrap="square" rtlCol="0">
            <a:spAutoFit/>
          </a:bodyPr>
          <a:lstStyle/>
          <a:p>
            <a:r>
              <a:rPr lang="en-US" b="1" dirty="0" err="1"/>
              <a:t>Servlet_heading</a:t>
            </a:r>
            <a:endParaRPr lang="en-US" b="1" dirty="0"/>
          </a:p>
          <a:p>
            <a:r>
              <a:rPr lang="en-US" b="1" dirty="0" err="1"/>
              <a:t>Servlet_Demo</a:t>
            </a:r>
            <a:endParaRPr lang="en-US" b="1" dirty="0"/>
          </a:p>
        </p:txBody>
      </p:sp>
      <p:sp>
        <p:nvSpPr>
          <p:cNvPr id="5" name="Date Placeholder 4">
            <a:extLst>
              <a:ext uri="{FF2B5EF4-FFF2-40B4-BE49-F238E27FC236}">
                <a16:creationId xmlns:a16="http://schemas.microsoft.com/office/drawing/2014/main" id="{E04EEA20-BC97-137C-CE13-AE5ED1F59455}"/>
              </a:ext>
            </a:extLst>
          </p:cNvPr>
          <p:cNvSpPr>
            <a:spLocks noGrp="1"/>
          </p:cNvSpPr>
          <p:nvPr>
            <p:ph type="dt" sz="half" idx="10"/>
          </p:nvPr>
        </p:nvSpPr>
        <p:spPr/>
        <p:txBody>
          <a:bodyPr/>
          <a:lstStyle/>
          <a:p>
            <a:fld id="{9E815296-89A5-4F30-9187-F651A9D074F2}" type="datetime1">
              <a:rPr lang="en-US" smtClean="0"/>
              <a:t>10/29/2023</a:t>
            </a:fld>
            <a:endParaRPr lang="en-US"/>
          </a:p>
        </p:txBody>
      </p:sp>
      <p:sp>
        <p:nvSpPr>
          <p:cNvPr id="6" name="Slide Number Placeholder 5">
            <a:extLst>
              <a:ext uri="{FF2B5EF4-FFF2-40B4-BE49-F238E27FC236}">
                <a16:creationId xmlns:a16="http://schemas.microsoft.com/office/drawing/2014/main" id="{32F66622-F527-B07F-6791-267E1BDDC7B5}"/>
              </a:ext>
            </a:extLst>
          </p:cNvPr>
          <p:cNvSpPr>
            <a:spLocks noGrp="1"/>
          </p:cNvSpPr>
          <p:nvPr>
            <p:ph type="sldNum" sz="quarter" idx="12"/>
          </p:nvPr>
        </p:nvSpPr>
        <p:spPr/>
        <p:txBody>
          <a:bodyPr/>
          <a:lstStyle/>
          <a:p>
            <a:fld id="{77EB090C-36F1-4070-9CFE-ADD7C8997346}" type="slidenum">
              <a:rPr lang="en-US" smtClean="0"/>
              <a:t>12</a:t>
            </a:fld>
            <a:endParaRPr lang="en-US"/>
          </a:p>
        </p:txBody>
      </p:sp>
    </p:spTree>
    <p:extLst>
      <p:ext uri="{BB962C8B-B14F-4D97-AF65-F5344CB8AC3E}">
        <p14:creationId xmlns:p14="http://schemas.microsoft.com/office/powerpoint/2010/main" val="408899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8100-338B-2EC7-27FE-4BF5E362526A}"/>
              </a:ext>
            </a:extLst>
          </p:cNvPr>
          <p:cNvSpPr>
            <a:spLocks noGrp="1"/>
          </p:cNvSpPr>
          <p:nvPr>
            <p:ph type="title"/>
          </p:nvPr>
        </p:nvSpPr>
        <p:spPr/>
        <p:txBody>
          <a:bodyPr/>
          <a:lstStyle/>
          <a:p>
            <a:r>
              <a:rPr lang="en-US" dirty="0"/>
              <a:t>Servlet Request</a:t>
            </a:r>
          </a:p>
        </p:txBody>
      </p:sp>
      <p:sp>
        <p:nvSpPr>
          <p:cNvPr id="3" name="Content Placeholder 2">
            <a:extLst>
              <a:ext uri="{FF2B5EF4-FFF2-40B4-BE49-F238E27FC236}">
                <a16:creationId xmlns:a16="http://schemas.microsoft.com/office/drawing/2014/main" id="{1476D5D9-7F3B-B083-73A6-385A92BE96DF}"/>
              </a:ext>
            </a:extLst>
          </p:cNvPr>
          <p:cNvSpPr>
            <a:spLocks noGrp="1"/>
          </p:cNvSpPr>
          <p:nvPr>
            <p:ph idx="1"/>
          </p:nvPr>
        </p:nvSpPr>
        <p:spPr>
          <a:xfrm>
            <a:off x="838200" y="1466850"/>
            <a:ext cx="10515600" cy="4710113"/>
          </a:xfrm>
        </p:spPr>
        <p:txBody>
          <a:bodyPr>
            <a:normAutofit/>
          </a:bodyPr>
          <a:lstStyle/>
          <a:p>
            <a:r>
              <a:rPr lang="en-US" sz="2000" b="0" i="0" dirty="0">
                <a:solidFill>
                  <a:srgbClr val="333333"/>
                </a:solidFill>
                <a:effectLst/>
                <a:latin typeface="inter-regular"/>
              </a:rPr>
              <a:t>An object of </a:t>
            </a:r>
            <a:r>
              <a:rPr lang="en-US" sz="2000" b="0" i="0" dirty="0" err="1">
                <a:solidFill>
                  <a:srgbClr val="333333"/>
                </a:solidFill>
                <a:effectLst/>
                <a:latin typeface="inter-regular"/>
              </a:rPr>
              <a:t>ServletRequest</a:t>
            </a:r>
            <a:r>
              <a:rPr lang="en-US" sz="2000" b="0" i="0" dirty="0">
                <a:solidFill>
                  <a:srgbClr val="333333"/>
                </a:solidFill>
                <a:effectLst/>
                <a:latin typeface="inter-regular"/>
              </a:rPr>
              <a:t> is used to provide the client request information to a servlet such as content type, content length, parameter names and values, header </a:t>
            </a:r>
            <a:r>
              <a:rPr lang="en-US" sz="2000" b="0" i="0" dirty="0" err="1">
                <a:solidFill>
                  <a:srgbClr val="333333"/>
                </a:solidFill>
                <a:effectLst/>
                <a:latin typeface="inter-regular"/>
              </a:rPr>
              <a:t>informations</a:t>
            </a:r>
            <a:r>
              <a:rPr lang="en-US" sz="2000" b="0" i="0" dirty="0">
                <a:solidFill>
                  <a:srgbClr val="333333"/>
                </a:solidFill>
                <a:effectLst/>
                <a:latin typeface="inter-regular"/>
              </a:rPr>
              <a:t>, attributes etc.</a:t>
            </a:r>
          </a:p>
          <a:p>
            <a:endParaRPr lang="en-US" dirty="0"/>
          </a:p>
        </p:txBody>
      </p:sp>
      <p:pic>
        <p:nvPicPr>
          <p:cNvPr id="6" name="Picture 5">
            <a:extLst>
              <a:ext uri="{FF2B5EF4-FFF2-40B4-BE49-F238E27FC236}">
                <a16:creationId xmlns:a16="http://schemas.microsoft.com/office/drawing/2014/main" id="{C9D8EA52-C1D8-1A40-B603-8C883F8C4248}"/>
              </a:ext>
            </a:extLst>
          </p:cNvPr>
          <p:cNvPicPr>
            <a:picLocks noChangeAspect="1"/>
          </p:cNvPicPr>
          <p:nvPr/>
        </p:nvPicPr>
        <p:blipFill>
          <a:blip r:embed="rId2"/>
          <a:stretch>
            <a:fillRect/>
          </a:stretch>
        </p:blipFill>
        <p:spPr>
          <a:xfrm>
            <a:off x="1449447" y="2275185"/>
            <a:ext cx="8093141" cy="3901778"/>
          </a:xfrm>
          <a:prstGeom prst="rect">
            <a:avLst/>
          </a:prstGeom>
        </p:spPr>
      </p:pic>
      <p:sp>
        <p:nvSpPr>
          <p:cNvPr id="4" name="Date Placeholder 3">
            <a:extLst>
              <a:ext uri="{FF2B5EF4-FFF2-40B4-BE49-F238E27FC236}">
                <a16:creationId xmlns:a16="http://schemas.microsoft.com/office/drawing/2014/main" id="{271A8A6D-1621-52A0-358D-8154899149B4}"/>
              </a:ext>
            </a:extLst>
          </p:cNvPr>
          <p:cNvSpPr>
            <a:spLocks noGrp="1"/>
          </p:cNvSpPr>
          <p:nvPr>
            <p:ph type="dt" sz="half" idx="10"/>
          </p:nvPr>
        </p:nvSpPr>
        <p:spPr/>
        <p:txBody>
          <a:bodyPr/>
          <a:lstStyle/>
          <a:p>
            <a:fld id="{F572405F-7698-435C-AB2B-42F70294FE4D}" type="datetime1">
              <a:rPr lang="en-US" smtClean="0"/>
              <a:t>10/29/2023</a:t>
            </a:fld>
            <a:endParaRPr lang="en-US"/>
          </a:p>
        </p:txBody>
      </p:sp>
      <p:sp>
        <p:nvSpPr>
          <p:cNvPr id="5" name="Slide Number Placeholder 4">
            <a:extLst>
              <a:ext uri="{FF2B5EF4-FFF2-40B4-BE49-F238E27FC236}">
                <a16:creationId xmlns:a16="http://schemas.microsoft.com/office/drawing/2014/main" id="{C8B0A26B-F36E-4470-B3CC-D312B418EC6D}"/>
              </a:ext>
            </a:extLst>
          </p:cNvPr>
          <p:cNvSpPr>
            <a:spLocks noGrp="1"/>
          </p:cNvSpPr>
          <p:nvPr>
            <p:ph type="sldNum" sz="quarter" idx="12"/>
          </p:nvPr>
        </p:nvSpPr>
        <p:spPr/>
        <p:txBody>
          <a:bodyPr/>
          <a:lstStyle/>
          <a:p>
            <a:fld id="{77EB090C-36F1-4070-9CFE-ADD7C8997346}" type="slidenum">
              <a:rPr lang="en-US" smtClean="0"/>
              <a:t>13</a:t>
            </a:fld>
            <a:endParaRPr lang="en-US"/>
          </a:p>
        </p:txBody>
      </p:sp>
    </p:spTree>
    <p:extLst>
      <p:ext uri="{BB962C8B-B14F-4D97-AF65-F5344CB8AC3E}">
        <p14:creationId xmlns:p14="http://schemas.microsoft.com/office/powerpoint/2010/main" val="108108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A2340-B3ED-3A92-5D62-0DE154D5256C}"/>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Servlet Response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BF01A6-2E50-F483-ED82-6C9D4339D3B7}"/>
              </a:ext>
            </a:extLst>
          </p:cNvPr>
          <p:cNvSpPr>
            <a:spLocks noGrp="1"/>
          </p:cNvSpPr>
          <p:nvPr>
            <p:ph idx="1"/>
          </p:nvPr>
        </p:nvSpPr>
        <p:spPr>
          <a:xfrm>
            <a:off x="1155548" y="2217343"/>
            <a:ext cx="9880893" cy="3959619"/>
          </a:xfrm>
        </p:spPr>
        <p:txBody>
          <a:bodyPr>
            <a:normAutofit/>
          </a:bodyPr>
          <a:lstStyle/>
          <a:p>
            <a:r>
              <a:rPr lang="en-US" sz="2400"/>
              <a:t>The ServletResponse interface gives the servlet methods for replying to the client. It allows the servlet to set the content length and mime type of the reply, and provides an output stream, ServletOutputStream, and a Writer through which the servlet can send the reply data. Subclasses of ServletResponse give the servlet more protocol-specific capabilities. </a:t>
            </a:r>
          </a:p>
          <a:p>
            <a:r>
              <a:rPr lang="en-US" sz="2400"/>
              <a:t>For example, HttpServletResponse contains methods that allow the servlet to manipulate HTTP-specific header information.</a:t>
            </a:r>
          </a:p>
        </p:txBody>
      </p:sp>
      <p:sp>
        <p:nvSpPr>
          <p:cNvPr id="4" name="Date Placeholder 3">
            <a:extLst>
              <a:ext uri="{FF2B5EF4-FFF2-40B4-BE49-F238E27FC236}">
                <a16:creationId xmlns:a16="http://schemas.microsoft.com/office/drawing/2014/main" id="{CFC7382A-000F-CB04-1043-18E882274384}"/>
              </a:ext>
            </a:extLst>
          </p:cNvPr>
          <p:cNvSpPr>
            <a:spLocks noGrp="1"/>
          </p:cNvSpPr>
          <p:nvPr>
            <p:ph type="dt" sz="half" idx="10"/>
          </p:nvPr>
        </p:nvSpPr>
        <p:spPr/>
        <p:txBody>
          <a:bodyPr/>
          <a:lstStyle/>
          <a:p>
            <a:fld id="{2C57BE31-2D4A-4907-818D-C01D8987BCB3}" type="datetime1">
              <a:rPr lang="en-US" smtClean="0"/>
              <a:t>10/29/2023</a:t>
            </a:fld>
            <a:endParaRPr lang="en-US"/>
          </a:p>
        </p:txBody>
      </p:sp>
      <p:sp>
        <p:nvSpPr>
          <p:cNvPr id="5" name="Slide Number Placeholder 4">
            <a:extLst>
              <a:ext uri="{FF2B5EF4-FFF2-40B4-BE49-F238E27FC236}">
                <a16:creationId xmlns:a16="http://schemas.microsoft.com/office/drawing/2014/main" id="{F54B01F3-6039-A559-4378-E8E21D776D65}"/>
              </a:ext>
            </a:extLst>
          </p:cNvPr>
          <p:cNvSpPr>
            <a:spLocks noGrp="1"/>
          </p:cNvSpPr>
          <p:nvPr>
            <p:ph type="sldNum" sz="quarter" idx="12"/>
          </p:nvPr>
        </p:nvSpPr>
        <p:spPr/>
        <p:txBody>
          <a:bodyPr/>
          <a:lstStyle/>
          <a:p>
            <a:fld id="{77EB090C-36F1-4070-9CFE-ADD7C8997346}" type="slidenum">
              <a:rPr lang="en-US" smtClean="0"/>
              <a:t>14</a:t>
            </a:fld>
            <a:endParaRPr lang="en-US"/>
          </a:p>
        </p:txBody>
      </p:sp>
    </p:spTree>
    <p:extLst>
      <p:ext uri="{BB962C8B-B14F-4D97-AF65-F5344CB8AC3E}">
        <p14:creationId xmlns:p14="http://schemas.microsoft.com/office/powerpoint/2010/main" val="12842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718F3-23B8-701F-8560-22FBE806E8C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Generic Servlet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4569C-A9DB-25C6-B2B3-57F5F8E66EB4}"/>
              </a:ext>
            </a:extLst>
          </p:cNvPr>
          <p:cNvSpPr>
            <a:spLocks noGrp="1"/>
          </p:cNvSpPr>
          <p:nvPr>
            <p:ph idx="1"/>
          </p:nvPr>
        </p:nvSpPr>
        <p:spPr>
          <a:xfrm>
            <a:off x="1155548" y="2217343"/>
            <a:ext cx="9880893" cy="3959619"/>
          </a:xfrm>
        </p:spPr>
        <p:txBody>
          <a:bodyPr>
            <a:normAutofit/>
          </a:bodyPr>
          <a:lstStyle/>
          <a:p>
            <a:r>
              <a:rPr lang="en-US" sz="2400" b="0" i="0" dirty="0">
                <a:effectLst/>
                <a:latin typeface="source-serif-pro"/>
              </a:rPr>
              <a:t>A Generic </a:t>
            </a:r>
            <a:r>
              <a:rPr lang="en-US" sz="2400" b="0" i="0" u="none" strike="noStrike" dirty="0">
                <a:effectLst/>
                <a:latin typeface="source-serif-pro"/>
              </a:rPr>
              <a:t>servlet</a:t>
            </a:r>
            <a:r>
              <a:rPr lang="en-US" sz="2400" b="0" i="0" dirty="0">
                <a:effectLst/>
                <a:latin typeface="source-serif-pro"/>
              </a:rPr>
              <a:t> is a protocol-independent </a:t>
            </a:r>
            <a:r>
              <a:rPr lang="en-US" sz="2400" b="0" i="0" u="none" strike="noStrike" dirty="0">
                <a:effectLst/>
                <a:latin typeface="source-serif-pro"/>
              </a:rPr>
              <a:t>servlet</a:t>
            </a:r>
            <a:r>
              <a:rPr lang="en-US" sz="2400" b="0" i="0" dirty="0">
                <a:effectLst/>
                <a:latin typeface="source-serif-pro"/>
              </a:rPr>
              <a:t> that should always override the service() method to handle the client request. </a:t>
            </a:r>
          </a:p>
          <a:p>
            <a:r>
              <a:rPr lang="en-US" sz="2400" b="0" i="0" dirty="0">
                <a:effectLst/>
                <a:latin typeface="source-serif-pro"/>
              </a:rPr>
              <a:t>The service() method accepts two arguments, </a:t>
            </a:r>
            <a:r>
              <a:rPr lang="en-US" sz="2400" b="0" i="1" dirty="0" err="1">
                <a:effectLst/>
                <a:latin typeface="source-serif-pro"/>
              </a:rPr>
              <a:t>ServletRequest</a:t>
            </a:r>
            <a:r>
              <a:rPr lang="en-US" sz="2400" b="0" i="1" dirty="0">
                <a:effectLst/>
                <a:latin typeface="source-serif-pro"/>
              </a:rPr>
              <a:t> object, and </a:t>
            </a:r>
            <a:r>
              <a:rPr lang="en-US" sz="2400" b="0" i="1" dirty="0" err="1">
                <a:effectLst/>
                <a:latin typeface="source-serif-pro"/>
              </a:rPr>
              <a:t>ServletResponse</a:t>
            </a:r>
            <a:r>
              <a:rPr lang="en-US" sz="2400" b="0" i="1" dirty="0">
                <a:effectLst/>
                <a:latin typeface="source-serif-pro"/>
              </a:rPr>
              <a:t> object.</a:t>
            </a:r>
            <a:r>
              <a:rPr lang="en-US" sz="2400" b="0" i="0" dirty="0">
                <a:effectLst/>
                <a:latin typeface="source-serif-pro"/>
              </a:rPr>
              <a:t> </a:t>
            </a:r>
          </a:p>
          <a:p>
            <a:r>
              <a:rPr lang="en-US" sz="2400" b="0" i="0" dirty="0">
                <a:effectLst/>
                <a:latin typeface="source-serif-pro"/>
              </a:rPr>
              <a:t>The request object tells the </a:t>
            </a:r>
            <a:r>
              <a:rPr lang="en-US" sz="2400" b="0" i="0" u="none" strike="noStrike" dirty="0">
                <a:effectLst/>
                <a:latin typeface="source-serif-pro"/>
              </a:rPr>
              <a:t>servlet</a:t>
            </a:r>
            <a:r>
              <a:rPr lang="en-US" sz="2400" b="0" i="0" dirty="0">
                <a:effectLst/>
                <a:latin typeface="source-serif-pro"/>
              </a:rPr>
              <a:t> about the request made by the client while the response object is used to return a response back to the client.</a:t>
            </a:r>
            <a:endParaRPr lang="en-US" sz="2400" dirty="0"/>
          </a:p>
        </p:txBody>
      </p:sp>
      <p:sp>
        <p:nvSpPr>
          <p:cNvPr id="4" name="TextBox 3">
            <a:extLst>
              <a:ext uri="{FF2B5EF4-FFF2-40B4-BE49-F238E27FC236}">
                <a16:creationId xmlns:a16="http://schemas.microsoft.com/office/drawing/2014/main" id="{D116CCA5-C9C5-0FA3-6D80-7C859DF55602}"/>
              </a:ext>
            </a:extLst>
          </p:cNvPr>
          <p:cNvSpPr txBox="1"/>
          <p:nvPr/>
        </p:nvSpPr>
        <p:spPr>
          <a:xfrm>
            <a:off x="8833272" y="5628311"/>
            <a:ext cx="1802178" cy="369332"/>
          </a:xfrm>
          <a:prstGeom prst="rect">
            <a:avLst/>
          </a:prstGeom>
          <a:noFill/>
        </p:spPr>
        <p:txBody>
          <a:bodyPr wrap="square" rtlCol="0">
            <a:spAutoFit/>
          </a:bodyPr>
          <a:lstStyle/>
          <a:p>
            <a:r>
              <a:rPr lang="en-US" b="1" dirty="0" err="1"/>
              <a:t>Generic_Servlet</a:t>
            </a:r>
            <a:endParaRPr lang="en-US" b="1" dirty="0"/>
          </a:p>
        </p:txBody>
      </p:sp>
      <p:sp>
        <p:nvSpPr>
          <p:cNvPr id="5" name="Date Placeholder 4">
            <a:extLst>
              <a:ext uri="{FF2B5EF4-FFF2-40B4-BE49-F238E27FC236}">
                <a16:creationId xmlns:a16="http://schemas.microsoft.com/office/drawing/2014/main" id="{B36BFE4C-37E2-E834-EEEE-80DC739FFB77}"/>
              </a:ext>
            </a:extLst>
          </p:cNvPr>
          <p:cNvSpPr>
            <a:spLocks noGrp="1"/>
          </p:cNvSpPr>
          <p:nvPr>
            <p:ph type="dt" sz="half" idx="10"/>
          </p:nvPr>
        </p:nvSpPr>
        <p:spPr/>
        <p:txBody>
          <a:bodyPr/>
          <a:lstStyle/>
          <a:p>
            <a:fld id="{160E549F-055A-4EEB-B135-15C51946C91C}" type="datetime1">
              <a:rPr lang="en-US" smtClean="0"/>
              <a:t>10/29/2023</a:t>
            </a:fld>
            <a:endParaRPr lang="en-US"/>
          </a:p>
        </p:txBody>
      </p:sp>
      <p:sp>
        <p:nvSpPr>
          <p:cNvPr id="6" name="Slide Number Placeholder 5">
            <a:extLst>
              <a:ext uri="{FF2B5EF4-FFF2-40B4-BE49-F238E27FC236}">
                <a16:creationId xmlns:a16="http://schemas.microsoft.com/office/drawing/2014/main" id="{BBA03215-03DC-85E1-25DA-966BC8A21219}"/>
              </a:ext>
            </a:extLst>
          </p:cNvPr>
          <p:cNvSpPr>
            <a:spLocks noGrp="1"/>
          </p:cNvSpPr>
          <p:nvPr>
            <p:ph type="sldNum" sz="quarter" idx="12"/>
          </p:nvPr>
        </p:nvSpPr>
        <p:spPr/>
        <p:txBody>
          <a:bodyPr/>
          <a:lstStyle/>
          <a:p>
            <a:fld id="{77EB090C-36F1-4070-9CFE-ADD7C8997346}" type="slidenum">
              <a:rPr lang="en-US" smtClean="0"/>
              <a:t>15</a:t>
            </a:fld>
            <a:endParaRPr lang="en-US"/>
          </a:p>
        </p:txBody>
      </p:sp>
    </p:spTree>
    <p:extLst>
      <p:ext uri="{BB962C8B-B14F-4D97-AF65-F5344CB8AC3E}">
        <p14:creationId xmlns:p14="http://schemas.microsoft.com/office/powerpoint/2010/main" val="212920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A1A3-5D1D-E052-A7EF-43DAD68FDED1}"/>
              </a:ext>
            </a:extLst>
          </p:cNvPr>
          <p:cNvSpPr>
            <a:spLocks noGrp="1"/>
          </p:cNvSpPr>
          <p:nvPr>
            <p:ph type="title"/>
          </p:nvPr>
        </p:nvSpPr>
        <p:spPr/>
        <p:txBody>
          <a:bodyPr/>
          <a:lstStyle/>
          <a:p>
            <a:r>
              <a:rPr lang="en-US"/>
              <a:t>Example: Simple Example</a:t>
            </a:r>
            <a:endParaRPr lang="en-US" dirty="0"/>
          </a:p>
        </p:txBody>
      </p:sp>
      <p:sp>
        <p:nvSpPr>
          <p:cNvPr id="3" name="Content Placeholder 2">
            <a:extLst>
              <a:ext uri="{FF2B5EF4-FFF2-40B4-BE49-F238E27FC236}">
                <a16:creationId xmlns:a16="http://schemas.microsoft.com/office/drawing/2014/main" id="{81477240-1402-85D6-38AD-B6E1AC2052BA}"/>
              </a:ext>
            </a:extLst>
          </p:cNvPr>
          <p:cNvSpPr>
            <a:spLocks noGrp="1"/>
          </p:cNvSpPr>
          <p:nvPr>
            <p:ph idx="1"/>
          </p:nvPr>
        </p:nvSpPr>
        <p:spPr/>
        <p:txBody>
          <a:bodyPr/>
          <a:lstStyle/>
          <a:p>
            <a:pPr marL="0" indent="0">
              <a:buNone/>
            </a:pPr>
            <a:r>
              <a:rPr lang="en-US"/>
              <a:t>Step 1: Index.html</a:t>
            </a:r>
          </a:p>
          <a:p>
            <a:pPr marL="0" indent="0">
              <a:buNone/>
            </a:pPr>
            <a:endParaRPr lang="en-US" dirty="0"/>
          </a:p>
        </p:txBody>
      </p:sp>
      <p:pic>
        <p:nvPicPr>
          <p:cNvPr id="6" name="Picture 5">
            <a:extLst>
              <a:ext uri="{FF2B5EF4-FFF2-40B4-BE49-F238E27FC236}">
                <a16:creationId xmlns:a16="http://schemas.microsoft.com/office/drawing/2014/main" id="{8A3F41D7-3890-DE6E-13DD-7A69E5FB9B7E}"/>
              </a:ext>
            </a:extLst>
          </p:cNvPr>
          <p:cNvPicPr>
            <a:picLocks noChangeAspect="1"/>
          </p:cNvPicPr>
          <p:nvPr/>
        </p:nvPicPr>
        <p:blipFill>
          <a:blip r:embed="rId2"/>
          <a:stretch>
            <a:fillRect/>
          </a:stretch>
        </p:blipFill>
        <p:spPr>
          <a:xfrm>
            <a:off x="2501366" y="2521001"/>
            <a:ext cx="8462285" cy="2403423"/>
          </a:xfrm>
          <a:prstGeom prst="rect">
            <a:avLst/>
          </a:prstGeom>
        </p:spPr>
      </p:pic>
      <p:sp>
        <p:nvSpPr>
          <p:cNvPr id="4" name="Date Placeholder 3">
            <a:extLst>
              <a:ext uri="{FF2B5EF4-FFF2-40B4-BE49-F238E27FC236}">
                <a16:creationId xmlns:a16="http://schemas.microsoft.com/office/drawing/2014/main" id="{B2EBBE2B-0B24-8404-F190-F9D647E7F725}"/>
              </a:ext>
            </a:extLst>
          </p:cNvPr>
          <p:cNvSpPr>
            <a:spLocks noGrp="1"/>
          </p:cNvSpPr>
          <p:nvPr>
            <p:ph type="dt" sz="half" idx="10"/>
          </p:nvPr>
        </p:nvSpPr>
        <p:spPr/>
        <p:txBody>
          <a:bodyPr/>
          <a:lstStyle/>
          <a:p>
            <a:fld id="{56ADCC50-1058-4B32-8534-28124C9C5312}" type="datetime1">
              <a:rPr lang="en-US" smtClean="0"/>
              <a:t>10/29/2023</a:t>
            </a:fld>
            <a:endParaRPr lang="en-US"/>
          </a:p>
        </p:txBody>
      </p:sp>
      <p:sp>
        <p:nvSpPr>
          <p:cNvPr id="5" name="Slide Number Placeholder 4">
            <a:extLst>
              <a:ext uri="{FF2B5EF4-FFF2-40B4-BE49-F238E27FC236}">
                <a16:creationId xmlns:a16="http://schemas.microsoft.com/office/drawing/2014/main" id="{76035BF3-3EED-D167-7E60-D1DC0A55E68E}"/>
              </a:ext>
            </a:extLst>
          </p:cNvPr>
          <p:cNvSpPr>
            <a:spLocks noGrp="1"/>
          </p:cNvSpPr>
          <p:nvPr>
            <p:ph type="sldNum" sz="quarter" idx="12"/>
          </p:nvPr>
        </p:nvSpPr>
        <p:spPr/>
        <p:txBody>
          <a:bodyPr/>
          <a:lstStyle/>
          <a:p>
            <a:fld id="{77EB090C-36F1-4070-9CFE-ADD7C8997346}" type="slidenum">
              <a:rPr lang="en-US" smtClean="0"/>
              <a:t>16</a:t>
            </a:fld>
            <a:endParaRPr lang="en-US"/>
          </a:p>
        </p:txBody>
      </p:sp>
    </p:spTree>
    <p:extLst>
      <p:ext uri="{BB962C8B-B14F-4D97-AF65-F5344CB8AC3E}">
        <p14:creationId xmlns:p14="http://schemas.microsoft.com/office/powerpoint/2010/main" val="128172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ED40D-A639-6033-1A98-682A4C5E3B48}"/>
              </a:ext>
            </a:extLst>
          </p:cNvPr>
          <p:cNvSpPr>
            <a:spLocks noGrp="1"/>
          </p:cNvSpPr>
          <p:nvPr>
            <p:ph idx="1"/>
          </p:nvPr>
        </p:nvSpPr>
        <p:spPr/>
        <p:txBody>
          <a:bodyPr/>
          <a:lstStyle/>
          <a:p>
            <a:pPr marL="0" indent="0">
              <a:buNone/>
            </a:pPr>
            <a:r>
              <a:rPr lang="en-US" dirty="0"/>
              <a:t>Step 2: Add.java</a:t>
            </a:r>
          </a:p>
          <a:p>
            <a:pPr marL="0" indent="0">
              <a:buNone/>
            </a:pPr>
            <a:endParaRPr lang="en-US" dirty="0"/>
          </a:p>
        </p:txBody>
      </p:sp>
      <p:sp>
        <p:nvSpPr>
          <p:cNvPr id="5" name="Title 1">
            <a:extLst>
              <a:ext uri="{FF2B5EF4-FFF2-40B4-BE49-F238E27FC236}">
                <a16:creationId xmlns:a16="http://schemas.microsoft.com/office/drawing/2014/main" id="{2CD1FAE7-82CB-EF12-C23E-36CA219FC947}"/>
              </a:ext>
            </a:extLst>
          </p:cNvPr>
          <p:cNvSpPr>
            <a:spLocks noGrp="1"/>
          </p:cNvSpPr>
          <p:nvPr>
            <p:ph type="title"/>
          </p:nvPr>
        </p:nvSpPr>
        <p:spPr>
          <a:xfrm>
            <a:off x="838200" y="365125"/>
            <a:ext cx="10515600" cy="1325563"/>
          </a:xfrm>
        </p:spPr>
        <p:txBody>
          <a:bodyPr/>
          <a:lstStyle/>
          <a:p>
            <a:r>
              <a:rPr lang="en-US" dirty="0"/>
              <a:t>Example: Simple Example</a:t>
            </a:r>
          </a:p>
        </p:txBody>
      </p:sp>
      <p:pic>
        <p:nvPicPr>
          <p:cNvPr id="8" name="Picture 7">
            <a:extLst>
              <a:ext uri="{FF2B5EF4-FFF2-40B4-BE49-F238E27FC236}">
                <a16:creationId xmlns:a16="http://schemas.microsoft.com/office/drawing/2014/main" id="{3AD5E704-95E6-3740-CFED-8A3CA6830CE8}"/>
              </a:ext>
            </a:extLst>
          </p:cNvPr>
          <p:cNvPicPr>
            <a:picLocks noChangeAspect="1"/>
          </p:cNvPicPr>
          <p:nvPr/>
        </p:nvPicPr>
        <p:blipFill>
          <a:blip r:embed="rId2"/>
          <a:stretch>
            <a:fillRect/>
          </a:stretch>
        </p:blipFill>
        <p:spPr>
          <a:xfrm>
            <a:off x="2478133" y="2381874"/>
            <a:ext cx="6264183" cy="3795089"/>
          </a:xfrm>
          <a:prstGeom prst="rect">
            <a:avLst/>
          </a:prstGeom>
        </p:spPr>
      </p:pic>
      <p:sp>
        <p:nvSpPr>
          <p:cNvPr id="2" name="Date Placeholder 1">
            <a:extLst>
              <a:ext uri="{FF2B5EF4-FFF2-40B4-BE49-F238E27FC236}">
                <a16:creationId xmlns:a16="http://schemas.microsoft.com/office/drawing/2014/main" id="{BE6DC2D1-E0FD-F201-F72B-83A9AE2AE311}"/>
              </a:ext>
            </a:extLst>
          </p:cNvPr>
          <p:cNvSpPr>
            <a:spLocks noGrp="1"/>
          </p:cNvSpPr>
          <p:nvPr>
            <p:ph type="dt" sz="half" idx="10"/>
          </p:nvPr>
        </p:nvSpPr>
        <p:spPr/>
        <p:txBody>
          <a:bodyPr/>
          <a:lstStyle/>
          <a:p>
            <a:fld id="{AA508088-9095-4629-9843-1D8CE39977A1}" type="datetime1">
              <a:rPr lang="en-US" smtClean="0"/>
              <a:t>10/29/2023</a:t>
            </a:fld>
            <a:endParaRPr lang="en-US"/>
          </a:p>
        </p:txBody>
      </p:sp>
      <p:sp>
        <p:nvSpPr>
          <p:cNvPr id="4" name="Slide Number Placeholder 3">
            <a:extLst>
              <a:ext uri="{FF2B5EF4-FFF2-40B4-BE49-F238E27FC236}">
                <a16:creationId xmlns:a16="http://schemas.microsoft.com/office/drawing/2014/main" id="{F62A23F1-FBB5-D263-2F45-E2056208FE79}"/>
              </a:ext>
            </a:extLst>
          </p:cNvPr>
          <p:cNvSpPr>
            <a:spLocks noGrp="1"/>
          </p:cNvSpPr>
          <p:nvPr>
            <p:ph type="sldNum" sz="quarter" idx="12"/>
          </p:nvPr>
        </p:nvSpPr>
        <p:spPr/>
        <p:txBody>
          <a:bodyPr/>
          <a:lstStyle/>
          <a:p>
            <a:fld id="{77EB090C-36F1-4070-9CFE-ADD7C8997346}" type="slidenum">
              <a:rPr lang="en-US" smtClean="0"/>
              <a:t>17</a:t>
            </a:fld>
            <a:endParaRPr lang="en-US"/>
          </a:p>
        </p:txBody>
      </p:sp>
    </p:spTree>
    <p:extLst>
      <p:ext uri="{BB962C8B-B14F-4D97-AF65-F5344CB8AC3E}">
        <p14:creationId xmlns:p14="http://schemas.microsoft.com/office/powerpoint/2010/main" val="359553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07928-9543-BC04-5217-92B08C2AD6ED}"/>
              </a:ext>
            </a:extLst>
          </p:cNvPr>
          <p:cNvSpPr>
            <a:spLocks noGrp="1"/>
          </p:cNvSpPr>
          <p:nvPr>
            <p:ph idx="1"/>
          </p:nvPr>
        </p:nvSpPr>
        <p:spPr/>
        <p:txBody>
          <a:bodyPr/>
          <a:lstStyle/>
          <a:p>
            <a:pPr marL="0" indent="0">
              <a:buNone/>
            </a:pPr>
            <a:r>
              <a:rPr lang="en-US" dirty="0"/>
              <a:t>Step 3: web.xml </a:t>
            </a:r>
            <a:r>
              <a:rPr lang="en-US" sz="2000" dirty="0"/>
              <a:t>(</a:t>
            </a:r>
            <a:r>
              <a:rPr lang="en-US" sz="2000" b="0" i="0" u="none" strike="noStrike" dirty="0">
                <a:solidFill>
                  <a:srgbClr val="242424"/>
                </a:solidFill>
                <a:effectLst/>
                <a:latin typeface="source-serif-pro"/>
              </a:rPr>
              <a:t>The </a:t>
            </a:r>
            <a:r>
              <a:rPr lang="en-US" sz="2000" b="0" i="1" u="none" strike="noStrike" dirty="0">
                <a:solidFill>
                  <a:srgbClr val="242424"/>
                </a:solidFill>
                <a:effectLst/>
                <a:latin typeface="source-serif-pro"/>
              </a:rPr>
              <a:t>web</a:t>
            </a:r>
            <a:r>
              <a:rPr lang="en-US" sz="2000" b="0" i="1" dirty="0">
                <a:solidFill>
                  <a:srgbClr val="242424"/>
                </a:solidFill>
                <a:effectLst/>
                <a:latin typeface="source-serif-pro"/>
              </a:rPr>
              <a:t>.</a:t>
            </a:r>
            <a:r>
              <a:rPr lang="en-US" sz="2000" b="0" i="1" u="none" strike="noStrike" dirty="0">
                <a:solidFill>
                  <a:srgbClr val="242424"/>
                </a:solidFill>
                <a:effectLst/>
                <a:latin typeface="source-serif-pro"/>
              </a:rPr>
              <a:t>xml</a:t>
            </a:r>
            <a:r>
              <a:rPr lang="en-US" sz="2000" b="0" i="0" dirty="0">
                <a:solidFill>
                  <a:srgbClr val="242424"/>
                </a:solidFill>
                <a:effectLst/>
                <a:latin typeface="source-serif-pro"/>
              </a:rPr>
              <a:t> file will be present in the WEB-INF folder of your web content.)</a:t>
            </a:r>
            <a:endParaRPr lang="en-US" sz="2000" dirty="0"/>
          </a:p>
          <a:p>
            <a:pPr marL="0" indent="0">
              <a:buNone/>
            </a:pPr>
            <a:endParaRPr lang="en-US" dirty="0"/>
          </a:p>
        </p:txBody>
      </p:sp>
      <p:sp>
        <p:nvSpPr>
          <p:cNvPr id="2" name="Title 1">
            <a:extLst>
              <a:ext uri="{FF2B5EF4-FFF2-40B4-BE49-F238E27FC236}">
                <a16:creationId xmlns:a16="http://schemas.microsoft.com/office/drawing/2014/main" id="{E247B4E1-8080-D655-2332-DE2B5D170509}"/>
              </a:ext>
            </a:extLst>
          </p:cNvPr>
          <p:cNvSpPr>
            <a:spLocks noGrp="1"/>
          </p:cNvSpPr>
          <p:nvPr>
            <p:ph type="title"/>
          </p:nvPr>
        </p:nvSpPr>
        <p:spPr>
          <a:xfrm>
            <a:off x="838200" y="365125"/>
            <a:ext cx="10515600" cy="1325563"/>
          </a:xfrm>
        </p:spPr>
        <p:txBody>
          <a:bodyPr/>
          <a:lstStyle/>
          <a:p>
            <a:r>
              <a:rPr lang="en-US" dirty="0"/>
              <a:t>Example: Simple Example</a:t>
            </a:r>
          </a:p>
        </p:txBody>
      </p:sp>
      <p:pic>
        <p:nvPicPr>
          <p:cNvPr id="7" name="Picture 6">
            <a:extLst>
              <a:ext uri="{FF2B5EF4-FFF2-40B4-BE49-F238E27FC236}">
                <a16:creationId xmlns:a16="http://schemas.microsoft.com/office/drawing/2014/main" id="{ABDEEF31-0158-C2B3-0022-936562AB8586}"/>
              </a:ext>
            </a:extLst>
          </p:cNvPr>
          <p:cNvPicPr>
            <a:picLocks noChangeAspect="1"/>
          </p:cNvPicPr>
          <p:nvPr/>
        </p:nvPicPr>
        <p:blipFill>
          <a:blip r:embed="rId2"/>
          <a:stretch>
            <a:fillRect/>
          </a:stretch>
        </p:blipFill>
        <p:spPr>
          <a:xfrm>
            <a:off x="2483849" y="2282024"/>
            <a:ext cx="6579717" cy="4029876"/>
          </a:xfrm>
          <a:prstGeom prst="rect">
            <a:avLst/>
          </a:prstGeom>
        </p:spPr>
      </p:pic>
      <p:sp>
        <p:nvSpPr>
          <p:cNvPr id="4" name="Date Placeholder 3">
            <a:extLst>
              <a:ext uri="{FF2B5EF4-FFF2-40B4-BE49-F238E27FC236}">
                <a16:creationId xmlns:a16="http://schemas.microsoft.com/office/drawing/2014/main" id="{1809C788-D59C-1F83-4A24-769B429E6C1D}"/>
              </a:ext>
            </a:extLst>
          </p:cNvPr>
          <p:cNvSpPr>
            <a:spLocks noGrp="1"/>
          </p:cNvSpPr>
          <p:nvPr>
            <p:ph type="dt" sz="half" idx="10"/>
          </p:nvPr>
        </p:nvSpPr>
        <p:spPr/>
        <p:txBody>
          <a:bodyPr/>
          <a:lstStyle/>
          <a:p>
            <a:fld id="{56F1F04A-B392-4E50-BD71-524F3CA87E01}" type="datetime1">
              <a:rPr lang="en-US" smtClean="0"/>
              <a:t>10/29/2023</a:t>
            </a:fld>
            <a:endParaRPr lang="en-US"/>
          </a:p>
        </p:txBody>
      </p:sp>
      <p:sp>
        <p:nvSpPr>
          <p:cNvPr id="5" name="Slide Number Placeholder 4">
            <a:extLst>
              <a:ext uri="{FF2B5EF4-FFF2-40B4-BE49-F238E27FC236}">
                <a16:creationId xmlns:a16="http://schemas.microsoft.com/office/drawing/2014/main" id="{0266BFC9-535F-EC84-BE77-491F25DD9834}"/>
              </a:ext>
            </a:extLst>
          </p:cNvPr>
          <p:cNvSpPr>
            <a:spLocks noGrp="1"/>
          </p:cNvSpPr>
          <p:nvPr>
            <p:ph type="sldNum" sz="quarter" idx="12"/>
          </p:nvPr>
        </p:nvSpPr>
        <p:spPr/>
        <p:txBody>
          <a:bodyPr/>
          <a:lstStyle/>
          <a:p>
            <a:fld id="{77EB090C-36F1-4070-9CFE-ADD7C8997346}" type="slidenum">
              <a:rPr lang="en-US" smtClean="0"/>
              <a:t>18</a:t>
            </a:fld>
            <a:endParaRPr lang="en-US"/>
          </a:p>
        </p:txBody>
      </p:sp>
    </p:spTree>
    <p:extLst>
      <p:ext uri="{BB962C8B-B14F-4D97-AF65-F5344CB8AC3E}">
        <p14:creationId xmlns:p14="http://schemas.microsoft.com/office/powerpoint/2010/main" val="161667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E2118-9F1A-3D67-32AE-AA7E8C2E3A75}"/>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HttpServlet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0B5173-5EE8-EAAF-A433-C6733792EF21}"/>
              </a:ext>
            </a:extLst>
          </p:cNvPr>
          <p:cNvSpPr>
            <a:spLocks noGrp="1"/>
          </p:cNvSpPr>
          <p:nvPr>
            <p:ph idx="1"/>
          </p:nvPr>
        </p:nvSpPr>
        <p:spPr>
          <a:xfrm>
            <a:off x="1155548" y="2217343"/>
            <a:ext cx="9880893" cy="3959619"/>
          </a:xfrm>
        </p:spPr>
        <p:txBody>
          <a:bodyPr>
            <a:normAutofit/>
          </a:bodyPr>
          <a:lstStyle/>
          <a:p>
            <a:r>
              <a:rPr lang="en-US" sz="2400" dirty="0" err="1"/>
              <a:t>HttpServlet</a:t>
            </a:r>
            <a:r>
              <a:rPr lang="en-US" sz="2400" dirty="0"/>
              <a:t> is a subclass of </a:t>
            </a:r>
            <a:r>
              <a:rPr lang="en-US" sz="2400" dirty="0" err="1"/>
              <a:t>GenericServlet</a:t>
            </a:r>
            <a:r>
              <a:rPr lang="en-US" sz="2400" dirty="0"/>
              <a:t>, an implementation of the Servlet interface.</a:t>
            </a:r>
          </a:p>
          <a:p>
            <a:endParaRPr lang="en-US" sz="2400" dirty="0"/>
          </a:p>
          <a:p>
            <a:r>
              <a:rPr lang="en-US" sz="2400" dirty="0"/>
              <a:t>The service() method of </a:t>
            </a:r>
            <a:r>
              <a:rPr lang="en-US" sz="2400" dirty="0" err="1"/>
              <a:t>HttpServlet</a:t>
            </a:r>
            <a:r>
              <a:rPr lang="en-US" sz="2400" dirty="0"/>
              <a:t> class dispatches requests to the methods </a:t>
            </a:r>
            <a:r>
              <a:rPr lang="en-US" sz="2400" dirty="0" err="1"/>
              <a:t>doGet</a:t>
            </a:r>
            <a:r>
              <a:rPr lang="en-US" sz="2400" dirty="0"/>
              <a:t>(), </a:t>
            </a:r>
            <a:r>
              <a:rPr lang="en-US" sz="2400" dirty="0" err="1"/>
              <a:t>doPost</a:t>
            </a:r>
            <a:r>
              <a:rPr lang="en-US" sz="2400" dirty="0"/>
              <a:t>(), </a:t>
            </a:r>
            <a:r>
              <a:rPr lang="en-US" sz="2400" dirty="0" err="1"/>
              <a:t>doPut</a:t>
            </a:r>
            <a:r>
              <a:rPr lang="en-US" sz="2400" dirty="0"/>
              <a:t>(), </a:t>
            </a:r>
            <a:r>
              <a:rPr lang="en-US" sz="2400" dirty="0" err="1"/>
              <a:t>doDelete</a:t>
            </a:r>
            <a:r>
              <a:rPr lang="en-US" sz="2400" dirty="0"/>
              <a:t>().</a:t>
            </a:r>
          </a:p>
          <a:p>
            <a:endParaRPr lang="en-US" sz="2400" dirty="0"/>
          </a:p>
          <a:p>
            <a:endParaRPr lang="en-US" sz="2400" dirty="0"/>
          </a:p>
          <a:p>
            <a:endParaRPr lang="en-US" sz="2400" dirty="0"/>
          </a:p>
          <a:p>
            <a:pPr marL="0" indent="0">
              <a:buNone/>
            </a:pPr>
            <a:r>
              <a:rPr lang="en-US" sz="2400" dirty="0">
                <a:hlinkClick r:id="rId2"/>
              </a:rPr>
              <a:t>link</a:t>
            </a:r>
            <a:endParaRPr lang="en-US" sz="2400" dirty="0"/>
          </a:p>
        </p:txBody>
      </p:sp>
      <p:sp>
        <p:nvSpPr>
          <p:cNvPr id="4" name="TextBox 3">
            <a:extLst>
              <a:ext uri="{FF2B5EF4-FFF2-40B4-BE49-F238E27FC236}">
                <a16:creationId xmlns:a16="http://schemas.microsoft.com/office/drawing/2014/main" id="{52DB7F29-8BF4-C10D-E7EA-CE156BE71201}"/>
              </a:ext>
            </a:extLst>
          </p:cNvPr>
          <p:cNvSpPr txBox="1"/>
          <p:nvPr/>
        </p:nvSpPr>
        <p:spPr>
          <a:xfrm>
            <a:off x="9152878" y="5770485"/>
            <a:ext cx="2423604" cy="369332"/>
          </a:xfrm>
          <a:prstGeom prst="rect">
            <a:avLst/>
          </a:prstGeom>
          <a:noFill/>
        </p:spPr>
        <p:txBody>
          <a:bodyPr wrap="square" rtlCol="0">
            <a:spAutoFit/>
          </a:bodyPr>
          <a:lstStyle/>
          <a:p>
            <a:r>
              <a:rPr lang="en-US" b="1" dirty="0" err="1"/>
              <a:t>FirstWeb</a:t>
            </a:r>
            <a:endParaRPr lang="en-US" b="1" dirty="0"/>
          </a:p>
        </p:txBody>
      </p:sp>
      <p:sp>
        <p:nvSpPr>
          <p:cNvPr id="5" name="Date Placeholder 4">
            <a:extLst>
              <a:ext uri="{FF2B5EF4-FFF2-40B4-BE49-F238E27FC236}">
                <a16:creationId xmlns:a16="http://schemas.microsoft.com/office/drawing/2014/main" id="{F3B3E68E-B4EB-8867-F8A8-0D1C8F5E2B9F}"/>
              </a:ext>
            </a:extLst>
          </p:cNvPr>
          <p:cNvSpPr>
            <a:spLocks noGrp="1"/>
          </p:cNvSpPr>
          <p:nvPr>
            <p:ph type="dt" sz="half" idx="10"/>
          </p:nvPr>
        </p:nvSpPr>
        <p:spPr/>
        <p:txBody>
          <a:bodyPr/>
          <a:lstStyle/>
          <a:p>
            <a:fld id="{CB290EF8-CE0E-4692-B183-459DA67B9CC5}" type="datetime1">
              <a:rPr lang="en-US" smtClean="0"/>
              <a:t>10/29/2023</a:t>
            </a:fld>
            <a:endParaRPr lang="en-US"/>
          </a:p>
        </p:txBody>
      </p:sp>
      <p:sp>
        <p:nvSpPr>
          <p:cNvPr id="6" name="Slide Number Placeholder 5">
            <a:extLst>
              <a:ext uri="{FF2B5EF4-FFF2-40B4-BE49-F238E27FC236}">
                <a16:creationId xmlns:a16="http://schemas.microsoft.com/office/drawing/2014/main" id="{6CCB8FA0-42E0-0CB6-9846-24E12463503C}"/>
              </a:ext>
            </a:extLst>
          </p:cNvPr>
          <p:cNvSpPr>
            <a:spLocks noGrp="1"/>
          </p:cNvSpPr>
          <p:nvPr>
            <p:ph type="sldNum" sz="quarter" idx="12"/>
          </p:nvPr>
        </p:nvSpPr>
        <p:spPr/>
        <p:txBody>
          <a:bodyPr/>
          <a:lstStyle/>
          <a:p>
            <a:fld id="{77EB090C-36F1-4070-9CFE-ADD7C8997346}" type="slidenum">
              <a:rPr lang="en-US" smtClean="0"/>
              <a:t>19</a:t>
            </a:fld>
            <a:endParaRPr lang="en-US"/>
          </a:p>
        </p:txBody>
      </p:sp>
    </p:spTree>
    <p:extLst>
      <p:ext uri="{BB962C8B-B14F-4D97-AF65-F5344CB8AC3E}">
        <p14:creationId xmlns:p14="http://schemas.microsoft.com/office/powerpoint/2010/main" val="217658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FEA3B-0EFD-9F85-CED2-924D4CC70E3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Servlets- Introduction</a:t>
            </a:r>
          </a:p>
        </p:txBody>
      </p:sp>
      <p:sp>
        <p:nvSpPr>
          <p:cNvPr id="3" name="Content Placeholder 2">
            <a:extLst>
              <a:ext uri="{FF2B5EF4-FFF2-40B4-BE49-F238E27FC236}">
                <a16:creationId xmlns:a16="http://schemas.microsoft.com/office/drawing/2014/main" id="{DE39FDEF-0B2E-21ED-F287-145EF55AF786}"/>
              </a:ext>
            </a:extLst>
          </p:cNvPr>
          <p:cNvSpPr>
            <a:spLocks noGrp="1"/>
          </p:cNvSpPr>
          <p:nvPr>
            <p:ph idx="1"/>
          </p:nvPr>
        </p:nvSpPr>
        <p:spPr>
          <a:xfrm>
            <a:off x="1371599" y="2318197"/>
            <a:ext cx="9724031" cy="3683358"/>
          </a:xfrm>
        </p:spPr>
        <p:txBody>
          <a:bodyPr anchor="ctr">
            <a:normAutofit/>
          </a:bodyPr>
          <a:lstStyle/>
          <a:p>
            <a:pPr algn="just"/>
            <a:r>
              <a:rPr lang="en-US" sz="2000" b="0" i="0" dirty="0">
                <a:effectLst/>
                <a:latin typeface="Times New Roman" panose="02020603050405020304" pitchFamily="18" charset="0"/>
                <a:cs typeface="Times New Roman" panose="02020603050405020304" pitchFamily="18" charset="0"/>
              </a:rPr>
              <a:t>Java servlets are </a:t>
            </a:r>
            <a:r>
              <a:rPr lang="en-US" sz="2000" b="0" i="1" dirty="0">
                <a:effectLst/>
                <a:latin typeface="Times New Roman" panose="02020603050405020304" pitchFamily="18" charset="0"/>
                <a:cs typeface="Times New Roman" panose="02020603050405020304" pitchFamily="18" charset="0"/>
              </a:rPr>
              <a:t>server-side programs</a:t>
            </a:r>
            <a:r>
              <a:rPr lang="en-US" sz="2000" b="0" i="0" dirty="0">
                <a:effectLst/>
                <a:latin typeface="Times New Roman" panose="02020603050405020304" pitchFamily="18" charset="0"/>
                <a:cs typeface="Times New Roman" panose="02020603050405020304" pitchFamily="18" charset="0"/>
              </a:rPr>
              <a:t> (running inside a web server) that handle clients' requests and return a </a:t>
            </a:r>
            <a:r>
              <a:rPr lang="en-US" sz="2000" b="0" i="1" dirty="0">
                <a:effectLst/>
                <a:latin typeface="Times New Roman" panose="02020603050405020304" pitchFamily="18" charset="0"/>
                <a:cs typeface="Times New Roman" panose="02020603050405020304" pitchFamily="18" charset="0"/>
              </a:rPr>
              <a:t>customized</a:t>
            </a:r>
            <a:r>
              <a:rPr lang="en-US" sz="2000" b="0" i="0" dirty="0">
                <a:effectLst/>
                <a:latin typeface="Times New Roman" panose="02020603050405020304" pitchFamily="18" charset="0"/>
                <a:cs typeface="Times New Roman" panose="02020603050405020304" pitchFamily="18" charset="0"/>
              </a:rPr>
              <a:t> or </a:t>
            </a:r>
            <a:r>
              <a:rPr lang="en-US" sz="2000" b="0" i="1" dirty="0">
                <a:effectLst/>
                <a:latin typeface="Times New Roman" panose="02020603050405020304" pitchFamily="18" charset="0"/>
                <a:cs typeface="Times New Roman" panose="02020603050405020304" pitchFamily="18" charset="0"/>
              </a:rPr>
              <a:t>dynamic response</a:t>
            </a:r>
            <a:r>
              <a:rPr lang="en-US" sz="2000" b="0" i="0" dirty="0">
                <a:effectLst/>
                <a:latin typeface="Times New Roman" panose="02020603050405020304" pitchFamily="18" charset="0"/>
                <a:cs typeface="Times New Roman" panose="02020603050405020304" pitchFamily="18" charset="0"/>
              </a:rPr>
              <a:t> for each request. The dynamic response could be based on user's input (e.g., search, online shopping, online transaction) with data retrieved from databases or other applications, or time-sensitive data (such as news and stock prices).</a:t>
            </a:r>
          </a:p>
          <a:p>
            <a:pPr algn="just"/>
            <a:r>
              <a:rPr lang="en-US" sz="2000" b="0" i="0" dirty="0">
                <a:effectLst/>
                <a:latin typeface="Times New Roman" panose="02020603050405020304" pitchFamily="18" charset="0"/>
                <a:cs typeface="Times New Roman" panose="02020603050405020304" pitchFamily="18" charset="0"/>
              </a:rPr>
              <a:t>Java servlets typically run on the HTTP protocol. HTTP is an </a:t>
            </a:r>
            <a:r>
              <a:rPr lang="en-US" sz="2000" b="0" i="1" dirty="0">
                <a:effectLst/>
                <a:latin typeface="Times New Roman" panose="02020603050405020304" pitchFamily="18" charset="0"/>
                <a:cs typeface="Times New Roman" panose="02020603050405020304" pitchFamily="18" charset="0"/>
              </a:rPr>
              <a:t>asymmetrical request-response protocol</a:t>
            </a:r>
            <a:r>
              <a:rPr lang="en-US" sz="2000" b="0" i="0" dirty="0">
                <a:effectLst/>
                <a:latin typeface="Times New Roman" panose="02020603050405020304" pitchFamily="18" charset="0"/>
                <a:cs typeface="Times New Roman" panose="02020603050405020304" pitchFamily="18" charset="0"/>
              </a:rPr>
              <a:t>. The client sends a </a:t>
            </a:r>
            <a:r>
              <a:rPr lang="en-US" sz="2000" b="0" i="1" dirty="0">
                <a:effectLst/>
                <a:latin typeface="Times New Roman" panose="02020603050405020304" pitchFamily="18" charset="0"/>
                <a:cs typeface="Times New Roman" panose="02020603050405020304" pitchFamily="18" charset="0"/>
              </a:rPr>
              <a:t>request message</a:t>
            </a:r>
            <a:r>
              <a:rPr lang="en-US" sz="2000" b="0" i="0" dirty="0">
                <a:effectLst/>
                <a:latin typeface="Times New Roman" panose="02020603050405020304" pitchFamily="18" charset="0"/>
                <a:cs typeface="Times New Roman" panose="02020603050405020304" pitchFamily="18" charset="0"/>
              </a:rPr>
              <a:t> to the server, and the server returns a </a:t>
            </a:r>
            <a:r>
              <a:rPr lang="en-US" sz="2000" b="0" i="1" dirty="0">
                <a:effectLst/>
                <a:latin typeface="Times New Roman" panose="02020603050405020304" pitchFamily="18" charset="0"/>
                <a:cs typeface="Times New Roman" panose="02020603050405020304" pitchFamily="18" charset="0"/>
              </a:rPr>
              <a:t>response message</a:t>
            </a:r>
            <a:r>
              <a:rPr lang="en-US" sz="2000" b="0" i="0" dirty="0">
                <a:effectLst/>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Functionally they operate in a very similar way to CGI scripts, however, being Java based they are more platform independent.</a:t>
            </a:r>
          </a:p>
          <a:p>
            <a:pPr marL="0" indent="0">
              <a:buNone/>
            </a:pPr>
            <a:endParaRPr lang="en-US" sz="2000" dirty="0"/>
          </a:p>
        </p:txBody>
      </p:sp>
      <p:sp>
        <p:nvSpPr>
          <p:cNvPr id="4" name="Date Placeholder 3">
            <a:extLst>
              <a:ext uri="{FF2B5EF4-FFF2-40B4-BE49-F238E27FC236}">
                <a16:creationId xmlns:a16="http://schemas.microsoft.com/office/drawing/2014/main" id="{E7A27B75-F90E-0BE2-3E7E-515661533348}"/>
              </a:ext>
            </a:extLst>
          </p:cNvPr>
          <p:cNvSpPr>
            <a:spLocks noGrp="1"/>
          </p:cNvSpPr>
          <p:nvPr>
            <p:ph type="dt" sz="half" idx="10"/>
          </p:nvPr>
        </p:nvSpPr>
        <p:spPr/>
        <p:txBody>
          <a:bodyPr/>
          <a:lstStyle/>
          <a:p>
            <a:fld id="{74FE3A01-B562-4855-9F91-B3511ECD547C}" type="datetime1">
              <a:rPr lang="en-US" smtClean="0"/>
              <a:t>10/29/2023</a:t>
            </a:fld>
            <a:endParaRPr lang="en-US"/>
          </a:p>
        </p:txBody>
      </p:sp>
      <p:sp>
        <p:nvSpPr>
          <p:cNvPr id="5" name="Slide Number Placeholder 4">
            <a:extLst>
              <a:ext uri="{FF2B5EF4-FFF2-40B4-BE49-F238E27FC236}">
                <a16:creationId xmlns:a16="http://schemas.microsoft.com/office/drawing/2014/main" id="{BDDA8858-2187-B9AC-E8C4-1FB3641F06BD}"/>
              </a:ext>
            </a:extLst>
          </p:cNvPr>
          <p:cNvSpPr>
            <a:spLocks noGrp="1"/>
          </p:cNvSpPr>
          <p:nvPr>
            <p:ph type="sldNum" sz="quarter" idx="12"/>
          </p:nvPr>
        </p:nvSpPr>
        <p:spPr/>
        <p:txBody>
          <a:bodyPr/>
          <a:lstStyle/>
          <a:p>
            <a:fld id="{77EB090C-36F1-4070-9CFE-ADD7C8997346}" type="slidenum">
              <a:rPr lang="en-US" smtClean="0"/>
              <a:t>2</a:t>
            </a:fld>
            <a:endParaRPr lang="en-US"/>
          </a:p>
        </p:txBody>
      </p:sp>
    </p:spTree>
    <p:extLst>
      <p:ext uri="{BB962C8B-B14F-4D97-AF65-F5344CB8AC3E}">
        <p14:creationId xmlns:p14="http://schemas.microsoft.com/office/powerpoint/2010/main" val="296262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DEB34-C51B-D5DF-2EFB-E0044BF5DE8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Http Request methods</a:t>
            </a:r>
          </a:p>
        </p:txBody>
      </p:sp>
      <p:pic>
        <p:nvPicPr>
          <p:cNvPr id="5" name="Content Placeholder 4">
            <a:extLst>
              <a:ext uri="{FF2B5EF4-FFF2-40B4-BE49-F238E27FC236}">
                <a16:creationId xmlns:a16="http://schemas.microsoft.com/office/drawing/2014/main" id="{299B0B93-A00D-884D-EB2D-8B4594B3A03E}"/>
              </a:ext>
            </a:extLst>
          </p:cNvPr>
          <p:cNvPicPr>
            <a:picLocks noGrp="1" noChangeAspect="1"/>
          </p:cNvPicPr>
          <p:nvPr>
            <p:ph idx="1"/>
          </p:nvPr>
        </p:nvPicPr>
        <p:blipFill>
          <a:blip r:embed="rId2"/>
          <a:stretch>
            <a:fillRect/>
          </a:stretch>
        </p:blipFill>
        <p:spPr>
          <a:xfrm>
            <a:off x="643467" y="2004835"/>
            <a:ext cx="10905066" cy="3734983"/>
          </a:xfrm>
          <a:prstGeom prst="rect">
            <a:avLst/>
          </a:prstGeom>
        </p:spPr>
      </p:pic>
      <p:sp>
        <p:nvSpPr>
          <p:cNvPr id="3" name="Date Placeholder 2">
            <a:extLst>
              <a:ext uri="{FF2B5EF4-FFF2-40B4-BE49-F238E27FC236}">
                <a16:creationId xmlns:a16="http://schemas.microsoft.com/office/drawing/2014/main" id="{DB472444-8E06-5B5A-38A3-83A1527DB5BF}"/>
              </a:ext>
            </a:extLst>
          </p:cNvPr>
          <p:cNvSpPr>
            <a:spLocks noGrp="1"/>
          </p:cNvSpPr>
          <p:nvPr>
            <p:ph type="dt" sz="half" idx="10"/>
          </p:nvPr>
        </p:nvSpPr>
        <p:spPr/>
        <p:txBody>
          <a:bodyPr/>
          <a:lstStyle/>
          <a:p>
            <a:fld id="{D2C0227C-618D-451A-A542-E6F6E550AA53}" type="datetime1">
              <a:rPr lang="en-US" smtClean="0"/>
              <a:t>10/29/2023</a:t>
            </a:fld>
            <a:endParaRPr lang="en-US"/>
          </a:p>
        </p:txBody>
      </p:sp>
      <p:sp>
        <p:nvSpPr>
          <p:cNvPr id="4" name="Slide Number Placeholder 3">
            <a:extLst>
              <a:ext uri="{FF2B5EF4-FFF2-40B4-BE49-F238E27FC236}">
                <a16:creationId xmlns:a16="http://schemas.microsoft.com/office/drawing/2014/main" id="{50B70725-81DE-6090-9508-D10B4F747D0F}"/>
              </a:ext>
            </a:extLst>
          </p:cNvPr>
          <p:cNvSpPr>
            <a:spLocks noGrp="1"/>
          </p:cNvSpPr>
          <p:nvPr>
            <p:ph type="sldNum" sz="quarter" idx="12"/>
          </p:nvPr>
        </p:nvSpPr>
        <p:spPr/>
        <p:txBody>
          <a:bodyPr/>
          <a:lstStyle/>
          <a:p>
            <a:fld id="{77EB090C-36F1-4070-9CFE-ADD7C8997346}" type="slidenum">
              <a:rPr lang="en-US" smtClean="0"/>
              <a:t>20</a:t>
            </a:fld>
            <a:endParaRPr lang="en-US"/>
          </a:p>
        </p:txBody>
      </p:sp>
    </p:spTree>
    <p:extLst>
      <p:ext uri="{BB962C8B-B14F-4D97-AF65-F5344CB8AC3E}">
        <p14:creationId xmlns:p14="http://schemas.microsoft.com/office/powerpoint/2010/main" val="372102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A1A3-5D1D-E052-A7EF-43DAD68FDED1}"/>
              </a:ext>
            </a:extLst>
          </p:cNvPr>
          <p:cNvSpPr>
            <a:spLocks noGrp="1"/>
          </p:cNvSpPr>
          <p:nvPr>
            <p:ph type="title"/>
          </p:nvPr>
        </p:nvSpPr>
        <p:spPr/>
        <p:txBody>
          <a:bodyPr/>
          <a:lstStyle/>
          <a:p>
            <a:r>
              <a:rPr lang="en-US" dirty="0"/>
              <a:t>Example: add 2 numbers using servlets</a:t>
            </a:r>
          </a:p>
        </p:txBody>
      </p:sp>
      <p:sp>
        <p:nvSpPr>
          <p:cNvPr id="3" name="Content Placeholder 2">
            <a:extLst>
              <a:ext uri="{FF2B5EF4-FFF2-40B4-BE49-F238E27FC236}">
                <a16:creationId xmlns:a16="http://schemas.microsoft.com/office/drawing/2014/main" id="{81477240-1402-85D6-38AD-B6E1AC2052BA}"/>
              </a:ext>
            </a:extLst>
          </p:cNvPr>
          <p:cNvSpPr>
            <a:spLocks noGrp="1"/>
          </p:cNvSpPr>
          <p:nvPr>
            <p:ph idx="1"/>
          </p:nvPr>
        </p:nvSpPr>
        <p:spPr/>
        <p:txBody>
          <a:bodyPr/>
          <a:lstStyle/>
          <a:p>
            <a:pPr marL="0" indent="0">
              <a:buNone/>
            </a:pPr>
            <a:r>
              <a:rPr lang="en-US" dirty="0"/>
              <a:t>Step 1: Index.html</a:t>
            </a:r>
          </a:p>
          <a:p>
            <a:pPr marL="0" indent="0">
              <a:buNone/>
            </a:pPr>
            <a:endParaRPr lang="en-US" dirty="0"/>
          </a:p>
        </p:txBody>
      </p:sp>
      <p:pic>
        <p:nvPicPr>
          <p:cNvPr id="5" name="Picture 4">
            <a:extLst>
              <a:ext uri="{FF2B5EF4-FFF2-40B4-BE49-F238E27FC236}">
                <a16:creationId xmlns:a16="http://schemas.microsoft.com/office/drawing/2014/main" id="{6B863DBB-518C-2A28-AAA9-F9AA603BE7E0}"/>
              </a:ext>
            </a:extLst>
          </p:cNvPr>
          <p:cNvPicPr>
            <a:picLocks noChangeAspect="1"/>
          </p:cNvPicPr>
          <p:nvPr/>
        </p:nvPicPr>
        <p:blipFill>
          <a:blip r:embed="rId2"/>
          <a:stretch>
            <a:fillRect/>
          </a:stretch>
        </p:blipFill>
        <p:spPr>
          <a:xfrm>
            <a:off x="1697081" y="2735482"/>
            <a:ext cx="9075693" cy="3259348"/>
          </a:xfrm>
          <a:prstGeom prst="rect">
            <a:avLst/>
          </a:prstGeom>
        </p:spPr>
      </p:pic>
      <p:sp>
        <p:nvSpPr>
          <p:cNvPr id="4" name="Date Placeholder 3">
            <a:extLst>
              <a:ext uri="{FF2B5EF4-FFF2-40B4-BE49-F238E27FC236}">
                <a16:creationId xmlns:a16="http://schemas.microsoft.com/office/drawing/2014/main" id="{F1B854DE-0D59-38E5-7313-555F2614D420}"/>
              </a:ext>
            </a:extLst>
          </p:cNvPr>
          <p:cNvSpPr>
            <a:spLocks noGrp="1"/>
          </p:cNvSpPr>
          <p:nvPr>
            <p:ph type="dt" sz="half" idx="10"/>
          </p:nvPr>
        </p:nvSpPr>
        <p:spPr/>
        <p:txBody>
          <a:bodyPr/>
          <a:lstStyle/>
          <a:p>
            <a:fld id="{277170E9-6013-4492-BD78-7A0CBBAB22C2}" type="datetime1">
              <a:rPr lang="en-US" smtClean="0"/>
              <a:t>10/29/2023</a:t>
            </a:fld>
            <a:endParaRPr lang="en-US"/>
          </a:p>
        </p:txBody>
      </p:sp>
      <p:sp>
        <p:nvSpPr>
          <p:cNvPr id="6" name="Slide Number Placeholder 5">
            <a:extLst>
              <a:ext uri="{FF2B5EF4-FFF2-40B4-BE49-F238E27FC236}">
                <a16:creationId xmlns:a16="http://schemas.microsoft.com/office/drawing/2014/main" id="{C76811E6-8926-5561-0937-65DA8BA0BFEE}"/>
              </a:ext>
            </a:extLst>
          </p:cNvPr>
          <p:cNvSpPr>
            <a:spLocks noGrp="1"/>
          </p:cNvSpPr>
          <p:nvPr>
            <p:ph type="sldNum" sz="quarter" idx="12"/>
          </p:nvPr>
        </p:nvSpPr>
        <p:spPr/>
        <p:txBody>
          <a:bodyPr/>
          <a:lstStyle/>
          <a:p>
            <a:fld id="{77EB090C-36F1-4070-9CFE-ADD7C8997346}" type="slidenum">
              <a:rPr lang="en-US" smtClean="0"/>
              <a:t>21</a:t>
            </a:fld>
            <a:endParaRPr lang="en-US"/>
          </a:p>
        </p:txBody>
      </p:sp>
    </p:spTree>
    <p:extLst>
      <p:ext uri="{BB962C8B-B14F-4D97-AF65-F5344CB8AC3E}">
        <p14:creationId xmlns:p14="http://schemas.microsoft.com/office/powerpoint/2010/main" val="270999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ED40D-A639-6033-1A98-682A4C5E3B48}"/>
              </a:ext>
            </a:extLst>
          </p:cNvPr>
          <p:cNvSpPr>
            <a:spLocks noGrp="1"/>
          </p:cNvSpPr>
          <p:nvPr>
            <p:ph idx="1"/>
          </p:nvPr>
        </p:nvSpPr>
        <p:spPr/>
        <p:txBody>
          <a:bodyPr/>
          <a:lstStyle/>
          <a:p>
            <a:pPr marL="0" indent="0">
              <a:buNone/>
            </a:pPr>
            <a:r>
              <a:rPr lang="en-US" dirty="0"/>
              <a:t>Step 2: Add.java</a:t>
            </a:r>
          </a:p>
          <a:p>
            <a:pPr marL="0" indent="0">
              <a:buNone/>
            </a:pPr>
            <a:endParaRPr lang="en-US" dirty="0"/>
          </a:p>
        </p:txBody>
      </p:sp>
      <p:sp>
        <p:nvSpPr>
          <p:cNvPr id="4" name="Title 1">
            <a:extLst>
              <a:ext uri="{FF2B5EF4-FFF2-40B4-BE49-F238E27FC236}">
                <a16:creationId xmlns:a16="http://schemas.microsoft.com/office/drawing/2014/main" id="{0FC59169-E121-CB67-5133-660A3E1CD67D}"/>
              </a:ext>
            </a:extLst>
          </p:cNvPr>
          <p:cNvSpPr>
            <a:spLocks noGrp="1"/>
          </p:cNvSpPr>
          <p:nvPr>
            <p:ph type="title"/>
          </p:nvPr>
        </p:nvSpPr>
        <p:spPr>
          <a:xfrm>
            <a:off x="838200" y="365125"/>
            <a:ext cx="10515600" cy="1325563"/>
          </a:xfrm>
        </p:spPr>
        <p:txBody>
          <a:bodyPr/>
          <a:lstStyle/>
          <a:p>
            <a:r>
              <a:rPr lang="en-US" dirty="0"/>
              <a:t>Example: add 2 numbers using servlets</a:t>
            </a:r>
          </a:p>
        </p:txBody>
      </p:sp>
      <p:pic>
        <p:nvPicPr>
          <p:cNvPr id="6" name="Picture 5">
            <a:extLst>
              <a:ext uri="{FF2B5EF4-FFF2-40B4-BE49-F238E27FC236}">
                <a16:creationId xmlns:a16="http://schemas.microsoft.com/office/drawing/2014/main" id="{ACF4FF56-3E18-EED3-EF28-A5D9E2EE6775}"/>
              </a:ext>
            </a:extLst>
          </p:cNvPr>
          <p:cNvPicPr>
            <a:picLocks noChangeAspect="1"/>
          </p:cNvPicPr>
          <p:nvPr/>
        </p:nvPicPr>
        <p:blipFill>
          <a:blip r:embed="rId2"/>
          <a:stretch>
            <a:fillRect/>
          </a:stretch>
        </p:blipFill>
        <p:spPr>
          <a:xfrm>
            <a:off x="2220958" y="2435219"/>
            <a:ext cx="7351667" cy="3741744"/>
          </a:xfrm>
          <a:prstGeom prst="rect">
            <a:avLst/>
          </a:prstGeom>
        </p:spPr>
      </p:pic>
      <p:sp>
        <p:nvSpPr>
          <p:cNvPr id="2" name="Date Placeholder 1">
            <a:extLst>
              <a:ext uri="{FF2B5EF4-FFF2-40B4-BE49-F238E27FC236}">
                <a16:creationId xmlns:a16="http://schemas.microsoft.com/office/drawing/2014/main" id="{6033E526-58B4-74EC-FDD3-0446F1517AE7}"/>
              </a:ext>
            </a:extLst>
          </p:cNvPr>
          <p:cNvSpPr>
            <a:spLocks noGrp="1"/>
          </p:cNvSpPr>
          <p:nvPr>
            <p:ph type="dt" sz="half" idx="10"/>
          </p:nvPr>
        </p:nvSpPr>
        <p:spPr/>
        <p:txBody>
          <a:bodyPr/>
          <a:lstStyle/>
          <a:p>
            <a:fld id="{46C70A91-0FDA-46C1-852E-86E97E8C4D04}" type="datetime1">
              <a:rPr lang="en-US" smtClean="0"/>
              <a:t>10/29/2023</a:t>
            </a:fld>
            <a:endParaRPr lang="en-US"/>
          </a:p>
        </p:txBody>
      </p:sp>
      <p:sp>
        <p:nvSpPr>
          <p:cNvPr id="5" name="Slide Number Placeholder 4">
            <a:extLst>
              <a:ext uri="{FF2B5EF4-FFF2-40B4-BE49-F238E27FC236}">
                <a16:creationId xmlns:a16="http://schemas.microsoft.com/office/drawing/2014/main" id="{2D383C32-7D90-71EA-AB67-6A018B35A727}"/>
              </a:ext>
            </a:extLst>
          </p:cNvPr>
          <p:cNvSpPr>
            <a:spLocks noGrp="1"/>
          </p:cNvSpPr>
          <p:nvPr>
            <p:ph type="sldNum" sz="quarter" idx="12"/>
          </p:nvPr>
        </p:nvSpPr>
        <p:spPr/>
        <p:txBody>
          <a:bodyPr/>
          <a:lstStyle/>
          <a:p>
            <a:fld id="{77EB090C-36F1-4070-9CFE-ADD7C8997346}" type="slidenum">
              <a:rPr lang="en-US" smtClean="0"/>
              <a:t>22</a:t>
            </a:fld>
            <a:endParaRPr lang="en-US"/>
          </a:p>
        </p:txBody>
      </p:sp>
    </p:spTree>
    <p:extLst>
      <p:ext uri="{BB962C8B-B14F-4D97-AF65-F5344CB8AC3E}">
        <p14:creationId xmlns:p14="http://schemas.microsoft.com/office/powerpoint/2010/main" val="43436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07928-9543-BC04-5217-92B08C2AD6ED}"/>
              </a:ext>
            </a:extLst>
          </p:cNvPr>
          <p:cNvSpPr>
            <a:spLocks noGrp="1"/>
          </p:cNvSpPr>
          <p:nvPr>
            <p:ph idx="1"/>
          </p:nvPr>
        </p:nvSpPr>
        <p:spPr/>
        <p:txBody>
          <a:bodyPr/>
          <a:lstStyle/>
          <a:p>
            <a:pPr marL="0" indent="0">
              <a:buNone/>
            </a:pPr>
            <a:r>
              <a:rPr lang="en-US" dirty="0"/>
              <a:t>Step 3: web.xml </a:t>
            </a:r>
            <a:r>
              <a:rPr lang="en-US" sz="2000" dirty="0"/>
              <a:t>(</a:t>
            </a:r>
            <a:r>
              <a:rPr lang="en-US" sz="2000" b="0" i="0" u="none" strike="noStrike" dirty="0">
                <a:solidFill>
                  <a:srgbClr val="242424"/>
                </a:solidFill>
                <a:effectLst/>
                <a:latin typeface="source-serif-pro"/>
              </a:rPr>
              <a:t>The </a:t>
            </a:r>
            <a:r>
              <a:rPr lang="en-US" sz="2000" b="0" i="1" u="none" strike="noStrike" dirty="0">
                <a:solidFill>
                  <a:srgbClr val="242424"/>
                </a:solidFill>
                <a:effectLst/>
                <a:latin typeface="source-serif-pro"/>
              </a:rPr>
              <a:t>web</a:t>
            </a:r>
            <a:r>
              <a:rPr lang="en-US" sz="2000" b="0" i="1" dirty="0">
                <a:solidFill>
                  <a:srgbClr val="242424"/>
                </a:solidFill>
                <a:effectLst/>
                <a:latin typeface="source-serif-pro"/>
              </a:rPr>
              <a:t>.</a:t>
            </a:r>
            <a:r>
              <a:rPr lang="en-US" sz="2000" b="0" i="1" u="none" strike="noStrike" dirty="0">
                <a:solidFill>
                  <a:srgbClr val="242424"/>
                </a:solidFill>
                <a:effectLst/>
                <a:latin typeface="source-serif-pro"/>
              </a:rPr>
              <a:t>xml</a:t>
            </a:r>
            <a:r>
              <a:rPr lang="en-US" sz="2000" b="0" i="0" dirty="0">
                <a:solidFill>
                  <a:srgbClr val="242424"/>
                </a:solidFill>
                <a:effectLst/>
                <a:latin typeface="source-serif-pro"/>
              </a:rPr>
              <a:t> file will be present in the WEB-INF folder of your web content.)</a:t>
            </a:r>
            <a:endParaRPr lang="en-US" sz="2000" dirty="0"/>
          </a:p>
          <a:p>
            <a:pPr marL="0" indent="0">
              <a:buNone/>
            </a:pPr>
            <a:endParaRPr lang="en-US" dirty="0"/>
          </a:p>
        </p:txBody>
      </p:sp>
      <p:sp>
        <p:nvSpPr>
          <p:cNvPr id="4" name="Title 1">
            <a:extLst>
              <a:ext uri="{FF2B5EF4-FFF2-40B4-BE49-F238E27FC236}">
                <a16:creationId xmlns:a16="http://schemas.microsoft.com/office/drawing/2014/main" id="{6BA34ABE-D479-29C3-3E44-E9A951C3E92C}"/>
              </a:ext>
            </a:extLst>
          </p:cNvPr>
          <p:cNvSpPr>
            <a:spLocks noGrp="1"/>
          </p:cNvSpPr>
          <p:nvPr>
            <p:ph type="title"/>
          </p:nvPr>
        </p:nvSpPr>
        <p:spPr>
          <a:xfrm>
            <a:off x="838200" y="365125"/>
            <a:ext cx="10515600" cy="1325563"/>
          </a:xfrm>
        </p:spPr>
        <p:txBody>
          <a:bodyPr/>
          <a:lstStyle/>
          <a:p>
            <a:r>
              <a:rPr lang="en-US" dirty="0"/>
              <a:t>Example: add 2 numbers using servlets</a:t>
            </a:r>
          </a:p>
        </p:txBody>
      </p:sp>
      <p:pic>
        <p:nvPicPr>
          <p:cNvPr id="6" name="Picture 5">
            <a:extLst>
              <a:ext uri="{FF2B5EF4-FFF2-40B4-BE49-F238E27FC236}">
                <a16:creationId xmlns:a16="http://schemas.microsoft.com/office/drawing/2014/main" id="{D2AEF679-A9DB-E569-C952-6DF57206E310}"/>
              </a:ext>
            </a:extLst>
          </p:cNvPr>
          <p:cNvPicPr>
            <a:picLocks noChangeAspect="1"/>
          </p:cNvPicPr>
          <p:nvPr/>
        </p:nvPicPr>
        <p:blipFill>
          <a:blip r:embed="rId2"/>
          <a:stretch>
            <a:fillRect/>
          </a:stretch>
        </p:blipFill>
        <p:spPr>
          <a:xfrm>
            <a:off x="1782541" y="2375420"/>
            <a:ext cx="6684907" cy="4270913"/>
          </a:xfrm>
          <a:prstGeom prst="rect">
            <a:avLst/>
          </a:prstGeom>
        </p:spPr>
      </p:pic>
      <p:sp>
        <p:nvSpPr>
          <p:cNvPr id="2" name="Date Placeholder 1">
            <a:extLst>
              <a:ext uri="{FF2B5EF4-FFF2-40B4-BE49-F238E27FC236}">
                <a16:creationId xmlns:a16="http://schemas.microsoft.com/office/drawing/2014/main" id="{91027A56-B319-138A-2926-A1E86ED14426}"/>
              </a:ext>
            </a:extLst>
          </p:cNvPr>
          <p:cNvSpPr>
            <a:spLocks noGrp="1"/>
          </p:cNvSpPr>
          <p:nvPr>
            <p:ph type="dt" sz="half" idx="10"/>
          </p:nvPr>
        </p:nvSpPr>
        <p:spPr/>
        <p:txBody>
          <a:bodyPr/>
          <a:lstStyle/>
          <a:p>
            <a:fld id="{0A341F91-5FDA-4DE2-B597-2CCD22DB2A3F}" type="datetime1">
              <a:rPr lang="en-US" smtClean="0"/>
              <a:t>10/29/2023</a:t>
            </a:fld>
            <a:endParaRPr lang="en-US"/>
          </a:p>
        </p:txBody>
      </p:sp>
      <p:sp>
        <p:nvSpPr>
          <p:cNvPr id="5" name="Slide Number Placeholder 4">
            <a:extLst>
              <a:ext uri="{FF2B5EF4-FFF2-40B4-BE49-F238E27FC236}">
                <a16:creationId xmlns:a16="http://schemas.microsoft.com/office/drawing/2014/main" id="{40AC1C70-C373-0B14-705F-BC9EE17FAC6D}"/>
              </a:ext>
            </a:extLst>
          </p:cNvPr>
          <p:cNvSpPr>
            <a:spLocks noGrp="1"/>
          </p:cNvSpPr>
          <p:nvPr>
            <p:ph type="sldNum" sz="quarter" idx="12"/>
          </p:nvPr>
        </p:nvSpPr>
        <p:spPr/>
        <p:txBody>
          <a:bodyPr/>
          <a:lstStyle/>
          <a:p>
            <a:fld id="{77EB090C-36F1-4070-9CFE-ADD7C8997346}" type="slidenum">
              <a:rPr lang="en-US" smtClean="0"/>
              <a:t>23</a:t>
            </a:fld>
            <a:endParaRPr lang="en-US"/>
          </a:p>
        </p:txBody>
      </p:sp>
    </p:spTree>
    <p:extLst>
      <p:ext uri="{BB962C8B-B14F-4D97-AF65-F5344CB8AC3E}">
        <p14:creationId xmlns:p14="http://schemas.microsoft.com/office/powerpoint/2010/main" val="412405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71B4-3999-2A15-88BC-F44668A7C385}"/>
              </a:ext>
            </a:extLst>
          </p:cNvPr>
          <p:cNvSpPr>
            <a:spLocks noGrp="1"/>
          </p:cNvSpPr>
          <p:nvPr>
            <p:ph type="title"/>
          </p:nvPr>
        </p:nvSpPr>
        <p:spPr/>
        <p:txBody>
          <a:bodyPr/>
          <a:lstStyle/>
          <a:p>
            <a:r>
              <a:rPr lang="en-US" dirty="0"/>
              <a:t>Some Terminologies</a:t>
            </a:r>
          </a:p>
        </p:txBody>
      </p:sp>
      <p:sp>
        <p:nvSpPr>
          <p:cNvPr id="3" name="Content Placeholder 2">
            <a:extLst>
              <a:ext uri="{FF2B5EF4-FFF2-40B4-BE49-F238E27FC236}">
                <a16:creationId xmlns:a16="http://schemas.microsoft.com/office/drawing/2014/main" id="{BCC4423F-733C-821D-88DD-A3F47EA66FE3}"/>
              </a:ext>
            </a:extLst>
          </p:cNvPr>
          <p:cNvSpPr>
            <a:spLocks noGrp="1"/>
          </p:cNvSpPr>
          <p:nvPr>
            <p:ph idx="1"/>
          </p:nvPr>
        </p:nvSpPr>
        <p:spPr/>
        <p:txBody>
          <a:bodyPr>
            <a:normAutofit fontScale="92500" lnSpcReduction="20000"/>
          </a:bodyPr>
          <a:lstStyle/>
          <a:p>
            <a:pPr marL="0" indent="0">
              <a:buNone/>
            </a:pPr>
            <a:r>
              <a:rPr lang="en-US" b="1" dirty="0"/>
              <a:t>Servlet Container</a:t>
            </a:r>
          </a:p>
          <a:p>
            <a:pPr marL="0" indent="0">
              <a:buNone/>
            </a:pPr>
            <a:r>
              <a:rPr lang="en-US" sz="2000" dirty="0"/>
              <a:t>Servlets are under the control of another Java application called a Servlet Container. When an application running in a web server receives a request, the Server hands the request to the Servlet Container – which in turn passes it to the target Servlet.</a:t>
            </a:r>
          </a:p>
          <a:p>
            <a:pPr marL="0" indent="0">
              <a:buNone/>
            </a:pPr>
            <a:endParaRPr lang="en-US" sz="2000"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err="1"/>
              <a:t>ServletConfig</a:t>
            </a:r>
            <a:endParaRPr lang="en-US" b="1" dirty="0"/>
          </a:p>
          <a:p>
            <a:pPr algn="just"/>
            <a:r>
              <a:rPr lang="en-US" sz="2000" dirty="0"/>
              <a:t>An object of </a:t>
            </a:r>
            <a:r>
              <a:rPr lang="en-US" sz="2000" dirty="0" err="1"/>
              <a:t>ServletConfig</a:t>
            </a:r>
            <a:r>
              <a:rPr lang="en-US" sz="2000" dirty="0"/>
              <a:t> is created by the web container for each servlet. This object can be used to get configuration information from web.xml file.</a:t>
            </a:r>
          </a:p>
          <a:p>
            <a:pPr algn="just"/>
            <a:r>
              <a:rPr lang="en-US" sz="2000" dirty="0"/>
              <a:t>If the configuration information is modified from the web.xml file, we don't need to change the servlet. So it is easier to manage the web application if any specific content is modified from time to time.</a:t>
            </a:r>
          </a:p>
        </p:txBody>
      </p:sp>
      <p:pic>
        <p:nvPicPr>
          <p:cNvPr id="5" name="Picture 4">
            <a:extLst>
              <a:ext uri="{FF2B5EF4-FFF2-40B4-BE49-F238E27FC236}">
                <a16:creationId xmlns:a16="http://schemas.microsoft.com/office/drawing/2014/main" id="{E199A9C9-646A-08ED-4B52-A5814513C194}"/>
              </a:ext>
            </a:extLst>
          </p:cNvPr>
          <p:cNvPicPr>
            <a:picLocks noChangeAspect="1"/>
          </p:cNvPicPr>
          <p:nvPr/>
        </p:nvPicPr>
        <p:blipFill>
          <a:blip r:embed="rId2"/>
          <a:stretch>
            <a:fillRect/>
          </a:stretch>
        </p:blipFill>
        <p:spPr>
          <a:xfrm>
            <a:off x="3968318" y="3023847"/>
            <a:ext cx="4672486" cy="1226926"/>
          </a:xfrm>
          <a:prstGeom prst="rect">
            <a:avLst/>
          </a:prstGeom>
        </p:spPr>
      </p:pic>
      <p:sp>
        <p:nvSpPr>
          <p:cNvPr id="4" name="Date Placeholder 3">
            <a:extLst>
              <a:ext uri="{FF2B5EF4-FFF2-40B4-BE49-F238E27FC236}">
                <a16:creationId xmlns:a16="http://schemas.microsoft.com/office/drawing/2014/main" id="{263F3B5F-8788-AAEC-E585-1AF8C3C5DFC3}"/>
              </a:ext>
            </a:extLst>
          </p:cNvPr>
          <p:cNvSpPr>
            <a:spLocks noGrp="1"/>
          </p:cNvSpPr>
          <p:nvPr>
            <p:ph type="dt" sz="half" idx="10"/>
          </p:nvPr>
        </p:nvSpPr>
        <p:spPr/>
        <p:txBody>
          <a:bodyPr/>
          <a:lstStyle/>
          <a:p>
            <a:fld id="{6A0AE8AF-A0B5-41E2-88D6-F20176D7A1ED}" type="datetime1">
              <a:rPr lang="en-US" smtClean="0"/>
              <a:t>10/29/2023</a:t>
            </a:fld>
            <a:endParaRPr lang="en-US"/>
          </a:p>
        </p:txBody>
      </p:sp>
      <p:sp>
        <p:nvSpPr>
          <p:cNvPr id="6" name="Slide Number Placeholder 5">
            <a:extLst>
              <a:ext uri="{FF2B5EF4-FFF2-40B4-BE49-F238E27FC236}">
                <a16:creationId xmlns:a16="http://schemas.microsoft.com/office/drawing/2014/main" id="{8B515B31-4B8A-7D70-ECC9-3B1459077CD6}"/>
              </a:ext>
            </a:extLst>
          </p:cNvPr>
          <p:cNvSpPr>
            <a:spLocks noGrp="1"/>
          </p:cNvSpPr>
          <p:nvPr>
            <p:ph type="sldNum" sz="quarter" idx="12"/>
          </p:nvPr>
        </p:nvSpPr>
        <p:spPr/>
        <p:txBody>
          <a:bodyPr/>
          <a:lstStyle/>
          <a:p>
            <a:fld id="{77EB090C-36F1-4070-9CFE-ADD7C8997346}" type="slidenum">
              <a:rPr lang="en-US" smtClean="0"/>
              <a:t>24</a:t>
            </a:fld>
            <a:endParaRPr lang="en-US"/>
          </a:p>
        </p:txBody>
      </p:sp>
    </p:spTree>
    <p:extLst>
      <p:ext uri="{BB962C8B-B14F-4D97-AF65-F5344CB8AC3E}">
        <p14:creationId xmlns:p14="http://schemas.microsoft.com/office/powerpoint/2010/main" val="1247432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A0D40-8AD5-125D-ED5D-7398EA7AB274}"/>
              </a:ext>
            </a:extLst>
          </p:cNvPr>
          <p:cNvSpPr>
            <a:spLocks noGrp="1"/>
          </p:cNvSpPr>
          <p:nvPr>
            <p:ph idx="1"/>
          </p:nvPr>
        </p:nvSpPr>
        <p:spPr/>
        <p:txBody>
          <a:bodyPr/>
          <a:lstStyle/>
          <a:p>
            <a:pPr marL="0" indent="0">
              <a:buNone/>
            </a:pPr>
            <a:r>
              <a:rPr lang="en-US" b="1" i="0" dirty="0" err="1">
                <a:effectLst/>
                <a:latin typeface="erdana"/>
              </a:rPr>
              <a:t>ServletContext</a:t>
            </a:r>
            <a:r>
              <a:rPr lang="en-US" b="1" i="0" dirty="0">
                <a:effectLst/>
                <a:latin typeface="erdana"/>
              </a:rPr>
              <a:t> Interface</a:t>
            </a:r>
          </a:p>
          <a:p>
            <a:pPr algn="just"/>
            <a:r>
              <a:rPr lang="en-US" sz="2400" b="0" i="0" dirty="0">
                <a:solidFill>
                  <a:srgbClr val="333333"/>
                </a:solidFill>
                <a:effectLst/>
                <a:latin typeface="inter-regular"/>
              </a:rPr>
              <a:t>An object of </a:t>
            </a:r>
            <a:r>
              <a:rPr lang="en-US" sz="2400" b="0" i="0" dirty="0" err="1">
                <a:solidFill>
                  <a:srgbClr val="333333"/>
                </a:solidFill>
                <a:effectLst/>
                <a:latin typeface="inter-regular"/>
              </a:rPr>
              <a:t>ServletContext</a:t>
            </a:r>
            <a:r>
              <a:rPr lang="en-US" sz="2400" b="0" i="0" dirty="0">
                <a:solidFill>
                  <a:srgbClr val="333333"/>
                </a:solidFill>
                <a:effectLst/>
                <a:latin typeface="inter-regular"/>
              </a:rPr>
              <a:t> is created by the web container at time of deploying the project. This object can be used to get configuration information from web.xml file. There is only one </a:t>
            </a:r>
            <a:r>
              <a:rPr lang="en-US" sz="2400" b="0" i="0" dirty="0" err="1">
                <a:solidFill>
                  <a:srgbClr val="333333"/>
                </a:solidFill>
                <a:effectLst/>
                <a:latin typeface="inter-regular"/>
              </a:rPr>
              <a:t>ServletContext</a:t>
            </a:r>
            <a:r>
              <a:rPr lang="en-US" sz="2400" b="0" i="0" dirty="0">
                <a:solidFill>
                  <a:srgbClr val="333333"/>
                </a:solidFill>
                <a:effectLst/>
                <a:latin typeface="inter-regular"/>
              </a:rPr>
              <a:t> object per web application.</a:t>
            </a:r>
          </a:p>
          <a:p>
            <a:pPr algn="just"/>
            <a:r>
              <a:rPr lang="en-US" sz="2400" b="0" i="0" dirty="0">
                <a:solidFill>
                  <a:srgbClr val="333333"/>
                </a:solidFill>
                <a:effectLst/>
                <a:latin typeface="inter-regular"/>
              </a:rPr>
              <a:t>If any information is shared to many servlet, it is better to provide it from the web.xml file using the </a:t>
            </a:r>
            <a:r>
              <a:rPr lang="en-US" sz="2400" b="1" i="0" dirty="0">
                <a:solidFill>
                  <a:srgbClr val="333333"/>
                </a:solidFill>
                <a:effectLst/>
                <a:latin typeface="inter-bold"/>
              </a:rPr>
              <a:t>&lt;context-param&gt;</a:t>
            </a:r>
            <a:r>
              <a:rPr lang="en-US" sz="2400" b="0" i="0" dirty="0">
                <a:solidFill>
                  <a:srgbClr val="333333"/>
                </a:solidFill>
                <a:effectLst/>
                <a:latin typeface="inter-regular"/>
              </a:rPr>
              <a:t> element.</a:t>
            </a:r>
          </a:p>
          <a:p>
            <a:pPr marL="0" indent="0">
              <a:buNone/>
            </a:pPr>
            <a:endParaRPr lang="en-US" dirty="0"/>
          </a:p>
        </p:txBody>
      </p:sp>
      <p:sp>
        <p:nvSpPr>
          <p:cNvPr id="4" name="Title 1">
            <a:extLst>
              <a:ext uri="{FF2B5EF4-FFF2-40B4-BE49-F238E27FC236}">
                <a16:creationId xmlns:a16="http://schemas.microsoft.com/office/drawing/2014/main" id="{D9BAF393-169D-9505-C10C-1A715ECDA59F}"/>
              </a:ext>
            </a:extLst>
          </p:cNvPr>
          <p:cNvSpPr>
            <a:spLocks noGrp="1"/>
          </p:cNvSpPr>
          <p:nvPr>
            <p:ph type="title"/>
          </p:nvPr>
        </p:nvSpPr>
        <p:spPr>
          <a:xfrm>
            <a:off x="838200" y="365125"/>
            <a:ext cx="10515600" cy="1325563"/>
          </a:xfrm>
        </p:spPr>
        <p:txBody>
          <a:bodyPr/>
          <a:lstStyle/>
          <a:p>
            <a:r>
              <a:rPr lang="en-US" dirty="0"/>
              <a:t>Some Terminologies</a:t>
            </a:r>
          </a:p>
        </p:txBody>
      </p:sp>
      <p:pic>
        <p:nvPicPr>
          <p:cNvPr id="6" name="Picture 5">
            <a:extLst>
              <a:ext uri="{FF2B5EF4-FFF2-40B4-BE49-F238E27FC236}">
                <a16:creationId xmlns:a16="http://schemas.microsoft.com/office/drawing/2014/main" id="{492ADA24-6000-B73D-8937-7720947F5C6F}"/>
              </a:ext>
            </a:extLst>
          </p:cNvPr>
          <p:cNvPicPr>
            <a:picLocks noChangeAspect="1"/>
          </p:cNvPicPr>
          <p:nvPr/>
        </p:nvPicPr>
        <p:blipFill>
          <a:blip r:embed="rId2"/>
          <a:stretch>
            <a:fillRect/>
          </a:stretch>
        </p:blipFill>
        <p:spPr>
          <a:xfrm>
            <a:off x="2525249" y="4239080"/>
            <a:ext cx="6058425" cy="2072820"/>
          </a:xfrm>
          <a:prstGeom prst="rect">
            <a:avLst/>
          </a:prstGeom>
        </p:spPr>
      </p:pic>
      <p:sp>
        <p:nvSpPr>
          <p:cNvPr id="2" name="Date Placeholder 1">
            <a:extLst>
              <a:ext uri="{FF2B5EF4-FFF2-40B4-BE49-F238E27FC236}">
                <a16:creationId xmlns:a16="http://schemas.microsoft.com/office/drawing/2014/main" id="{A65FE988-2BCE-AAD4-63F4-65631C58BC02}"/>
              </a:ext>
            </a:extLst>
          </p:cNvPr>
          <p:cNvSpPr>
            <a:spLocks noGrp="1"/>
          </p:cNvSpPr>
          <p:nvPr>
            <p:ph type="dt" sz="half" idx="10"/>
          </p:nvPr>
        </p:nvSpPr>
        <p:spPr/>
        <p:txBody>
          <a:bodyPr/>
          <a:lstStyle/>
          <a:p>
            <a:fld id="{5E417621-0925-44FC-AFCC-94C6065C6258}" type="datetime1">
              <a:rPr lang="en-US" smtClean="0"/>
              <a:t>10/29/2023</a:t>
            </a:fld>
            <a:endParaRPr lang="en-US"/>
          </a:p>
        </p:txBody>
      </p:sp>
      <p:sp>
        <p:nvSpPr>
          <p:cNvPr id="5" name="Slide Number Placeholder 4">
            <a:extLst>
              <a:ext uri="{FF2B5EF4-FFF2-40B4-BE49-F238E27FC236}">
                <a16:creationId xmlns:a16="http://schemas.microsoft.com/office/drawing/2014/main" id="{E9C3F979-4A02-91AD-C888-BFA79146ED72}"/>
              </a:ext>
            </a:extLst>
          </p:cNvPr>
          <p:cNvSpPr>
            <a:spLocks noGrp="1"/>
          </p:cNvSpPr>
          <p:nvPr>
            <p:ph type="sldNum" sz="quarter" idx="12"/>
          </p:nvPr>
        </p:nvSpPr>
        <p:spPr/>
        <p:txBody>
          <a:bodyPr/>
          <a:lstStyle/>
          <a:p>
            <a:fld id="{77EB090C-36F1-4070-9CFE-ADD7C8997346}" type="slidenum">
              <a:rPr lang="en-US" smtClean="0"/>
              <a:t>25</a:t>
            </a:fld>
            <a:endParaRPr lang="en-US"/>
          </a:p>
        </p:txBody>
      </p:sp>
    </p:spTree>
    <p:extLst>
      <p:ext uri="{BB962C8B-B14F-4D97-AF65-F5344CB8AC3E}">
        <p14:creationId xmlns:p14="http://schemas.microsoft.com/office/powerpoint/2010/main" val="116949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7BA56-F752-3CB9-A1CB-CD89E4A90981}"/>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Request Dispatcher</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A57460-5683-8F38-F3ED-410D5CED2259}"/>
              </a:ext>
            </a:extLst>
          </p:cNvPr>
          <p:cNvSpPr>
            <a:spLocks noGrp="1"/>
          </p:cNvSpPr>
          <p:nvPr>
            <p:ph idx="1"/>
          </p:nvPr>
        </p:nvSpPr>
        <p:spPr>
          <a:xfrm>
            <a:off x="1155548" y="2217343"/>
            <a:ext cx="9880893" cy="3959619"/>
          </a:xfrm>
        </p:spPr>
        <p:txBody>
          <a:bodyPr>
            <a:normAutofit/>
          </a:bodyPr>
          <a:lstStyle/>
          <a:p>
            <a:r>
              <a:rPr lang="en-US" sz="1700" b="0" i="0">
                <a:effectLst/>
                <a:latin typeface="inter-regular"/>
              </a:rPr>
              <a:t>The RequestDispatcher interface provides the facility of dispatching the request to another resource it may be html, servlet or jsp. This interface can also be used to include the content of another resource also. It is one of the way of </a:t>
            </a:r>
            <a:r>
              <a:rPr lang="en-US" sz="1700" b="1" i="0">
                <a:effectLst/>
                <a:latin typeface="inter-regular"/>
              </a:rPr>
              <a:t>servlet collaboration</a:t>
            </a:r>
            <a:r>
              <a:rPr lang="en-US" sz="1700" b="0" i="0">
                <a:effectLst/>
                <a:latin typeface="inter-regular"/>
              </a:rPr>
              <a:t>.</a:t>
            </a:r>
          </a:p>
          <a:p>
            <a:r>
              <a:rPr lang="en-US" sz="1700" b="0" i="0">
                <a:effectLst/>
                <a:latin typeface="inter-regular"/>
              </a:rPr>
              <a:t>There are two methods defined in the RequestDispatcher interface.</a:t>
            </a:r>
          </a:p>
          <a:p>
            <a:pPr marL="0" indent="0">
              <a:buNone/>
            </a:pPr>
            <a:endParaRPr lang="en-US" sz="1700" b="0" i="0">
              <a:effectLst/>
              <a:latin typeface="inter-regular"/>
            </a:endParaRPr>
          </a:p>
          <a:p>
            <a:pPr marL="0" indent="0">
              <a:buNone/>
            </a:pPr>
            <a:r>
              <a:rPr lang="en-US" sz="1700" b="1" i="0">
                <a:effectLst/>
                <a:latin typeface="inter-bold"/>
              </a:rPr>
              <a:t>public void forward(ServletRequest request,ServletResponse response)throws ServletException,java.io.IOException</a:t>
            </a:r>
            <a:endParaRPr lang="en-US" sz="1700" b="1">
              <a:latin typeface="inter-bold"/>
            </a:endParaRPr>
          </a:p>
          <a:p>
            <a:pPr marL="0" indent="0">
              <a:buNone/>
            </a:pPr>
            <a:r>
              <a:rPr lang="en-US" sz="1700" b="0" i="0">
                <a:effectLst/>
                <a:latin typeface="inter-regular"/>
              </a:rPr>
              <a:t>Forwards a request from a servlet to another resource (servlet, JSP file, or HTML file) on the server.</a:t>
            </a:r>
          </a:p>
          <a:p>
            <a:pPr marL="0" indent="0">
              <a:buNone/>
            </a:pPr>
            <a:endParaRPr lang="en-US" sz="1700" b="0" i="0">
              <a:effectLst/>
              <a:latin typeface="inter-regular"/>
            </a:endParaRPr>
          </a:p>
          <a:p>
            <a:pPr marL="0" indent="0">
              <a:buNone/>
            </a:pPr>
            <a:r>
              <a:rPr lang="en-US" sz="1700" b="1" i="0">
                <a:effectLst/>
                <a:latin typeface="inter-bold"/>
              </a:rPr>
              <a:t>public void include(ServletRequest request,ServletResponse response)throws ServletException,java.io.IOException</a:t>
            </a:r>
            <a:endParaRPr lang="en-US" sz="1700" b="1">
              <a:latin typeface="inter-bold"/>
            </a:endParaRPr>
          </a:p>
          <a:p>
            <a:pPr marL="0" indent="0">
              <a:buNone/>
            </a:pPr>
            <a:r>
              <a:rPr lang="en-US" sz="1700" b="0" i="0">
                <a:effectLst/>
                <a:latin typeface="inter-regular"/>
              </a:rPr>
              <a:t>Includes the content of a resource (servlet, JSP page, or HTML file) in the response.</a:t>
            </a:r>
          </a:p>
          <a:p>
            <a:pPr marL="0" indent="0">
              <a:buNone/>
            </a:pPr>
            <a:endParaRPr lang="en-US" sz="1700"/>
          </a:p>
        </p:txBody>
      </p:sp>
      <p:sp>
        <p:nvSpPr>
          <p:cNvPr id="4" name="Date Placeholder 3">
            <a:extLst>
              <a:ext uri="{FF2B5EF4-FFF2-40B4-BE49-F238E27FC236}">
                <a16:creationId xmlns:a16="http://schemas.microsoft.com/office/drawing/2014/main" id="{B630D2E8-C067-43DE-A7A7-BAEEE878EF29}"/>
              </a:ext>
            </a:extLst>
          </p:cNvPr>
          <p:cNvSpPr>
            <a:spLocks noGrp="1"/>
          </p:cNvSpPr>
          <p:nvPr>
            <p:ph type="dt" sz="half" idx="10"/>
          </p:nvPr>
        </p:nvSpPr>
        <p:spPr/>
        <p:txBody>
          <a:bodyPr/>
          <a:lstStyle/>
          <a:p>
            <a:fld id="{4983B8F3-2430-4DB3-B338-DB7C25045E68}" type="datetime1">
              <a:rPr lang="en-US" smtClean="0"/>
              <a:t>10/29/2023</a:t>
            </a:fld>
            <a:endParaRPr lang="en-US"/>
          </a:p>
        </p:txBody>
      </p:sp>
      <p:sp>
        <p:nvSpPr>
          <p:cNvPr id="5" name="Slide Number Placeholder 4">
            <a:extLst>
              <a:ext uri="{FF2B5EF4-FFF2-40B4-BE49-F238E27FC236}">
                <a16:creationId xmlns:a16="http://schemas.microsoft.com/office/drawing/2014/main" id="{71BDCCA1-CA32-192B-A603-5CB206168084}"/>
              </a:ext>
            </a:extLst>
          </p:cNvPr>
          <p:cNvSpPr>
            <a:spLocks noGrp="1"/>
          </p:cNvSpPr>
          <p:nvPr>
            <p:ph type="sldNum" sz="quarter" idx="12"/>
          </p:nvPr>
        </p:nvSpPr>
        <p:spPr/>
        <p:txBody>
          <a:bodyPr/>
          <a:lstStyle/>
          <a:p>
            <a:fld id="{77EB090C-36F1-4070-9CFE-ADD7C8997346}" type="slidenum">
              <a:rPr lang="en-US" smtClean="0"/>
              <a:t>26</a:t>
            </a:fld>
            <a:endParaRPr lang="en-US"/>
          </a:p>
        </p:txBody>
      </p:sp>
    </p:spTree>
    <p:extLst>
      <p:ext uri="{BB962C8B-B14F-4D97-AF65-F5344CB8AC3E}">
        <p14:creationId xmlns:p14="http://schemas.microsoft.com/office/powerpoint/2010/main" val="208248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6BAD-BFA8-7E5A-68E1-DA10A6498CD5}"/>
              </a:ext>
            </a:extLst>
          </p:cNvPr>
          <p:cNvSpPr>
            <a:spLocks noGrp="1"/>
          </p:cNvSpPr>
          <p:nvPr>
            <p:ph type="title"/>
          </p:nvPr>
        </p:nvSpPr>
        <p:spPr/>
        <p:txBody>
          <a:bodyPr/>
          <a:lstStyle/>
          <a:p>
            <a:r>
              <a:rPr lang="en-US" dirty="0"/>
              <a:t>Forward()</a:t>
            </a:r>
          </a:p>
        </p:txBody>
      </p:sp>
      <p:pic>
        <p:nvPicPr>
          <p:cNvPr id="5" name="Content Placeholder 4">
            <a:extLst>
              <a:ext uri="{FF2B5EF4-FFF2-40B4-BE49-F238E27FC236}">
                <a16:creationId xmlns:a16="http://schemas.microsoft.com/office/drawing/2014/main" id="{BC953FF2-3DA0-4F93-D0B9-3E1AA93D46E5}"/>
              </a:ext>
            </a:extLst>
          </p:cNvPr>
          <p:cNvPicPr>
            <a:picLocks noGrp="1" noChangeAspect="1"/>
          </p:cNvPicPr>
          <p:nvPr>
            <p:ph idx="1"/>
          </p:nvPr>
        </p:nvPicPr>
        <p:blipFill>
          <a:blip r:embed="rId2"/>
          <a:stretch>
            <a:fillRect/>
          </a:stretch>
        </p:blipFill>
        <p:spPr>
          <a:xfrm>
            <a:off x="2180789" y="2189816"/>
            <a:ext cx="6957164" cy="2985865"/>
          </a:xfrm>
        </p:spPr>
      </p:pic>
      <p:sp>
        <p:nvSpPr>
          <p:cNvPr id="7" name="TextBox 6">
            <a:extLst>
              <a:ext uri="{FF2B5EF4-FFF2-40B4-BE49-F238E27FC236}">
                <a16:creationId xmlns:a16="http://schemas.microsoft.com/office/drawing/2014/main" id="{CB61D291-31F0-7113-10B6-D3BED17370B6}"/>
              </a:ext>
            </a:extLst>
          </p:cNvPr>
          <p:cNvSpPr txBox="1"/>
          <p:nvPr/>
        </p:nvSpPr>
        <p:spPr>
          <a:xfrm>
            <a:off x="1680838" y="5665569"/>
            <a:ext cx="9672962" cy="923330"/>
          </a:xfrm>
          <a:prstGeom prst="rect">
            <a:avLst/>
          </a:prstGeom>
          <a:noFill/>
        </p:spPr>
        <p:txBody>
          <a:bodyPr wrap="square">
            <a:spAutoFit/>
          </a:bodyPr>
          <a:lstStyle/>
          <a:p>
            <a:r>
              <a:rPr lang="en-US" b="0" i="0" dirty="0">
                <a:solidFill>
                  <a:srgbClr val="333333"/>
                </a:solidFill>
                <a:effectLst/>
                <a:latin typeface="inter-regular"/>
              </a:rPr>
              <a:t>response of second servlet is sent to the client. Response of the first servlet is not displayed to the user</a:t>
            </a:r>
            <a:r>
              <a:rPr lang="en-US" dirty="0">
                <a:solidFill>
                  <a:srgbClr val="333333"/>
                </a:solidFill>
                <a:latin typeface="inter-regular"/>
              </a:rPr>
              <a:t>.</a:t>
            </a:r>
          </a:p>
          <a:p>
            <a:pPr algn="r"/>
            <a:r>
              <a:rPr lang="en-US" b="1" i="0" dirty="0" err="1">
                <a:solidFill>
                  <a:srgbClr val="333333"/>
                </a:solidFill>
                <a:effectLst/>
                <a:latin typeface="inter-regular"/>
              </a:rPr>
              <a:t>RequestDispatcher</a:t>
            </a:r>
            <a:endParaRPr lang="en-US" b="1" dirty="0"/>
          </a:p>
        </p:txBody>
      </p:sp>
      <p:sp>
        <p:nvSpPr>
          <p:cNvPr id="3" name="Date Placeholder 2">
            <a:extLst>
              <a:ext uri="{FF2B5EF4-FFF2-40B4-BE49-F238E27FC236}">
                <a16:creationId xmlns:a16="http://schemas.microsoft.com/office/drawing/2014/main" id="{B0822EB4-52C4-1D68-EEAA-12462D02D71D}"/>
              </a:ext>
            </a:extLst>
          </p:cNvPr>
          <p:cNvSpPr>
            <a:spLocks noGrp="1"/>
          </p:cNvSpPr>
          <p:nvPr>
            <p:ph type="dt" sz="half" idx="10"/>
          </p:nvPr>
        </p:nvSpPr>
        <p:spPr/>
        <p:txBody>
          <a:bodyPr/>
          <a:lstStyle/>
          <a:p>
            <a:fld id="{7167EAC0-A101-4A06-B744-DC56B7762671}" type="datetime1">
              <a:rPr lang="en-US" smtClean="0"/>
              <a:t>10/29/2023</a:t>
            </a:fld>
            <a:endParaRPr lang="en-US"/>
          </a:p>
        </p:txBody>
      </p:sp>
      <p:sp>
        <p:nvSpPr>
          <p:cNvPr id="4" name="Slide Number Placeholder 3">
            <a:extLst>
              <a:ext uri="{FF2B5EF4-FFF2-40B4-BE49-F238E27FC236}">
                <a16:creationId xmlns:a16="http://schemas.microsoft.com/office/drawing/2014/main" id="{520F2DB5-ABCC-AE98-4453-5137FC3F8F2C}"/>
              </a:ext>
            </a:extLst>
          </p:cNvPr>
          <p:cNvSpPr>
            <a:spLocks noGrp="1"/>
          </p:cNvSpPr>
          <p:nvPr>
            <p:ph type="sldNum" sz="quarter" idx="12"/>
          </p:nvPr>
        </p:nvSpPr>
        <p:spPr/>
        <p:txBody>
          <a:bodyPr/>
          <a:lstStyle/>
          <a:p>
            <a:fld id="{77EB090C-36F1-4070-9CFE-ADD7C8997346}" type="slidenum">
              <a:rPr lang="en-US" smtClean="0"/>
              <a:t>27</a:t>
            </a:fld>
            <a:endParaRPr lang="en-US"/>
          </a:p>
        </p:txBody>
      </p:sp>
    </p:spTree>
    <p:extLst>
      <p:ext uri="{BB962C8B-B14F-4D97-AF65-F5344CB8AC3E}">
        <p14:creationId xmlns:p14="http://schemas.microsoft.com/office/powerpoint/2010/main" val="33214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BAEE-466C-D65F-5140-51AAE6270702}"/>
              </a:ext>
            </a:extLst>
          </p:cNvPr>
          <p:cNvSpPr>
            <a:spLocks noGrp="1"/>
          </p:cNvSpPr>
          <p:nvPr>
            <p:ph type="title"/>
          </p:nvPr>
        </p:nvSpPr>
        <p:spPr/>
        <p:txBody>
          <a:bodyPr/>
          <a:lstStyle/>
          <a:p>
            <a:r>
              <a:rPr lang="en-US" dirty="0"/>
              <a:t>Include()</a:t>
            </a:r>
          </a:p>
        </p:txBody>
      </p:sp>
      <p:pic>
        <p:nvPicPr>
          <p:cNvPr id="5" name="Content Placeholder 4">
            <a:extLst>
              <a:ext uri="{FF2B5EF4-FFF2-40B4-BE49-F238E27FC236}">
                <a16:creationId xmlns:a16="http://schemas.microsoft.com/office/drawing/2014/main" id="{EBEF925F-1AC8-5EDC-0C1E-57413BD64E5F}"/>
              </a:ext>
            </a:extLst>
          </p:cNvPr>
          <p:cNvPicPr>
            <a:picLocks noGrp="1" noChangeAspect="1"/>
          </p:cNvPicPr>
          <p:nvPr>
            <p:ph idx="1"/>
          </p:nvPr>
        </p:nvPicPr>
        <p:blipFill>
          <a:blip r:embed="rId2"/>
          <a:stretch>
            <a:fillRect/>
          </a:stretch>
        </p:blipFill>
        <p:spPr>
          <a:xfrm>
            <a:off x="1589597" y="2111174"/>
            <a:ext cx="7687753" cy="3168600"/>
          </a:xfrm>
        </p:spPr>
      </p:pic>
      <p:sp>
        <p:nvSpPr>
          <p:cNvPr id="7" name="TextBox 6">
            <a:extLst>
              <a:ext uri="{FF2B5EF4-FFF2-40B4-BE49-F238E27FC236}">
                <a16:creationId xmlns:a16="http://schemas.microsoft.com/office/drawing/2014/main" id="{64B31204-DB52-0388-54C4-F28F234608B6}"/>
              </a:ext>
            </a:extLst>
          </p:cNvPr>
          <p:cNvSpPr txBox="1"/>
          <p:nvPr/>
        </p:nvSpPr>
        <p:spPr>
          <a:xfrm>
            <a:off x="1165934" y="5627093"/>
            <a:ext cx="10187866" cy="923330"/>
          </a:xfrm>
          <a:prstGeom prst="rect">
            <a:avLst/>
          </a:prstGeom>
          <a:noFill/>
        </p:spPr>
        <p:txBody>
          <a:bodyPr wrap="square">
            <a:spAutoFit/>
          </a:bodyPr>
          <a:lstStyle/>
          <a:p>
            <a:r>
              <a:rPr lang="en-US" b="0" i="0" dirty="0">
                <a:solidFill>
                  <a:srgbClr val="333333"/>
                </a:solidFill>
                <a:effectLst/>
                <a:latin typeface="inter-regular"/>
              </a:rPr>
              <a:t>response of second servlet is included in the response of the first servlet that is being sent to the client.</a:t>
            </a:r>
          </a:p>
          <a:p>
            <a:pPr algn="r"/>
            <a:endParaRPr lang="en-US" b="1" i="0" dirty="0">
              <a:solidFill>
                <a:srgbClr val="333333"/>
              </a:solidFill>
              <a:effectLst/>
              <a:latin typeface="inter-regular"/>
            </a:endParaRPr>
          </a:p>
          <a:p>
            <a:pPr algn="r"/>
            <a:r>
              <a:rPr lang="en-US" b="1" i="0" dirty="0" err="1">
                <a:solidFill>
                  <a:srgbClr val="333333"/>
                </a:solidFill>
                <a:effectLst/>
                <a:latin typeface="inter-regular"/>
              </a:rPr>
              <a:t>RequestDispatcher</a:t>
            </a:r>
            <a:endParaRPr lang="en-US" b="1" dirty="0"/>
          </a:p>
        </p:txBody>
      </p:sp>
      <p:sp>
        <p:nvSpPr>
          <p:cNvPr id="3" name="Date Placeholder 2">
            <a:extLst>
              <a:ext uri="{FF2B5EF4-FFF2-40B4-BE49-F238E27FC236}">
                <a16:creationId xmlns:a16="http://schemas.microsoft.com/office/drawing/2014/main" id="{2074744B-795A-BF48-8F35-7FFD107F9105}"/>
              </a:ext>
            </a:extLst>
          </p:cNvPr>
          <p:cNvSpPr>
            <a:spLocks noGrp="1"/>
          </p:cNvSpPr>
          <p:nvPr>
            <p:ph type="dt" sz="half" idx="10"/>
          </p:nvPr>
        </p:nvSpPr>
        <p:spPr/>
        <p:txBody>
          <a:bodyPr/>
          <a:lstStyle/>
          <a:p>
            <a:fld id="{B5BA13C8-2A93-436E-B38D-D8F5270EDEB6}" type="datetime1">
              <a:rPr lang="en-US" smtClean="0"/>
              <a:t>10/29/2023</a:t>
            </a:fld>
            <a:endParaRPr lang="en-US"/>
          </a:p>
        </p:txBody>
      </p:sp>
      <p:sp>
        <p:nvSpPr>
          <p:cNvPr id="4" name="Slide Number Placeholder 3">
            <a:extLst>
              <a:ext uri="{FF2B5EF4-FFF2-40B4-BE49-F238E27FC236}">
                <a16:creationId xmlns:a16="http://schemas.microsoft.com/office/drawing/2014/main" id="{6798D42E-1967-D8A5-4B29-10A24B7C4389}"/>
              </a:ext>
            </a:extLst>
          </p:cNvPr>
          <p:cNvSpPr>
            <a:spLocks noGrp="1"/>
          </p:cNvSpPr>
          <p:nvPr>
            <p:ph type="sldNum" sz="quarter" idx="12"/>
          </p:nvPr>
        </p:nvSpPr>
        <p:spPr/>
        <p:txBody>
          <a:bodyPr/>
          <a:lstStyle/>
          <a:p>
            <a:fld id="{77EB090C-36F1-4070-9CFE-ADD7C8997346}" type="slidenum">
              <a:rPr lang="en-US" smtClean="0"/>
              <a:t>28</a:t>
            </a:fld>
            <a:endParaRPr lang="en-US"/>
          </a:p>
        </p:txBody>
      </p:sp>
    </p:spTree>
    <p:extLst>
      <p:ext uri="{BB962C8B-B14F-4D97-AF65-F5344CB8AC3E}">
        <p14:creationId xmlns:p14="http://schemas.microsoft.com/office/powerpoint/2010/main" val="269132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1398-7EC0-5E2B-F1FA-915789E6C5AC}"/>
              </a:ext>
            </a:extLst>
          </p:cNvPr>
          <p:cNvSpPr>
            <a:spLocks noGrp="1"/>
          </p:cNvSpPr>
          <p:nvPr>
            <p:ph type="title"/>
          </p:nvPr>
        </p:nvSpPr>
        <p:spPr/>
        <p:txBody>
          <a:bodyPr/>
          <a:lstStyle/>
          <a:p>
            <a:r>
              <a:rPr lang="en-US" dirty="0" err="1"/>
              <a:t>SendRedirect</a:t>
            </a:r>
            <a:r>
              <a:rPr lang="en-US" dirty="0"/>
              <a:t>()</a:t>
            </a:r>
          </a:p>
        </p:txBody>
      </p:sp>
      <p:sp>
        <p:nvSpPr>
          <p:cNvPr id="3" name="Content Placeholder 2">
            <a:extLst>
              <a:ext uri="{FF2B5EF4-FFF2-40B4-BE49-F238E27FC236}">
                <a16:creationId xmlns:a16="http://schemas.microsoft.com/office/drawing/2014/main" id="{B4AAEFB9-5E26-046F-0BEC-11A59E4EE093}"/>
              </a:ext>
            </a:extLst>
          </p:cNvPr>
          <p:cNvSpPr>
            <a:spLocks noGrp="1"/>
          </p:cNvSpPr>
          <p:nvPr>
            <p:ph idx="1"/>
          </p:nvPr>
        </p:nvSpPr>
        <p:spPr/>
        <p:txBody>
          <a:bodyPr/>
          <a:lstStyle/>
          <a:p>
            <a:pPr algn="just"/>
            <a:r>
              <a:rPr lang="en-US" sz="2400" b="0" i="0" dirty="0">
                <a:solidFill>
                  <a:srgbClr val="333333"/>
                </a:solidFill>
                <a:effectLst/>
                <a:latin typeface="inter-regular"/>
              </a:rPr>
              <a:t>The </a:t>
            </a:r>
            <a:r>
              <a:rPr lang="en-US" sz="2400" b="1" i="0" dirty="0" err="1">
                <a:solidFill>
                  <a:srgbClr val="333333"/>
                </a:solidFill>
                <a:effectLst/>
                <a:latin typeface="inter-bold"/>
              </a:rPr>
              <a:t>sendRedirect</a:t>
            </a:r>
            <a:r>
              <a:rPr lang="en-US" sz="2400" b="1" i="0" dirty="0">
                <a:solidFill>
                  <a:srgbClr val="333333"/>
                </a:solidFill>
                <a:effectLst/>
                <a:latin typeface="inter-bold"/>
              </a:rPr>
              <a:t>()</a:t>
            </a:r>
            <a:r>
              <a:rPr lang="en-US" sz="2400" b="0" i="0" dirty="0">
                <a:solidFill>
                  <a:srgbClr val="333333"/>
                </a:solidFill>
                <a:effectLst/>
                <a:latin typeface="inter-regular"/>
              </a:rPr>
              <a:t> method of </a:t>
            </a:r>
            <a:r>
              <a:rPr lang="en-US" sz="2400" b="1" i="0" dirty="0" err="1">
                <a:solidFill>
                  <a:srgbClr val="333333"/>
                </a:solidFill>
                <a:effectLst/>
                <a:latin typeface="inter-bold"/>
              </a:rPr>
              <a:t>HttpServletResponse</a:t>
            </a:r>
            <a:r>
              <a:rPr lang="en-US" sz="2400" b="0" i="0" dirty="0">
                <a:solidFill>
                  <a:srgbClr val="333333"/>
                </a:solidFill>
                <a:effectLst/>
                <a:latin typeface="inter-regular"/>
              </a:rPr>
              <a:t> interface can be used to redirect response to another resource, it may be servlet, </a:t>
            </a:r>
            <a:r>
              <a:rPr lang="en-US" sz="2400" b="0" i="0" dirty="0" err="1">
                <a:solidFill>
                  <a:srgbClr val="333333"/>
                </a:solidFill>
                <a:effectLst/>
                <a:latin typeface="inter-regular"/>
              </a:rPr>
              <a:t>jsp</a:t>
            </a:r>
            <a:r>
              <a:rPr lang="en-US" sz="2400" b="0" i="0" dirty="0">
                <a:solidFill>
                  <a:srgbClr val="333333"/>
                </a:solidFill>
                <a:effectLst/>
                <a:latin typeface="inter-regular"/>
              </a:rPr>
              <a:t> or html file.</a:t>
            </a:r>
          </a:p>
          <a:p>
            <a:pPr algn="just"/>
            <a:r>
              <a:rPr lang="en-US" sz="2400" b="0" i="0" dirty="0">
                <a:solidFill>
                  <a:srgbClr val="333333"/>
                </a:solidFill>
                <a:effectLst/>
                <a:latin typeface="inter-regular"/>
              </a:rPr>
              <a:t>It accepts relative as well as absolute URL.</a:t>
            </a:r>
          </a:p>
          <a:p>
            <a:pPr algn="just"/>
            <a:r>
              <a:rPr lang="en-US" sz="2400" b="0" i="0" dirty="0">
                <a:solidFill>
                  <a:srgbClr val="333333"/>
                </a:solidFill>
                <a:effectLst/>
                <a:latin typeface="inter-regular"/>
              </a:rPr>
              <a:t>It works at client side because it uses the </a:t>
            </a:r>
            <a:r>
              <a:rPr lang="en-US" sz="2400" b="0" i="0" dirty="0" err="1">
                <a:solidFill>
                  <a:srgbClr val="333333"/>
                </a:solidFill>
                <a:effectLst/>
                <a:latin typeface="inter-regular"/>
              </a:rPr>
              <a:t>url</a:t>
            </a:r>
            <a:r>
              <a:rPr lang="en-US" sz="2400" b="0" i="0" dirty="0">
                <a:solidFill>
                  <a:srgbClr val="333333"/>
                </a:solidFill>
                <a:effectLst/>
                <a:latin typeface="inter-regular"/>
              </a:rPr>
              <a:t> bar of the browser to make another request. So, it can work inside and outside the server.</a:t>
            </a:r>
          </a:p>
          <a:p>
            <a:pPr marL="0" indent="0">
              <a:buNone/>
            </a:pPr>
            <a:endParaRPr lang="en-US" dirty="0"/>
          </a:p>
        </p:txBody>
      </p:sp>
      <p:sp>
        <p:nvSpPr>
          <p:cNvPr id="5" name="TextBox 4">
            <a:extLst>
              <a:ext uri="{FF2B5EF4-FFF2-40B4-BE49-F238E27FC236}">
                <a16:creationId xmlns:a16="http://schemas.microsoft.com/office/drawing/2014/main" id="{BDDF476C-EC53-C335-0467-B9F617618994}"/>
              </a:ext>
            </a:extLst>
          </p:cNvPr>
          <p:cNvSpPr txBox="1"/>
          <p:nvPr/>
        </p:nvSpPr>
        <p:spPr>
          <a:xfrm>
            <a:off x="4929326" y="5942568"/>
            <a:ext cx="6094520" cy="369332"/>
          </a:xfrm>
          <a:prstGeom prst="rect">
            <a:avLst/>
          </a:prstGeom>
          <a:noFill/>
        </p:spPr>
        <p:txBody>
          <a:bodyPr wrap="square">
            <a:spAutoFit/>
          </a:bodyPr>
          <a:lstStyle/>
          <a:p>
            <a:pPr algn="r"/>
            <a:r>
              <a:rPr lang="en-US" b="1" i="0" dirty="0" err="1">
                <a:solidFill>
                  <a:srgbClr val="333333"/>
                </a:solidFill>
                <a:effectLst/>
                <a:latin typeface="inter-regular"/>
              </a:rPr>
              <a:t>RequestDispatcher</a:t>
            </a:r>
            <a:endParaRPr lang="en-US" b="1" dirty="0"/>
          </a:p>
        </p:txBody>
      </p:sp>
      <p:sp>
        <p:nvSpPr>
          <p:cNvPr id="4" name="Date Placeholder 3">
            <a:extLst>
              <a:ext uri="{FF2B5EF4-FFF2-40B4-BE49-F238E27FC236}">
                <a16:creationId xmlns:a16="http://schemas.microsoft.com/office/drawing/2014/main" id="{A54B022D-A6A1-7269-4FBA-07D138C16DD8}"/>
              </a:ext>
            </a:extLst>
          </p:cNvPr>
          <p:cNvSpPr>
            <a:spLocks noGrp="1"/>
          </p:cNvSpPr>
          <p:nvPr>
            <p:ph type="dt" sz="half" idx="10"/>
          </p:nvPr>
        </p:nvSpPr>
        <p:spPr/>
        <p:txBody>
          <a:bodyPr/>
          <a:lstStyle/>
          <a:p>
            <a:fld id="{A26DF576-C5FB-45BE-B1B2-EEBC0469325F}" type="datetime1">
              <a:rPr lang="en-US" smtClean="0"/>
              <a:t>10/29/2023</a:t>
            </a:fld>
            <a:endParaRPr lang="en-US"/>
          </a:p>
        </p:txBody>
      </p:sp>
      <p:sp>
        <p:nvSpPr>
          <p:cNvPr id="6" name="Slide Number Placeholder 5">
            <a:extLst>
              <a:ext uri="{FF2B5EF4-FFF2-40B4-BE49-F238E27FC236}">
                <a16:creationId xmlns:a16="http://schemas.microsoft.com/office/drawing/2014/main" id="{B7F5AFA2-2849-C657-48F9-848EE1A081A0}"/>
              </a:ext>
            </a:extLst>
          </p:cNvPr>
          <p:cNvSpPr>
            <a:spLocks noGrp="1"/>
          </p:cNvSpPr>
          <p:nvPr>
            <p:ph type="sldNum" sz="quarter" idx="12"/>
          </p:nvPr>
        </p:nvSpPr>
        <p:spPr/>
        <p:txBody>
          <a:bodyPr/>
          <a:lstStyle/>
          <a:p>
            <a:fld id="{77EB090C-36F1-4070-9CFE-ADD7C8997346}" type="slidenum">
              <a:rPr lang="en-US" smtClean="0"/>
              <a:t>29</a:t>
            </a:fld>
            <a:endParaRPr lang="en-US"/>
          </a:p>
        </p:txBody>
      </p:sp>
    </p:spTree>
    <p:extLst>
      <p:ext uri="{BB962C8B-B14F-4D97-AF65-F5344CB8AC3E}">
        <p14:creationId xmlns:p14="http://schemas.microsoft.com/office/powerpoint/2010/main" val="65431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91318-8C94-3403-FA30-546451EC3DA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CGI- Common Gateway Interface</a:t>
            </a:r>
          </a:p>
        </p:txBody>
      </p:sp>
      <p:sp>
        <p:nvSpPr>
          <p:cNvPr id="3" name="Content Placeholder 2">
            <a:extLst>
              <a:ext uri="{FF2B5EF4-FFF2-40B4-BE49-F238E27FC236}">
                <a16:creationId xmlns:a16="http://schemas.microsoft.com/office/drawing/2014/main" id="{C15326F7-DA56-942F-95E2-D49982ED98DD}"/>
              </a:ext>
            </a:extLst>
          </p:cNvPr>
          <p:cNvSpPr>
            <a:spLocks noGrp="1"/>
          </p:cNvSpPr>
          <p:nvPr>
            <p:ph idx="1"/>
          </p:nvPr>
        </p:nvSpPr>
        <p:spPr>
          <a:xfrm>
            <a:off x="1371599" y="2318197"/>
            <a:ext cx="9724031" cy="3683358"/>
          </a:xfrm>
        </p:spPr>
        <p:txBody>
          <a:bodyPr anchor="ctr">
            <a:normAutofit/>
          </a:bodyPr>
          <a:lstStyle/>
          <a:p>
            <a:pPr marL="0" indent="0">
              <a:buNone/>
            </a:pPr>
            <a:r>
              <a:rPr lang="en-US" sz="1300" b="0" i="0">
                <a:effectLst/>
                <a:latin typeface="Muli"/>
              </a:rPr>
              <a:t>You can use it for handling client requests and generating dynamic content. When a client requests dynamic web pages, the web server performs the following steps:</a:t>
            </a:r>
          </a:p>
          <a:p>
            <a:pPr>
              <a:buFont typeface="Arial" panose="020B0604020202020204" pitchFamily="34" charset="0"/>
              <a:buChar char="•"/>
            </a:pPr>
            <a:r>
              <a:rPr lang="en-US" sz="1300" b="0" i="0">
                <a:effectLst/>
                <a:latin typeface="Muli"/>
              </a:rPr>
              <a:t>It identifies the requested web page using the URL. This is the required CGI application.</a:t>
            </a:r>
            <a:br>
              <a:rPr lang="en-US" sz="1300" b="0" i="0">
                <a:effectLst/>
                <a:latin typeface="Muli"/>
              </a:rPr>
            </a:br>
            <a:r>
              <a:rPr lang="en-US" sz="1300" b="0" i="0">
                <a:effectLst/>
                <a:latin typeface="Muli"/>
              </a:rPr>
              <a:t> </a:t>
            </a:r>
          </a:p>
          <a:p>
            <a:pPr>
              <a:buFont typeface="Arial" panose="020B0604020202020204" pitchFamily="34" charset="0"/>
              <a:buChar char="•"/>
            </a:pPr>
            <a:r>
              <a:rPr lang="en-US" sz="1300" b="0" i="0">
                <a:effectLst/>
                <a:latin typeface="Muli"/>
              </a:rPr>
              <a:t>It creates a new process to handle the client's request.</a:t>
            </a:r>
            <a:br>
              <a:rPr lang="en-US" sz="1300" b="0" i="0">
                <a:effectLst/>
                <a:latin typeface="Muli"/>
              </a:rPr>
            </a:br>
            <a:r>
              <a:rPr lang="en-US" sz="1300" b="0" i="0">
                <a:effectLst/>
                <a:latin typeface="Muli"/>
              </a:rPr>
              <a:t> </a:t>
            </a:r>
          </a:p>
          <a:p>
            <a:pPr>
              <a:buFont typeface="Arial" panose="020B0604020202020204" pitchFamily="34" charset="0"/>
              <a:buChar char="•"/>
            </a:pPr>
            <a:r>
              <a:rPr lang="en-US" sz="1300" b="0" i="0">
                <a:effectLst/>
                <a:latin typeface="Muli"/>
              </a:rPr>
              <a:t>The CGI application is invoked within the process, and the request information is passed.</a:t>
            </a:r>
            <a:br>
              <a:rPr lang="en-US" sz="1300" b="0" i="0">
                <a:effectLst/>
                <a:latin typeface="Muli"/>
              </a:rPr>
            </a:br>
            <a:r>
              <a:rPr lang="en-US" sz="1300" b="0" i="0">
                <a:effectLst/>
                <a:latin typeface="Muli"/>
              </a:rPr>
              <a:t> </a:t>
            </a:r>
          </a:p>
          <a:p>
            <a:pPr>
              <a:buFont typeface="Arial" panose="020B0604020202020204" pitchFamily="34" charset="0"/>
              <a:buChar char="•"/>
            </a:pPr>
            <a:r>
              <a:rPr lang="en-US" sz="1300" b="0" i="0">
                <a:effectLst/>
                <a:latin typeface="Muli"/>
              </a:rPr>
              <a:t>The response from the CGI application is collected.</a:t>
            </a:r>
            <a:br>
              <a:rPr lang="en-US" sz="1300" b="0" i="0">
                <a:effectLst/>
                <a:latin typeface="Muli"/>
              </a:rPr>
            </a:br>
            <a:r>
              <a:rPr lang="en-US" sz="1300" b="0" i="0">
                <a:effectLst/>
                <a:latin typeface="Muli"/>
              </a:rPr>
              <a:t> </a:t>
            </a:r>
          </a:p>
          <a:p>
            <a:pPr>
              <a:buFont typeface="Arial" panose="020B0604020202020204" pitchFamily="34" charset="0"/>
              <a:buChar char="•"/>
            </a:pPr>
            <a:r>
              <a:rPr lang="en-US" sz="1300" b="0" i="0">
                <a:effectLst/>
                <a:latin typeface="Muli"/>
              </a:rPr>
              <a:t>Finally, the process is destroyed. The </a:t>
            </a:r>
            <a:r>
              <a:rPr lang="en-US" sz="1300" b="0" i="0" u="sng" strike="noStrike">
                <a:effectLst/>
                <a:latin typeface="Muli"/>
                <a:hlinkClick r:id="rId2"/>
              </a:rPr>
              <a:t>HTTP</a:t>
            </a:r>
            <a:r>
              <a:rPr lang="en-US" sz="1300" b="0" i="0">
                <a:effectLst/>
                <a:latin typeface="Muli"/>
              </a:rPr>
              <a:t> response is prepared and sent back to the client.</a:t>
            </a:r>
            <a:br>
              <a:rPr lang="en-US" sz="1300" b="0" i="0">
                <a:effectLst/>
                <a:latin typeface="Muli"/>
              </a:rPr>
            </a:br>
            <a:r>
              <a:rPr lang="en-US" sz="1300" b="0" i="0">
                <a:effectLst/>
                <a:latin typeface="Muli"/>
              </a:rPr>
              <a:t> </a:t>
            </a:r>
          </a:p>
          <a:p>
            <a:pPr marL="0" indent="0">
              <a:buNone/>
            </a:pPr>
            <a:r>
              <a:rPr lang="en-US" sz="1300" b="0" i="0">
                <a:effectLst/>
                <a:latin typeface="Muli"/>
              </a:rPr>
              <a:t>This approach of CGI is only suitable for handling a small number of clients. As the number of clients increases, the workload on the server increases. Thus the time required to process requests also increases. Creating and destroying a process for every request can be resource-intensive. This makes CGI less efficient as compared to other technologies such as Servlets and </a:t>
            </a:r>
            <a:r>
              <a:rPr lang="en-US" sz="1300" b="0" i="0" u="sng" strike="noStrike">
                <a:effectLst/>
                <a:latin typeface="Muli"/>
                <a:hlinkClick r:id="rId3"/>
              </a:rPr>
              <a:t>JSPs</a:t>
            </a:r>
            <a:r>
              <a:rPr lang="en-US" sz="1300" b="0" i="0">
                <a:effectLst/>
                <a:latin typeface="Muli"/>
              </a:rPr>
              <a:t>.</a:t>
            </a:r>
          </a:p>
        </p:txBody>
      </p:sp>
      <p:sp>
        <p:nvSpPr>
          <p:cNvPr id="4" name="Date Placeholder 3">
            <a:extLst>
              <a:ext uri="{FF2B5EF4-FFF2-40B4-BE49-F238E27FC236}">
                <a16:creationId xmlns:a16="http://schemas.microsoft.com/office/drawing/2014/main" id="{60735907-F9F9-378E-F35F-E703CA61ADE8}"/>
              </a:ext>
            </a:extLst>
          </p:cNvPr>
          <p:cNvSpPr>
            <a:spLocks noGrp="1"/>
          </p:cNvSpPr>
          <p:nvPr>
            <p:ph type="dt" sz="half" idx="10"/>
          </p:nvPr>
        </p:nvSpPr>
        <p:spPr/>
        <p:txBody>
          <a:bodyPr/>
          <a:lstStyle/>
          <a:p>
            <a:fld id="{7EE347BF-DB47-4A37-A494-0F2DC045D7E3}" type="datetime1">
              <a:rPr lang="en-US" smtClean="0"/>
              <a:t>10/29/2023</a:t>
            </a:fld>
            <a:endParaRPr lang="en-US"/>
          </a:p>
        </p:txBody>
      </p:sp>
      <p:sp>
        <p:nvSpPr>
          <p:cNvPr id="5" name="Slide Number Placeholder 4">
            <a:extLst>
              <a:ext uri="{FF2B5EF4-FFF2-40B4-BE49-F238E27FC236}">
                <a16:creationId xmlns:a16="http://schemas.microsoft.com/office/drawing/2014/main" id="{08BF4771-2C45-82FD-F35F-A6727433E13E}"/>
              </a:ext>
            </a:extLst>
          </p:cNvPr>
          <p:cNvSpPr>
            <a:spLocks noGrp="1"/>
          </p:cNvSpPr>
          <p:nvPr>
            <p:ph type="sldNum" sz="quarter" idx="12"/>
          </p:nvPr>
        </p:nvSpPr>
        <p:spPr/>
        <p:txBody>
          <a:bodyPr/>
          <a:lstStyle/>
          <a:p>
            <a:fld id="{77EB090C-36F1-4070-9CFE-ADD7C8997346}" type="slidenum">
              <a:rPr lang="en-US" smtClean="0"/>
              <a:t>3</a:t>
            </a:fld>
            <a:endParaRPr lang="en-US"/>
          </a:p>
        </p:txBody>
      </p:sp>
    </p:spTree>
    <p:extLst>
      <p:ext uri="{BB962C8B-B14F-4D97-AF65-F5344CB8AC3E}">
        <p14:creationId xmlns:p14="http://schemas.microsoft.com/office/powerpoint/2010/main" val="2337887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F34F8-95C7-9860-5EAB-7798AC2B649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Forward() vs </a:t>
            </a:r>
            <a:r>
              <a:rPr lang="en-US" sz="3200" kern="1200" dirty="0" err="1">
                <a:solidFill>
                  <a:schemeClr val="bg1"/>
                </a:solidFill>
                <a:latin typeface="+mj-lt"/>
                <a:ea typeface="+mj-ea"/>
                <a:cs typeface="+mj-cs"/>
              </a:rPr>
              <a:t>SendRedirect</a:t>
            </a:r>
            <a:r>
              <a:rPr lang="en-US" sz="3200" kern="1200" dirty="0">
                <a:solidFill>
                  <a:schemeClr val="bg1"/>
                </a:solidFill>
                <a:latin typeface="+mj-lt"/>
                <a:ea typeface="+mj-ea"/>
                <a:cs typeface="+mj-cs"/>
              </a:rPr>
              <a:t>()</a:t>
            </a:r>
          </a:p>
        </p:txBody>
      </p:sp>
      <p:sp>
        <p:nvSpPr>
          <p:cNvPr id="3" name="Date Placeholder 2">
            <a:extLst>
              <a:ext uri="{FF2B5EF4-FFF2-40B4-BE49-F238E27FC236}">
                <a16:creationId xmlns:a16="http://schemas.microsoft.com/office/drawing/2014/main" id="{A8F33911-E719-16B2-9667-CCC5D1FB4568}"/>
              </a:ext>
            </a:extLst>
          </p:cNvPr>
          <p:cNvSpPr>
            <a:spLocks noGrp="1"/>
          </p:cNvSpPr>
          <p:nvPr>
            <p:ph type="dt" sz="half" idx="10"/>
          </p:nvPr>
        </p:nvSpPr>
        <p:spPr/>
        <p:txBody>
          <a:bodyPr/>
          <a:lstStyle/>
          <a:p>
            <a:fld id="{B7ED75A9-ED5D-4BBF-8AEC-CC9F24A0FA83}" type="datetime1">
              <a:rPr lang="en-US" smtClean="0"/>
              <a:t>10/29/2023</a:t>
            </a:fld>
            <a:endParaRPr lang="en-US"/>
          </a:p>
        </p:txBody>
      </p:sp>
      <p:sp>
        <p:nvSpPr>
          <p:cNvPr id="4" name="Slide Number Placeholder 3">
            <a:extLst>
              <a:ext uri="{FF2B5EF4-FFF2-40B4-BE49-F238E27FC236}">
                <a16:creationId xmlns:a16="http://schemas.microsoft.com/office/drawing/2014/main" id="{6E4B37CF-508B-EF75-49D1-F8EDF93978F2}"/>
              </a:ext>
            </a:extLst>
          </p:cNvPr>
          <p:cNvSpPr>
            <a:spLocks noGrp="1"/>
          </p:cNvSpPr>
          <p:nvPr>
            <p:ph type="sldNum" sz="quarter" idx="12"/>
          </p:nvPr>
        </p:nvSpPr>
        <p:spPr/>
        <p:txBody>
          <a:bodyPr/>
          <a:lstStyle/>
          <a:p>
            <a:fld id="{77EB090C-36F1-4070-9CFE-ADD7C8997346}" type="slidenum">
              <a:rPr lang="en-US" smtClean="0"/>
              <a:t>30</a:t>
            </a:fld>
            <a:endParaRPr lang="en-US"/>
          </a:p>
        </p:txBody>
      </p:sp>
      <p:graphicFrame>
        <p:nvGraphicFramePr>
          <p:cNvPr id="8" name="Content Placeholder 7">
            <a:extLst>
              <a:ext uri="{FF2B5EF4-FFF2-40B4-BE49-F238E27FC236}">
                <a16:creationId xmlns:a16="http://schemas.microsoft.com/office/drawing/2014/main" id="{FE003CA8-C39F-5B47-525D-ACF240061A2E}"/>
              </a:ext>
            </a:extLst>
          </p:cNvPr>
          <p:cNvGraphicFramePr>
            <a:graphicFrameLocks noGrp="1"/>
          </p:cNvGraphicFramePr>
          <p:nvPr>
            <p:ph idx="1"/>
            <p:extLst>
              <p:ext uri="{D42A27DB-BD31-4B8C-83A1-F6EECF244321}">
                <p14:modId xmlns:p14="http://schemas.microsoft.com/office/powerpoint/2010/main" val="114565294"/>
              </p:ext>
            </p:extLst>
          </p:nvPr>
        </p:nvGraphicFramePr>
        <p:xfrm>
          <a:off x="904194" y="1396588"/>
          <a:ext cx="10515600" cy="5400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75642732"/>
                    </a:ext>
                  </a:extLst>
                </a:gridCol>
                <a:gridCol w="5257800">
                  <a:extLst>
                    <a:ext uri="{9D8B030D-6E8A-4147-A177-3AD203B41FA5}">
                      <a16:colId xmlns:a16="http://schemas.microsoft.com/office/drawing/2014/main" val="2688155782"/>
                    </a:ext>
                  </a:extLst>
                </a:gridCol>
              </a:tblGrid>
              <a:tr h="370840">
                <a:tc>
                  <a:txBody>
                    <a:bodyPr/>
                    <a:lstStyle/>
                    <a:p>
                      <a:r>
                        <a:rPr lang="en-US" dirty="0"/>
                        <a:t>Forward()</a:t>
                      </a:r>
                    </a:p>
                  </a:txBody>
                  <a:tcPr/>
                </a:tc>
                <a:tc>
                  <a:txBody>
                    <a:bodyPr/>
                    <a:lstStyle/>
                    <a:p>
                      <a:r>
                        <a:rPr lang="en-US" dirty="0" err="1"/>
                        <a:t>SendRedirect</a:t>
                      </a:r>
                      <a:r>
                        <a:rPr lang="en-US" dirty="0"/>
                        <a:t>()</a:t>
                      </a:r>
                    </a:p>
                  </a:txBody>
                  <a:tcPr/>
                </a:tc>
                <a:extLst>
                  <a:ext uri="{0D108BD9-81ED-4DB2-BD59-A6C34878D82A}">
                    <a16:rowId xmlns:a16="http://schemas.microsoft.com/office/drawing/2014/main" val="2672654963"/>
                  </a:ext>
                </a:extLst>
              </a:tr>
              <a:tr h="370840">
                <a:tc>
                  <a:txBody>
                    <a:bodyPr/>
                    <a:lstStyle/>
                    <a:p>
                      <a:r>
                        <a:rPr lang="en-US" dirty="0"/>
                        <a:t>Forward is a server-side redirect. When a forward is invoked, it happens entirely on the server, and the client (typically a web browser) is not aware that it occurred.</a:t>
                      </a:r>
                    </a:p>
                  </a:txBody>
                  <a:tcPr/>
                </a:tc>
                <a:tc>
                  <a:txBody>
                    <a:bodyPr/>
                    <a:lstStyle/>
                    <a:p>
                      <a:r>
                        <a:rPr lang="en-US" dirty="0" err="1"/>
                        <a:t>sendRedirect</a:t>
                      </a:r>
                      <a:r>
                        <a:rPr lang="en-US" dirty="0"/>
                        <a:t>() is a client-side redirect. It sends an HTTP response to the client with a new URL, instructing the client's browser to make a new request to that URL.</a:t>
                      </a:r>
                    </a:p>
                  </a:txBody>
                  <a:tcPr/>
                </a:tc>
                <a:extLst>
                  <a:ext uri="{0D108BD9-81ED-4DB2-BD59-A6C34878D82A}">
                    <a16:rowId xmlns:a16="http://schemas.microsoft.com/office/drawing/2014/main" val="2497620861"/>
                  </a:ext>
                </a:extLst>
              </a:tr>
              <a:tr h="370840">
                <a:tc>
                  <a:txBody>
                    <a:bodyPr/>
                    <a:lstStyle/>
                    <a:p>
                      <a:r>
                        <a:rPr lang="en-US" dirty="0"/>
                        <a:t>The URL in the client's browser remains unchanged. From the client's perspective, it appears as if they are interacting with the original URL.</a:t>
                      </a:r>
                    </a:p>
                  </a:txBody>
                  <a:tcPr/>
                </a:tc>
                <a:tc>
                  <a:txBody>
                    <a:bodyPr/>
                    <a:lstStyle/>
                    <a:p>
                      <a:r>
                        <a:rPr lang="en-US" sz="1800" b="0" i="0" kern="1200" dirty="0">
                          <a:solidFill>
                            <a:schemeClr val="dk1"/>
                          </a:solidFill>
                          <a:effectLst/>
                          <a:latin typeface="+mn-lt"/>
                          <a:ea typeface="+mn-ea"/>
                          <a:cs typeface="+mn-cs"/>
                        </a:rPr>
                        <a:t>The client's browser receives the new URL in the response and makes a fresh request to that URL. This change is visible in the browser's address bar.</a:t>
                      </a:r>
                      <a:endParaRPr lang="en-US" dirty="0"/>
                    </a:p>
                  </a:txBody>
                  <a:tcPr/>
                </a:tc>
                <a:extLst>
                  <a:ext uri="{0D108BD9-81ED-4DB2-BD59-A6C34878D82A}">
                    <a16:rowId xmlns:a16="http://schemas.microsoft.com/office/drawing/2014/main" val="1432030833"/>
                  </a:ext>
                </a:extLst>
              </a:tr>
              <a:tr h="370840">
                <a:tc>
                  <a:txBody>
                    <a:bodyPr/>
                    <a:lstStyle/>
                    <a:p>
                      <a:r>
                        <a:rPr lang="en-US" dirty="0"/>
                        <a:t>The request and response objects are reused within the same request-response cycle. This means that a forward allows data to be shared between the source servlet and the target resource using request attributes.</a:t>
                      </a:r>
                    </a:p>
                  </a:txBody>
                  <a:tcPr/>
                </a:tc>
                <a:tc>
                  <a:txBody>
                    <a:bodyPr/>
                    <a:lstStyle/>
                    <a:p>
                      <a:r>
                        <a:rPr lang="en-US" sz="1800" b="0" i="0" kern="1200" dirty="0">
                          <a:solidFill>
                            <a:schemeClr val="dk1"/>
                          </a:solidFill>
                          <a:effectLst/>
                          <a:latin typeface="+mn-lt"/>
                          <a:ea typeface="+mn-ea"/>
                          <a:cs typeface="+mn-cs"/>
                        </a:rPr>
                        <a:t>Since it results in a new client request, </a:t>
                      </a:r>
                      <a:r>
                        <a:rPr lang="en-US" dirty="0" err="1"/>
                        <a:t>sendRedirect</a:t>
                      </a:r>
                      <a:r>
                        <a:rPr lang="en-US" dirty="0"/>
                        <a:t>()</a:t>
                      </a:r>
                      <a:r>
                        <a:rPr lang="en-US" sz="1800" b="0" i="0" kern="1200" dirty="0">
                          <a:solidFill>
                            <a:schemeClr val="dk1"/>
                          </a:solidFill>
                          <a:effectLst/>
                          <a:latin typeface="+mn-lt"/>
                          <a:ea typeface="+mn-ea"/>
                          <a:cs typeface="+mn-cs"/>
                        </a:rPr>
                        <a:t> starts a new request-response cycle. Information cannot be directly shared between the original request and the redirected request.</a:t>
                      </a:r>
                      <a:endParaRPr lang="en-US" dirty="0"/>
                    </a:p>
                  </a:txBody>
                  <a:tcPr/>
                </a:tc>
                <a:extLst>
                  <a:ext uri="{0D108BD9-81ED-4DB2-BD59-A6C34878D82A}">
                    <a16:rowId xmlns:a16="http://schemas.microsoft.com/office/drawing/2014/main" val="2177537164"/>
                  </a:ext>
                </a:extLst>
              </a:tr>
              <a:tr h="370840">
                <a:tc>
                  <a:txBody>
                    <a:bodyPr/>
                    <a:lstStyle/>
                    <a:p>
                      <a:r>
                        <a:rPr lang="en-US" b="0" dirty="0"/>
                        <a:t>Forwards are typically used for internal processing within the application, such as including common headers or </a:t>
                      </a:r>
                      <a:r>
                        <a:rPr lang="en-US" sz="1800" b="0" kern="1200" dirty="0">
                          <a:solidFill>
                            <a:schemeClr val="dk1"/>
                          </a:solidFill>
                          <a:latin typeface="+mn-lt"/>
                          <a:ea typeface="+mn-ea"/>
                          <a:cs typeface="+mn-cs"/>
                        </a:rPr>
                        <a:t>footers</a:t>
                      </a:r>
                      <a:r>
                        <a:rPr lang="en-US" b="0" dirty="0"/>
                        <a:t>, dispatching control to another servlet, or implementing MVC (Model-View-Controller) patterns.</a:t>
                      </a:r>
                    </a:p>
                  </a:txBody>
                  <a:tcPr/>
                </a:tc>
                <a:tc>
                  <a:txBody>
                    <a:bodyPr/>
                    <a:lstStyle/>
                    <a:p>
                      <a:r>
                        <a:rPr lang="en-US" dirty="0" err="1"/>
                        <a:t>sendRedirect</a:t>
                      </a:r>
                      <a:r>
                        <a:rPr lang="en-US" dirty="0"/>
                        <a:t>()</a:t>
                      </a:r>
                      <a:r>
                        <a:rPr lang="en-US" sz="1800" b="0" i="0" kern="1200" dirty="0">
                          <a:solidFill>
                            <a:schemeClr val="dk1"/>
                          </a:solidFill>
                          <a:effectLst/>
                          <a:latin typeface="+mn-lt"/>
                          <a:ea typeface="+mn-ea"/>
                          <a:cs typeface="+mn-cs"/>
                        </a:rPr>
                        <a:t> is typically used to direct clients to external resources, such as different websites or different web applications. It's also used when you want to explicitly change the URL visible to the client.</a:t>
                      </a:r>
                      <a:endParaRPr lang="en-US" dirty="0"/>
                    </a:p>
                  </a:txBody>
                  <a:tcPr/>
                </a:tc>
                <a:extLst>
                  <a:ext uri="{0D108BD9-81ED-4DB2-BD59-A6C34878D82A}">
                    <a16:rowId xmlns:a16="http://schemas.microsoft.com/office/drawing/2014/main" val="3894775535"/>
                  </a:ext>
                </a:extLst>
              </a:tr>
            </a:tbl>
          </a:graphicData>
        </a:graphic>
      </p:graphicFrame>
    </p:spTree>
    <p:extLst>
      <p:ext uri="{BB962C8B-B14F-4D97-AF65-F5344CB8AC3E}">
        <p14:creationId xmlns:p14="http://schemas.microsoft.com/office/powerpoint/2010/main" val="345122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F5601-E385-E060-7D2B-D1A91BD3863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Session Tracking</a:t>
            </a:r>
          </a:p>
        </p:txBody>
      </p:sp>
      <p:sp>
        <p:nvSpPr>
          <p:cNvPr id="3" name="Content Placeholder 2">
            <a:extLst>
              <a:ext uri="{FF2B5EF4-FFF2-40B4-BE49-F238E27FC236}">
                <a16:creationId xmlns:a16="http://schemas.microsoft.com/office/drawing/2014/main" id="{8BE3AEAA-ECA7-4243-F5EB-726DC7A5080E}"/>
              </a:ext>
            </a:extLst>
          </p:cNvPr>
          <p:cNvSpPr>
            <a:spLocks noGrp="1"/>
          </p:cNvSpPr>
          <p:nvPr>
            <p:ph idx="1"/>
          </p:nvPr>
        </p:nvSpPr>
        <p:spPr>
          <a:xfrm>
            <a:off x="1371599" y="2318197"/>
            <a:ext cx="9724031" cy="3683358"/>
          </a:xfrm>
        </p:spPr>
        <p:txBody>
          <a:bodyPr anchor="ctr">
            <a:normAutofit/>
          </a:bodyPr>
          <a:lstStyle/>
          <a:p>
            <a:r>
              <a:rPr lang="en-US" sz="2000" b="1" i="0">
                <a:effectLst/>
                <a:latin typeface="inter-bold"/>
              </a:rPr>
              <a:t>Session Tracking</a:t>
            </a:r>
            <a:r>
              <a:rPr lang="en-US" sz="2000" b="0" i="0">
                <a:effectLst/>
                <a:latin typeface="inter-regular"/>
              </a:rPr>
              <a:t> is a way to maintain state (data) of an user. It is also known as </a:t>
            </a:r>
            <a:r>
              <a:rPr lang="en-US" sz="2000" b="1" i="0">
                <a:effectLst/>
                <a:latin typeface="inter-bold"/>
              </a:rPr>
              <a:t>session management</a:t>
            </a:r>
            <a:r>
              <a:rPr lang="en-US" sz="2000" b="0" i="0">
                <a:effectLst/>
                <a:latin typeface="inter-regular"/>
              </a:rPr>
              <a:t> in servlet.</a:t>
            </a:r>
          </a:p>
          <a:p>
            <a:r>
              <a:rPr lang="en-US" sz="2000" b="0" i="0">
                <a:effectLst/>
                <a:latin typeface="inter-regular"/>
              </a:rPr>
              <a:t>Http protocol is a stateless so we need to maintain state using session tracking techniques. Each time user requests to the server, server treats the request as the new request. So we need to maintain the state of an user to recognize to particular user.</a:t>
            </a:r>
          </a:p>
          <a:p>
            <a:pPr marL="0" indent="0">
              <a:buNone/>
            </a:pPr>
            <a:endParaRPr lang="en-US" sz="2000"/>
          </a:p>
        </p:txBody>
      </p:sp>
      <p:sp>
        <p:nvSpPr>
          <p:cNvPr id="4" name="Date Placeholder 3">
            <a:extLst>
              <a:ext uri="{FF2B5EF4-FFF2-40B4-BE49-F238E27FC236}">
                <a16:creationId xmlns:a16="http://schemas.microsoft.com/office/drawing/2014/main" id="{D8DBE3FB-B20F-8CA1-3AAE-ED257AD50C9A}"/>
              </a:ext>
            </a:extLst>
          </p:cNvPr>
          <p:cNvSpPr>
            <a:spLocks noGrp="1"/>
          </p:cNvSpPr>
          <p:nvPr>
            <p:ph type="dt" sz="half" idx="10"/>
          </p:nvPr>
        </p:nvSpPr>
        <p:spPr/>
        <p:txBody>
          <a:bodyPr/>
          <a:lstStyle/>
          <a:p>
            <a:fld id="{DF6E61A2-6F33-4BEE-BA31-78768B19B399}" type="datetime1">
              <a:rPr lang="en-US" smtClean="0"/>
              <a:t>10/29/2023</a:t>
            </a:fld>
            <a:endParaRPr lang="en-US"/>
          </a:p>
        </p:txBody>
      </p:sp>
      <p:sp>
        <p:nvSpPr>
          <p:cNvPr id="5" name="Slide Number Placeholder 4">
            <a:extLst>
              <a:ext uri="{FF2B5EF4-FFF2-40B4-BE49-F238E27FC236}">
                <a16:creationId xmlns:a16="http://schemas.microsoft.com/office/drawing/2014/main" id="{2C6218E9-D9F7-F308-046E-DB1BC74A4CC9}"/>
              </a:ext>
            </a:extLst>
          </p:cNvPr>
          <p:cNvSpPr>
            <a:spLocks noGrp="1"/>
          </p:cNvSpPr>
          <p:nvPr>
            <p:ph type="sldNum" sz="quarter" idx="12"/>
          </p:nvPr>
        </p:nvSpPr>
        <p:spPr/>
        <p:txBody>
          <a:bodyPr/>
          <a:lstStyle/>
          <a:p>
            <a:fld id="{77EB090C-36F1-4070-9CFE-ADD7C8997346}" type="slidenum">
              <a:rPr lang="en-US" smtClean="0"/>
              <a:t>31</a:t>
            </a:fld>
            <a:endParaRPr lang="en-US"/>
          </a:p>
        </p:txBody>
      </p:sp>
    </p:spTree>
    <p:extLst>
      <p:ext uri="{BB962C8B-B14F-4D97-AF65-F5344CB8AC3E}">
        <p14:creationId xmlns:p14="http://schemas.microsoft.com/office/powerpoint/2010/main" val="3900756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7B885-8AC3-BCC4-1C4B-85B890444CAB}"/>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erdana"/>
              </a:rPr>
              <a:t>Session Tracking Techniques</a:t>
            </a:r>
            <a:endParaRPr lang="en-US" sz="4000">
              <a:solidFill>
                <a:srgbClr val="FFFFFF"/>
              </a:solidFill>
            </a:endParaRPr>
          </a:p>
        </p:txBody>
      </p:sp>
      <p:sp>
        <p:nvSpPr>
          <p:cNvPr id="3" name="Content Placeholder 2">
            <a:extLst>
              <a:ext uri="{FF2B5EF4-FFF2-40B4-BE49-F238E27FC236}">
                <a16:creationId xmlns:a16="http://schemas.microsoft.com/office/drawing/2014/main" id="{FA6020B0-B35F-3BB7-8E88-79DBC65D74DB}"/>
              </a:ext>
            </a:extLst>
          </p:cNvPr>
          <p:cNvSpPr>
            <a:spLocks noGrp="1"/>
          </p:cNvSpPr>
          <p:nvPr>
            <p:ph idx="1"/>
          </p:nvPr>
        </p:nvSpPr>
        <p:spPr>
          <a:xfrm>
            <a:off x="1371599" y="2318197"/>
            <a:ext cx="9724031" cy="3683358"/>
          </a:xfrm>
        </p:spPr>
        <p:txBody>
          <a:bodyPr anchor="ctr">
            <a:normAutofit/>
          </a:bodyPr>
          <a:lstStyle/>
          <a:p>
            <a:pPr marL="0" indent="0">
              <a:buNone/>
            </a:pPr>
            <a:r>
              <a:rPr lang="en-US" sz="2000"/>
              <a:t>There are four techniques used in Session tracking:</a:t>
            </a:r>
          </a:p>
          <a:p>
            <a:endParaRPr lang="en-US" sz="2000" dirty="0"/>
          </a:p>
          <a:p>
            <a:r>
              <a:rPr lang="en-US" sz="2000"/>
              <a:t>Cookies</a:t>
            </a:r>
          </a:p>
          <a:p>
            <a:r>
              <a:rPr lang="en-US" sz="2000"/>
              <a:t>Hidden Form Field</a:t>
            </a:r>
          </a:p>
          <a:p>
            <a:r>
              <a:rPr lang="en-US" sz="2000"/>
              <a:t>URL Rewriting</a:t>
            </a:r>
          </a:p>
          <a:p>
            <a:r>
              <a:rPr lang="en-US" sz="2000"/>
              <a:t>HttpSession</a:t>
            </a:r>
          </a:p>
          <a:p>
            <a:endParaRPr lang="en-US" sz="2000"/>
          </a:p>
        </p:txBody>
      </p:sp>
      <p:sp>
        <p:nvSpPr>
          <p:cNvPr id="4" name="Date Placeholder 3">
            <a:extLst>
              <a:ext uri="{FF2B5EF4-FFF2-40B4-BE49-F238E27FC236}">
                <a16:creationId xmlns:a16="http://schemas.microsoft.com/office/drawing/2014/main" id="{BA7E29C3-DBA7-3AAD-4216-A5D27789DE38}"/>
              </a:ext>
            </a:extLst>
          </p:cNvPr>
          <p:cNvSpPr>
            <a:spLocks noGrp="1"/>
          </p:cNvSpPr>
          <p:nvPr>
            <p:ph type="dt" sz="half" idx="10"/>
          </p:nvPr>
        </p:nvSpPr>
        <p:spPr/>
        <p:txBody>
          <a:bodyPr/>
          <a:lstStyle/>
          <a:p>
            <a:fld id="{B6DCA370-A366-4BAB-B401-CE30C22B4821}" type="datetime1">
              <a:rPr lang="en-US" smtClean="0"/>
              <a:t>10/29/2023</a:t>
            </a:fld>
            <a:endParaRPr lang="en-US"/>
          </a:p>
        </p:txBody>
      </p:sp>
      <p:sp>
        <p:nvSpPr>
          <p:cNvPr id="5" name="Slide Number Placeholder 4">
            <a:extLst>
              <a:ext uri="{FF2B5EF4-FFF2-40B4-BE49-F238E27FC236}">
                <a16:creationId xmlns:a16="http://schemas.microsoft.com/office/drawing/2014/main" id="{34A56D83-016F-8CF2-EEC9-E3DEE8D64C15}"/>
              </a:ext>
            </a:extLst>
          </p:cNvPr>
          <p:cNvSpPr>
            <a:spLocks noGrp="1"/>
          </p:cNvSpPr>
          <p:nvPr>
            <p:ph type="sldNum" sz="quarter" idx="12"/>
          </p:nvPr>
        </p:nvSpPr>
        <p:spPr/>
        <p:txBody>
          <a:bodyPr/>
          <a:lstStyle/>
          <a:p>
            <a:fld id="{77EB090C-36F1-4070-9CFE-ADD7C8997346}" type="slidenum">
              <a:rPr lang="en-US" smtClean="0"/>
              <a:t>32</a:t>
            </a:fld>
            <a:endParaRPr lang="en-US"/>
          </a:p>
        </p:txBody>
      </p:sp>
    </p:spTree>
    <p:extLst>
      <p:ext uri="{BB962C8B-B14F-4D97-AF65-F5344CB8AC3E}">
        <p14:creationId xmlns:p14="http://schemas.microsoft.com/office/powerpoint/2010/main" val="994406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73B5A-EB7E-2309-4B9E-F300646D3A7D}"/>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erdana"/>
              </a:rPr>
              <a:t>Cookies in Servlet</a:t>
            </a:r>
            <a:endParaRPr lang="en-US" sz="4000">
              <a:solidFill>
                <a:schemeClr val="bg1"/>
              </a:solidFill>
            </a:endParaRP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D0E7B8-E266-F53E-A381-C48589ECDD3B}"/>
              </a:ext>
            </a:extLst>
          </p:cNvPr>
          <p:cNvSpPr>
            <a:spLocks noGrp="1"/>
          </p:cNvSpPr>
          <p:nvPr>
            <p:ph idx="1"/>
          </p:nvPr>
        </p:nvSpPr>
        <p:spPr>
          <a:xfrm>
            <a:off x="1694208" y="2261336"/>
            <a:ext cx="8468711" cy="3504339"/>
          </a:xfrm>
        </p:spPr>
        <p:txBody>
          <a:bodyPr/>
          <a:lstStyle/>
          <a:p>
            <a:pPr marL="182880" indent="-182880" defTabSz="731520">
              <a:spcBef>
                <a:spcPts val="800"/>
              </a:spcBef>
            </a:pPr>
            <a:r>
              <a:rPr lang="en-US" sz="2240" kern="1200">
                <a:solidFill>
                  <a:srgbClr val="333333"/>
                </a:solidFill>
                <a:latin typeface="inter-regular"/>
                <a:ea typeface="+mn-ea"/>
                <a:cs typeface="+mn-cs"/>
              </a:rPr>
              <a:t>A </a:t>
            </a:r>
            <a:r>
              <a:rPr lang="en-US" sz="2240" b="1" kern="1200">
                <a:solidFill>
                  <a:srgbClr val="333333"/>
                </a:solidFill>
                <a:latin typeface="inter-bold"/>
                <a:ea typeface="+mn-ea"/>
                <a:cs typeface="+mn-cs"/>
              </a:rPr>
              <a:t>cookie</a:t>
            </a:r>
            <a:r>
              <a:rPr lang="en-US" sz="2240" kern="1200">
                <a:solidFill>
                  <a:srgbClr val="333333"/>
                </a:solidFill>
                <a:latin typeface="inter-regular"/>
                <a:ea typeface="+mn-ea"/>
                <a:cs typeface="+mn-cs"/>
              </a:rPr>
              <a:t> is a small piece of information that is persisted between the multiple client requests.</a:t>
            </a:r>
          </a:p>
          <a:p>
            <a:pPr marL="182880" indent="-182880" defTabSz="731520">
              <a:spcBef>
                <a:spcPts val="800"/>
              </a:spcBef>
            </a:pPr>
            <a:r>
              <a:rPr lang="en-US" sz="2240" kern="1200">
                <a:solidFill>
                  <a:srgbClr val="333333"/>
                </a:solidFill>
                <a:latin typeface="inter-regular"/>
                <a:ea typeface="+mn-ea"/>
                <a:cs typeface="+mn-cs"/>
              </a:rPr>
              <a:t>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endParaRPr lang="en-US"/>
          </a:p>
        </p:txBody>
      </p:sp>
      <p:pic>
        <p:nvPicPr>
          <p:cNvPr id="5" name="Picture 4">
            <a:extLst>
              <a:ext uri="{FF2B5EF4-FFF2-40B4-BE49-F238E27FC236}">
                <a16:creationId xmlns:a16="http://schemas.microsoft.com/office/drawing/2014/main" id="{60DDC614-B66C-F298-4317-87388DC56ECC}"/>
              </a:ext>
            </a:extLst>
          </p:cNvPr>
          <p:cNvPicPr>
            <a:picLocks noChangeAspect="1"/>
          </p:cNvPicPr>
          <p:nvPr/>
        </p:nvPicPr>
        <p:blipFill>
          <a:blip r:embed="rId2"/>
          <a:stretch>
            <a:fillRect/>
          </a:stretch>
        </p:blipFill>
        <p:spPr>
          <a:xfrm>
            <a:off x="3833474" y="4740749"/>
            <a:ext cx="3117737" cy="1024925"/>
          </a:xfrm>
          <a:prstGeom prst="rect">
            <a:avLst/>
          </a:prstGeom>
        </p:spPr>
      </p:pic>
      <p:sp>
        <p:nvSpPr>
          <p:cNvPr id="6" name="TextBox 5">
            <a:extLst>
              <a:ext uri="{FF2B5EF4-FFF2-40B4-BE49-F238E27FC236}">
                <a16:creationId xmlns:a16="http://schemas.microsoft.com/office/drawing/2014/main" id="{66AB7222-1682-FDD8-3D3A-B19AB8349D40}"/>
              </a:ext>
            </a:extLst>
          </p:cNvPr>
          <p:cNvSpPr txBox="1"/>
          <p:nvPr/>
        </p:nvSpPr>
        <p:spPr>
          <a:xfrm>
            <a:off x="8440459" y="5871373"/>
            <a:ext cx="2066237" cy="313932"/>
          </a:xfrm>
          <a:prstGeom prst="rect">
            <a:avLst/>
          </a:prstGeom>
          <a:noFill/>
        </p:spPr>
        <p:txBody>
          <a:bodyPr wrap="square" rtlCol="0">
            <a:spAutoFit/>
          </a:bodyPr>
          <a:lstStyle/>
          <a:p>
            <a:pPr defTabSz="731520">
              <a:spcAft>
                <a:spcPts val="600"/>
              </a:spcAft>
            </a:pPr>
            <a:r>
              <a:rPr lang="en-US" sz="1440" b="1" kern="1200" err="1">
                <a:solidFill>
                  <a:schemeClr val="tx1"/>
                </a:solidFill>
                <a:latin typeface="+mn-lt"/>
                <a:ea typeface="+mn-ea"/>
                <a:cs typeface="+mn-cs"/>
              </a:rPr>
              <a:t>CookiesSession</a:t>
            </a:r>
            <a:endParaRPr lang="en-US" b="1"/>
          </a:p>
        </p:txBody>
      </p:sp>
      <p:sp>
        <p:nvSpPr>
          <p:cNvPr id="4" name="Date Placeholder 3">
            <a:extLst>
              <a:ext uri="{FF2B5EF4-FFF2-40B4-BE49-F238E27FC236}">
                <a16:creationId xmlns:a16="http://schemas.microsoft.com/office/drawing/2014/main" id="{C41CEBCD-155B-E5AB-E6BB-6A078CA46633}"/>
              </a:ext>
            </a:extLst>
          </p:cNvPr>
          <p:cNvSpPr>
            <a:spLocks noGrp="1"/>
          </p:cNvSpPr>
          <p:nvPr>
            <p:ph type="dt" sz="half" idx="10"/>
          </p:nvPr>
        </p:nvSpPr>
        <p:spPr/>
        <p:txBody>
          <a:bodyPr/>
          <a:lstStyle/>
          <a:p>
            <a:fld id="{91B91258-CF67-4DDA-AD6F-A62C118D7D54}" type="datetime1">
              <a:rPr lang="en-US" smtClean="0"/>
              <a:t>10/29/2023</a:t>
            </a:fld>
            <a:endParaRPr lang="en-US"/>
          </a:p>
        </p:txBody>
      </p:sp>
      <p:sp>
        <p:nvSpPr>
          <p:cNvPr id="7" name="Slide Number Placeholder 6">
            <a:extLst>
              <a:ext uri="{FF2B5EF4-FFF2-40B4-BE49-F238E27FC236}">
                <a16:creationId xmlns:a16="http://schemas.microsoft.com/office/drawing/2014/main" id="{45AB4898-9756-40CB-EF0B-F0B39B741FDF}"/>
              </a:ext>
            </a:extLst>
          </p:cNvPr>
          <p:cNvSpPr>
            <a:spLocks noGrp="1"/>
          </p:cNvSpPr>
          <p:nvPr>
            <p:ph type="sldNum" sz="quarter" idx="12"/>
          </p:nvPr>
        </p:nvSpPr>
        <p:spPr/>
        <p:txBody>
          <a:bodyPr/>
          <a:lstStyle/>
          <a:p>
            <a:fld id="{77EB090C-36F1-4070-9CFE-ADD7C8997346}" type="slidenum">
              <a:rPr lang="en-US" smtClean="0"/>
              <a:t>33</a:t>
            </a:fld>
            <a:endParaRPr lang="en-US"/>
          </a:p>
        </p:txBody>
      </p:sp>
    </p:spTree>
    <p:extLst>
      <p:ext uri="{BB962C8B-B14F-4D97-AF65-F5344CB8AC3E}">
        <p14:creationId xmlns:p14="http://schemas.microsoft.com/office/powerpoint/2010/main" val="3842149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B50C-0766-E0FA-99D4-AAE214B1DD85}"/>
              </a:ext>
            </a:extLst>
          </p:cNvPr>
          <p:cNvSpPr>
            <a:spLocks noGrp="1"/>
          </p:cNvSpPr>
          <p:nvPr>
            <p:ph type="title"/>
          </p:nvPr>
        </p:nvSpPr>
        <p:spPr/>
        <p:txBody>
          <a:bodyPr/>
          <a:lstStyle/>
          <a:p>
            <a:r>
              <a:rPr lang="en-US"/>
              <a:t>Cookie class &amp; Methods</a:t>
            </a:r>
            <a:endParaRPr lang="en-US" dirty="0"/>
          </a:p>
        </p:txBody>
      </p:sp>
      <p:pic>
        <p:nvPicPr>
          <p:cNvPr id="5" name="Content Placeholder 4">
            <a:extLst>
              <a:ext uri="{FF2B5EF4-FFF2-40B4-BE49-F238E27FC236}">
                <a16:creationId xmlns:a16="http://schemas.microsoft.com/office/drawing/2014/main" id="{A6C5C4CF-FBDC-2F10-348F-12A9D5837296}"/>
              </a:ext>
            </a:extLst>
          </p:cNvPr>
          <p:cNvPicPr>
            <a:picLocks noGrp="1" noChangeAspect="1"/>
          </p:cNvPicPr>
          <p:nvPr>
            <p:ph idx="1"/>
          </p:nvPr>
        </p:nvPicPr>
        <p:blipFill>
          <a:blip r:embed="rId2"/>
          <a:stretch>
            <a:fillRect/>
          </a:stretch>
        </p:blipFill>
        <p:spPr>
          <a:xfrm>
            <a:off x="973101" y="1852442"/>
            <a:ext cx="8123624" cy="1120237"/>
          </a:xfrm>
        </p:spPr>
      </p:pic>
      <p:pic>
        <p:nvPicPr>
          <p:cNvPr id="7" name="Picture 6">
            <a:extLst>
              <a:ext uri="{FF2B5EF4-FFF2-40B4-BE49-F238E27FC236}">
                <a16:creationId xmlns:a16="http://schemas.microsoft.com/office/drawing/2014/main" id="{CFB40D3E-DDD6-7467-42E0-62FE7962B3E8}"/>
              </a:ext>
            </a:extLst>
          </p:cNvPr>
          <p:cNvPicPr>
            <a:picLocks noChangeAspect="1"/>
          </p:cNvPicPr>
          <p:nvPr/>
        </p:nvPicPr>
        <p:blipFill>
          <a:blip r:embed="rId3"/>
          <a:stretch>
            <a:fillRect/>
          </a:stretch>
        </p:blipFill>
        <p:spPr>
          <a:xfrm>
            <a:off x="995963" y="3663222"/>
            <a:ext cx="8077900" cy="2141406"/>
          </a:xfrm>
          <a:prstGeom prst="rect">
            <a:avLst/>
          </a:prstGeom>
        </p:spPr>
      </p:pic>
      <p:sp>
        <p:nvSpPr>
          <p:cNvPr id="3" name="Date Placeholder 2">
            <a:extLst>
              <a:ext uri="{FF2B5EF4-FFF2-40B4-BE49-F238E27FC236}">
                <a16:creationId xmlns:a16="http://schemas.microsoft.com/office/drawing/2014/main" id="{07F66D4F-4F46-7AC4-CFC2-C32349F45217}"/>
              </a:ext>
            </a:extLst>
          </p:cNvPr>
          <p:cNvSpPr>
            <a:spLocks noGrp="1"/>
          </p:cNvSpPr>
          <p:nvPr>
            <p:ph type="dt" sz="half" idx="10"/>
          </p:nvPr>
        </p:nvSpPr>
        <p:spPr/>
        <p:txBody>
          <a:bodyPr/>
          <a:lstStyle/>
          <a:p>
            <a:fld id="{41A3E496-84DF-4595-83CE-91A93C626DA3}" type="datetime1">
              <a:rPr lang="en-US" smtClean="0"/>
              <a:t>10/29/2023</a:t>
            </a:fld>
            <a:endParaRPr lang="en-US"/>
          </a:p>
        </p:txBody>
      </p:sp>
      <p:sp>
        <p:nvSpPr>
          <p:cNvPr id="4" name="Slide Number Placeholder 3">
            <a:extLst>
              <a:ext uri="{FF2B5EF4-FFF2-40B4-BE49-F238E27FC236}">
                <a16:creationId xmlns:a16="http://schemas.microsoft.com/office/drawing/2014/main" id="{391A6E7B-FF54-6677-D1A9-78B06B9F296D}"/>
              </a:ext>
            </a:extLst>
          </p:cNvPr>
          <p:cNvSpPr>
            <a:spLocks noGrp="1"/>
          </p:cNvSpPr>
          <p:nvPr>
            <p:ph type="sldNum" sz="quarter" idx="12"/>
          </p:nvPr>
        </p:nvSpPr>
        <p:spPr/>
        <p:txBody>
          <a:bodyPr/>
          <a:lstStyle/>
          <a:p>
            <a:fld id="{77EB090C-36F1-4070-9CFE-ADD7C8997346}" type="slidenum">
              <a:rPr lang="en-US" smtClean="0"/>
              <a:t>34</a:t>
            </a:fld>
            <a:endParaRPr lang="en-US"/>
          </a:p>
        </p:txBody>
      </p:sp>
    </p:spTree>
    <p:extLst>
      <p:ext uri="{BB962C8B-B14F-4D97-AF65-F5344CB8AC3E}">
        <p14:creationId xmlns:p14="http://schemas.microsoft.com/office/powerpoint/2010/main" val="242034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DE51-7A51-5144-F255-A3FF8355DD1F}"/>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erdana"/>
              </a:rPr>
              <a:t>Hidden Form Field</a:t>
            </a:r>
            <a:endParaRPr lang="en-US" sz="4000">
              <a:solidFill>
                <a:srgbClr val="FFFFFF"/>
              </a:solidFill>
            </a:endParaRPr>
          </a:p>
        </p:txBody>
      </p:sp>
      <p:sp>
        <p:nvSpPr>
          <p:cNvPr id="3" name="Content Placeholder 2">
            <a:extLst>
              <a:ext uri="{FF2B5EF4-FFF2-40B4-BE49-F238E27FC236}">
                <a16:creationId xmlns:a16="http://schemas.microsoft.com/office/drawing/2014/main" id="{36C3E0C9-C50F-5CE1-F522-D75C89074178}"/>
              </a:ext>
            </a:extLst>
          </p:cNvPr>
          <p:cNvSpPr>
            <a:spLocks noGrp="1"/>
          </p:cNvSpPr>
          <p:nvPr>
            <p:ph idx="1"/>
          </p:nvPr>
        </p:nvSpPr>
        <p:spPr>
          <a:xfrm>
            <a:off x="1371599" y="2318197"/>
            <a:ext cx="9724031" cy="3683358"/>
          </a:xfrm>
        </p:spPr>
        <p:txBody>
          <a:bodyPr anchor="ctr">
            <a:normAutofit/>
          </a:bodyPr>
          <a:lstStyle/>
          <a:p>
            <a:r>
              <a:rPr lang="en-US" sz="2000" b="0" i="0" dirty="0">
                <a:effectLst/>
                <a:latin typeface="inter-regular"/>
              </a:rPr>
              <a:t>In case of Hidden Form Field </a:t>
            </a:r>
            <a:r>
              <a:rPr lang="en-US" sz="2000" b="1" i="0" dirty="0">
                <a:effectLst/>
                <a:latin typeface="inter-bold"/>
              </a:rPr>
              <a:t>a hidden (invisible) </a:t>
            </a:r>
            <a:r>
              <a:rPr lang="en-US" sz="2000" b="1" i="0" dirty="0" err="1">
                <a:effectLst/>
                <a:latin typeface="inter-bold"/>
              </a:rPr>
              <a:t>textfield</a:t>
            </a:r>
            <a:r>
              <a:rPr lang="en-US" sz="2000" b="0" i="0" dirty="0">
                <a:effectLst/>
                <a:latin typeface="inter-regular"/>
              </a:rPr>
              <a:t> is used for maintaining the state of an user.</a:t>
            </a:r>
          </a:p>
          <a:p>
            <a:r>
              <a:rPr lang="en-US" sz="2000" b="0" i="0" dirty="0">
                <a:effectLst/>
                <a:latin typeface="inter-regular"/>
              </a:rPr>
              <a:t>In such case, we store the information in the hidden field and get it from another servlet. This approach is better if we have to submit form in all the pages and we don't want to depend on the browser.</a:t>
            </a:r>
          </a:p>
          <a:p>
            <a:pPr marL="0" indent="0">
              <a:buNone/>
            </a:pPr>
            <a:r>
              <a:rPr lang="en-US" sz="2000" dirty="0">
                <a:hlinkClick r:id="rId2"/>
              </a:rPr>
              <a:t>link</a:t>
            </a:r>
            <a:endParaRPr lang="en-US" sz="2000" dirty="0"/>
          </a:p>
        </p:txBody>
      </p:sp>
      <p:sp>
        <p:nvSpPr>
          <p:cNvPr id="4" name="Date Placeholder 3">
            <a:extLst>
              <a:ext uri="{FF2B5EF4-FFF2-40B4-BE49-F238E27FC236}">
                <a16:creationId xmlns:a16="http://schemas.microsoft.com/office/drawing/2014/main" id="{4C237994-2D7C-8934-1617-E6B695C86B8F}"/>
              </a:ext>
            </a:extLst>
          </p:cNvPr>
          <p:cNvSpPr>
            <a:spLocks noGrp="1"/>
          </p:cNvSpPr>
          <p:nvPr>
            <p:ph type="dt" sz="half" idx="10"/>
          </p:nvPr>
        </p:nvSpPr>
        <p:spPr/>
        <p:txBody>
          <a:bodyPr/>
          <a:lstStyle/>
          <a:p>
            <a:fld id="{1331748D-13B4-4789-9D3D-79EA18303D2E}" type="datetime1">
              <a:rPr lang="en-US" smtClean="0"/>
              <a:t>10/29/2023</a:t>
            </a:fld>
            <a:endParaRPr lang="en-US"/>
          </a:p>
        </p:txBody>
      </p:sp>
      <p:sp>
        <p:nvSpPr>
          <p:cNvPr id="5" name="Slide Number Placeholder 4">
            <a:extLst>
              <a:ext uri="{FF2B5EF4-FFF2-40B4-BE49-F238E27FC236}">
                <a16:creationId xmlns:a16="http://schemas.microsoft.com/office/drawing/2014/main" id="{A7F284D8-B6B6-1E5F-8CE1-E0EB257BA582}"/>
              </a:ext>
            </a:extLst>
          </p:cNvPr>
          <p:cNvSpPr>
            <a:spLocks noGrp="1"/>
          </p:cNvSpPr>
          <p:nvPr>
            <p:ph type="sldNum" sz="quarter" idx="12"/>
          </p:nvPr>
        </p:nvSpPr>
        <p:spPr/>
        <p:txBody>
          <a:bodyPr/>
          <a:lstStyle/>
          <a:p>
            <a:fld id="{77EB090C-36F1-4070-9CFE-ADD7C8997346}" type="slidenum">
              <a:rPr lang="en-US" smtClean="0"/>
              <a:t>35</a:t>
            </a:fld>
            <a:endParaRPr lang="en-US"/>
          </a:p>
        </p:txBody>
      </p:sp>
    </p:spTree>
    <p:extLst>
      <p:ext uri="{BB962C8B-B14F-4D97-AF65-F5344CB8AC3E}">
        <p14:creationId xmlns:p14="http://schemas.microsoft.com/office/powerpoint/2010/main" val="1531338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8A87C-F7A1-9308-41E1-4DB146554E1C}"/>
              </a:ext>
            </a:extLst>
          </p:cNvPr>
          <p:cNvSpPr>
            <a:spLocks noGrp="1"/>
          </p:cNvSpPr>
          <p:nvPr>
            <p:ph type="title"/>
          </p:nvPr>
        </p:nvSpPr>
        <p:spPr>
          <a:xfrm>
            <a:off x="1371599" y="294538"/>
            <a:ext cx="9895951" cy="1033669"/>
          </a:xfrm>
        </p:spPr>
        <p:txBody>
          <a:bodyPr>
            <a:normAutofit/>
          </a:bodyPr>
          <a:lstStyle/>
          <a:p>
            <a:r>
              <a:rPr lang="en-US" sz="4000" b="0" i="0">
                <a:solidFill>
                  <a:srgbClr val="FFFFFF"/>
                </a:solidFill>
                <a:effectLst/>
                <a:latin typeface="erdana"/>
              </a:rPr>
              <a:t>URL Rewriting</a:t>
            </a:r>
            <a:endParaRPr lang="en-US" sz="4000">
              <a:solidFill>
                <a:srgbClr val="FFFFFF"/>
              </a:solidFill>
            </a:endParaRPr>
          </a:p>
        </p:txBody>
      </p:sp>
      <p:sp>
        <p:nvSpPr>
          <p:cNvPr id="3" name="Content Placeholder 2">
            <a:extLst>
              <a:ext uri="{FF2B5EF4-FFF2-40B4-BE49-F238E27FC236}">
                <a16:creationId xmlns:a16="http://schemas.microsoft.com/office/drawing/2014/main" id="{44C8F1AE-CF85-297D-2E41-E3BDFCC53012}"/>
              </a:ext>
            </a:extLst>
          </p:cNvPr>
          <p:cNvSpPr>
            <a:spLocks noGrp="1"/>
          </p:cNvSpPr>
          <p:nvPr>
            <p:ph idx="1"/>
          </p:nvPr>
        </p:nvSpPr>
        <p:spPr>
          <a:xfrm>
            <a:off x="1371599" y="2318197"/>
            <a:ext cx="9724031" cy="3683358"/>
          </a:xfrm>
        </p:spPr>
        <p:txBody>
          <a:bodyPr anchor="ctr">
            <a:normAutofit/>
          </a:bodyPr>
          <a:lstStyle/>
          <a:p>
            <a:r>
              <a:rPr lang="en-US" sz="2000" b="0" i="0" dirty="0">
                <a:effectLst/>
                <a:latin typeface="inter-regular"/>
              </a:rPr>
              <a:t>In URL rewriting, we append a token or identifier to the URL of the next Servlet or the next resource. We can send parameter name/value pairs using the following format:</a:t>
            </a:r>
          </a:p>
          <a:p>
            <a:pPr marL="0" indent="0" algn="ctr">
              <a:buNone/>
            </a:pPr>
            <a:r>
              <a:rPr lang="en-US" sz="2000" b="0" i="0" dirty="0">
                <a:effectLst/>
                <a:latin typeface="inter-regular"/>
              </a:rPr>
              <a:t>url?name1=value1&amp;name2=value2&amp;??</a:t>
            </a:r>
          </a:p>
          <a:p>
            <a:pPr marL="0" indent="0" algn="ctr">
              <a:buNone/>
            </a:pPr>
            <a:endParaRPr lang="en-US" sz="2000" b="0" i="0" dirty="0">
              <a:effectLst/>
              <a:latin typeface="inter-regular"/>
            </a:endParaRPr>
          </a:p>
          <a:p>
            <a:r>
              <a:rPr lang="en-US" sz="2000" b="0" i="0" dirty="0">
                <a:effectLst/>
                <a:latin typeface="inter-regular"/>
              </a:rPr>
              <a:t>When the user clicks the hyperlink, the parameter name/value pairs will be passed to the server. From a Servlet, we can use </a:t>
            </a:r>
            <a:r>
              <a:rPr lang="en-US" sz="2000" b="0" i="0" dirty="0" err="1">
                <a:effectLst/>
                <a:latin typeface="inter-regular"/>
              </a:rPr>
              <a:t>getParameter</a:t>
            </a:r>
            <a:r>
              <a:rPr lang="en-US" sz="2000" b="0" i="0" dirty="0">
                <a:effectLst/>
                <a:latin typeface="inter-regular"/>
              </a:rPr>
              <a:t>() method to obtain a parameter value.</a:t>
            </a:r>
          </a:p>
          <a:p>
            <a:endParaRPr lang="en-US" sz="2000" dirty="0"/>
          </a:p>
        </p:txBody>
      </p:sp>
      <p:sp>
        <p:nvSpPr>
          <p:cNvPr id="4" name="TextBox 3">
            <a:extLst>
              <a:ext uri="{FF2B5EF4-FFF2-40B4-BE49-F238E27FC236}">
                <a16:creationId xmlns:a16="http://schemas.microsoft.com/office/drawing/2014/main" id="{94D43263-393A-56D7-DEF4-BBD77362E6C4}"/>
              </a:ext>
            </a:extLst>
          </p:cNvPr>
          <p:cNvSpPr txBox="1"/>
          <p:nvPr/>
        </p:nvSpPr>
        <p:spPr>
          <a:xfrm>
            <a:off x="8744505" y="5415379"/>
            <a:ext cx="2351125" cy="369332"/>
          </a:xfrm>
          <a:prstGeom prst="rect">
            <a:avLst/>
          </a:prstGeom>
          <a:noFill/>
        </p:spPr>
        <p:txBody>
          <a:bodyPr wrap="square" rtlCol="0">
            <a:spAutoFit/>
          </a:bodyPr>
          <a:lstStyle/>
          <a:p>
            <a:r>
              <a:rPr lang="en-US" b="1" dirty="0" err="1"/>
              <a:t>RequestDispatcher</a:t>
            </a:r>
            <a:endParaRPr lang="en-US" b="1" dirty="0"/>
          </a:p>
        </p:txBody>
      </p:sp>
      <p:sp>
        <p:nvSpPr>
          <p:cNvPr id="5" name="Date Placeholder 4">
            <a:extLst>
              <a:ext uri="{FF2B5EF4-FFF2-40B4-BE49-F238E27FC236}">
                <a16:creationId xmlns:a16="http://schemas.microsoft.com/office/drawing/2014/main" id="{B0A40216-5324-37C6-8519-00895A1B0A38}"/>
              </a:ext>
            </a:extLst>
          </p:cNvPr>
          <p:cNvSpPr>
            <a:spLocks noGrp="1"/>
          </p:cNvSpPr>
          <p:nvPr>
            <p:ph type="dt" sz="half" idx="10"/>
          </p:nvPr>
        </p:nvSpPr>
        <p:spPr/>
        <p:txBody>
          <a:bodyPr/>
          <a:lstStyle/>
          <a:p>
            <a:fld id="{E279943D-F0C2-4C70-B3F6-D8F3E42E7D52}" type="datetime1">
              <a:rPr lang="en-US" smtClean="0"/>
              <a:t>10/29/2023</a:t>
            </a:fld>
            <a:endParaRPr lang="en-US"/>
          </a:p>
        </p:txBody>
      </p:sp>
      <p:sp>
        <p:nvSpPr>
          <p:cNvPr id="6" name="Slide Number Placeholder 5">
            <a:extLst>
              <a:ext uri="{FF2B5EF4-FFF2-40B4-BE49-F238E27FC236}">
                <a16:creationId xmlns:a16="http://schemas.microsoft.com/office/drawing/2014/main" id="{187A3FF6-E9C0-878A-84F6-337D4613F48A}"/>
              </a:ext>
            </a:extLst>
          </p:cNvPr>
          <p:cNvSpPr>
            <a:spLocks noGrp="1"/>
          </p:cNvSpPr>
          <p:nvPr>
            <p:ph type="sldNum" sz="quarter" idx="12"/>
          </p:nvPr>
        </p:nvSpPr>
        <p:spPr/>
        <p:txBody>
          <a:bodyPr/>
          <a:lstStyle/>
          <a:p>
            <a:fld id="{77EB090C-36F1-4070-9CFE-ADD7C8997346}" type="slidenum">
              <a:rPr lang="en-US" smtClean="0"/>
              <a:t>36</a:t>
            </a:fld>
            <a:endParaRPr lang="en-US"/>
          </a:p>
        </p:txBody>
      </p:sp>
    </p:spTree>
    <p:extLst>
      <p:ext uri="{BB962C8B-B14F-4D97-AF65-F5344CB8AC3E}">
        <p14:creationId xmlns:p14="http://schemas.microsoft.com/office/powerpoint/2010/main" val="3515608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558D4-0A59-C09F-DBB7-9F192CE6A339}"/>
              </a:ext>
            </a:extLst>
          </p:cNvPr>
          <p:cNvSpPr>
            <a:spLocks noGrp="1"/>
          </p:cNvSpPr>
          <p:nvPr>
            <p:ph type="title"/>
          </p:nvPr>
        </p:nvSpPr>
        <p:spPr>
          <a:xfrm>
            <a:off x="1142901" y="274104"/>
            <a:ext cx="9906199" cy="1157242"/>
          </a:xfrm>
        </p:spPr>
        <p:txBody>
          <a:bodyPr>
            <a:normAutofit/>
          </a:bodyPr>
          <a:lstStyle/>
          <a:p>
            <a:pPr algn="ctr"/>
            <a:r>
              <a:rPr lang="en-US" sz="4000" b="0" i="0">
                <a:effectLst/>
                <a:latin typeface="erdana"/>
              </a:rPr>
              <a:t>HttpSession</a:t>
            </a:r>
            <a:r>
              <a:rPr lang="en-US" sz="4000" b="0" i="0" dirty="0">
                <a:effectLst/>
                <a:latin typeface="erdana"/>
              </a:rPr>
              <a:t> interface</a:t>
            </a:r>
            <a:endParaRPr lang="en-US" sz="4000"/>
          </a:p>
        </p:txBody>
      </p:sp>
      <p:sp>
        <p:nvSpPr>
          <p:cNvPr id="3" name="Content Placeholder 2">
            <a:extLst>
              <a:ext uri="{FF2B5EF4-FFF2-40B4-BE49-F238E27FC236}">
                <a16:creationId xmlns:a16="http://schemas.microsoft.com/office/drawing/2014/main" id="{414EC9FC-0902-8447-7EC4-665C570A0260}"/>
              </a:ext>
            </a:extLst>
          </p:cNvPr>
          <p:cNvSpPr>
            <a:spLocks noGrp="1"/>
          </p:cNvSpPr>
          <p:nvPr>
            <p:ph idx="1"/>
          </p:nvPr>
        </p:nvSpPr>
        <p:spPr>
          <a:xfrm>
            <a:off x="1771823" y="2122098"/>
            <a:ext cx="8426976" cy="3487069"/>
          </a:xfrm>
        </p:spPr>
        <p:txBody>
          <a:bodyPr>
            <a:normAutofit/>
          </a:bodyPr>
          <a:lstStyle/>
          <a:p>
            <a:pPr marL="0" indent="0" defTabSz="731520">
              <a:spcBef>
                <a:spcPts val="800"/>
              </a:spcBef>
              <a:buNone/>
            </a:pPr>
            <a:r>
              <a:rPr lang="en-US" sz="1600" dirty="0"/>
              <a:t>C</a:t>
            </a:r>
            <a:r>
              <a:rPr lang="en-US" sz="1600" kern="1200" dirty="0">
                <a:solidFill>
                  <a:schemeClr val="tx1"/>
                </a:solidFill>
                <a:latin typeface="+mn-lt"/>
                <a:ea typeface="+mn-ea"/>
                <a:cs typeface="+mn-cs"/>
              </a:rPr>
              <a:t>ontainer creates a session id for each user. The container uses this id to identify the particular user. An object of </a:t>
            </a:r>
            <a:r>
              <a:rPr lang="en-US" sz="1600" kern="1200" dirty="0" err="1">
                <a:solidFill>
                  <a:schemeClr val="tx1"/>
                </a:solidFill>
                <a:latin typeface="+mn-lt"/>
                <a:ea typeface="+mn-ea"/>
                <a:cs typeface="+mn-cs"/>
              </a:rPr>
              <a:t>HttpSession</a:t>
            </a:r>
            <a:r>
              <a:rPr lang="en-US" sz="1600" kern="1200" dirty="0">
                <a:solidFill>
                  <a:schemeClr val="tx1"/>
                </a:solidFill>
                <a:latin typeface="+mn-lt"/>
                <a:ea typeface="+mn-ea"/>
                <a:cs typeface="+mn-cs"/>
              </a:rPr>
              <a:t> can be used to perform two tasks:</a:t>
            </a:r>
          </a:p>
          <a:p>
            <a:pPr marL="411480" indent="-411480" defTabSz="731520">
              <a:spcBef>
                <a:spcPts val="800"/>
              </a:spcBef>
              <a:buFont typeface="+mj-lt"/>
              <a:buAutoNum type="arabicPeriod"/>
            </a:pPr>
            <a:r>
              <a:rPr lang="en-US" sz="1600" kern="1200" dirty="0">
                <a:solidFill>
                  <a:schemeClr val="tx1"/>
                </a:solidFill>
                <a:latin typeface="+mn-lt"/>
                <a:ea typeface="+mn-ea"/>
                <a:cs typeface="+mn-cs"/>
              </a:rPr>
              <a:t>bind objects</a:t>
            </a:r>
          </a:p>
          <a:p>
            <a:pPr marL="411480" indent="-411480" defTabSz="731520">
              <a:spcBef>
                <a:spcPts val="800"/>
              </a:spcBef>
              <a:buFont typeface="+mj-lt"/>
              <a:buAutoNum type="arabicPeriod"/>
            </a:pPr>
            <a:r>
              <a:rPr lang="en-US" sz="1600" kern="1200" dirty="0">
                <a:solidFill>
                  <a:schemeClr val="tx1"/>
                </a:solidFill>
                <a:latin typeface="+mn-lt"/>
                <a:ea typeface="+mn-ea"/>
                <a:cs typeface="+mn-cs"/>
              </a:rPr>
              <a:t>view and manipulate information about a session, such as the session identifier, creation time, and last accessed time.</a:t>
            </a:r>
            <a:endParaRPr lang="en-US" sz="2000" dirty="0"/>
          </a:p>
        </p:txBody>
      </p:sp>
      <p:pic>
        <p:nvPicPr>
          <p:cNvPr id="5" name="Picture 4">
            <a:extLst>
              <a:ext uri="{FF2B5EF4-FFF2-40B4-BE49-F238E27FC236}">
                <a16:creationId xmlns:a16="http://schemas.microsoft.com/office/drawing/2014/main" id="{535E5A01-D114-32DA-2C44-F03EEB6B17C2}"/>
              </a:ext>
            </a:extLst>
          </p:cNvPr>
          <p:cNvPicPr>
            <a:picLocks noChangeAspect="1"/>
          </p:cNvPicPr>
          <p:nvPr/>
        </p:nvPicPr>
        <p:blipFill>
          <a:blip r:embed="rId2"/>
          <a:stretch>
            <a:fillRect/>
          </a:stretch>
        </p:blipFill>
        <p:spPr>
          <a:xfrm>
            <a:off x="3180268" y="3751874"/>
            <a:ext cx="4774356" cy="2110458"/>
          </a:xfrm>
          <a:prstGeom prst="rect">
            <a:avLst/>
          </a:prstGeom>
        </p:spPr>
      </p:pic>
      <p:sp>
        <p:nvSpPr>
          <p:cNvPr id="6" name="TextBox 5">
            <a:extLst>
              <a:ext uri="{FF2B5EF4-FFF2-40B4-BE49-F238E27FC236}">
                <a16:creationId xmlns:a16="http://schemas.microsoft.com/office/drawing/2014/main" id="{638B5F58-7DBB-7819-9947-39D614B38D35}"/>
              </a:ext>
            </a:extLst>
          </p:cNvPr>
          <p:cNvSpPr txBox="1"/>
          <p:nvPr/>
        </p:nvSpPr>
        <p:spPr>
          <a:xfrm>
            <a:off x="8336332" y="5702036"/>
            <a:ext cx="2083845" cy="400110"/>
          </a:xfrm>
          <a:prstGeom prst="rect">
            <a:avLst/>
          </a:prstGeom>
          <a:noFill/>
        </p:spPr>
        <p:txBody>
          <a:bodyPr wrap="square" rtlCol="0">
            <a:spAutoFit/>
          </a:bodyPr>
          <a:lstStyle/>
          <a:p>
            <a:pPr defTabSz="731520">
              <a:spcAft>
                <a:spcPts val="600"/>
              </a:spcAft>
            </a:pPr>
            <a:r>
              <a:rPr lang="en-US" sz="2000" b="1" kern="1200" dirty="0" err="1">
                <a:solidFill>
                  <a:schemeClr val="tx1"/>
                </a:solidFill>
                <a:latin typeface="+mn-lt"/>
                <a:ea typeface="+mn-ea"/>
                <a:cs typeface="+mn-cs"/>
              </a:rPr>
              <a:t>HhttpSession</a:t>
            </a:r>
            <a:endParaRPr lang="en-US" sz="2800" b="1" dirty="0"/>
          </a:p>
        </p:txBody>
      </p:sp>
      <p:sp>
        <p:nvSpPr>
          <p:cNvPr id="4" name="Date Placeholder 3">
            <a:extLst>
              <a:ext uri="{FF2B5EF4-FFF2-40B4-BE49-F238E27FC236}">
                <a16:creationId xmlns:a16="http://schemas.microsoft.com/office/drawing/2014/main" id="{18AEFBAA-84FF-0C27-EED2-49BE6E3D6CD0}"/>
              </a:ext>
            </a:extLst>
          </p:cNvPr>
          <p:cNvSpPr>
            <a:spLocks noGrp="1"/>
          </p:cNvSpPr>
          <p:nvPr>
            <p:ph type="dt" sz="half" idx="10"/>
          </p:nvPr>
        </p:nvSpPr>
        <p:spPr/>
        <p:txBody>
          <a:bodyPr/>
          <a:lstStyle/>
          <a:p>
            <a:fld id="{2C0DA6A2-AE37-468C-BF46-8FCDCDC0B95A}" type="datetime1">
              <a:rPr lang="en-US" smtClean="0"/>
              <a:t>10/29/2023</a:t>
            </a:fld>
            <a:endParaRPr lang="en-US"/>
          </a:p>
        </p:txBody>
      </p:sp>
      <p:sp>
        <p:nvSpPr>
          <p:cNvPr id="7" name="Slide Number Placeholder 6">
            <a:extLst>
              <a:ext uri="{FF2B5EF4-FFF2-40B4-BE49-F238E27FC236}">
                <a16:creationId xmlns:a16="http://schemas.microsoft.com/office/drawing/2014/main" id="{9B1F704A-D7EA-6187-0C69-91704D31DAE1}"/>
              </a:ext>
            </a:extLst>
          </p:cNvPr>
          <p:cNvSpPr>
            <a:spLocks noGrp="1"/>
          </p:cNvSpPr>
          <p:nvPr>
            <p:ph type="sldNum" sz="quarter" idx="12"/>
          </p:nvPr>
        </p:nvSpPr>
        <p:spPr/>
        <p:txBody>
          <a:bodyPr/>
          <a:lstStyle/>
          <a:p>
            <a:fld id="{77EB090C-36F1-4070-9CFE-ADD7C8997346}" type="slidenum">
              <a:rPr lang="en-US" smtClean="0"/>
              <a:t>37</a:t>
            </a:fld>
            <a:endParaRPr lang="en-US"/>
          </a:p>
        </p:txBody>
      </p:sp>
    </p:spTree>
    <p:extLst>
      <p:ext uri="{BB962C8B-B14F-4D97-AF65-F5344CB8AC3E}">
        <p14:creationId xmlns:p14="http://schemas.microsoft.com/office/powerpoint/2010/main" val="412337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567F9-6267-912D-EAF6-3B0667F2D40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CGI vs Servlet</a:t>
            </a:r>
          </a:p>
        </p:txBody>
      </p:sp>
      <p:pic>
        <p:nvPicPr>
          <p:cNvPr id="5" name="Content Placeholder 4">
            <a:extLst>
              <a:ext uri="{FF2B5EF4-FFF2-40B4-BE49-F238E27FC236}">
                <a16:creationId xmlns:a16="http://schemas.microsoft.com/office/drawing/2014/main" id="{E06AEBCA-94F2-84AD-3668-AF95695041E8}"/>
              </a:ext>
            </a:extLst>
          </p:cNvPr>
          <p:cNvPicPr>
            <a:picLocks noGrp="1" noChangeAspect="1"/>
          </p:cNvPicPr>
          <p:nvPr>
            <p:ph idx="1"/>
          </p:nvPr>
        </p:nvPicPr>
        <p:blipFill>
          <a:blip r:embed="rId2"/>
          <a:stretch>
            <a:fillRect/>
          </a:stretch>
        </p:blipFill>
        <p:spPr>
          <a:xfrm>
            <a:off x="2155014" y="1675227"/>
            <a:ext cx="7881972" cy="4394199"/>
          </a:xfrm>
          <a:prstGeom prst="rect">
            <a:avLst/>
          </a:prstGeom>
        </p:spPr>
      </p:pic>
      <p:sp>
        <p:nvSpPr>
          <p:cNvPr id="3" name="Date Placeholder 2">
            <a:extLst>
              <a:ext uri="{FF2B5EF4-FFF2-40B4-BE49-F238E27FC236}">
                <a16:creationId xmlns:a16="http://schemas.microsoft.com/office/drawing/2014/main" id="{B7D3A33A-EC4E-FB5A-B0DC-49E1F79759DE}"/>
              </a:ext>
            </a:extLst>
          </p:cNvPr>
          <p:cNvSpPr>
            <a:spLocks noGrp="1"/>
          </p:cNvSpPr>
          <p:nvPr>
            <p:ph type="dt" sz="half" idx="10"/>
          </p:nvPr>
        </p:nvSpPr>
        <p:spPr/>
        <p:txBody>
          <a:bodyPr/>
          <a:lstStyle/>
          <a:p>
            <a:fld id="{4FD31104-CDF2-4B99-BD51-A8B309D9EC43}" type="datetime1">
              <a:rPr lang="en-US" smtClean="0"/>
              <a:t>10/29/2023</a:t>
            </a:fld>
            <a:endParaRPr lang="en-US"/>
          </a:p>
        </p:txBody>
      </p:sp>
      <p:sp>
        <p:nvSpPr>
          <p:cNvPr id="4" name="Slide Number Placeholder 3">
            <a:extLst>
              <a:ext uri="{FF2B5EF4-FFF2-40B4-BE49-F238E27FC236}">
                <a16:creationId xmlns:a16="http://schemas.microsoft.com/office/drawing/2014/main" id="{AECA50A6-A405-34A3-A2B7-FDB65AC28EA1}"/>
              </a:ext>
            </a:extLst>
          </p:cNvPr>
          <p:cNvSpPr>
            <a:spLocks noGrp="1"/>
          </p:cNvSpPr>
          <p:nvPr>
            <p:ph type="sldNum" sz="quarter" idx="12"/>
          </p:nvPr>
        </p:nvSpPr>
        <p:spPr/>
        <p:txBody>
          <a:bodyPr/>
          <a:lstStyle/>
          <a:p>
            <a:fld id="{77EB090C-36F1-4070-9CFE-ADD7C8997346}" type="slidenum">
              <a:rPr lang="en-US" smtClean="0"/>
              <a:t>4</a:t>
            </a:fld>
            <a:endParaRPr lang="en-US"/>
          </a:p>
        </p:txBody>
      </p:sp>
    </p:spTree>
    <p:extLst>
      <p:ext uri="{BB962C8B-B14F-4D97-AF65-F5344CB8AC3E}">
        <p14:creationId xmlns:p14="http://schemas.microsoft.com/office/powerpoint/2010/main" val="367539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2986D-35F5-DC05-231E-3135FD9DA00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Server Side Technologies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9EFBAC-4136-9E8B-879E-E2EB2EC9FF7D}"/>
              </a:ext>
            </a:extLst>
          </p:cNvPr>
          <p:cNvSpPr>
            <a:spLocks noGrp="1"/>
          </p:cNvSpPr>
          <p:nvPr>
            <p:ph idx="1"/>
          </p:nvPr>
        </p:nvSpPr>
        <p:spPr>
          <a:xfrm>
            <a:off x="1155548" y="2217343"/>
            <a:ext cx="9880893" cy="3959619"/>
          </a:xfrm>
        </p:spPr>
        <p:txBody>
          <a:bodyPr>
            <a:normAutofit/>
          </a:bodyPr>
          <a:lstStyle/>
          <a:p>
            <a:pPr marL="0" indent="0">
              <a:buNone/>
            </a:pPr>
            <a:r>
              <a:rPr lang="en-US" sz="2400" b="1" i="0">
                <a:effectLst/>
                <a:latin typeface="Segoe UI" panose="020B0502040204020203" pitchFamily="34" charset="0"/>
              </a:rPr>
              <a:t>Server-Side Technologies</a:t>
            </a:r>
          </a:p>
          <a:p>
            <a:r>
              <a:rPr lang="en-US" sz="2400" b="0" i="0">
                <a:effectLst/>
                <a:latin typeface="Segoe UI" panose="020B0502040204020203" pitchFamily="34" charset="0"/>
              </a:rPr>
              <a:t>There are many (competing) server-side technologies available: Java-based (servlet, JSP, JSF, Struts, Spring, Hibernate), ASP, PHP, CGI Script, and many others.</a:t>
            </a:r>
          </a:p>
          <a:p>
            <a:r>
              <a:rPr lang="en-US" sz="2400" b="0" i="0">
                <a:effectLst/>
                <a:latin typeface="Segoe UI" panose="020B0502040204020203" pitchFamily="34" charset="0"/>
              </a:rPr>
              <a:t>Java servlet is the </a:t>
            </a:r>
            <a:r>
              <a:rPr lang="en-US" sz="2400" b="0" i="1">
                <a:effectLst/>
                <a:latin typeface="Segoe UI" panose="020B0502040204020203" pitchFamily="34" charset="0"/>
              </a:rPr>
              <a:t>foundation</a:t>
            </a:r>
            <a:r>
              <a:rPr lang="en-US" sz="2400" b="0" i="0">
                <a:effectLst/>
                <a:latin typeface="Segoe UI" panose="020B0502040204020203" pitchFamily="34" charset="0"/>
              </a:rPr>
              <a:t> of the Java server-side technology, JSP (JavaServer Pages), JSF (JavaServer Faces), Struts, Spring, Hibernate, and others, are extensions of the servlet technology.</a:t>
            </a:r>
          </a:p>
          <a:p>
            <a:pPr marL="0" indent="0">
              <a:buNone/>
            </a:pPr>
            <a:r>
              <a:rPr lang="en-US" sz="2400" b="1" i="0">
                <a:effectLst/>
                <a:latin typeface="Segoe UI" panose="020B0502040204020203" pitchFamily="34" charset="0"/>
              </a:rPr>
              <a:t>Pre-requisites</a:t>
            </a:r>
          </a:p>
          <a:p>
            <a:r>
              <a:rPr lang="en-US" sz="2400" b="0" i="0">
                <a:effectLst/>
                <a:latin typeface="Segoe UI" panose="020B0502040204020203" pitchFamily="34" charset="0"/>
              </a:rPr>
              <a:t>HTML, Java Programming Language, HTTP and Apache Tomcat Server, SQL and MySQL Database System, and many others.</a:t>
            </a:r>
          </a:p>
          <a:p>
            <a:pPr marL="0" indent="0">
              <a:buNone/>
            </a:pPr>
            <a:endParaRPr lang="en-US" sz="2400"/>
          </a:p>
        </p:txBody>
      </p:sp>
      <p:sp>
        <p:nvSpPr>
          <p:cNvPr id="4" name="Date Placeholder 3">
            <a:extLst>
              <a:ext uri="{FF2B5EF4-FFF2-40B4-BE49-F238E27FC236}">
                <a16:creationId xmlns:a16="http://schemas.microsoft.com/office/drawing/2014/main" id="{5F51A2D9-DF87-95FC-5E49-E6649176A15A}"/>
              </a:ext>
            </a:extLst>
          </p:cNvPr>
          <p:cNvSpPr>
            <a:spLocks noGrp="1"/>
          </p:cNvSpPr>
          <p:nvPr>
            <p:ph type="dt" sz="half" idx="10"/>
          </p:nvPr>
        </p:nvSpPr>
        <p:spPr/>
        <p:txBody>
          <a:bodyPr/>
          <a:lstStyle/>
          <a:p>
            <a:fld id="{B3B651D9-2762-4518-9528-1874BBBACA08}" type="datetime1">
              <a:rPr lang="en-US" smtClean="0"/>
              <a:t>10/29/2023</a:t>
            </a:fld>
            <a:endParaRPr lang="en-US"/>
          </a:p>
        </p:txBody>
      </p:sp>
      <p:sp>
        <p:nvSpPr>
          <p:cNvPr id="5" name="Slide Number Placeholder 4">
            <a:extLst>
              <a:ext uri="{FF2B5EF4-FFF2-40B4-BE49-F238E27FC236}">
                <a16:creationId xmlns:a16="http://schemas.microsoft.com/office/drawing/2014/main" id="{5BFA3AD0-1C87-C24A-26FB-A3C3B2AD02A4}"/>
              </a:ext>
            </a:extLst>
          </p:cNvPr>
          <p:cNvSpPr>
            <a:spLocks noGrp="1"/>
          </p:cNvSpPr>
          <p:nvPr>
            <p:ph type="sldNum" sz="quarter" idx="12"/>
          </p:nvPr>
        </p:nvSpPr>
        <p:spPr/>
        <p:txBody>
          <a:bodyPr/>
          <a:lstStyle/>
          <a:p>
            <a:fld id="{77EB090C-36F1-4070-9CFE-ADD7C8997346}" type="slidenum">
              <a:rPr lang="en-US" smtClean="0"/>
              <a:t>5</a:t>
            </a:fld>
            <a:endParaRPr lang="en-US"/>
          </a:p>
        </p:txBody>
      </p:sp>
    </p:spTree>
    <p:extLst>
      <p:ext uri="{BB962C8B-B14F-4D97-AF65-F5344CB8AC3E}">
        <p14:creationId xmlns:p14="http://schemas.microsoft.com/office/powerpoint/2010/main" val="131956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3EB17-B598-C7CC-288D-495E0D998F05}"/>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Servlet- Applications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9E5244-DBF8-FEE9-6ACF-76C89E8A0A4A}"/>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200" b="0" i="0">
                <a:effectLst/>
                <a:latin typeface="Times New Roman" panose="02020603050405020304" pitchFamily="18" charset="0"/>
              </a:rPr>
              <a:t>Processing data POSTed over HTTPS using an HTML form, including purchase order or credit card data. A servlet like this could be part of an order-entry and processing system, working with product and inventory databases, and perhaps an on-line payment system.</a:t>
            </a:r>
          </a:p>
          <a:p>
            <a:pPr>
              <a:buFont typeface="Arial" panose="020B0604020202020204" pitchFamily="34" charset="0"/>
              <a:buChar char="•"/>
            </a:pPr>
            <a:r>
              <a:rPr lang="en-US" sz="2200" b="0" i="0">
                <a:effectLst/>
                <a:latin typeface="Times New Roman" panose="02020603050405020304" pitchFamily="18" charset="0"/>
              </a:rPr>
              <a:t>Allowing collaboration between people. A servlet can handle multiple requests concurrently; they can synchronize requests to support systems such as on-line conferencing.</a:t>
            </a:r>
          </a:p>
          <a:p>
            <a:pPr>
              <a:buFont typeface="Arial" panose="020B0604020202020204" pitchFamily="34" charset="0"/>
              <a:buChar char="•"/>
            </a:pPr>
            <a:r>
              <a:rPr lang="en-US" sz="2200" b="0" i="0">
                <a:effectLst/>
                <a:latin typeface="Times New Roman" panose="02020603050405020304" pitchFamily="18" charset="0"/>
              </a:rPr>
              <a:t>Forwarding requests. Servlets can forward requests to other servers and servlets. This allows them to be used to balance load among several servers that mirror the same content. It also allows them to be used to partition a single logical service over several servers, according to task type or organizational boundaries.</a:t>
            </a:r>
          </a:p>
        </p:txBody>
      </p:sp>
      <p:sp>
        <p:nvSpPr>
          <p:cNvPr id="4" name="Date Placeholder 3">
            <a:extLst>
              <a:ext uri="{FF2B5EF4-FFF2-40B4-BE49-F238E27FC236}">
                <a16:creationId xmlns:a16="http://schemas.microsoft.com/office/drawing/2014/main" id="{3C299421-A5C4-3D06-C5E8-FA83DF46D08C}"/>
              </a:ext>
            </a:extLst>
          </p:cNvPr>
          <p:cNvSpPr>
            <a:spLocks noGrp="1"/>
          </p:cNvSpPr>
          <p:nvPr>
            <p:ph type="dt" sz="half" idx="10"/>
          </p:nvPr>
        </p:nvSpPr>
        <p:spPr/>
        <p:txBody>
          <a:bodyPr/>
          <a:lstStyle/>
          <a:p>
            <a:fld id="{4E3AB6A9-5387-4E9A-9192-C007478FA293}" type="datetime1">
              <a:rPr lang="en-US" smtClean="0"/>
              <a:t>10/29/2023</a:t>
            </a:fld>
            <a:endParaRPr lang="en-US"/>
          </a:p>
        </p:txBody>
      </p:sp>
      <p:sp>
        <p:nvSpPr>
          <p:cNvPr id="5" name="Slide Number Placeholder 4">
            <a:extLst>
              <a:ext uri="{FF2B5EF4-FFF2-40B4-BE49-F238E27FC236}">
                <a16:creationId xmlns:a16="http://schemas.microsoft.com/office/drawing/2014/main" id="{AA498B62-A4C7-9A81-AB81-C1509FEA627E}"/>
              </a:ext>
            </a:extLst>
          </p:cNvPr>
          <p:cNvSpPr>
            <a:spLocks noGrp="1"/>
          </p:cNvSpPr>
          <p:nvPr>
            <p:ph type="sldNum" sz="quarter" idx="12"/>
          </p:nvPr>
        </p:nvSpPr>
        <p:spPr/>
        <p:txBody>
          <a:bodyPr/>
          <a:lstStyle/>
          <a:p>
            <a:fld id="{77EB090C-36F1-4070-9CFE-ADD7C8997346}" type="slidenum">
              <a:rPr lang="en-US" smtClean="0"/>
              <a:t>6</a:t>
            </a:fld>
            <a:endParaRPr lang="en-US"/>
          </a:p>
        </p:txBody>
      </p:sp>
    </p:spTree>
    <p:extLst>
      <p:ext uri="{BB962C8B-B14F-4D97-AF65-F5344CB8AC3E}">
        <p14:creationId xmlns:p14="http://schemas.microsoft.com/office/powerpoint/2010/main" val="187206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6E4E8-C6C9-3493-3E33-0DE0C18F9465}"/>
              </a:ext>
            </a:extLst>
          </p:cNvPr>
          <p:cNvSpPr>
            <a:spLocks noGrp="1"/>
          </p:cNvSpPr>
          <p:nvPr>
            <p:ph type="title"/>
          </p:nvPr>
        </p:nvSpPr>
        <p:spPr>
          <a:xfrm>
            <a:off x="8128990" y="637763"/>
            <a:ext cx="2916358" cy="1627274"/>
          </a:xfrm>
        </p:spPr>
        <p:txBody>
          <a:bodyPr anchor="t">
            <a:normAutofit/>
          </a:bodyPr>
          <a:lstStyle/>
          <a:p>
            <a:r>
              <a:rPr lang="en-US" sz="4000"/>
              <a:t>Servlet Architecture</a:t>
            </a:r>
          </a:p>
        </p:txBody>
      </p:sp>
      <p:sp>
        <p:nvSpPr>
          <p:cNvPr id="13" name="Rectangle 1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B2B27F9-B89F-DA0B-ABA2-8A786726BDE5}"/>
              </a:ext>
            </a:extLst>
          </p:cNvPr>
          <p:cNvPicPr>
            <a:picLocks noChangeAspect="1"/>
          </p:cNvPicPr>
          <p:nvPr/>
        </p:nvPicPr>
        <p:blipFill>
          <a:blip r:embed="rId2"/>
          <a:stretch>
            <a:fillRect/>
          </a:stretch>
        </p:blipFill>
        <p:spPr>
          <a:xfrm>
            <a:off x="1189098" y="637762"/>
            <a:ext cx="5658481" cy="5576770"/>
          </a:xfrm>
          <a:prstGeom prst="rect">
            <a:avLst/>
          </a:prstGeom>
        </p:spPr>
      </p:pic>
      <p:sp>
        <p:nvSpPr>
          <p:cNvPr id="3" name="Content Placeholder 2">
            <a:extLst>
              <a:ext uri="{FF2B5EF4-FFF2-40B4-BE49-F238E27FC236}">
                <a16:creationId xmlns:a16="http://schemas.microsoft.com/office/drawing/2014/main" id="{6F296CF5-41B1-8BC6-5975-98A1E3D15639}"/>
              </a:ext>
            </a:extLst>
          </p:cNvPr>
          <p:cNvSpPr>
            <a:spLocks noGrp="1"/>
          </p:cNvSpPr>
          <p:nvPr>
            <p:ph idx="1"/>
          </p:nvPr>
        </p:nvSpPr>
        <p:spPr>
          <a:xfrm>
            <a:off x="8128937" y="2580828"/>
            <a:ext cx="2916406" cy="3633699"/>
          </a:xfrm>
        </p:spPr>
        <p:txBody>
          <a:bodyPr>
            <a:normAutofit/>
          </a:bodyPr>
          <a:lstStyle/>
          <a:p>
            <a:pPr marL="0" indent="0">
              <a:buNone/>
            </a:pPr>
            <a:r>
              <a:rPr lang="en-US" sz="2000"/>
              <a:t>The central abstraction in the Servlet API is the Servlet interface. All servlets implement this interface, either directly or, more commonly, by extending a class that implements it such as HttpServlet.</a:t>
            </a:r>
          </a:p>
        </p:txBody>
      </p:sp>
      <p:sp>
        <p:nvSpPr>
          <p:cNvPr id="4" name="Date Placeholder 3">
            <a:extLst>
              <a:ext uri="{FF2B5EF4-FFF2-40B4-BE49-F238E27FC236}">
                <a16:creationId xmlns:a16="http://schemas.microsoft.com/office/drawing/2014/main" id="{7EC1A559-1328-02CC-7951-6781ADDD70D4}"/>
              </a:ext>
            </a:extLst>
          </p:cNvPr>
          <p:cNvSpPr>
            <a:spLocks noGrp="1"/>
          </p:cNvSpPr>
          <p:nvPr>
            <p:ph type="dt" sz="half" idx="10"/>
          </p:nvPr>
        </p:nvSpPr>
        <p:spPr/>
        <p:txBody>
          <a:bodyPr/>
          <a:lstStyle/>
          <a:p>
            <a:fld id="{6747FD2A-B94C-4CA8-87BA-E40D8F7AC369}" type="datetime1">
              <a:rPr lang="en-US" smtClean="0"/>
              <a:t>10/29/2023</a:t>
            </a:fld>
            <a:endParaRPr lang="en-US"/>
          </a:p>
        </p:txBody>
      </p:sp>
      <p:sp>
        <p:nvSpPr>
          <p:cNvPr id="5" name="Slide Number Placeholder 4">
            <a:extLst>
              <a:ext uri="{FF2B5EF4-FFF2-40B4-BE49-F238E27FC236}">
                <a16:creationId xmlns:a16="http://schemas.microsoft.com/office/drawing/2014/main" id="{2CC67596-841B-02A9-2E2A-96D267989DB4}"/>
              </a:ext>
            </a:extLst>
          </p:cNvPr>
          <p:cNvSpPr>
            <a:spLocks noGrp="1"/>
          </p:cNvSpPr>
          <p:nvPr>
            <p:ph type="sldNum" sz="quarter" idx="12"/>
          </p:nvPr>
        </p:nvSpPr>
        <p:spPr/>
        <p:txBody>
          <a:bodyPr/>
          <a:lstStyle/>
          <a:p>
            <a:fld id="{77EB090C-36F1-4070-9CFE-ADD7C8997346}" type="slidenum">
              <a:rPr lang="en-US" smtClean="0"/>
              <a:t>7</a:t>
            </a:fld>
            <a:endParaRPr lang="en-US"/>
          </a:p>
        </p:txBody>
      </p:sp>
    </p:spTree>
    <p:extLst>
      <p:ext uri="{BB962C8B-B14F-4D97-AF65-F5344CB8AC3E}">
        <p14:creationId xmlns:p14="http://schemas.microsoft.com/office/powerpoint/2010/main" val="181402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0C791-0884-9A4E-E9E2-C31C809B7A7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Servlet APIs</a:t>
            </a:r>
          </a:p>
        </p:txBody>
      </p:sp>
      <p:sp>
        <p:nvSpPr>
          <p:cNvPr id="3" name="Content Placeholder 2">
            <a:extLst>
              <a:ext uri="{FF2B5EF4-FFF2-40B4-BE49-F238E27FC236}">
                <a16:creationId xmlns:a16="http://schemas.microsoft.com/office/drawing/2014/main" id="{546E7CC5-F644-0589-C3CE-AC8E6F9DD8C2}"/>
              </a:ext>
            </a:extLst>
          </p:cNvPr>
          <p:cNvSpPr>
            <a:spLocks noGrp="1"/>
          </p:cNvSpPr>
          <p:nvPr>
            <p:ph idx="1"/>
          </p:nvPr>
        </p:nvSpPr>
        <p:spPr>
          <a:xfrm>
            <a:off x="1371599" y="2318197"/>
            <a:ext cx="9724031" cy="3683358"/>
          </a:xfrm>
        </p:spPr>
        <p:txBody>
          <a:bodyPr anchor="ctr">
            <a:normAutofit/>
          </a:bodyPr>
          <a:lstStyle/>
          <a:p>
            <a:r>
              <a:rPr lang="en-US" sz="2000" b="0" i="0">
                <a:effectLst/>
                <a:latin typeface="Muli"/>
              </a:rPr>
              <a:t>Servlet API allow to interact with the servlet container through requests and response. It comes in two packages, which are:</a:t>
            </a:r>
          </a:p>
          <a:p>
            <a:pPr>
              <a:buFont typeface="+mj-lt"/>
              <a:buAutoNum type="arabicPeriod"/>
            </a:pPr>
            <a:r>
              <a:rPr lang="en-US" sz="2000" b="0" i="0">
                <a:effectLst/>
                <a:latin typeface="Muli"/>
              </a:rPr>
              <a:t>javax.servlet</a:t>
            </a:r>
          </a:p>
          <a:p>
            <a:pPr>
              <a:buFont typeface="+mj-lt"/>
              <a:buAutoNum type="arabicPeriod"/>
            </a:pPr>
            <a:r>
              <a:rPr lang="en-US" sz="2000" b="0" i="0">
                <a:effectLst/>
                <a:latin typeface="Muli"/>
              </a:rPr>
              <a:t>javax.servlet.http</a:t>
            </a:r>
          </a:p>
          <a:p>
            <a:pPr marL="0" indent="0">
              <a:buNone/>
            </a:pPr>
            <a:endParaRPr lang="en-US" sz="2000" b="0" i="0">
              <a:effectLst/>
              <a:latin typeface="Muli"/>
            </a:endParaRPr>
          </a:p>
          <a:p>
            <a:pPr marL="0" indent="0">
              <a:buNone/>
            </a:pPr>
            <a:endParaRPr lang="en-US" sz="2000"/>
          </a:p>
        </p:txBody>
      </p:sp>
      <p:sp>
        <p:nvSpPr>
          <p:cNvPr id="4" name="Date Placeholder 3">
            <a:extLst>
              <a:ext uri="{FF2B5EF4-FFF2-40B4-BE49-F238E27FC236}">
                <a16:creationId xmlns:a16="http://schemas.microsoft.com/office/drawing/2014/main" id="{B52D959A-A442-8990-9DAC-DA0D606BC2CD}"/>
              </a:ext>
            </a:extLst>
          </p:cNvPr>
          <p:cNvSpPr>
            <a:spLocks noGrp="1"/>
          </p:cNvSpPr>
          <p:nvPr>
            <p:ph type="dt" sz="half" idx="10"/>
          </p:nvPr>
        </p:nvSpPr>
        <p:spPr/>
        <p:txBody>
          <a:bodyPr/>
          <a:lstStyle/>
          <a:p>
            <a:fld id="{77E9D873-1F53-4352-9335-52E91ACDF591}" type="datetime1">
              <a:rPr lang="en-US" smtClean="0"/>
              <a:t>10/29/2023</a:t>
            </a:fld>
            <a:endParaRPr lang="en-US"/>
          </a:p>
        </p:txBody>
      </p:sp>
      <p:sp>
        <p:nvSpPr>
          <p:cNvPr id="5" name="Slide Number Placeholder 4">
            <a:extLst>
              <a:ext uri="{FF2B5EF4-FFF2-40B4-BE49-F238E27FC236}">
                <a16:creationId xmlns:a16="http://schemas.microsoft.com/office/drawing/2014/main" id="{D4C8E877-3D6A-2D75-F05B-6BDD19BC0558}"/>
              </a:ext>
            </a:extLst>
          </p:cNvPr>
          <p:cNvSpPr>
            <a:spLocks noGrp="1"/>
          </p:cNvSpPr>
          <p:nvPr>
            <p:ph type="sldNum" sz="quarter" idx="12"/>
          </p:nvPr>
        </p:nvSpPr>
        <p:spPr/>
        <p:txBody>
          <a:bodyPr/>
          <a:lstStyle/>
          <a:p>
            <a:fld id="{77EB090C-36F1-4070-9CFE-ADD7C8997346}" type="slidenum">
              <a:rPr lang="en-US" smtClean="0"/>
              <a:t>8</a:t>
            </a:fld>
            <a:endParaRPr lang="en-US"/>
          </a:p>
        </p:txBody>
      </p:sp>
    </p:spTree>
    <p:extLst>
      <p:ext uri="{BB962C8B-B14F-4D97-AF65-F5344CB8AC3E}">
        <p14:creationId xmlns:p14="http://schemas.microsoft.com/office/powerpoint/2010/main" val="384058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C92B65C-E07B-EED0-CE8E-0C7B446FC27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Servlet Architecture</a:t>
            </a:r>
          </a:p>
        </p:txBody>
      </p:sp>
      <p:sp>
        <p:nvSpPr>
          <p:cNvPr id="3" name="Content Placeholder 2">
            <a:extLst>
              <a:ext uri="{FF2B5EF4-FFF2-40B4-BE49-F238E27FC236}">
                <a16:creationId xmlns:a16="http://schemas.microsoft.com/office/drawing/2014/main" id="{4E9553E5-FF3B-6969-BC57-4A7368D6255C}"/>
              </a:ext>
            </a:extLst>
          </p:cNvPr>
          <p:cNvSpPr>
            <a:spLocks noGrp="1"/>
          </p:cNvSpPr>
          <p:nvPr>
            <p:ph idx="1"/>
          </p:nvPr>
        </p:nvSpPr>
        <p:spPr>
          <a:xfrm>
            <a:off x="1371599" y="1748901"/>
            <a:ext cx="9724031" cy="4252654"/>
          </a:xfrm>
        </p:spPr>
        <p:txBody>
          <a:bodyPr anchor="ctr">
            <a:normAutofit fontScale="92500" lnSpcReduction="10000"/>
          </a:bodyPr>
          <a:lstStyle/>
          <a:p>
            <a:pPr marL="0" indent="0">
              <a:buNone/>
            </a:pPr>
            <a:r>
              <a:rPr lang="en-US" sz="1600" dirty="0"/>
              <a:t>The Servlet interface provides the following methods that manage the servlet and its communications with clients.</a:t>
            </a:r>
          </a:p>
          <a:p>
            <a:r>
              <a:rPr lang="en-US" sz="1600" b="1" dirty="0"/>
              <a:t>destroy()</a:t>
            </a:r>
          </a:p>
          <a:p>
            <a:pPr marL="0" indent="0">
              <a:buNone/>
            </a:pPr>
            <a:r>
              <a:rPr lang="en-US" sz="1600" dirty="0"/>
              <a:t>Cleans up whatever resources are being held and makes sure that any persistent state is synchronized with the servlet's current in-memory state.</a:t>
            </a:r>
          </a:p>
          <a:p>
            <a:r>
              <a:rPr lang="en-US" sz="1600" b="1" dirty="0" err="1"/>
              <a:t>getServletConfig</a:t>
            </a:r>
            <a:r>
              <a:rPr lang="en-US" sz="1600" b="1" dirty="0"/>
              <a:t>()</a:t>
            </a:r>
          </a:p>
          <a:p>
            <a:pPr marL="0" indent="0">
              <a:buNone/>
            </a:pPr>
            <a:r>
              <a:rPr lang="en-US" sz="1600" dirty="0"/>
              <a:t>Returns a servlet config object, which contains any initialization parameters and startup configuration for this servlet.</a:t>
            </a:r>
          </a:p>
          <a:p>
            <a:r>
              <a:rPr lang="en-US" sz="1600" b="1" dirty="0" err="1"/>
              <a:t>getServletInfo</a:t>
            </a:r>
            <a:r>
              <a:rPr lang="en-US" sz="1600" b="1" dirty="0"/>
              <a:t>()</a:t>
            </a:r>
          </a:p>
          <a:p>
            <a:pPr marL="0" indent="0">
              <a:buNone/>
            </a:pPr>
            <a:r>
              <a:rPr lang="en-US" sz="1600" dirty="0"/>
              <a:t>Returns a string containing information about the servlet, such as its author, version, and copyright.</a:t>
            </a:r>
          </a:p>
          <a:p>
            <a:r>
              <a:rPr lang="en-US" sz="1600" b="1" dirty="0" err="1"/>
              <a:t>init</a:t>
            </a:r>
            <a:r>
              <a:rPr lang="en-US" sz="1600" b="1" dirty="0"/>
              <a:t>(</a:t>
            </a:r>
            <a:r>
              <a:rPr lang="en-US" sz="1600" b="1" dirty="0" err="1"/>
              <a:t>ServletConfig</a:t>
            </a:r>
            <a:r>
              <a:rPr lang="en-US" sz="1600" b="1" dirty="0"/>
              <a:t>)</a:t>
            </a:r>
          </a:p>
          <a:p>
            <a:pPr marL="0" indent="0">
              <a:buNone/>
            </a:pPr>
            <a:r>
              <a:rPr lang="en-US" sz="1600" dirty="0"/>
              <a:t>Initializes the servlet. Run once before any requests can be serviced.</a:t>
            </a:r>
          </a:p>
          <a:p>
            <a:r>
              <a:rPr lang="en-US" sz="1600" b="1" dirty="0"/>
              <a:t>service(</a:t>
            </a:r>
            <a:r>
              <a:rPr lang="en-US" sz="1600" b="1" dirty="0" err="1"/>
              <a:t>ServletRequest</a:t>
            </a:r>
            <a:r>
              <a:rPr lang="en-US" sz="1600" b="1" dirty="0"/>
              <a:t>, </a:t>
            </a:r>
            <a:r>
              <a:rPr lang="en-US" sz="1600" b="1" dirty="0" err="1"/>
              <a:t>ServletResponse</a:t>
            </a:r>
            <a:r>
              <a:rPr lang="en-US" sz="1600" b="1" dirty="0"/>
              <a:t>)</a:t>
            </a:r>
          </a:p>
          <a:p>
            <a:pPr marL="0" indent="0">
              <a:buNone/>
            </a:pPr>
            <a:r>
              <a:rPr lang="en-US" sz="1600" dirty="0"/>
              <a:t>Carries out a single request from the client.</a:t>
            </a:r>
          </a:p>
          <a:p>
            <a:pPr marL="0" indent="0">
              <a:buNone/>
            </a:pPr>
            <a:endParaRPr lang="en-US" sz="1600" dirty="0"/>
          </a:p>
          <a:p>
            <a:pPr marL="0" indent="0">
              <a:buNone/>
            </a:pPr>
            <a:r>
              <a:rPr lang="en-US" sz="1600" dirty="0"/>
              <a:t>Servlet writers provide some or all of these methods when developing a servlet.</a:t>
            </a:r>
          </a:p>
        </p:txBody>
      </p:sp>
      <p:sp>
        <p:nvSpPr>
          <p:cNvPr id="2" name="Date Placeholder 1">
            <a:extLst>
              <a:ext uri="{FF2B5EF4-FFF2-40B4-BE49-F238E27FC236}">
                <a16:creationId xmlns:a16="http://schemas.microsoft.com/office/drawing/2014/main" id="{83687992-0384-10C9-08F2-F8263A935D93}"/>
              </a:ext>
            </a:extLst>
          </p:cNvPr>
          <p:cNvSpPr>
            <a:spLocks noGrp="1"/>
          </p:cNvSpPr>
          <p:nvPr>
            <p:ph type="dt" sz="half" idx="10"/>
          </p:nvPr>
        </p:nvSpPr>
        <p:spPr/>
        <p:txBody>
          <a:bodyPr/>
          <a:lstStyle/>
          <a:p>
            <a:fld id="{4032742A-2E15-4308-8B94-5B7E30DAEA24}" type="datetime1">
              <a:rPr lang="en-US" smtClean="0"/>
              <a:t>10/29/2023</a:t>
            </a:fld>
            <a:endParaRPr lang="en-US"/>
          </a:p>
        </p:txBody>
      </p:sp>
      <p:sp>
        <p:nvSpPr>
          <p:cNvPr id="5" name="Slide Number Placeholder 4">
            <a:extLst>
              <a:ext uri="{FF2B5EF4-FFF2-40B4-BE49-F238E27FC236}">
                <a16:creationId xmlns:a16="http://schemas.microsoft.com/office/drawing/2014/main" id="{F3922275-B69A-06C0-4E8C-40776E5F15B3}"/>
              </a:ext>
            </a:extLst>
          </p:cNvPr>
          <p:cNvSpPr>
            <a:spLocks noGrp="1"/>
          </p:cNvSpPr>
          <p:nvPr>
            <p:ph type="sldNum" sz="quarter" idx="12"/>
          </p:nvPr>
        </p:nvSpPr>
        <p:spPr/>
        <p:txBody>
          <a:bodyPr/>
          <a:lstStyle/>
          <a:p>
            <a:fld id="{77EB090C-36F1-4070-9CFE-ADD7C8997346}" type="slidenum">
              <a:rPr lang="en-US" smtClean="0"/>
              <a:t>9</a:t>
            </a:fld>
            <a:endParaRPr lang="en-US"/>
          </a:p>
        </p:txBody>
      </p:sp>
    </p:spTree>
    <p:extLst>
      <p:ext uri="{BB962C8B-B14F-4D97-AF65-F5344CB8AC3E}">
        <p14:creationId xmlns:p14="http://schemas.microsoft.com/office/powerpoint/2010/main" val="3395015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2521</Words>
  <Application>Microsoft Office PowerPoint</Application>
  <PresentationFormat>Widescreen</PresentationFormat>
  <Paragraphs>253</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Calibri Light</vt:lpstr>
      <vt:lpstr>erdana</vt:lpstr>
      <vt:lpstr>inter-bold</vt:lpstr>
      <vt:lpstr>inter-regular</vt:lpstr>
      <vt:lpstr>Muli</vt:lpstr>
      <vt:lpstr>Segoe UI</vt:lpstr>
      <vt:lpstr>source-serif-pro</vt:lpstr>
      <vt:lpstr>Times New Roman</vt:lpstr>
      <vt:lpstr>Office Theme</vt:lpstr>
      <vt:lpstr>Servlets</vt:lpstr>
      <vt:lpstr>Servlets- Introduction</vt:lpstr>
      <vt:lpstr>CGI- Common Gateway Interface</vt:lpstr>
      <vt:lpstr>CGI vs Servlet</vt:lpstr>
      <vt:lpstr>Server Side Technologies</vt:lpstr>
      <vt:lpstr>Servlet- Applications</vt:lpstr>
      <vt:lpstr>Servlet Architecture</vt:lpstr>
      <vt:lpstr>Servlet APIs</vt:lpstr>
      <vt:lpstr>Servlet Architecture</vt:lpstr>
      <vt:lpstr>Servlet Life Cycle</vt:lpstr>
      <vt:lpstr>Servlet Life Cycle</vt:lpstr>
      <vt:lpstr>Steps to Create Servlet</vt:lpstr>
      <vt:lpstr>Servlet Request</vt:lpstr>
      <vt:lpstr>Servlet Response</vt:lpstr>
      <vt:lpstr>Generic Servlet</vt:lpstr>
      <vt:lpstr>Example: Simple Example</vt:lpstr>
      <vt:lpstr>Example: Simple Example</vt:lpstr>
      <vt:lpstr>Example: Simple Example</vt:lpstr>
      <vt:lpstr>HttpServlet</vt:lpstr>
      <vt:lpstr>Http Request methods</vt:lpstr>
      <vt:lpstr>Example: add 2 numbers using servlets</vt:lpstr>
      <vt:lpstr>Example: add 2 numbers using servlets</vt:lpstr>
      <vt:lpstr>Example: add 2 numbers using servlets</vt:lpstr>
      <vt:lpstr>Some Terminologies</vt:lpstr>
      <vt:lpstr>Some Terminologies</vt:lpstr>
      <vt:lpstr>Request Dispatcher</vt:lpstr>
      <vt:lpstr>Forward()</vt:lpstr>
      <vt:lpstr>Include()</vt:lpstr>
      <vt:lpstr>SendRedirect()</vt:lpstr>
      <vt:lpstr>Forward() vs SendRedirect()</vt:lpstr>
      <vt:lpstr>Session Tracking</vt:lpstr>
      <vt:lpstr>Session Tracking Techniques</vt:lpstr>
      <vt:lpstr>Cookies in Servlet</vt:lpstr>
      <vt:lpstr>Cookie class &amp; Methods</vt:lpstr>
      <vt:lpstr>Hidden Form Field</vt:lpstr>
      <vt:lpstr>URL Rewriting</vt:lpstr>
      <vt:lpstr>HttpSession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dc:title>
  <dc:creator>Divya Singhal</dc:creator>
  <cp:lastModifiedBy>Divya Singhal</cp:lastModifiedBy>
  <cp:revision>15</cp:revision>
  <dcterms:created xsi:type="dcterms:W3CDTF">2023-10-20T04:40:35Z</dcterms:created>
  <dcterms:modified xsi:type="dcterms:W3CDTF">2023-10-29T17:16:11Z</dcterms:modified>
</cp:coreProperties>
</file>