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52" autoAdjust="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875D1-5816-407D-AC22-06A35E664E79}" type="datetimeFigureOut">
              <a:rPr lang="en-IN" smtClean="0"/>
              <a:t>30-06-2021</a:t>
            </a:fld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D06842-2049-4D88-8A8B-7DCFAE3EADEE}" type="slidenum">
              <a:rPr lang="en-IN" smtClean="0"/>
              <a:t>‹#›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875D1-5816-407D-AC22-06A35E664E79}" type="datetimeFigureOut">
              <a:rPr lang="en-IN" smtClean="0"/>
              <a:t>30-06-2021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06842-2049-4D88-8A8B-7DCFAE3EADE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875D1-5816-407D-AC22-06A35E664E79}" type="datetimeFigureOut">
              <a:rPr lang="en-IN" smtClean="0"/>
              <a:t>30-06-2021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06842-2049-4D88-8A8B-7DCFAE3EADE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875D1-5816-407D-AC22-06A35E664E79}" type="datetimeFigureOut">
              <a:rPr lang="en-IN" smtClean="0"/>
              <a:t>30-06-2021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06842-2049-4D88-8A8B-7DCFAE3EADE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875D1-5816-407D-AC22-06A35E664E79}" type="datetimeFigureOut">
              <a:rPr lang="en-IN" smtClean="0"/>
              <a:t>30-06-2021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06842-2049-4D88-8A8B-7DCFAE3EADE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875D1-5816-407D-AC22-06A35E664E79}" type="datetimeFigureOut">
              <a:rPr lang="en-IN" smtClean="0"/>
              <a:t>30-06-2021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06842-2049-4D88-8A8B-7DCFAE3EADEE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875D1-5816-407D-AC22-06A35E664E79}" type="datetimeFigureOut">
              <a:rPr lang="en-IN" smtClean="0"/>
              <a:t>30-06-2021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06842-2049-4D88-8A8B-7DCFAE3EADEE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875D1-5816-407D-AC22-06A35E664E79}" type="datetimeFigureOut">
              <a:rPr lang="en-IN" smtClean="0"/>
              <a:t>30-06-2021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06842-2049-4D88-8A8B-7DCFAE3EADE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875D1-5816-407D-AC22-06A35E664E79}" type="datetimeFigureOut">
              <a:rPr lang="en-IN" smtClean="0"/>
              <a:t>30-06-2021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06842-2049-4D88-8A8B-7DCFAE3EADE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875D1-5816-407D-AC22-06A35E664E79}" type="datetimeFigureOut">
              <a:rPr lang="en-IN" smtClean="0"/>
              <a:t>30-06-2021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06842-2049-4D88-8A8B-7DCFAE3EADE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875D1-5816-407D-AC22-06A35E664E79}" type="datetimeFigureOut">
              <a:rPr lang="en-IN" smtClean="0"/>
              <a:t>30-06-2021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06842-2049-4D88-8A8B-7DCFAE3EADE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DD4875D1-5816-407D-AC22-06A35E664E79}" type="datetimeFigureOut">
              <a:rPr lang="en-IN" smtClean="0"/>
              <a:t>30-06-2021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21D06842-2049-4D88-8A8B-7DCFAE3EADEE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ML For Beginners The Easy Way: Start Learning HTML &amp;amp; CSS Today »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895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0"/>
            <a:ext cx="799288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4400" b="1" dirty="0" smtClean="0">
                <a:solidFill>
                  <a:prstClr val="white"/>
                </a:solidFill>
                <a:latin typeface="Arial Rounded MT Bold" pitchFamily="34" charset="0"/>
              </a:rPr>
              <a:t>  CONTAINER  ELEMENTS</a:t>
            </a:r>
          </a:p>
          <a:p>
            <a:pPr lvl="0"/>
            <a:r>
              <a:rPr lang="en-US" sz="4400" b="1" dirty="0">
                <a:solidFill>
                  <a:prstClr val="white"/>
                </a:solidFill>
                <a:latin typeface="Arial Rounded MT Bold" pitchFamily="34" charset="0"/>
              </a:rPr>
              <a:t> </a:t>
            </a:r>
            <a:r>
              <a:rPr lang="en-US" sz="4400" b="1" dirty="0" smtClean="0">
                <a:solidFill>
                  <a:prstClr val="white"/>
                </a:solidFill>
                <a:latin typeface="Arial Rounded MT Bold" pitchFamily="34" charset="0"/>
              </a:rPr>
              <a:t>                    TYPES</a:t>
            </a:r>
            <a:endParaRPr lang="en-IN" sz="4400" b="1" dirty="0">
              <a:solidFill>
                <a:prstClr val="white"/>
              </a:solidFill>
              <a:latin typeface="Arial Rounded MT Bold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340768"/>
            <a:ext cx="770485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lgerian" pitchFamily="82" charset="0"/>
              </a:rPr>
              <a:t>HEADING </a:t>
            </a:r>
          </a:p>
          <a:p>
            <a:r>
              <a:rPr lang="en-US" dirty="0" smtClean="0"/>
              <a:t>This tag is used to define different heading levels in an HTML document. There are six heading levels ,H1 to H6 . H1 being of largest size and then in decreasing order till H6 . It is not essential to use these heading levels in hierarchy . These tags are written inside body tag . 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1763688" y="2887682"/>
            <a:ext cx="914501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&lt;!DOCTYPE html&gt;</a:t>
            </a:r>
          </a:p>
          <a:p>
            <a:r>
              <a:rPr lang="en-US" dirty="0"/>
              <a:t>&lt;html </a:t>
            </a:r>
            <a:r>
              <a:rPr lang="en-US" dirty="0" err="1"/>
              <a:t>lang</a:t>
            </a:r>
            <a:r>
              <a:rPr lang="en-US" dirty="0"/>
              <a:t>="en"&gt;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    &lt;title&gt;Using Heading &lt;/title&gt;</a:t>
            </a:r>
          </a:p>
          <a:p>
            <a:r>
              <a:rPr lang="en-US" dirty="0"/>
              <a:t>&lt;/head&gt;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    &lt;h1&gt;This is heading -H1 ..&lt;/h1&gt;</a:t>
            </a:r>
          </a:p>
          <a:p>
            <a:r>
              <a:rPr lang="en-US" dirty="0"/>
              <a:t>    &lt;h2&gt;This is heading -H2 ..&lt;/h2&gt;</a:t>
            </a:r>
          </a:p>
          <a:p>
            <a:r>
              <a:rPr lang="en-US" dirty="0"/>
              <a:t>    &lt;h3&gt;This is heading -H3 ..&lt;/h3&gt;</a:t>
            </a:r>
          </a:p>
          <a:p>
            <a:r>
              <a:rPr lang="en-US" dirty="0"/>
              <a:t>    &lt;h4&gt;This is heading -H4 ..&lt;/h4&gt;</a:t>
            </a:r>
          </a:p>
          <a:p>
            <a:r>
              <a:rPr lang="en-US" dirty="0"/>
              <a:t>    &lt;h5&gt;This is heading -H5 ..&lt;/h5&gt;</a:t>
            </a:r>
          </a:p>
          <a:p>
            <a:r>
              <a:rPr lang="en-US" dirty="0"/>
              <a:t>    &lt;h6&gt;This is heading -H6 ..&lt;/h6&gt;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</a:t>
            </a:r>
            <a:r>
              <a:rPr lang="en-US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504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692696"/>
            <a:ext cx="7494215" cy="4896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5828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520" y="188640"/>
            <a:ext cx="7776864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FF8600">
                    <a:lumMod val="40000"/>
                    <a:lumOff val="60000"/>
                  </a:srgbClr>
                </a:solidFill>
                <a:latin typeface="Algerian" pitchFamily="82" charset="0"/>
              </a:rPr>
              <a:t>PARAGRAPH</a:t>
            </a:r>
          </a:p>
          <a:p>
            <a:r>
              <a:rPr lang="en-IN" dirty="0" smtClean="0"/>
              <a:t>To display a long piece of text on a web browser , paragraph element &lt;p&gt; is used , which marks a block of text as a paragraph . To mark the end of a paragraph &lt;/p&gt; element is used . </a:t>
            </a:r>
          </a:p>
          <a:p>
            <a:endParaRPr lang="en-IN" dirty="0"/>
          </a:p>
          <a:p>
            <a:r>
              <a:rPr lang="en-IN" dirty="0" smtClean="0"/>
              <a:t>SYNTAX :</a:t>
            </a:r>
          </a:p>
          <a:p>
            <a:r>
              <a:rPr lang="en-IN" dirty="0" smtClean="0"/>
              <a:t>&lt;p&gt;                             ---- Starts a new paragraph </a:t>
            </a:r>
          </a:p>
          <a:p>
            <a:r>
              <a:rPr lang="en-IN" dirty="0" smtClean="0"/>
              <a:t>&lt;p align=“center”&gt;      ---- Aligns the text in center </a:t>
            </a:r>
          </a:p>
          <a:p>
            <a:r>
              <a:rPr lang="en-IN" dirty="0"/>
              <a:t>&lt;p align</a:t>
            </a:r>
            <a:r>
              <a:rPr lang="en-IN" dirty="0" smtClean="0"/>
              <a:t>=“right”&gt;         ---- </a:t>
            </a:r>
            <a:r>
              <a:rPr lang="en-IN" dirty="0"/>
              <a:t>Aligns the </a:t>
            </a:r>
            <a:r>
              <a:rPr lang="en-IN" dirty="0" smtClean="0"/>
              <a:t>text to the right side</a:t>
            </a:r>
          </a:p>
          <a:p>
            <a:r>
              <a:rPr lang="en-IN" dirty="0"/>
              <a:t>&lt;p align</a:t>
            </a:r>
            <a:r>
              <a:rPr lang="en-IN" dirty="0" smtClean="0"/>
              <a:t>=“left”&gt;           ---- </a:t>
            </a:r>
            <a:r>
              <a:rPr lang="en-IN" dirty="0"/>
              <a:t>Aligns the </a:t>
            </a:r>
            <a:r>
              <a:rPr lang="en-IN" dirty="0" smtClean="0"/>
              <a:t>text to the left side</a:t>
            </a:r>
          </a:p>
          <a:p>
            <a:r>
              <a:rPr lang="en-IN" dirty="0"/>
              <a:t>&lt;p align</a:t>
            </a:r>
            <a:r>
              <a:rPr lang="en-IN" dirty="0" smtClean="0"/>
              <a:t>=“justify”&gt;       ---- </a:t>
            </a:r>
            <a:r>
              <a:rPr lang="en-IN" dirty="0"/>
              <a:t>Aligns the </a:t>
            </a:r>
            <a:r>
              <a:rPr lang="en-IN" dirty="0" smtClean="0"/>
              <a:t>text from both left and right margins </a:t>
            </a:r>
          </a:p>
          <a:p>
            <a:endParaRPr lang="en-IN" dirty="0"/>
          </a:p>
          <a:p>
            <a:r>
              <a:rPr lang="en-US" sz="2400" dirty="0" smtClean="0">
                <a:solidFill>
                  <a:srgbClr val="FF8600">
                    <a:lumMod val="40000"/>
                    <a:lumOff val="60000"/>
                  </a:srgbClr>
                </a:solidFill>
                <a:latin typeface="Algerian" pitchFamily="82" charset="0"/>
              </a:rPr>
              <a:t>CENTER TAG</a:t>
            </a:r>
          </a:p>
          <a:p>
            <a:r>
              <a:rPr lang="en-US" dirty="0" smtClean="0"/>
              <a:t>The Center tag is used to align your text to the center of the page . It automatically inserts a line break after the closing center tag . </a:t>
            </a:r>
          </a:p>
          <a:p>
            <a:endParaRPr lang="en-US" dirty="0"/>
          </a:p>
          <a:p>
            <a:r>
              <a:rPr lang="en-US" sz="24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lgerian" pitchFamily="82" charset="0"/>
              </a:rPr>
              <a:t>COMMENTS IN HTML</a:t>
            </a:r>
          </a:p>
          <a:p>
            <a:r>
              <a:rPr lang="en-US" dirty="0" smtClean="0"/>
              <a:t>Sometimes you want to write notes for yourself in an HTML document , but don’t want them to be displayed in the browser window . </a:t>
            </a:r>
          </a:p>
          <a:p>
            <a:r>
              <a:rPr lang="en-US" dirty="0" smtClean="0"/>
              <a:t>To do so , type the following syntax :</a:t>
            </a:r>
          </a:p>
          <a:p>
            <a:r>
              <a:rPr lang="en-US" dirty="0" smtClean="0"/>
              <a:t>&lt;!-- comment to write </a:t>
            </a:r>
            <a:r>
              <a:rPr lang="en-US" dirty="0" smtClean="0">
                <a:sym typeface="Wingdings" pitchFamily="2" charset="2"/>
              </a:rPr>
              <a:t>--&gt;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1588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520" y="123536"/>
            <a:ext cx="878497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&lt;!DOCTYPE html&gt;</a:t>
            </a:r>
          </a:p>
          <a:p>
            <a:r>
              <a:rPr lang="en-US" dirty="0"/>
              <a:t>&lt;html </a:t>
            </a:r>
            <a:r>
              <a:rPr lang="en-US" dirty="0" err="1"/>
              <a:t>lang</a:t>
            </a:r>
            <a:r>
              <a:rPr lang="en-US" dirty="0"/>
              <a:t>="en"&gt;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    &lt;title&gt;Using p,center &amp; comment&lt;/title&gt;</a:t>
            </a:r>
          </a:p>
          <a:p>
            <a:r>
              <a:rPr lang="en-US" dirty="0"/>
              <a:t>&lt;/head&gt;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    &lt;p align='center'&gt;THOUGHT OF THE DAY&lt;/p&gt;</a:t>
            </a:r>
          </a:p>
          <a:p>
            <a:r>
              <a:rPr lang="en-US" dirty="0"/>
              <a:t>    &lt;p align='justify'&gt;Setting clear goals and conforming to tight deadlines provide the necessary discipline and focus to turn ideas into action and dreams into reality.&lt;/p&gt;</a:t>
            </a:r>
          </a:p>
          <a:p>
            <a:r>
              <a:rPr lang="en-US" dirty="0"/>
              <a:t>    &lt;!--Center tag is used for writer's name --&gt;</a:t>
            </a:r>
          </a:p>
          <a:p>
            <a:r>
              <a:rPr lang="en-US" dirty="0"/>
              <a:t>    &lt;center&gt;Michael Leboeuf, Fast Forward&lt;/center&gt;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800" y="3933056"/>
            <a:ext cx="8316416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Oval 2"/>
          <p:cNvSpPr/>
          <p:nvPr/>
        </p:nvSpPr>
        <p:spPr>
          <a:xfrm>
            <a:off x="8316416" y="4221088"/>
            <a:ext cx="216024" cy="216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5107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7504" y="114392"/>
            <a:ext cx="828092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4000" b="1" dirty="0" smtClean="0">
                <a:solidFill>
                  <a:prstClr val="white"/>
                </a:solidFill>
                <a:latin typeface="Arial Rounded MT Bold" pitchFamily="34" charset="0"/>
              </a:rPr>
              <a:t>CHANGING THE APPEARANCE</a:t>
            </a:r>
          </a:p>
          <a:p>
            <a:pPr lvl="0"/>
            <a:r>
              <a:rPr lang="en-US" sz="4000" b="1" dirty="0">
                <a:solidFill>
                  <a:prstClr val="white"/>
                </a:solidFill>
                <a:latin typeface="Arial Rounded MT Bold" pitchFamily="34" charset="0"/>
              </a:rPr>
              <a:t> </a:t>
            </a:r>
            <a:r>
              <a:rPr lang="en-US" sz="4000" b="1" dirty="0" smtClean="0">
                <a:solidFill>
                  <a:prstClr val="white"/>
                </a:solidFill>
                <a:latin typeface="Arial Rounded MT Bold" pitchFamily="34" charset="0"/>
              </a:rPr>
              <a:t>                      OF TEXT</a:t>
            </a:r>
            <a:endParaRPr lang="en-IN" sz="4000" b="1" dirty="0">
              <a:solidFill>
                <a:prstClr val="white"/>
              </a:solidFill>
              <a:latin typeface="Arial Rounded MT Bold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1437831"/>
            <a:ext cx="849694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>
                <a:solidFill>
                  <a:srgbClr val="92D050"/>
                </a:solidFill>
              </a:rPr>
              <a:t>FONT STYLE TAGS : </a:t>
            </a:r>
            <a:r>
              <a:rPr lang="en-IN" dirty="0" smtClean="0"/>
              <a:t>These tags change the appearance of text . They are also known as physical markup . </a:t>
            </a:r>
          </a:p>
          <a:p>
            <a:endParaRPr lang="en-IN" dirty="0"/>
          </a:p>
          <a:p>
            <a:r>
              <a:rPr lang="en-IN" b="1" dirty="0" smtClean="0">
                <a:solidFill>
                  <a:srgbClr val="FFC000"/>
                </a:solidFill>
              </a:rPr>
              <a:t>BOLD: </a:t>
            </a:r>
            <a:r>
              <a:rPr lang="en-IN" dirty="0" smtClean="0"/>
              <a:t>The bold tag is used , when you need to emphasize the text . </a:t>
            </a:r>
          </a:p>
          <a:p>
            <a:r>
              <a:rPr lang="en-IN" b="1" dirty="0" smtClean="0">
                <a:solidFill>
                  <a:srgbClr val="FF0000"/>
                </a:solidFill>
              </a:rPr>
              <a:t>Syntax: </a:t>
            </a:r>
            <a:r>
              <a:rPr lang="en-IN" dirty="0" smtClean="0"/>
              <a:t>&lt;b&gt;Write text here &lt;/b&gt;</a:t>
            </a:r>
          </a:p>
          <a:p>
            <a:endParaRPr lang="en-IN" dirty="0"/>
          </a:p>
          <a:p>
            <a:r>
              <a:rPr lang="en-IN" b="1" dirty="0" smtClean="0">
                <a:solidFill>
                  <a:srgbClr val="FFC000"/>
                </a:solidFill>
              </a:rPr>
              <a:t>ITALIC: </a:t>
            </a:r>
            <a:r>
              <a:rPr lang="en-IN" dirty="0" smtClean="0"/>
              <a:t>This element marks up the text in italic style . </a:t>
            </a:r>
          </a:p>
          <a:p>
            <a:r>
              <a:rPr lang="en-IN" b="1" dirty="0" smtClean="0">
                <a:solidFill>
                  <a:srgbClr val="FF0000"/>
                </a:solidFill>
              </a:rPr>
              <a:t>Syntax: </a:t>
            </a:r>
            <a:r>
              <a:rPr lang="en-IN" dirty="0" smtClean="0"/>
              <a:t>&lt;i&gt; Write text here &lt;/i&gt;</a:t>
            </a:r>
          </a:p>
          <a:p>
            <a:endParaRPr lang="en-IN" dirty="0"/>
          </a:p>
          <a:p>
            <a:r>
              <a:rPr lang="en-IN" b="1" dirty="0" smtClean="0">
                <a:solidFill>
                  <a:srgbClr val="FFC000"/>
                </a:solidFill>
              </a:rPr>
              <a:t>UNDERLINE: </a:t>
            </a:r>
            <a:r>
              <a:rPr lang="en-IN" dirty="0" smtClean="0"/>
              <a:t>This tag underlines the text .</a:t>
            </a:r>
          </a:p>
          <a:p>
            <a:r>
              <a:rPr lang="en-IN" b="1" dirty="0" smtClean="0">
                <a:solidFill>
                  <a:srgbClr val="FF0000"/>
                </a:solidFill>
              </a:rPr>
              <a:t>Syntax: </a:t>
            </a:r>
            <a:r>
              <a:rPr lang="en-IN" dirty="0" smtClean="0"/>
              <a:t>&lt;u&gt; Write text here &lt;/u&gt;</a:t>
            </a:r>
          </a:p>
          <a:p>
            <a:endParaRPr lang="en-IN" dirty="0"/>
          </a:p>
          <a:p>
            <a:r>
              <a:rPr lang="en-IN" b="1" dirty="0" smtClean="0">
                <a:solidFill>
                  <a:srgbClr val="FFC000"/>
                </a:solidFill>
              </a:rPr>
              <a:t>STRIKE: </a:t>
            </a:r>
            <a:r>
              <a:rPr lang="en-IN" dirty="0" smtClean="0"/>
              <a:t>This element draws a line through the middle of the text .</a:t>
            </a:r>
          </a:p>
          <a:p>
            <a:r>
              <a:rPr lang="en-IN" b="1" dirty="0" smtClean="0">
                <a:solidFill>
                  <a:srgbClr val="FF0000"/>
                </a:solidFill>
              </a:rPr>
              <a:t>Syntax: </a:t>
            </a:r>
            <a:r>
              <a:rPr lang="en-IN" dirty="0" smtClean="0"/>
              <a:t>&lt;s&gt;Write text here &lt;/s&gt;</a:t>
            </a:r>
          </a:p>
          <a:p>
            <a:endParaRPr lang="en-IN" dirty="0"/>
          </a:p>
          <a:p>
            <a:r>
              <a:rPr lang="en-IN" b="1" dirty="0" smtClean="0">
                <a:solidFill>
                  <a:srgbClr val="FFC000"/>
                </a:solidFill>
              </a:rPr>
              <a:t>SUBSCRIPT AND SUPERSCRIPT: </a:t>
            </a:r>
            <a:r>
              <a:rPr lang="en-IN" dirty="0" smtClean="0"/>
              <a:t>To display text to number in subscript and superscript .</a:t>
            </a:r>
          </a:p>
          <a:p>
            <a:r>
              <a:rPr lang="en-IN" b="1" dirty="0" smtClean="0">
                <a:solidFill>
                  <a:srgbClr val="FF0000"/>
                </a:solidFill>
              </a:rPr>
              <a:t>Syntax: </a:t>
            </a:r>
            <a:r>
              <a:rPr lang="en-IN" dirty="0" smtClean="0"/>
              <a:t>&lt;sub&gt;Write text here &lt;/sub&gt; , &lt;sup&gt;Write text here&lt;/sup&gt;</a:t>
            </a:r>
          </a:p>
        </p:txBody>
      </p:sp>
    </p:spTree>
    <p:extLst>
      <p:ext uri="{BB962C8B-B14F-4D97-AF65-F5344CB8AC3E}">
        <p14:creationId xmlns:p14="http://schemas.microsoft.com/office/powerpoint/2010/main" val="24981763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5536" y="116632"/>
            <a:ext cx="675049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&lt;!DOCTYPE html&gt;</a:t>
            </a:r>
          </a:p>
          <a:p>
            <a:r>
              <a:rPr lang="en-IN" dirty="0"/>
              <a:t>&lt;html </a:t>
            </a:r>
            <a:r>
              <a:rPr lang="en-IN" dirty="0" err="1"/>
              <a:t>lang</a:t>
            </a:r>
            <a:r>
              <a:rPr lang="en-IN" dirty="0"/>
              <a:t>="en"&gt;</a:t>
            </a:r>
          </a:p>
          <a:p>
            <a:r>
              <a:rPr lang="en-IN" dirty="0"/>
              <a:t>&lt;head&gt;</a:t>
            </a:r>
          </a:p>
          <a:p>
            <a:r>
              <a:rPr lang="en-IN" dirty="0"/>
              <a:t>    &lt;title&gt;Font Style tags &lt;/title&gt;</a:t>
            </a:r>
          </a:p>
          <a:p>
            <a:r>
              <a:rPr lang="en-IN" dirty="0"/>
              <a:t>&lt;/head&gt;</a:t>
            </a:r>
          </a:p>
          <a:p>
            <a:r>
              <a:rPr lang="en-IN" dirty="0"/>
              <a:t>&lt;body&gt;</a:t>
            </a:r>
          </a:p>
          <a:p>
            <a:r>
              <a:rPr lang="en-IN" dirty="0"/>
              <a:t>    &lt;b&gt;Bold tag is used&lt;/b&gt;&lt;</a:t>
            </a:r>
            <a:r>
              <a:rPr lang="en-IN" dirty="0" err="1"/>
              <a:t>br</a:t>
            </a:r>
            <a:r>
              <a:rPr lang="en-IN" dirty="0"/>
              <a:t>&gt;</a:t>
            </a:r>
          </a:p>
          <a:p>
            <a:r>
              <a:rPr lang="en-IN" dirty="0"/>
              <a:t>    &lt;i&gt;Italic tag is used&lt;/i&gt;&lt;</a:t>
            </a:r>
            <a:r>
              <a:rPr lang="en-IN" dirty="0" err="1"/>
              <a:t>br</a:t>
            </a:r>
            <a:r>
              <a:rPr lang="en-IN" dirty="0"/>
              <a:t>&gt;</a:t>
            </a:r>
          </a:p>
          <a:p>
            <a:r>
              <a:rPr lang="en-IN" dirty="0"/>
              <a:t>    &lt;u&gt;Underline tag is used here&lt;/u&gt;&lt;</a:t>
            </a:r>
            <a:r>
              <a:rPr lang="en-IN" dirty="0" err="1"/>
              <a:t>br</a:t>
            </a:r>
            <a:r>
              <a:rPr lang="en-IN" dirty="0"/>
              <a:t>&gt;</a:t>
            </a:r>
          </a:p>
          <a:p>
            <a:r>
              <a:rPr lang="en-IN" dirty="0"/>
              <a:t>    &lt;s&gt;The content here is </a:t>
            </a:r>
            <a:r>
              <a:rPr lang="en-IN" dirty="0" err="1"/>
              <a:t>striked</a:t>
            </a:r>
            <a:r>
              <a:rPr lang="en-IN" dirty="0"/>
              <a:t> off&lt;/s&gt;&lt;</a:t>
            </a:r>
            <a:r>
              <a:rPr lang="en-IN" dirty="0" err="1"/>
              <a:t>br</a:t>
            </a:r>
            <a:r>
              <a:rPr lang="en-IN" dirty="0"/>
              <a:t>&gt;</a:t>
            </a:r>
          </a:p>
          <a:p>
            <a:r>
              <a:rPr lang="en-IN" dirty="0"/>
              <a:t>    &lt;p&gt;10 &lt;sup&gt;2&lt;/sup&gt; log &lt;sub&gt;2&lt;/sub&gt; &lt;/p&gt;</a:t>
            </a:r>
          </a:p>
          <a:p>
            <a:r>
              <a:rPr lang="en-IN" dirty="0"/>
              <a:t>&lt;/body&gt;</a:t>
            </a:r>
          </a:p>
          <a:p>
            <a:r>
              <a:rPr lang="en-IN" dirty="0"/>
              <a:t>&lt;/html&gt;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717032"/>
            <a:ext cx="8686800" cy="2996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02879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91008" y="44624"/>
            <a:ext cx="784887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4400" b="1" dirty="0" smtClean="0">
                <a:solidFill>
                  <a:prstClr val="white"/>
                </a:solidFill>
                <a:latin typeface="Arial Rounded MT Bold" pitchFamily="34" charset="0"/>
              </a:rPr>
              <a:t>EMPTY  ELEMENT  TYPES</a:t>
            </a:r>
            <a:endParaRPr lang="en-IN" sz="4400" b="1" dirty="0">
              <a:solidFill>
                <a:prstClr val="white"/>
              </a:solidFill>
              <a:latin typeface="Arial Rounded MT Bold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3320" y="814065"/>
            <a:ext cx="7704856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>
                <a:solidFill>
                  <a:srgbClr val="FFFF00"/>
                </a:solidFill>
              </a:rPr>
              <a:t>BR (Break) : </a:t>
            </a:r>
            <a:r>
              <a:rPr lang="en-IN" dirty="0" smtClean="0"/>
              <a:t>This tag breaks a line and displays the proceeding text from the next line , without giving any space between the two lines . It should be given at the end of the line after which a new line is required .</a:t>
            </a:r>
          </a:p>
          <a:p>
            <a:r>
              <a:rPr lang="en-IN" dirty="0" smtClean="0"/>
              <a:t>Syntax: &lt;</a:t>
            </a:r>
            <a:r>
              <a:rPr lang="en-IN" dirty="0" err="1" smtClean="0"/>
              <a:t>br</a:t>
            </a:r>
            <a:r>
              <a:rPr lang="en-IN" dirty="0" smtClean="0"/>
              <a:t>&gt;</a:t>
            </a:r>
          </a:p>
          <a:p>
            <a:endParaRPr lang="en-IN" dirty="0"/>
          </a:p>
          <a:p>
            <a:r>
              <a:rPr lang="en-IN" sz="2000" b="1" dirty="0" smtClean="0">
                <a:solidFill>
                  <a:srgbClr val="FFFF00"/>
                </a:solidFill>
              </a:rPr>
              <a:t>HR : </a:t>
            </a:r>
            <a:r>
              <a:rPr lang="en-IN" dirty="0" smtClean="0"/>
              <a:t>It is used as a separator between blocks of text . The &lt;</a:t>
            </a:r>
            <a:r>
              <a:rPr lang="en-IN" dirty="0" err="1" smtClean="0"/>
              <a:t>hr</a:t>
            </a:r>
            <a:r>
              <a:rPr lang="en-IN" dirty="0" smtClean="0"/>
              <a:t>&gt; element draws a horizontal line across the page . The size attribute of &lt;</a:t>
            </a:r>
            <a:r>
              <a:rPr lang="en-IN" dirty="0" err="1" smtClean="0"/>
              <a:t>hr</a:t>
            </a:r>
            <a:r>
              <a:rPr lang="en-IN" dirty="0" smtClean="0"/>
              <a:t>&gt; is given values in terms of pixel .</a:t>
            </a:r>
          </a:p>
          <a:p>
            <a:r>
              <a:rPr lang="en-IN" dirty="0" smtClean="0"/>
              <a:t>The </a:t>
            </a:r>
            <a:r>
              <a:rPr lang="en-IN" dirty="0" err="1" smtClean="0"/>
              <a:t>color</a:t>
            </a:r>
            <a:r>
              <a:rPr lang="en-IN" dirty="0" smtClean="0"/>
              <a:t> attribute helps to set colour of line .</a:t>
            </a:r>
          </a:p>
          <a:p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107504" y="3439392"/>
            <a:ext cx="617443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&lt;!DOCTYPE html&gt;</a:t>
            </a:r>
          </a:p>
          <a:p>
            <a:r>
              <a:rPr lang="en-IN" dirty="0"/>
              <a:t>&lt;html </a:t>
            </a:r>
            <a:r>
              <a:rPr lang="en-IN" dirty="0" err="1"/>
              <a:t>lang</a:t>
            </a:r>
            <a:r>
              <a:rPr lang="en-IN" dirty="0"/>
              <a:t>="en"&gt;</a:t>
            </a:r>
          </a:p>
          <a:p>
            <a:r>
              <a:rPr lang="en-IN" dirty="0"/>
              <a:t>&lt;head&gt;</a:t>
            </a:r>
          </a:p>
          <a:p>
            <a:r>
              <a:rPr lang="en-IN" dirty="0"/>
              <a:t>    &lt;title&gt;Font Style tags &lt;/title&gt;</a:t>
            </a:r>
          </a:p>
          <a:p>
            <a:r>
              <a:rPr lang="en-IN" dirty="0"/>
              <a:t>&lt;/head&gt;</a:t>
            </a:r>
          </a:p>
          <a:p>
            <a:r>
              <a:rPr lang="en-IN" dirty="0"/>
              <a:t>&lt;body&gt;</a:t>
            </a:r>
          </a:p>
          <a:p>
            <a:r>
              <a:rPr lang="en-IN" dirty="0"/>
              <a:t>    &lt;b&gt;Learn HTML Here With Me &lt;/b&gt;</a:t>
            </a:r>
          </a:p>
          <a:p>
            <a:r>
              <a:rPr lang="en-IN" dirty="0"/>
              <a:t>    &lt;</a:t>
            </a:r>
            <a:r>
              <a:rPr lang="en-IN" dirty="0" err="1"/>
              <a:t>br</a:t>
            </a:r>
            <a:r>
              <a:rPr lang="en-IN" dirty="0"/>
              <a:t>&gt;</a:t>
            </a:r>
          </a:p>
          <a:p>
            <a:r>
              <a:rPr lang="en-IN" dirty="0"/>
              <a:t>    &lt;b&gt;</a:t>
            </a:r>
            <a:r>
              <a:rPr lang="en-IN" dirty="0" err="1"/>
              <a:t>Shubhi</a:t>
            </a:r>
            <a:r>
              <a:rPr lang="en-IN" dirty="0"/>
              <a:t> </a:t>
            </a:r>
            <a:r>
              <a:rPr lang="en-IN" dirty="0" err="1"/>
              <a:t>Agarwal</a:t>
            </a:r>
            <a:r>
              <a:rPr lang="en-IN" dirty="0"/>
              <a:t>&lt;/b&gt;</a:t>
            </a:r>
          </a:p>
          <a:p>
            <a:r>
              <a:rPr lang="en-IN" dirty="0"/>
              <a:t>    &lt;</a:t>
            </a:r>
            <a:r>
              <a:rPr lang="en-IN" dirty="0" err="1"/>
              <a:t>hr</a:t>
            </a:r>
            <a:r>
              <a:rPr lang="en-IN" dirty="0"/>
              <a:t> size="5" </a:t>
            </a:r>
            <a:r>
              <a:rPr lang="en-IN" dirty="0" err="1"/>
              <a:t>color</a:t>
            </a:r>
            <a:r>
              <a:rPr lang="en-IN" dirty="0"/>
              <a:t>="black"&gt;</a:t>
            </a:r>
          </a:p>
          <a:p>
            <a:r>
              <a:rPr lang="en-IN" dirty="0"/>
              <a:t>&lt;/body&gt;</a:t>
            </a:r>
          </a:p>
          <a:p>
            <a:r>
              <a:rPr lang="en-IN" dirty="0"/>
              <a:t>&lt;/html&gt;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7080" y="3566402"/>
            <a:ext cx="4680520" cy="316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95100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27584" y="188640"/>
            <a:ext cx="806489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4400" b="1" dirty="0" smtClean="0">
                <a:solidFill>
                  <a:prstClr val="white"/>
                </a:solidFill>
                <a:latin typeface="Arial Rounded MT Bold" pitchFamily="34" charset="0"/>
              </a:rPr>
              <a:t>CHARACTER  ENTITIES</a:t>
            </a:r>
            <a:endParaRPr lang="en-IN" sz="4400" b="1" dirty="0">
              <a:solidFill>
                <a:prstClr val="white"/>
              </a:solidFill>
              <a:latin typeface="Arial Rounded MT Bold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1196752"/>
            <a:ext cx="7632848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Some characters are reserved in HTML . To display such reserved characters , we use the Character entities in the HTML source code .</a:t>
            </a:r>
          </a:p>
          <a:p>
            <a:endParaRPr lang="en-IN" dirty="0"/>
          </a:p>
          <a:p>
            <a:r>
              <a:rPr lang="en-IN" sz="2000" b="1" dirty="0" smtClean="0">
                <a:solidFill>
                  <a:srgbClr val="66FF33"/>
                </a:solidFill>
              </a:rPr>
              <a:t>&amp;</a:t>
            </a:r>
            <a:r>
              <a:rPr lang="en-IN" sz="2000" b="1" dirty="0" err="1" smtClean="0">
                <a:solidFill>
                  <a:srgbClr val="66FF33"/>
                </a:solidFill>
              </a:rPr>
              <a:t>lt</a:t>
            </a:r>
            <a:r>
              <a:rPr lang="en-IN" sz="2000" b="1" dirty="0" smtClean="0">
                <a:solidFill>
                  <a:srgbClr val="66FF33"/>
                </a:solidFill>
              </a:rPr>
              <a:t> : </a:t>
            </a:r>
            <a:r>
              <a:rPr lang="en-IN" dirty="0" smtClean="0"/>
              <a:t>This entity name displays &lt;(less than) sign on the browser .</a:t>
            </a:r>
          </a:p>
          <a:p>
            <a:endParaRPr lang="en-IN" dirty="0"/>
          </a:p>
          <a:p>
            <a:r>
              <a:rPr lang="en-IN" sz="2000" b="1" dirty="0" smtClean="0">
                <a:solidFill>
                  <a:srgbClr val="66FF33"/>
                </a:solidFill>
              </a:rPr>
              <a:t>&amp;</a:t>
            </a:r>
            <a:r>
              <a:rPr lang="en-IN" sz="2000" b="1" dirty="0" err="1" smtClean="0">
                <a:solidFill>
                  <a:srgbClr val="66FF33"/>
                </a:solidFill>
              </a:rPr>
              <a:t>gt</a:t>
            </a:r>
            <a:r>
              <a:rPr lang="en-IN" sz="2000" b="1" dirty="0" smtClean="0">
                <a:solidFill>
                  <a:srgbClr val="66FF33"/>
                </a:solidFill>
              </a:rPr>
              <a:t> : </a:t>
            </a:r>
            <a:r>
              <a:rPr lang="en-IN" dirty="0" smtClean="0"/>
              <a:t>This entity name displays &gt;(Greater than) sign on the browser .</a:t>
            </a:r>
          </a:p>
          <a:p>
            <a:endParaRPr lang="en-IN" dirty="0"/>
          </a:p>
          <a:p>
            <a:r>
              <a:rPr lang="en-IN" sz="2000" b="1" dirty="0" smtClean="0">
                <a:solidFill>
                  <a:srgbClr val="66FF33"/>
                </a:solidFill>
              </a:rPr>
              <a:t>&amp;amp : </a:t>
            </a:r>
            <a:r>
              <a:rPr lang="en-IN" dirty="0" smtClean="0"/>
              <a:t>This entity name displays &amp; sign on the browser .</a:t>
            </a:r>
          </a:p>
          <a:p>
            <a:endParaRPr lang="en-IN" dirty="0"/>
          </a:p>
          <a:p>
            <a:r>
              <a:rPr lang="en-IN" sz="2000" b="1" dirty="0" smtClean="0">
                <a:solidFill>
                  <a:srgbClr val="66FF33"/>
                </a:solidFill>
              </a:rPr>
              <a:t>&amp;</a:t>
            </a:r>
            <a:r>
              <a:rPr lang="en-IN" sz="2000" b="1" dirty="0" err="1" smtClean="0">
                <a:solidFill>
                  <a:srgbClr val="66FF33"/>
                </a:solidFill>
              </a:rPr>
              <a:t>nbsp</a:t>
            </a:r>
            <a:r>
              <a:rPr lang="en-IN" sz="2000" b="1" dirty="0" smtClean="0">
                <a:solidFill>
                  <a:srgbClr val="66FF33"/>
                </a:solidFill>
              </a:rPr>
              <a:t> : </a:t>
            </a:r>
            <a:r>
              <a:rPr lang="en-IN" dirty="0" smtClean="0"/>
              <a:t>This entity displays blank space on the browser .  </a:t>
            </a:r>
          </a:p>
          <a:p>
            <a:endParaRPr lang="en-IN" dirty="0"/>
          </a:p>
          <a:p>
            <a:r>
              <a:rPr lang="en-IN" dirty="0" smtClean="0"/>
              <a:t>To learn more about HTML entities visit :</a:t>
            </a:r>
          </a:p>
          <a:p>
            <a:r>
              <a:rPr lang="en-IN" sz="2000" b="1" dirty="0">
                <a:solidFill>
                  <a:srgbClr val="00B0F0"/>
                </a:solidFill>
              </a:rPr>
              <a:t>https://www.w3schools.com/html/html_entities.asp</a:t>
            </a:r>
          </a:p>
        </p:txBody>
      </p:sp>
    </p:spTree>
    <p:extLst>
      <p:ext uri="{BB962C8B-B14F-4D97-AF65-F5344CB8AC3E}">
        <p14:creationId xmlns:p14="http://schemas.microsoft.com/office/powerpoint/2010/main" val="11362612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and Drawn Icons About Education With The Phrase KEEP LEARNING.. Royalty  Free Cliparts, Vectors, And Stock Illustration. Image 58960052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632"/>
            <a:ext cx="8006677" cy="6624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8435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15816" y="404664"/>
            <a:ext cx="36724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latin typeface="Arial Rounded MT Bold" pitchFamily="34" charset="0"/>
              </a:rPr>
              <a:t>ABOUT</a:t>
            </a:r>
            <a:endParaRPr lang="en-IN" sz="4400" b="1" dirty="0">
              <a:latin typeface="Arial Rounded MT Bold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5576" y="1628800"/>
            <a:ext cx="7632848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HTML</a:t>
            </a:r>
            <a:r>
              <a:rPr lang="en-US" dirty="0" smtClean="0"/>
              <a:t> stands for </a:t>
            </a:r>
            <a:r>
              <a:rPr lang="en-US" b="1" dirty="0" smtClean="0">
                <a:solidFill>
                  <a:srgbClr val="FFFF00"/>
                </a:solidFill>
              </a:rPr>
              <a:t>H</a:t>
            </a:r>
            <a:r>
              <a:rPr lang="en-US" dirty="0" smtClean="0"/>
              <a:t>yper </a:t>
            </a:r>
            <a:r>
              <a:rPr lang="en-US" b="1" dirty="0" smtClean="0">
                <a:solidFill>
                  <a:srgbClr val="FFFF00"/>
                </a:solidFill>
              </a:rPr>
              <a:t>T</a:t>
            </a:r>
            <a:r>
              <a:rPr lang="en-US" dirty="0" smtClean="0"/>
              <a:t>ext </a:t>
            </a:r>
            <a:r>
              <a:rPr lang="en-US" b="1" dirty="0" smtClean="0">
                <a:solidFill>
                  <a:srgbClr val="FFFF00"/>
                </a:solidFill>
              </a:rPr>
              <a:t>M</a:t>
            </a:r>
            <a:r>
              <a:rPr lang="en-US" dirty="0" smtClean="0"/>
              <a:t>arkup </a:t>
            </a:r>
            <a:r>
              <a:rPr lang="en-US" b="1" dirty="0" smtClean="0">
                <a:solidFill>
                  <a:srgbClr val="FFFF00"/>
                </a:solidFill>
              </a:rPr>
              <a:t>L</a:t>
            </a:r>
            <a:r>
              <a:rPr lang="en-US" dirty="0" smtClean="0"/>
              <a:t>anguage , it is a complete code package which allows the user to create web pages . It includes text and graphics . 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sz="2400" b="1" dirty="0" smtClean="0">
                <a:solidFill>
                  <a:srgbClr val="FF0000"/>
                </a:solidFill>
              </a:rPr>
              <a:t>HYPERTEXT :</a:t>
            </a:r>
            <a:r>
              <a:rPr lang="en-US" dirty="0" smtClean="0"/>
              <a:t> It is the text used to link various web pages . It is the text on a web page , which on clicking opens a new web page .</a:t>
            </a:r>
          </a:p>
          <a:p>
            <a:endParaRPr lang="en-US" dirty="0"/>
          </a:p>
          <a:p>
            <a:r>
              <a:rPr lang="en-US" sz="2400" b="1" dirty="0" smtClean="0">
                <a:solidFill>
                  <a:srgbClr val="FF0000"/>
                </a:solidFill>
              </a:rPr>
              <a:t>MARK-UP : </a:t>
            </a:r>
            <a:r>
              <a:rPr lang="en-US" dirty="0" smtClean="0"/>
              <a:t>It means highlighting the text either by underlining or displaying it in different colors , or both . </a:t>
            </a:r>
          </a:p>
          <a:p>
            <a:endParaRPr lang="en-US" dirty="0"/>
          </a:p>
          <a:p>
            <a:r>
              <a:rPr lang="en-US" sz="2400" b="1" dirty="0" smtClean="0">
                <a:solidFill>
                  <a:srgbClr val="FF0000"/>
                </a:solidFill>
              </a:rPr>
              <a:t>LANGUAGE : </a:t>
            </a:r>
            <a:r>
              <a:rPr lang="en-US" dirty="0" smtClean="0"/>
              <a:t>It refers to the way of communication between web pages , which has its own syntax and rules 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923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19672" y="404664"/>
            <a:ext cx="566571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4400" b="1" dirty="0" smtClean="0">
                <a:solidFill>
                  <a:prstClr val="white"/>
                </a:solidFill>
                <a:latin typeface="Arial Rounded MT Bold" pitchFamily="34" charset="0"/>
              </a:rPr>
              <a:t>CHARACTERISTICS</a:t>
            </a:r>
            <a:endParaRPr lang="en-IN" sz="4400" b="1" dirty="0">
              <a:solidFill>
                <a:prstClr val="white"/>
              </a:solidFill>
              <a:latin typeface="Arial Rounded MT Bold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5576" y="1700808"/>
            <a:ext cx="784887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 Rounded MT Bold" pitchFamily="34" charset="0"/>
              </a:rPr>
              <a:t>Some of the advantages of HTML are :</a:t>
            </a:r>
          </a:p>
          <a:p>
            <a:endParaRPr lang="en-US" sz="2800" dirty="0">
              <a:latin typeface="Arial Rounded MT Bold" pitchFamily="34" charset="0"/>
            </a:endParaRPr>
          </a:p>
          <a:p>
            <a:pPr marL="342900" indent="-342900">
              <a:buAutoNum type="arabicPeriod"/>
            </a:pPr>
            <a:r>
              <a:rPr lang="en-US" sz="2000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Easy to understand and modify .</a:t>
            </a:r>
          </a:p>
          <a:p>
            <a:pPr marL="342900" indent="-342900">
              <a:buAutoNum type="arabicPeriod"/>
            </a:pPr>
            <a:r>
              <a:rPr lang="en-US" sz="2000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Provides a more flexible way to design web pages along with text .</a:t>
            </a:r>
          </a:p>
          <a:p>
            <a:pPr marL="342900" indent="-342900">
              <a:buAutoNum type="arabicPeriod"/>
            </a:pPr>
            <a:r>
              <a:rPr lang="en-US" sz="2000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Added graphics , video and sound make the website more interactive .</a:t>
            </a:r>
          </a:p>
          <a:p>
            <a:pPr marL="342900" indent="-342900">
              <a:buAutoNum type="arabicPeriod"/>
            </a:pPr>
            <a:r>
              <a:rPr lang="en-US" sz="2000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Links can also be added to help readers to browse through information of their interests .</a:t>
            </a:r>
          </a:p>
          <a:p>
            <a:pPr marL="342900" indent="-342900">
              <a:buAutoNum type="arabicPeriod"/>
            </a:pPr>
            <a:r>
              <a:rPr lang="en-US" sz="2000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Web pages designed in HTML are widely used in marketing . </a:t>
            </a:r>
          </a:p>
          <a:p>
            <a:pPr marL="342900" indent="-342900">
              <a:buAutoNum type="arabicPeriod"/>
            </a:pPr>
            <a:r>
              <a:rPr lang="en-US" sz="2000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One can display HTML documents on any platform such as Macintosh, Windows , Unix , MacOS etc. </a:t>
            </a:r>
            <a:endParaRPr lang="en-IN" sz="2000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357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player.slideplayer.com/90/14870912/slides/slide_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01416"/>
            <a:ext cx="4427983" cy="5256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79511" y="260648"/>
            <a:ext cx="84969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4000" b="1" dirty="0" smtClean="0">
                <a:solidFill>
                  <a:prstClr val="white"/>
                </a:solidFill>
                <a:latin typeface="Arial Rounded MT Bold" pitchFamily="34" charset="0"/>
              </a:rPr>
              <a:t>HTML DOCUMENT STRUCTUTE</a:t>
            </a:r>
            <a:endParaRPr lang="en-IN" sz="4000" b="1" dirty="0">
              <a:solidFill>
                <a:prstClr val="white"/>
              </a:solidFill>
              <a:latin typeface="Arial Rounded MT Bold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60032" y="1556792"/>
            <a:ext cx="36004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smtClean="0"/>
              <a:t>The general structure of HTML has two sections : Head and Body .</a:t>
            </a:r>
          </a:p>
          <a:p>
            <a:endParaRPr lang="en-US" sz="2100" dirty="0"/>
          </a:p>
          <a:p>
            <a:r>
              <a:rPr lang="en-US" sz="2100" b="1" dirty="0" smtClean="0">
                <a:solidFill>
                  <a:srgbClr val="92D050"/>
                </a:solidFill>
              </a:rPr>
              <a:t>HEAD SECTION : </a:t>
            </a:r>
            <a:r>
              <a:rPr lang="en-US" sz="2100" dirty="0" smtClean="0"/>
              <a:t>The head section contains title , meta , link tags  .</a:t>
            </a:r>
          </a:p>
          <a:p>
            <a:endParaRPr lang="en-US" sz="2100" dirty="0"/>
          </a:p>
          <a:p>
            <a:r>
              <a:rPr lang="en-US" sz="2100" b="1" dirty="0" smtClean="0">
                <a:solidFill>
                  <a:srgbClr val="92D050"/>
                </a:solidFill>
              </a:rPr>
              <a:t>BODY SECTION : </a:t>
            </a:r>
            <a:r>
              <a:rPr lang="en-US" sz="2100" dirty="0" smtClean="0"/>
              <a:t>The body section includes text , graphics , and other HTML elements that provide control and formatting of a page .</a:t>
            </a:r>
            <a:endParaRPr lang="en-IN" sz="2100" dirty="0"/>
          </a:p>
        </p:txBody>
      </p:sp>
    </p:spTree>
    <p:extLst>
      <p:ext uri="{BB962C8B-B14F-4D97-AF65-F5344CB8AC3E}">
        <p14:creationId xmlns:p14="http://schemas.microsoft.com/office/powerpoint/2010/main" val="88948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403648" y="332655"/>
            <a:ext cx="595840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4400" b="1" dirty="0" smtClean="0">
                <a:solidFill>
                  <a:prstClr val="white"/>
                </a:solidFill>
                <a:latin typeface="Arial Rounded MT Bold" pitchFamily="34" charset="0"/>
              </a:rPr>
              <a:t>DESCRIBING  TAGS </a:t>
            </a:r>
            <a:endParaRPr lang="en-IN" sz="4400" b="1" dirty="0">
              <a:solidFill>
                <a:prstClr val="white"/>
              </a:solidFill>
              <a:latin typeface="Arial Rounded MT Bold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36526" y="1268760"/>
            <a:ext cx="73448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The tags are not case sensitive . </a:t>
            </a:r>
          </a:p>
          <a:p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Every opening tag must have a closing tag . The closing tag has a forward slash (/) . However , some tags only have an opening tag like img , video tags .</a:t>
            </a:r>
            <a:endParaRPr lang="en-IN" sz="2000" b="1" i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 descr="Important Day of my Lif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85088"/>
            <a:ext cx="1515958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83568" y="2996952"/>
            <a:ext cx="80648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The </a:t>
            </a:r>
            <a:r>
              <a:rPr lang="en-US" sz="2000" b="1" dirty="0" smtClean="0">
                <a:solidFill>
                  <a:srgbClr val="FF0000"/>
                </a:solidFill>
              </a:rPr>
              <a:t>HTML</a:t>
            </a:r>
            <a:r>
              <a:rPr lang="en-US" sz="2000" dirty="0" smtClean="0"/>
              <a:t> document starts with &lt;HTML&gt; tag and ends with &lt;/HTML&gt; tag , which identifies that it is a standard HTML document . If the commands are not enclosed in tags then a web browser will assume the commands as text .</a:t>
            </a:r>
          </a:p>
          <a:p>
            <a:endParaRPr lang="en-US" sz="2000" dirty="0"/>
          </a:p>
          <a:p>
            <a:r>
              <a:rPr lang="en-US" sz="2000" dirty="0" smtClean="0"/>
              <a:t>The </a:t>
            </a:r>
            <a:r>
              <a:rPr lang="en-US" sz="2000" b="1" dirty="0" smtClean="0">
                <a:solidFill>
                  <a:srgbClr val="FF0000"/>
                </a:solidFill>
              </a:rPr>
              <a:t>HEAD</a:t>
            </a:r>
            <a:r>
              <a:rPr lang="en-US" sz="2000" dirty="0" smtClean="0"/>
              <a:t> tag is the HTML document header . It lies above the &lt;BODY&gt; tag and just below the &lt;HTML&gt; tag . It contains information about the web page , but you will not be able to see it in browser window . It contains </a:t>
            </a:r>
            <a:r>
              <a:rPr lang="en-US" sz="2000" dirty="0" smtClean="0">
                <a:solidFill>
                  <a:srgbClr val="FFFF00"/>
                </a:solidFill>
              </a:rPr>
              <a:t>no text</a:t>
            </a:r>
            <a:r>
              <a:rPr lang="en-US" sz="2000" dirty="0" smtClean="0"/>
              <a:t> within itself . 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802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67544" y="404664"/>
            <a:ext cx="792088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4400" b="1" dirty="0">
                <a:solidFill>
                  <a:prstClr val="white"/>
                </a:solidFill>
                <a:latin typeface="Arial Rounded MT Bold" pitchFamily="34" charset="0"/>
              </a:rPr>
              <a:t>DESCRIBING </a:t>
            </a:r>
            <a:r>
              <a:rPr lang="en-US" sz="4400" b="1" dirty="0" smtClean="0">
                <a:solidFill>
                  <a:prstClr val="white"/>
                </a:solidFill>
                <a:latin typeface="Arial Rounded MT Bold" pitchFamily="34" charset="0"/>
              </a:rPr>
              <a:t>TAGS CONTD.</a:t>
            </a:r>
            <a:endParaRPr lang="en-IN" sz="4400" b="1" dirty="0">
              <a:solidFill>
                <a:prstClr val="white"/>
              </a:solidFill>
              <a:latin typeface="Arial Rounded MT Bold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1916832"/>
            <a:ext cx="734481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The </a:t>
            </a:r>
            <a:r>
              <a:rPr lang="en-US" sz="2000" b="1" dirty="0" smtClean="0">
                <a:solidFill>
                  <a:srgbClr val="FF0000"/>
                </a:solidFill>
              </a:rPr>
              <a:t>&lt;TITLE&gt; </a:t>
            </a:r>
            <a:r>
              <a:rPr lang="en-US" sz="2000" dirty="0" smtClean="0"/>
              <a:t>tag has to be given within the &lt;HEAD&gt; tag . It contains the title of the document . The title is displayed the title bar at the top of the browser window and not inside the window itself . The title should be </a:t>
            </a:r>
            <a:r>
              <a:rPr lang="en-US" sz="2000" dirty="0" smtClean="0">
                <a:solidFill>
                  <a:srgbClr val="FFFF00"/>
                </a:solidFill>
              </a:rPr>
              <a:t>short</a:t>
            </a:r>
            <a:r>
              <a:rPr lang="en-US" sz="2000" dirty="0" smtClean="0"/>
              <a:t> and include less than 64 characters . </a:t>
            </a:r>
          </a:p>
          <a:p>
            <a:endParaRPr lang="en-US" sz="2000" dirty="0"/>
          </a:p>
          <a:p>
            <a:r>
              <a:rPr lang="en-US" sz="2000" dirty="0" smtClean="0"/>
              <a:t>The </a:t>
            </a:r>
            <a:r>
              <a:rPr lang="en-US" sz="2000" b="1" dirty="0" smtClean="0">
                <a:solidFill>
                  <a:srgbClr val="FF0000"/>
                </a:solidFill>
              </a:rPr>
              <a:t>&lt;BODY&gt; </a:t>
            </a:r>
            <a:r>
              <a:rPr lang="en-US" sz="2000" dirty="0" smtClean="0"/>
              <a:t>tag contains the text which gets displayed on the web page along with other tags and attributes . In the Body tag, we  use formatting elements , images , heading , list , hypertext links to enhance the appearance of a web page . 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624632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9512" y="260648"/>
            <a:ext cx="813690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4400" b="1" dirty="0" smtClean="0">
                <a:solidFill>
                  <a:prstClr val="white"/>
                </a:solidFill>
                <a:latin typeface="Arial Rounded MT Bold" pitchFamily="34" charset="0"/>
              </a:rPr>
              <a:t>   DOWNLOADING  CODE</a:t>
            </a:r>
          </a:p>
          <a:p>
            <a:pPr lvl="0"/>
            <a:r>
              <a:rPr lang="en-US" sz="4400" b="1" dirty="0">
                <a:solidFill>
                  <a:prstClr val="white"/>
                </a:solidFill>
                <a:latin typeface="Arial Rounded MT Bold" pitchFamily="34" charset="0"/>
              </a:rPr>
              <a:t> </a:t>
            </a:r>
            <a:r>
              <a:rPr lang="en-US" sz="4400" b="1" dirty="0" smtClean="0">
                <a:solidFill>
                  <a:prstClr val="white"/>
                </a:solidFill>
                <a:latin typeface="Arial Rounded MT Bold" pitchFamily="34" charset="0"/>
              </a:rPr>
              <a:t>                  EDITOR</a:t>
            </a:r>
            <a:endParaRPr lang="en-IN" sz="4400" b="1" dirty="0">
              <a:solidFill>
                <a:prstClr val="white"/>
              </a:solidFill>
              <a:latin typeface="Arial Rounded MT Bold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019714"/>
            <a:ext cx="1004900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873424" y="2019714"/>
            <a:ext cx="5688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/>
              <a:t>We will be using Visual Studio Code as the code editor for HTML . </a:t>
            </a:r>
            <a:endParaRPr lang="en-IN" sz="2000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3212976"/>
            <a:ext cx="72728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Link </a:t>
            </a:r>
            <a:r>
              <a:rPr lang="en-US" sz="2400" dirty="0"/>
              <a:t>to download : </a:t>
            </a:r>
            <a:r>
              <a:rPr lang="en-US" sz="2400" b="1" dirty="0">
                <a:solidFill>
                  <a:srgbClr val="00B0F0"/>
                </a:solidFill>
              </a:rPr>
              <a:t>https://code.visualstudio.com/download</a:t>
            </a:r>
            <a:endParaRPr lang="en-IN" sz="2400" b="1" dirty="0">
              <a:solidFill>
                <a:srgbClr val="00B0F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4293096"/>
            <a:ext cx="76328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After the downloading is complete we are all set to start with making our own website . </a:t>
            </a:r>
            <a:endParaRPr lang="en-IN" sz="2000" dirty="0"/>
          </a:p>
        </p:txBody>
      </p:sp>
      <p:pic>
        <p:nvPicPr>
          <p:cNvPr id="1028" name="Picture 4" descr="NodeBB 1.7.2: Topic Merging and Blobs | NodeB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654" y="5083443"/>
            <a:ext cx="1656635" cy="1656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0931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71600" y="260647"/>
            <a:ext cx="748883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4400" b="1" dirty="0" smtClean="0">
                <a:solidFill>
                  <a:prstClr val="white"/>
                </a:solidFill>
                <a:latin typeface="Arial Rounded MT Bold" pitchFamily="34" charset="0"/>
              </a:rPr>
              <a:t>WORKING WITH TAGS </a:t>
            </a:r>
            <a:endParaRPr lang="en-IN" sz="4400" b="1" dirty="0">
              <a:solidFill>
                <a:prstClr val="white"/>
              </a:solidFill>
              <a:latin typeface="Arial Rounded MT Bold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1341923"/>
            <a:ext cx="7848872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tag comprises of text enclosed in angle brackets </a:t>
            </a:r>
            <a:r>
              <a:rPr lang="en-US" dirty="0" smtClean="0">
                <a:solidFill>
                  <a:srgbClr val="FFFF00"/>
                </a:solidFill>
              </a:rPr>
              <a:t>&lt; &gt;</a:t>
            </a:r>
            <a:r>
              <a:rPr lang="en-US" dirty="0" smtClean="0"/>
              <a:t> . If we do not use brackets , then the web browser will assume the command as text . These tags are also known as elements . 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All tags have their own attributes and default values . Each tag in HTML follows specific </a:t>
            </a:r>
            <a:r>
              <a:rPr lang="en-US" dirty="0" smtClean="0">
                <a:solidFill>
                  <a:srgbClr val="FFFF00"/>
                </a:solidFill>
              </a:rPr>
              <a:t>rules and syntax 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These tags are </a:t>
            </a:r>
            <a:r>
              <a:rPr lang="en-US" dirty="0" smtClean="0">
                <a:solidFill>
                  <a:srgbClr val="FFFF00"/>
                </a:solidFill>
              </a:rPr>
              <a:t>not case sensitive </a:t>
            </a:r>
            <a:r>
              <a:rPr lang="en-US" dirty="0" smtClean="0"/>
              <a:t>. For example , &lt;tag name&gt; and &lt;TAG NAME &gt; will have the same effect . </a:t>
            </a:r>
          </a:p>
          <a:p>
            <a:endParaRPr lang="en-US" dirty="0"/>
          </a:p>
          <a:p>
            <a:r>
              <a:rPr lang="en-US" dirty="0" smtClean="0"/>
              <a:t>The HTML elements can be categorized as :</a:t>
            </a:r>
          </a:p>
          <a:p>
            <a:endParaRPr lang="en-US" dirty="0"/>
          </a:p>
          <a:p>
            <a:r>
              <a:rPr lang="en-US" dirty="0" smtClean="0"/>
              <a:t>    </a:t>
            </a:r>
            <a:r>
              <a:rPr lang="en-US" sz="2000" b="1" dirty="0" smtClean="0">
                <a:solidFill>
                  <a:schemeClr val="tx2"/>
                </a:solidFill>
              </a:rPr>
              <a:t>Container Elements </a:t>
            </a:r>
          </a:p>
          <a:p>
            <a:endParaRPr lang="en-US" dirty="0"/>
          </a:p>
          <a:p>
            <a:r>
              <a:rPr lang="en-US" dirty="0" smtClean="0"/>
              <a:t>    </a:t>
            </a:r>
            <a:r>
              <a:rPr lang="en-US" sz="2000" b="1" dirty="0" smtClean="0">
                <a:solidFill>
                  <a:schemeClr val="tx2"/>
                </a:solidFill>
              </a:rPr>
              <a:t>Empty Elements </a:t>
            </a:r>
            <a:endParaRPr lang="en-IN" sz="2000" b="1" dirty="0">
              <a:solidFill>
                <a:schemeClr val="tx2"/>
              </a:solidFill>
            </a:endParaRPr>
          </a:p>
        </p:txBody>
      </p:sp>
      <p:sp>
        <p:nvSpPr>
          <p:cNvPr id="4" name="5-Point Star 3"/>
          <p:cNvSpPr/>
          <p:nvPr/>
        </p:nvSpPr>
        <p:spPr>
          <a:xfrm>
            <a:off x="638008" y="4693008"/>
            <a:ext cx="288032" cy="216024"/>
          </a:xfrm>
          <a:prstGeom prst="star5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5-Point Star 4"/>
          <p:cNvSpPr/>
          <p:nvPr/>
        </p:nvSpPr>
        <p:spPr>
          <a:xfrm>
            <a:off x="662064" y="5263408"/>
            <a:ext cx="288032" cy="216024"/>
          </a:xfrm>
          <a:prstGeom prst="star5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707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979712" y="332656"/>
            <a:ext cx="4572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sz="4400" b="1" dirty="0" smtClean="0">
                <a:solidFill>
                  <a:prstClr val="white"/>
                </a:solidFill>
                <a:latin typeface="Arial Rounded MT Bold" pitchFamily="34" charset="0"/>
              </a:rPr>
              <a:t>USING   TAGS </a:t>
            </a:r>
            <a:endParaRPr lang="en-IN" sz="4400" b="1" dirty="0">
              <a:solidFill>
                <a:prstClr val="white"/>
              </a:solidFill>
              <a:latin typeface="Arial Rounded MT Bold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1412776"/>
            <a:ext cx="73448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/>
              <a:t>While using tag sets as containers , we should always balance the flow . We should keep the containers nested that means embedded within each other . </a:t>
            </a:r>
            <a:endParaRPr lang="en-IN" sz="2000" b="1" i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872" y="2636912"/>
            <a:ext cx="6444208" cy="39749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30714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259</TotalTime>
  <Words>1267</Words>
  <Application>Microsoft Office PowerPoint</Application>
  <PresentationFormat>On-screen Show (4:3)</PresentationFormat>
  <Paragraphs>162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Perspective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RUCHI</dc:creator>
  <cp:lastModifiedBy>RUCHI</cp:lastModifiedBy>
  <cp:revision>26</cp:revision>
  <dcterms:created xsi:type="dcterms:W3CDTF">2021-06-29T10:23:31Z</dcterms:created>
  <dcterms:modified xsi:type="dcterms:W3CDTF">2021-06-30T09:28:39Z</dcterms:modified>
</cp:coreProperties>
</file>