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D08E8B-00F2-46FD-9DE7-9C35251A5E01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65F2FF-D7BF-48B5-B0A5-A420C300135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ML Lists: Step-by-Step Guide | Career Kar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68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8295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35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39752" y="188640"/>
            <a:ext cx="3454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b="1" dirty="0" smtClean="0">
                <a:solidFill>
                  <a:srgbClr val="C00000"/>
                </a:solidFill>
                <a:latin typeface="Arial Rounded MT Bold" pitchFamily="34" charset="0"/>
              </a:rPr>
              <a:t>NESTED  LIST 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a list is created within a list it is called a nested list . This means that one set of elements can be embedded within another set of elements .</a:t>
            </a:r>
            <a:r>
              <a:rPr lang="en-IN" dirty="0"/>
              <a:t> </a:t>
            </a:r>
            <a:endParaRPr lang="en-IN" dirty="0" smtClean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DOCTYPE html&gt;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&lt;html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&lt;title&gt;nested list&lt;/title&gt;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&lt;h3&gt;Nested list&lt;/h3&gt;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&lt;li&gt;Input Devices&lt;/li&gt;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      &lt;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type="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sqaure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          &lt;li&gt;Keyboard&lt;/li&gt;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          &lt;li&gt;Mouse&lt;/li&gt;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          &lt;li&gt;Scanners&lt;/li&gt;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          &lt;li&gt;Joystick&lt;/li&gt;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          &lt;li&gt;Digital Camera&lt;/li&gt;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2132856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    &lt;li&gt;Output Devices&lt;/li&gt;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    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type="circle"&gt;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        &lt;li&gt;Monitor&lt;/li&gt;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        &lt;li&gt;printer&lt;/li&gt;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        &lt;li&gt;Plotter&lt;/li&gt;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        &lt;li&gt;Impact Printer&lt;/li&gt;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    &lt;/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   &lt;/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0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640"/>
            <a:ext cx="5530676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44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1680" y="188640"/>
            <a:ext cx="52070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>
                <a:solidFill>
                  <a:srgbClr val="FE8637">
                    <a:lumMod val="50000"/>
                  </a:srgbClr>
                </a:solidFill>
                <a:latin typeface="Arial Rounded MT Bold" pitchFamily="34" charset="0"/>
              </a:rPr>
              <a:t>INSERTING IMAGES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Besides text , you can display graphics , drawings , paintings , charts , maps or photograph on the web page . These images make the web page more appealing . Images can be used as a navigational tool to help users browse through the internet . The web browser supports various graphic formats . </a:t>
            </a:r>
          </a:p>
          <a:p>
            <a:endParaRPr lang="en-US" dirty="0"/>
          </a:p>
          <a:p>
            <a:r>
              <a:rPr lang="en-US" dirty="0" smtClean="0"/>
              <a:t>The widely used formats are GIF and JPG formats .</a:t>
            </a:r>
          </a:p>
          <a:p>
            <a:endParaRPr lang="en-US" dirty="0"/>
          </a:p>
          <a:p>
            <a:r>
              <a:rPr lang="en-US" dirty="0" smtClean="0"/>
              <a:t>To add the image to a web page , type the tag </a:t>
            </a:r>
            <a:r>
              <a:rPr lang="en-US" b="1" dirty="0" smtClean="0">
                <a:solidFill>
                  <a:srgbClr val="C00000"/>
                </a:solidFill>
              </a:rPr>
              <a:t>&lt;img </a:t>
            </a:r>
            <a:r>
              <a:rPr lang="en-US" b="1" dirty="0" err="1" smtClean="0">
                <a:solidFill>
                  <a:srgbClr val="C00000"/>
                </a:solidFill>
              </a:rPr>
              <a:t>src</a:t>
            </a:r>
            <a:r>
              <a:rPr lang="en-US" b="1" dirty="0" smtClean="0">
                <a:solidFill>
                  <a:srgbClr val="C00000"/>
                </a:solidFill>
              </a:rPr>
              <a:t>=“image.jpg” alt=“Image is here” &gt;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While specifying the image file , one should be well aware of its location, is the location is wrong the alt part will be shown in place of image . </a:t>
            </a:r>
          </a:p>
          <a:p>
            <a:endParaRPr lang="en-US" dirty="0"/>
          </a:p>
          <a:p>
            <a:r>
              <a:rPr lang="en-US" dirty="0" smtClean="0"/>
              <a:t>Image is an </a:t>
            </a:r>
            <a:r>
              <a:rPr lang="en-US" b="1" dirty="0" smtClean="0">
                <a:solidFill>
                  <a:srgbClr val="C00000"/>
                </a:solidFill>
              </a:rPr>
              <a:t>empty element </a:t>
            </a:r>
            <a:r>
              <a:rPr lang="en-US" dirty="0" smtClean="0"/>
              <a:t>that has various attributes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42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9672" y="188640"/>
            <a:ext cx="5382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4000" b="1" dirty="0" smtClean="0">
                <a:solidFill>
                  <a:srgbClr val="FF3300"/>
                </a:solidFill>
                <a:latin typeface="Arial Rounded MT Bold" pitchFamily="34" charset="0"/>
              </a:rPr>
              <a:t>ALIGNING IMAGES</a:t>
            </a:r>
            <a:endParaRPr lang="en-IN" dirty="0">
              <a:solidFill>
                <a:srgbClr val="FF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attribute aligns the image according to the value assigned to it . If </a:t>
            </a:r>
            <a:r>
              <a:rPr lang="en-US" dirty="0" smtClean="0"/>
              <a:t>a value is not specified with Align , then navigator uses button by default . 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1916832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C0099"/>
                </a:solidFill>
                <a:latin typeface="Arial Black" pitchFamily="34" charset="0"/>
              </a:rPr>
              <a:t>ALIGN TO LEFT</a:t>
            </a:r>
            <a:endParaRPr lang="en-IN" sz="2000" b="1" dirty="0">
              <a:solidFill>
                <a:srgbClr val="CC0099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492896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&lt;html&gt;</a:t>
            </a:r>
          </a:p>
          <a:p>
            <a:r>
              <a:rPr lang="en-IN" sz="1600" dirty="0" smtClean="0"/>
              <a:t>&lt;head&gt;</a:t>
            </a:r>
          </a:p>
          <a:p>
            <a:r>
              <a:rPr lang="en-IN" sz="1600" dirty="0" smtClean="0"/>
              <a:t>&lt;title&gt;Image Align&lt;/title&gt;</a:t>
            </a:r>
          </a:p>
          <a:p>
            <a:r>
              <a:rPr lang="en-IN" sz="1600" dirty="0" smtClean="0"/>
              <a:t>&lt;/head&gt;</a:t>
            </a:r>
          </a:p>
          <a:p>
            <a:r>
              <a:rPr lang="en-IN" sz="1600" dirty="0" smtClean="0"/>
              <a:t>&lt;body&gt;</a:t>
            </a:r>
          </a:p>
          <a:p>
            <a:r>
              <a:rPr lang="en-IN" sz="1600" dirty="0" smtClean="0"/>
              <a:t>&lt;img </a:t>
            </a:r>
            <a:r>
              <a:rPr lang="en-IN" sz="1600" dirty="0" err="1" smtClean="0"/>
              <a:t>src</a:t>
            </a:r>
            <a:r>
              <a:rPr lang="en-IN" sz="1600" dirty="0" smtClean="0"/>
              <a:t>=“</a:t>
            </a:r>
            <a:r>
              <a:rPr lang="en-IN" sz="1600" dirty="0" err="1" smtClean="0"/>
              <a:t>SantaWorkshop.Jpg”Align</a:t>
            </a:r>
            <a:r>
              <a:rPr lang="en-IN" sz="1600" dirty="0" smtClean="0"/>
              <a:t>=“Left”&gt;</a:t>
            </a:r>
          </a:p>
          <a:p>
            <a:r>
              <a:rPr lang="en-IN" sz="1600" dirty="0" smtClean="0"/>
              <a:t>The picture is Left Align&lt;</a:t>
            </a:r>
            <a:r>
              <a:rPr lang="en-IN" sz="1600" dirty="0" err="1" smtClean="0"/>
              <a:t>br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&lt;/body&gt;</a:t>
            </a:r>
          </a:p>
          <a:p>
            <a:r>
              <a:rPr lang="en-IN" sz="1600" dirty="0" smtClean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3784" y="193222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CC0099"/>
                </a:solidFill>
                <a:latin typeface="Arial Black" pitchFamily="34" charset="0"/>
              </a:rPr>
              <a:t>ADDING BORDER TO IMAGE </a:t>
            </a:r>
            <a:endParaRPr lang="en-IN" b="1" dirty="0">
              <a:solidFill>
                <a:srgbClr val="CC0099"/>
              </a:solidFill>
              <a:latin typeface="Arial Black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44008" y="1932221"/>
            <a:ext cx="72008" cy="48091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0032" y="2492896"/>
            <a:ext cx="3744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&lt;html&gt;</a:t>
            </a:r>
          </a:p>
          <a:p>
            <a:r>
              <a:rPr lang="en-IN" sz="1600" dirty="0" smtClean="0"/>
              <a:t>&lt;head&gt;</a:t>
            </a:r>
          </a:p>
          <a:p>
            <a:r>
              <a:rPr lang="en-IN" sz="1600" dirty="0" smtClean="0"/>
              <a:t>&lt;title&gt;Adding Border&lt;/title&gt;</a:t>
            </a:r>
          </a:p>
          <a:p>
            <a:r>
              <a:rPr lang="en-IN" sz="1600" dirty="0" smtClean="0"/>
              <a:t>&lt;/head&gt;</a:t>
            </a:r>
          </a:p>
          <a:p>
            <a:r>
              <a:rPr lang="en-IN" sz="1600" dirty="0" smtClean="0"/>
              <a:t>&lt;body&gt;</a:t>
            </a:r>
          </a:p>
          <a:p>
            <a:r>
              <a:rPr lang="en-IN" sz="1600" dirty="0" smtClean="0"/>
              <a:t>&lt;center&gt;&lt;img </a:t>
            </a:r>
            <a:r>
              <a:rPr lang="en-IN" sz="1600" dirty="0" err="1" smtClean="0"/>
              <a:t>src</a:t>
            </a:r>
            <a:r>
              <a:rPr lang="en-IN" sz="1600" dirty="0" smtClean="0"/>
              <a:t> = “SantaWorkshop.gif” border = 5 &gt; &lt;/center&gt;</a:t>
            </a:r>
          </a:p>
          <a:p>
            <a:r>
              <a:rPr lang="en-IN" sz="1600" dirty="0" smtClean="0"/>
              <a:t>&lt;/body&gt;</a:t>
            </a:r>
          </a:p>
          <a:p>
            <a:r>
              <a:rPr lang="en-IN" sz="1600" dirty="0" smtClean="0"/>
              <a:t>&lt;/html&gt;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39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and Drawn Icons About Education With The Phrase KEEP LEARNING.. Royalty  Free Cliparts, Vectors, And Stock Illustration. Image 58960052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00667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44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2464" y="11663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USING LIST AND IMAGES 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050" name="Picture 2" descr="Remember Clipart Notes - Take Note Clip Art PNG Image | Transparent PNG  Free Download on Seek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108011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119675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 smtClean="0">
                <a:solidFill>
                  <a:srgbClr val="002060"/>
                </a:solidFill>
              </a:rPr>
              <a:t>Bullets are the most efficient way of presenting information in a precise manner . HTML supports various elements to create list for displaying items inn a specific order .</a:t>
            </a:r>
            <a:endParaRPr lang="en-IN" sz="2000" i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2636912"/>
            <a:ext cx="70567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C0099"/>
                </a:solidFill>
              </a:rPr>
              <a:t>The types of list that HTML provides are :</a:t>
            </a:r>
          </a:p>
          <a:p>
            <a:endParaRPr lang="en-IN" dirty="0"/>
          </a:p>
          <a:p>
            <a:r>
              <a:rPr lang="en-IN" dirty="0" smtClean="0"/>
              <a:t>      </a:t>
            </a:r>
            <a:r>
              <a:rPr lang="en-IN" sz="2800" b="1" dirty="0" smtClean="0">
                <a:solidFill>
                  <a:srgbClr val="FF3300"/>
                </a:solidFill>
              </a:rPr>
              <a:t>Unordered List </a:t>
            </a:r>
          </a:p>
          <a:p>
            <a:r>
              <a:rPr lang="en-IN" sz="2800" b="1" dirty="0" smtClean="0">
                <a:solidFill>
                  <a:srgbClr val="FF3300"/>
                </a:solidFill>
              </a:rPr>
              <a:t>    Ordered List </a:t>
            </a:r>
          </a:p>
          <a:p>
            <a:r>
              <a:rPr lang="en-IN" sz="2800" b="1" dirty="0" smtClean="0">
                <a:solidFill>
                  <a:srgbClr val="FF3300"/>
                </a:solidFill>
              </a:rPr>
              <a:t>    Definition List </a:t>
            </a:r>
          </a:p>
          <a:p>
            <a:r>
              <a:rPr lang="en-IN" sz="2800" b="1" dirty="0" smtClean="0">
                <a:solidFill>
                  <a:srgbClr val="FF3300"/>
                </a:solidFill>
              </a:rPr>
              <a:t>    Directory List</a:t>
            </a:r>
          </a:p>
          <a:p>
            <a:r>
              <a:rPr lang="en-IN" sz="2800" b="1" dirty="0" smtClean="0">
                <a:solidFill>
                  <a:srgbClr val="FF3300"/>
                </a:solidFill>
              </a:rPr>
              <a:t>    Menu List </a:t>
            </a:r>
            <a:endParaRPr lang="en-IN" sz="2800" b="1" dirty="0">
              <a:solidFill>
                <a:srgbClr val="FF33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2464" y="3356992"/>
            <a:ext cx="225160" cy="21602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2" y="3744359"/>
            <a:ext cx="3476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1" y="4149080"/>
            <a:ext cx="3476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0" y="4581128"/>
            <a:ext cx="3476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12" y="5013176"/>
            <a:ext cx="3476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1663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Arial Rounded MT Bold" pitchFamily="34" charset="0"/>
              </a:rPr>
              <a:t>&lt;UL&gt; UNORDERED LIST </a:t>
            </a:r>
            <a:endParaRPr lang="en-IN" sz="36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</a:rPr>
              <a:t>The unordered list is used when the list of items are not to be displayed in any particular order . The browser will display the bullets before the list of items . The list begins and ends with &lt;</a:t>
            </a:r>
            <a:r>
              <a:rPr lang="en-IN" sz="2000" dirty="0" err="1" smtClean="0">
                <a:solidFill>
                  <a:srgbClr val="002060"/>
                </a:solidFill>
              </a:rPr>
              <a:t>ul</a:t>
            </a:r>
            <a:r>
              <a:rPr lang="en-IN" sz="2000" dirty="0" smtClean="0">
                <a:solidFill>
                  <a:srgbClr val="002060"/>
                </a:solidFill>
              </a:rPr>
              <a:t>&gt; and &lt;/</a:t>
            </a:r>
            <a:r>
              <a:rPr lang="en-IN" sz="2000" dirty="0" err="1" smtClean="0">
                <a:solidFill>
                  <a:srgbClr val="002060"/>
                </a:solidFill>
              </a:rPr>
              <a:t>ul</a:t>
            </a:r>
            <a:r>
              <a:rPr lang="en-IN" sz="2000" dirty="0" smtClean="0">
                <a:solidFill>
                  <a:srgbClr val="002060"/>
                </a:solidFill>
              </a:rPr>
              <a:t>&gt; tags respectively .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1740" y="245578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Arial Rounded MT Bold" pitchFamily="34" charset="0"/>
              </a:rPr>
              <a:t>&lt;LI&gt; LIST ITEM </a:t>
            </a:r>
            <a:endParaRPr lang="en-IN" sz="3600" b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5"/>
            <a:ext cx="80648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To display listed items contained in any of the two list types i.e., Unordered and Ordered list , each item in the list is marked using &lt;li&gt; tag . The &lt;li&gt; tag is an empty element that does not require a closing tag.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FF0000"/>
                </a:solidFill>
              </a:rPr>
              <a:t>1. </a:t>
            </a:r>
            <a:r>
              <a:rPr lang="en-IN" dirty="0" smtClean="0"/>
              <a:t>To make an unordered list , type &lt;</a:t>
            </a:r>
            <a:r>
              <a:rPr lang="en-IN" dirty="0" err="1" smtClean="0"/>
              <a:t>ul</a:t>
            </a:r>
            <a:r>
              <a:rPr lang="en-IN" dirty="0" smtClean="0"/>
              <a:t>&gt; before the list 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2. </a:t>
            </a:r>
            <a:r>
              <a:rPr lang="en-IN" dirty="0" smtClean="0"/>
              <a:t>Enter the &lt;li&gt; (list items) tag followed by the individual item 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3. </a:t>
            </a:r>
            <a:r>
              <a:rPr lang="en-IN" dirty="0" smtClean="0"/>
              <a:t>At the end of the entire list , type &lt;/</a:t>
            </a:r>
            <a:r>
              <a:rPr lang="en-IN" dirty="0" err="1" smtClean="0"/>
              <a:t>ul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5598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&lt;!DOCTYPE html&gt;</a:t>
            </a:r>
          </a:p>
          <a:p>
            <a:r>
              <a:rPr lang="en-IN" sz="1600" dirty="0" smtClean="0"/>
              <a:t>&lt;html </a:t>
            </a:r>
            <a:r>
              <a:rPr lang="en-IN" sz="1600" dirty="0" err="1" smtClean="0"/>
              <a:t>lang</a:t>
            </a:r>
            <a:r>
              <a:rPr lang="en-IN" sz="1600" dirty="0" smtClean="0"/>
              <a:t>="en"&gt;</a:t>
            </a:r>
          </a:p>
          <a:p>
            <a:r>
              <a:rPr lang="en-IN" sz="1600" dirty="0" smtClean="0"/>
              <a:t>&lt;head&gt;</a:t>
            </a:r>
          </a:p>
          <a:p>
            <a:r>
              <a:rPr lang="en-IN" sz="1600" dirty="0" smtClean="0"/>
              <a:t>    &lt;title&gt;INSERTING LIST &lt;/title&gt;</a:t>
            </a:r>
          </a:p>
          <a:p>
            <a:r>
              <a:rPr lang="en-IN" sz="1600" dirty="0" smtClean="0"/>
              <a:t>&lt;/head&gt;</a:t>
            </a:r>
          </a:p>
          <a:p>
            <a:r>
              <a:rPr lang="en-IN" sz="1600" dirty="0" smtClean="0"/>
              <a:t>&lt;body&gt;</a:t>
            </a:r>
          </a:p>
          <a:p>
            <a:r>
              <a:rPr lang="en-IN" sz="1600" dirty="0" smtClean="0"/>
              <a:t>    &lt;h3&gt;Benefits of positive Attitude &lt;/h3&gt;</a:t>
            </a:r>
          </a:p>
          <a:p>
            <a:r>
              <a:rPr lang="en-IN" sz="1600" dirty="0" smtClean="0"/>
              <a:t>    &lt;</a:t>
            </a:r>
            <a:r>
              <a:rPr lang="en-IN" sz="1600" dirty="0" err="1" smtClean="0"/>
              <a:t>ul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        &lt;li&gt;Increase Productivity &lt;/li&gt;</a:t>
            </a:r>
          </a:p>
          <a:p>
            <a:r>
              <a:rPr lang="en-IN" sz="1600" dirty="0" smtClean="0"/>
              <a:t>        &lt;li&gt;</a:t>
            </a:r>
            <a:r>
              <a:rPr lang="en-IN" sz="1600" dirty="0" err="1" smtClean="0"/>
              <a:t>Inproves</a:t>
            </a:r>
            <a:r>
              <a:rPr lang="en-IN" sz="1600" dirty="0" smtClean="0"/>
              <a:t> Quality &lt;/li&gt;</a:t>
            </a:r>
          </a:p>
          <a:p>
            <a:r>
              <a:rPr lang="en-IN" sz="1600" dirty="0" smtClean="0"/>
              <a:t>        &lt;li&gt;Faster Team Work&lt;/li&gt;</a:t>
            </a:r>
          </a:p>
          <a:p>
            <a:r>
              <a:rPr lang="en-IN" sz="1600" dirty="0" smtClean="0"/>
              <a:t>        &lt;li&gt;Breeds Loyalty &lt;/li&gt;</a:t>
            </a:r>
          </a:p>
          <a:p>
            <a:r>
              <a:rPr lang="en-IN" sz="1600" dirty="0" smtClean="0"/>
              <a:t>        &lt;li&gt;Makes for a pleasing personality&lt;/li&gt;</a:t>
            </a:r>
          </a:p>
          <a:p>
            <a:r>
              <a:rPr lang="en-IN" sz="1600" dirty="0" smtClean="0"/>
              <a:t>    &lt;/</a:t>
            </a:r>
            <a:r>
              <a:rPr lang="en-IN" sz="1600" dirty="0" err="1" smtClean="0"/>
              <a:t>ul</a:t>
            </a:r>
            <a:r>
              <a:rPr lang="en-IN" sz="1600" dirty="0" smtClean="0"/>
              <a:t>&gt;</a:t>
            </a:r>
          </a:p>
          <a:p>
            <a:r>
              <a:rPr lang="en-IN" sz="1600" dirty="0" smtClean="0"/>
              <a:t>&lt;/body&gt;</a:t>
            </a:r>
          </a:p>
          <a:p>
            <a:r>
              <a:rPr lang="en-IN" sz="1600" dirty="0" smtClean="0"/>
              <a:t>&lt;/html&gt;</a:t>
            </a:r>
            <a:endParaRPr lang="en-IN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94475"/>
            <a:ext cx="5354816" cy="344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8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237832"/>
            <a:ext cx="75323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Arial Rounded MT Bold" pitchFamily="34" charset="0"/>
              </a:rPr>
              <a:t>UL ELEMENT – TYPE ATTRIBUTE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17311" y="1340768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 “type” attribute specifies the type of bullet that can be used with &lt;</a:t>
            </a:r>
            <a:r>
              <a:rPr lang="en-IN" sz="2000" dirty="0" err="1" smtClean="0"/>
              <a:t>ul</a:t>
            </a:r>
            <a:r>
              <a:rPr lang="en-IN" sz="2000" dirty="0" smtClean="0"/>
              <a:t>&gt; tag . Three values that can be defined with &lt;</a:t>
            </a:r>
            <a:r>
              <a:rPr lang="en-IN" sz="2000" dirty="0" err="1" smtClean="0"/>
              <a:t>ul</a:t>
            </a:r>
            <a:r>
              <a:rPr lang="en-IN" sz="2000" dirty="0" smtClean="0"/>
              <a:t>&gt; tag are disc , square and circle . Default value for &lt;</a:t>
            </a:r>
            <a:r>
              <a:rPr lang="en-IN" sz="2000" dirty="0" err="1" smtClean="0"/>
              <a:t>ul</a:t>
            </a:r>
            <a:r>
              <a:rPr lang="en-IN" sz="2000" dirty="0" smtClean="0"/>
              <a:t>&gt; tag is </a:t>
            </a:r>
            <a:r>
              <a:rPr lang="en-IN" sz="2000" b="1" dirty="0" smtClean="0">
                <a:solidFill>
                  <a:srgbClr val="FF0000"/>
                </a:solidFill>
              </a:rPr>
              <a:t>disc</a:t>
            </a:r>
            <a:r>
              <a:rPr lang="en-IN" sz="2000" dirty="0" smtClean="0"/>
              <a:t> .</a:t>
            </a:r>
            <a:endParaRPr lang="en-IN" sz="2000" dirty="0"/>
          </a:p>
        </p:txBody>
      </p:sp>
      <p:sp>
        <p:nvSpPr>
          <p:cNvPr id="5" name="Oval 4"/>
          <p:cNvSpPr/>
          <p:nvPr/>
        </p:nvSpPr>
        <p:spPr>
          <a:xfrm>
            <a:off x="1619672" y="3068960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620920" y="383819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20920" y="4581128"/>
            <a:ext cx="288032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339752" y="302831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DISC         ----        Specifies a filled circle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3818612"/>
            <a:ext cx="580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CIRCLE    ----        Specifies a non-filled circle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339752" y="451402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SQUARE   ----       Specifies a filled square bullet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4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2020"/>
            <a:ext cx="55263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&lt;!DOCTYPE html&gt;</a:t>
            </a:r>
          </a:p>
          <a:p>
            <a:r>
              <a:rPr lang="en-IN" sz="1600" dirty="0"/>
              <a:t>&lt;html </a:t>
            </a:r>
            <a:r>
              <a:rPr lang="en-IN" sz="1600" dirty="0" err="1"/>
              <a:t>lang</a:t>
            </a:r>
            <a:r>
              <a:rPr lang="en-IN" sz="1600" dirty="0"/>
              <a:t>="en"&gt;</a:t>
            </a:r>
          </a:p>
          <a:p>
            <a:r>
              <a:rPr lang="en-IN" sz="1600" dirty="0"/>
              <a:t>&lt;head&gt;</a:t>
            </a:r>
          </a:p>
          <a:p>
            <a:r>
              <a:rPr lang="en-IN" sz="1600" dirty="0"/>
              <a:t>    &lt;title&gt;INSERTING LIST &lt;/title&gt;</a:t>
            </a:r>
          </a:p>
          <a:p>
            <a:r>
              <a:rPr lang="en-IN" sz="1600" dirty="0"/>
              <a:t>&lt;/head&gt;</a:t>
            </a:r>
          </a:p>
          <a:p>
            <a:r>
              <a:rPr lang="en-IN" sz="1600" dirty="0"/>
              <a:t>&lt;body&gt;</a:t>
            </a:r>
          </a:p>
          <a:p>
            <a:r>
              <a:rPr lang="en-IN" sz="1600" dirty="0"/>
              <a:t>    &lt;h3&gt;Benefits of positive Attitude &lt;/h3&gt;</a:t>
            </a:r>
          </a:p>
          <a:p>
            <a:r>
              <a:rPr lang="en-IN" sz="1600" dirty="0"/>
              <a:t>    &lt;</a:t>
            </a:r>
            <a:r>
              <a:rPr lang="en-IN" sz="1600" dirty="0" err="1"/>
              <a:t>ul</a:t>
            </a:r>
            <a:r>
              <a:rPr lang="en-IN" sz="1600" dirty="0"/>
              <a:t> type="square" &gt;</a:t>
            </a:r>
          </a:p>
          <a:p>
            <a:r>
              <a:rPr lang="en-IN" sz="1600" dirty="0"/>
              <a:t>        &lt;li&gt;Increase Productivity &lt;/li&gt;</a:t>
            </a:r>
          </a:p>
          <a:p>
            <a:r>
              <a:rPr lang="en-IN" sz="1600" dirty="0"/>
              <a:t>        &lt;</a:t>
            </a:r>
            <a:r>
              <a:rPr lang="en-IN" sz="1600" dirty="0" smtClean="0"/>
              <a:t>li&gt;</a:t>
            </a:r>
            <a:r>
              <a:rPr lang="en-IN" sz="1600" dirty="0" err="1" smtClean="0"/>
              <a:t>Inproves</a:t>
            </a:r>
            <a:r>
              <a:rPr lang="en-IN" sz="1600" dirty="0"/>
              <a:t> Quality &lt;/li&gt;</a:t>
            </a:r>
          </a:p>
          <a:p>
            <a:r>
              <a:rPr lang="en-IN" sz="1600" dirty="0"/>
              <a:t>        &lt;li&gt;Faster Team Work&lt;/li&gt;</a:t>
            </a:r>
          </a:p>
          <a:p>
            <a:r>
              <a:rPr lang="en-IN" sz="1600" dirty="0"/>
              <a:t>        &lt;li&gt;Breeds Loyalty &lt;/li&gt;</a:t>
            </a:r>
          </a:p>
          <a:p>
            <a:r>
              <a:rPr lang="en-IN" sz="1600" dirty="0"/>
              <a:t>        &lt;li&gt;Makes for a pleasing personality&lt;/li&gt;</a:t>
            </a:r>
          </a:p>
          <a:p>
            <a:r>
              <a:rPr lang="en-IN" sz="1600" dirty="0"/>
              <a:t>    &lt;/</a:t>
            </a:r>
            <a:r>
              <a:rPr lang="en-IN" sz="1600" dirty="0" err="1"/>
              <a:t>ul</a:t>
            </a:r>
            <a:r>
              <a:rPr lang="en-IN" sz="1600" dirty="0"/>
              <a:t>&gt;</a:t>
            </a:r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5406305" cy="343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4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1680" y="188640"/>
            <a:ext cx="5238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600" b="1" dirty="0" smtClean="0">
                <a:solidFill>
                  <a:srgbClr val="C00000"/>
                </a:solidFill>
                <a:latin typeface="Arial Rounded MT Bold" pitchFamily="34" charset="0"/>
              </a:rPr>
              <a:t>&lt;OL</a:t>
            </a:r>
            <a:r>
              <a:rPr lang="en-IN" sz="3600" b="1" dirty="0">
                <a:solidFill>
                  <a:srgbClr val="C00000"/>
                </a:solidFill>
                <a:latin typeface="Arial Rounded MT Bold" pitchFamily="34" charset="0"/>
              </a:rPr>
              <a:t>&gt; </a:t>
            </a:r>
            <a:r>
              <a:rPr lang="en-IN" sz="3600" b="1" dirty="0" smtClean="0">
                <a:solidFill>
                  <a:srgbClr val="C00000"/>
                </a:solidFill>
                <a:latin typeface="Arial Rounded MT Bold" pitchFamily="34" charset="0"/>
              </a:rPr>
              <a:t>ORDERED </a:t>
            </a:r>
            <a:r>
              <a:rPr lang="en-IN" sz="3600" b="1" dirty="0">
                <a:solidFill>
                  <a:srgbClr val="C00000"/>
                </a:solidFill>
                <a:latin typeface="Arial Rounded MT Bold" pitchFamily="34" charset="0"/>
              </a:rPr>
              <a:t>LIST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119675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ordered list is used to display the list of items in a specific order . By default , numbers are displayed in a web browser when an ordered list is used but the style can be changed using the </a:t>
            </a:r>
            <a:r>
              <a:rPr lang="en-US" b="1" dirty="0" smtClean="0">
                <a:solidFill>
                  <a:srgbClr val="336600"/>
                </a:solidFill>
              </a:rPr>
              <a:t>Type</a:t>
            </a:r>
            <a:r>
              <a:rPr lang="en-US" dirty="0" smtClean="0"/>
              <a:t> attribute . To specify the item , Value attribute is used . Ordered list automatically starts with the number 1, but you can start the list with a different number using </a:t>
            </a:r>
            <a:r>
              <a:rPr lang="en-US" b="1" dirty="0" smtClean="0">
                <a:solidFill>
                  <a:srgbClr val="336600"/>
                </a:solidFill>
              </a:rPr>
              <a:t>Start</a:t>
            </a:r>
            <a:r>
              <a:rPr lang="en-US" dirty="0" smtClean="0"/>
              <a:t> attribute .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0" y="3356992"/>
            <a:ext cx="736367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8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74888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&lt;!DOCTYPE html&gt;</a:t>
            </a:r>
          </a:p>
          <a:p>
            <a:r>
              <a:rPr lang="en-IN" sz="1400" dirty="0"/>
              <a:t>&lt;html </a:t>
            </a:r>
            <a:r>
              <a:rPr lang="en-IN" sz="1400" dirty="0" err="1"/>
              <a:t>lang</a:t>
            </a:r>
            <a:r>
              <a:rPr lang="en-IN" sz="1400" dirty="0"/>
              <a:t>="en"&gt;</a:t>
            </a:r>
          </a:p>
          <a:p>
            <a:r>
              <a:rPr lang="en-IN" sz="1400" dirty="0"/>
              <a:t>&lt;head&gt;</a:t>
            </a:r>
          </a:p>
          <a:p>
            <a:r>
              <a:rPr lang="en-IN" sz="1400" dirty="0"/>
              <a:t>    &lt;title&gt;Ordered List&lt;/title&gt;</a:t>
            </a:r>
          </a:p>
          <a:p>
            <a:r>
              <a:rPr lang="en-IN" sz="1400" dirty="0"/>
              <a:t>&lt;/head&gt;</a:t>
            </a:r>
          </a:p>
          <a:p>
            <a:r>
              <a:rPr lang="en-IN" sz="1400" dirty="0"/>
              <a:t>&lt;body&gt;</a:t>
            </a:r>
          </a:p>
          <a:p>
            <a:r>
              <a:rPr lang="en-IN" sz="1400" dirty="0"/>
              <a:t>    &lt;h3&gt;Desires become strong when they are supported by : &lt;/h3&gt;</a:t>
            </a:r>
          </a:p>
          <a:p>
            <a:r>
              <a:rPr lang="en-IN" sz="1400" dirty="0"/>
              <a:t>    &lt;</a:t>
            </a:r>
            <a:r>
              <a:rPr lang="en-IN" sz="1400" dirty="0" err="1"/>
              <a:t>ol</a:t>
            </a:r>
            <a:r>
              <a:rPr lang="en-IN" sz="1400" dirty="0"/>
              <a:t> type="i" start="3"&gt;</a:t>
            </a:r>
          </a:p>
          <a:p>
            <a:r>
              <a:rPr lang="en-IN" sz="1400" dirty="0"/>
              <a:t>        &lt;li&gt;Direction&lt;/li&gt;</a:t>
            </a:r>
          </a:p>
          <a:p>
            <a:r>
              <a:rPr lang="en-IN" sz="1400" dirty="0"/>
              <a:t>        &lt;li&gt;Dedication&lt;/li&gt;</a:t>
            </a:r>
          </a:p>
          <a:p>
            <a:r>
              <a:rPr lang="en-IN" sz="1400" dirty="0"/>
              <a:t>        &lt;li&gt;Determination&lt;/li&gt;</a:t>
            </a:r>
          </a:p>
          <a:p>
            <a:r>
              <a:rPr lang="en-IN" sz="1400" dirty="0"/>
              <a:t>        &lt;li&gt;Discipline&lt;/li&gt;</a:t>
            </a:r>
          </a:p>
          <a:p>
            <a:r>
              <a:rPr lang="en-IN" sz="1400" dirty="0"/>
              <a:t>        &lt;li&gt;Deadline&lt;/li&gt;</a:t>
            </a:r>
          </a:p>
          <a:p>
            <a:r>
              <a:rPr lang="en-IN" sz="1400" dirty="0"/>
              <a:t>    &lt;/</a:t>
            </a:r>
            <a:r>
              <a:rPr lang="en-IN" sz="1400" dirty="0" err="1"/>
              <a:t>ol</a:t>
            </a:r>
            <a:r>
              <a:rPr lang="en-IN" sz="1400" dirty="0"/>
              <a:t>&gt;</a:t>
            </a:r>
          </a:p>
          <a:p>
            <a:r>
              <a:rPr lang="en-IN" sz="1400" dirty="0"/>
              <a:t>&lt;/body&gt;</a:t>
            </a:r>
          </a:p>
          <a:p>
            <a:r>
              <a:rPr lang="en-IN" sz="1400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5151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90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7744" y="188640"/>
            <a:ext cx="4152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Arial Rounded MT Bold" pitchFamily="34" charset="0"/>
              </a:rPr>
              <a:t>DEFINITION </a:t>
            </a:r>
            <a:r>
              <a:rPr lang="en-IN" sz="3600" b="1" dirty="0">
                <a:solidFill>
                  <a:srgbClr val="C00000"/>
                </a:solidFill>
                <a:latin typeface="Arial Rounded MT Bold" pitchFamily="34" charset="0"/>
              </a:rPr>
              <a:t>LIST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definition list &lt;dl&gt; is used to present a list of definitions for terms . It consists of pairs of </a:t>
            </a:r>
            <a:r>
              <a:rPr lang="en-US" dirty="0" err="1" smtClean="0"/>
              <a:t>dt</a:t>
            </a:r>
            <a:r>
              <a:rPr lang="en-US" dirty="0" smtClean="0"/>
              <a:t> and </a:t>
            </a:r>
            <a:r>
              <a:rPr lang="en-US" dirty="0" err="1" smtClean="0"/>
              <a:t>dd</a:t>
            </a:r>
            <a:r>
              <a:rPr lang="en-US" dirty="0" smtClean="0"/>
              <a:t> elements . &lt;</a:t>
            </a:r>
            <a:r>
              <a:rPr lang="en-US" dirty="0" err="1" smtClean="0"/>
              <a:t>dt</a:t>
            </a:r>
            <a:r>
              <a:rPr lang="en-US" dirty="0" smtClean="0"/>
              <a:t>&gt; element is used to define the term part and &lt;</a:t>
            </a:r>
            <a:r>
              <a:rPr lang="en-US" dirty="0" err="1" smtClean="0"/>
              <a:t>dd</a:t>
            </a:r>
            <a:r>
              <a:rPr lang="en-US" dirty="0" smtClean="0"/>
              <a:t>&gt; stands for definition description . A definition list starts and ends with a &lt;dl&gt; tag . 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40553" y="2253065"/>
            <a:ext cx="660648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dirty="0"/>
              <a:t>&lt;!DOCTYPE html&gt;</a:t>
            </a:r>
          </a:p>
          <a:p>
            <a:r>
              <a:rPr lang="en-IN" sz="1700" dirty="0"/>
              <a:t>&lt;html </a:t>
            </a:r>
            <a:r>
              <a:rPr lang="en-IN" sz="1700" dirty="0" err="1"/>
              <a:t>lang</a:t>
            </a:r>
            <a:r>
              <a:rPr lang="en-IN" sz="1700" dirty="0"/>
              <a:t>="en"&gt;</a:t>
            </a:r>
          </a:p>
          <a:p>
            <a:r>
              <a:rPr lang="en-IN" sz="1700" dirty="0"/>
              <a:t>&lt;head&gt;</a:t>
            </a:r>
          </a:p>
          <a:p>
            <a:r>
              <a:rPr lang="en-IN" sz="1700" dirty="0"/>
              <a:t>    &lt;title&gt;Definition List&lt;/title&gt;</a:t>
            </a:r>
          </a:p>
          <a:p>
            <a:r>
              <a:rPr lang="en-IN" sz="1700" dirty="0"/>
              <a:t>&lt;/head&gt;</a:t>
            </a:r>
          </a:p>
          <a:p>
            <a:r>
              <a:rPr lang="en-IN" sz="1700" dirty="0"/>
              <a:t>&lt;body&gt;</a:t>
            </a:r>
          </a:p>
          <a:p>
            <a:r>
              <a:rPr lang="en-IN" sz="1700" dirty="0"/>
              <a:t>    &lt;h3&gt;Definition List&lt;/h3&gt;</a:t>
            </a:r>
          </a:p>
          <a:p>
            <a:r>
              <a:rPr lang="en-IN" sz="1700" dirty="0"/>
              <a:t>    &lt;dl&gt;</a:t>
            </a:r>
          </a:p>
          <a:p>
            <a:r>
              <a:rPr lang="en-IN" sz="1700" dirty="0"/>
              <a:t>        &lt;</a:t>
            </a:r>
            <a:r>
              <a:rPr lang="en-IN" sz="1700" dirty="0" err="1"/>
              <a:t>dt</a:t>
            </a:r>
            <a:r>
              <a:rPr lang="en-IN" sz="1700" dirty="0"/>
              <a:t>&gt;Cascading Style Sheets&lt;/</a:t>
            </a:r>
            <a:r>
              <a:rPr lang="en-IN" sz="1700" dirty="0" err="1"/>
              <a:t>dt</a:t>
            </a:r>
            <a:r>
              <a:rPr lang="en-IN" sz="1700" dirty="0"/>
              <a:t>&gt;</a:t>
            </a:r>
          </a:p>
          <a:p>
            <a:r>
              <a:rPr lang="en-IN" sz="1700" dirty="0"/>
              <a:t>        &lt;</a:t>
            </a:r>
            <a:r>
              <a:rPr lang="en-IN" sz="1700" dirty="0" err="1"/>
              <a:t>dd</a:t>
            </a:r>
            <a:r>
              <a:rPr lang="en-IN" sz="1700" dirty="0"/>
              <a:t>&gt;Style sheets are used to provide presentational suggestions .&lt;/</a:t>
            </a:r>
            <a:r>
              <a:rPr lang="en-IN" sz="1700" dirty="0" err="1"/>
              <a:t>dd</a:t>
            </a:r>
            <a:r>
              <a:rPr lang="en-IN" sz="1700" dirty="0"/>
              <a:t>&gt;</a:t>
            </a:r>
          </a:p>
          <a:p>
            <a:r>
              <a:rPr lang="en-IN" sz="1700" dirty="0"/>
              <a:t>        &lt;</a:t>
            </a:r>
            <a:r>
              <a:rPr lang="en-IN" sz="1700" dirty="0" err="1"/>
              <a:t>dt</a:t>
            </a:r>
            <a:r>
              <a:rPr lang="en-IN" sz="1700" dirty="0"/>
              <a:t>&gt;Content Management&lt;/</a:t>
            </a:r>
            <a:r>
              <a:rPr lang="en-IN" sz="1700" dirty="0" err="1"/>
              <a:t>dt</a:t>
            </a:r>
            <a:r>
              <a:rPr lang="en-IN" sz="1700" dirty="0"/>
              <a:t>&gt;</a:t>
            </a:r>
          </a:p>
          <a:p>
            <a:r>
              <a:rPr lang="en-IN" sz="1700" dirty="0"/>
              <a:t>        &lt;</a:t>
            </a:r>
            <a:r>
              <a:rPr lang="en-IN" sz="1700" dirty="0" err="1"/>
              <a:t>dd</a:t>
            </a:r>
            <a:r>
              <a:rPr lang="en-IN" sz="1700" dirty="0"/>
              <a:t>&gt;Process of collecting , managing and publishing content to media .&lt;/</a:t>
            </a:r>
            <a:r>
              <a:rPr lang="en-IN" sz="1700" dirty="0" err="1"/>
              <a:t>dd</a:t>
            </a:r>
            <a:r>
              <a:rPr lang="en-IN" sz="1700" dirty="0"/>
              <a:t>&gt;</a:t>
            </a:r>
          </a:p>
          <a:p>
            <a:r>
              <a:rPr lang="en-IN" sz="1700" dirty="0"/>
              <a:t>    &lt;/dl&gt;</a:t>
            </a:r>
          </a:p>
          <a:p>
            <a:r>
              <a:rPr lang="en-IN" sz="1700" dirty="0"/>
              <a:t>&lt;/body&gt;</a:t>
            </a:r>
          </a:p>
          <a:p>
            <a:r>
              <a:rPr lang="en-IN" sz="17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3086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151</TotalTime>
  <Words>808</Words>
  <Application>Microsoft Office PowerPoint</Application>
  <PresentationFormat>On-screen Show (4:3)</PresentationFormat>
  <Paragraphs>150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</dc:creator>
  <cp:lastModifiedBy>RUCHI</cp:lastModifiedBy>
  <cp:revision>18</cp:revision>
  <dcterms:created xsi:type="dcterms:W3CDTF">2021-06-30T12:33:20Z</dcterms:created>
  <dcterms:modified xsi:type="dcterms:W3CDTF">2021-07-02T09:39:54Z</dcterms:modified>
</cp:coreProperties>
</file>