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62" r:id="rId6"/>
    <p:sldId id="276" r:id="rId7"/>
    <p:sldId id="264" r:id="rId8"/>
    <p:sldId id="271" r:id="rId9"/>
    <p:sldId id="272" r:id="rId10"/>
    <p:sldId id="267" r:id="rId11"/>
    <p:sldId id="270" r:id="rId12"/>
    <p:sldId id="263" r:id="rId13"/>
    <p:sldId id="274"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5" Type="http://schemas.openxmlformats.org/officeDocument/2006/relationships/image" Target="../media/image17.tmp"/><Relationship Id="rId4" Type="http://schemas.openxmlformats.org/officeDocument/2006/relationships/image" Target="../media/image16.tmp"/></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2"/>
            <a:ext cx="9279256" cy="2479675"/>
          </a:xfrm>
        </p:spPr>
        <p:txBody>
          <a:bodyPr>
            <a:normAutofit fontScale="90000"/>
          </a:bodyPr>
          <a:lstStyle/>
          <a:p>
            <a:r>
              <a:rPr lang="en-IN" b="1" dirty="0"/>
              <a:t>Hot Standby Router </a:t>
            </a:r>
            <a:r>
              <a:rPr lang="en-IN" b="1" dirty="0" smtClean="0"/>
              <a:t>Protocol (HSRP) USING CISCO PACKET TRACER</a:t>
            </a:r>
            <a:r>
              <a:rPr lang="en-IN" b="1" dirty="0"/>
              <a:t/>
            </a:r>
            <a:br>
              <a:rPr lang="en-IN" b="1" dirty="0"/>
            </a:br>
            <a:endParaRPr lang="en-IN" b="1" dirty="0"/>
          </a:p>
        </p:txBody>
      </p:sp>
      <p:sp>
        <p:nvSpPr>
          <p:cNvPr id="3" name="Subtitle 2"/>
          <p:cNvSpPr>
            <a:spLocks noGrp="1"/>
          </p:cNvSpPr>
          <p:nvPr>
            <p:ph type="subTitle" idx="1"/>
          </p:nvPr>
        </p:nvSpPr>
        <p:spPr>
          <a:xfrm>
            <a:off x="6069601" y="4424082"/>
            <a:ext cx="8791575" cy="2232212"/>
          </a:xfrm>
        </p:spPr>
        <p:txBody>
          <a:bodyPr>
            <a:normAutofit/>
          </a:bodyPr>
          <a:lstStyle/>
          <a:p>
            <a:r>
              <a:rPr lang="en-IN" dirty="0" smtClean="0"/>
              <a:t>GROUP MEMBERS-</a:t>
            </a:r>
          </a:p>
          <a:p>
            <a:r>
              <a:rPr lang="en-IN" dirty="0" smtClean="0"/>
              <a:t>SHUBHI GUPTA (RA1811004010426)</a:t>
            </a:r>
          </a:p>
          <a:p>
            <a:r>
              <a:rPr lang="en-IN" dirty="0"/>
              <a:t>VANSHIKA JUSTA (RA1811004010442)</a:t>
            </a:r>
          </a:p>
          <a:p>
            <a:r>
              <a:rPr lang="en-IN" dirty="0"/>
              <a:t>S</a:t>
            </a:r>
            <a:r>
              <a:rPr lang="en-IN" dirty="0" smtClean="0"/>
              <a:t>AGNIK ROY (RA1811004010453)</a:t>
            </a:r>
            <a:endParaRPr lang="en-IN" dirty="0"/>
          </a:p>
          <a:p>
            <a:endParaRPr lang="en-IN" dirty="0"/>
          </a:p>
        </p:txBody>
      </p:sp>
    </p:spTree>
    <p:extLst>
      <p:ext uri="{BB962C8B-B14F-4D97-AF65-F5344CB8AC3E}">
        <p14:creationId xmlns:p14="http://schemas.microsoft.com/office/powerpoint/2010/main" val="1448864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8532" y="-130628"/>
            <a:ext cx="9905999" cy="5791201"/>
          </a:xfrm>
        </p:spPr>
        <p:txBody>
          <a:bodyPr>
            <a:normAutofit/>
          </a:bodyPr>
          <a:lstStyle/>
          <a:p>
            <a:pPr marL="0" indent="0">
              <a:buNone/>
            </a:pPr>
            <a:endParaRPr lang="en-IN" sz="2200" dirty="0" smtClean="0">
              <a:latin typeface="Calibri" panose="020F0502020204030204" pitchFamily="34" charset="0"/>
              <a:cs typeface="Calibri" panose="020F0502020204030204" pitchFamily="34" charset="0"/>
            </a:endParaRPr>
          </a:p>
          <a:p>
            <a:pPr marL="0" indent="0">
              <a:buNone/>
            </a:pPr>
            <a:r>
              <a:rPr lang="en-IN" sz="2200" dirty="0" smtClean="0">
                <a:latin typeface="Calibri" panose="020F0502020204030204" pitchFamily="34" charset="0"/>
                <a:cs typeface="Calibri" panose="020F0502020204030204" pitchFamily="34" charset="0"/>
              </a:rPr>
              <a:t>Now we are going to check our configuration using “</a:t>
            </a:r>
            <a:r>
              <a:rPr lang="en-IN" sz="2200" b="1" dirty="0" smtClean="0">
                <a:latin typeface="Calibri" panose="020F0502020204030204" pitchFamily="34" charset="0"/>
                <a:cs typeface="Calibri" panose="020F0502020204030204" pitchFamily="34" charset="0"/>
              </a:rPr>
              <a:t>ping”</a:t>
            </a:r>
            <a:r>
              <a:rPr lang="en-IN" sz="2200" dirty="0" smtClean="0">
                <a:latin typeface="Calibri" panose="020F0502020204030204" pitchFamily="34" charset="0"/>
                <a:cs typeface="Calibri" panose="020F0502020204030204" pitchFamily="34" charset="0"/>
              </a:rPr>
              <a:t> and “</a:t>
            </a:r>
            <a:r>
              <a:rPr lang="en-IN" sz="2200" b="1" dirty="0" smtClean="0">
                <a:latin typeface="Calibri" panose="020F0502020204030204" pitchFamily="34" charset="0"/>
                <a:cs typeface="Calibri" panose="020F0502020204030204" pitchFamily="34" charset="0"/>
              </a:rPr>
              <a:t>tracert</a:t>
            </a:r>
            <a:r>
              <a:rPr lang="en-IN" sz="2200" dirty="0" smtClean="0">
                <a:latin typeface="Calibri" panose="020F0502020204030204" pitchFamily="34" charset="0"/>
                <a:cs typeface="Calibri" panose="020F0502020204030204" pitchFamily="34" charset="0"/>
              </a:rPr>
              <a:t>” commands</a:t>
            </a:r>
          </a:p>
          <a:p>
            <a:pPr marL="0" indent="0">
              <a:buNone/>
            </a:pPr>
            <a:r>
              <a:rPr lang="en-IN" sz="2200" dirty="0">
                <a:latin typeface="Calibri" panose="020F0502020204030204" pitchFamily="34" charset="0"/>
                <a:cs typeface="Calibri" panose="020F0502020204030204" pitchFamily="34" charset="0"/>
              </a:rPr>
              <a:t>Pinging of Server and tracing path from PC to </a:t>
            </a:r>
            <a:r>
              <a:rPr lang="en-IN" sz="2200" dirty="0" smtClean="0">
                <a:latin typeface="Calibri" panose="020F0502020204030204" pitchFamily="34" charset="0"/>
                <a:cs typeface="Calibri" panose="020F0502020204030204" pitchFamily="34" charset="0"/>
              </a:rPr>
              <a:t>Server</a:t>
            </a:r>
          </a:p>
          <a:p>
            <a:pPr marL="0" indent="0">
              <a:buNone/>
            </a:pPr>
            <a:endParaRPr lang="en-IN" sz="2200" dirty="0">
              <a:latin typeface="Calibri" panose="020F0502020204030204" pitchFamily="34" charset="0"/>
              <a:cs typeface="Calibri" panose="020F0502020204030204"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1" y="2403119"/>
            <a:ext cx="5943600" cy="3912093"/>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228" y="2403119"/>
            <a:ext cx="5190469" cy="3912093"/>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1" y="1849374"/>
            <a:ext cx="11416936" cy="553745"/>
          </a:xfrm>
          <a:prstGeom prst="rect">
            <a:avLst/>
          </a:prstGeom>
        </p:spPr>
      </p:pic>
    </p:spTree>
    <p:extLst>
      <p:ext uri="{BB962C8B-B14F-4D97-AF65-F5344CB8AC3E}">
        <p14:creationId xmlns:p14="http://schemas.microsoft.com/office/powerpoint/2010/main" val="3699673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8532" y="-130628"/>
            <a:ext cx="9905999" cy="5791201"/>
          </a:xfrm>
        </p:spPr>
        <p:txBody>
          <a:bodyPr>
            <a:normAutofit/>
          </a:bodyPr>
          <a:lstStyle/>
          <a:p>
            <a:pPr marL="0" indent="0">
              <a:buNone/>
            </a:pPr>
            <a:endParaRPr lang="en-IN" sz="2200" dirty="0" smtClean="0">
              <a:latin typeface="Calibri" panose="020F0502020204030204" pitchFamily="34" charset="0"/>
              <a:cs typeface="Calibri" panose="020F0502020204030204" pitchFamily="34" charset="0"/>
            </a:endParaRPr>
          </a:p>
          <a:p>
            <a:pPr marL="0" indent="0">
              <a:buNone/>
            </a:pPr>
            <a:endParaRPr lang="en-IN" sz="2200" dirty="0" smtClean="0">
              <a:latin typeface="Calibri" panose="020F0502020204030204" pitchFamily="34" charset="0"/>
              <a:cs typeface="Calibri" panose="020F0502020204030204" pitchFamily="34" charset="0"/>
            </a:endParaRPr>
          </a:p>
          <a:p>
            <a:pPr marL="0" indent="0">
              <a:buNone/>
            </a:pPr>
            <a:r>
              <a:rPr lang="en-IN" sz="2200" dirty="0" smtClean="0">
                <a:latin typeface="Calibri" panose="020F0502020204030204" pitchFamily="34" charset="0"/>
                <a:cs typeface="Calibri" panose="020F0502020204030204" pitchFamily="34" charset="0"/>
              </a:rPr>
              <a:t>Pinging </a:t>
            </a:r>
            <a:r>
              <a:rPr lang="en-IN" sz="2200" dirty="0">
                <a:latin typeface="Calibri" panose="020F0502020204030204" pitchFamily="34" charset="0"/>
                <a:cs typeface="Calibri" panose="020F0502020204030204" pitchFamily="34" charset="0"/>
              </a:rPr>
              <a:t>of </a:t>
            </a:r>
            <a:r>
              <a:rPr lang="en-IN" sz="2200" dirty="0" smtClean="0">
                <a:latin typeface="Calibri" panose="020F0502020204030204" pitchFamily="34" charset="0"/>
                <a:cs typeface="Calibri" panose="020F0502020204030204" pitchFamily="34" charset="0"/>
              </a:rPr>
              <a:t>PC </a:t>
            </a:r>
            <a:r>
              <a:rPr lang="en-IN" sz="2200" dirty="0">
                <a:latin typeface="Calibri" panose="020F0502020204030204" pitchFamily="34" charset="0"/>
                <a:cs typeface="Calibri" panose="020F0502020204030204" pitchFamily="34" charset="0"/>
              </a:rPr>
              <a:t>and tracing path from </a:t>
            </a:r>
            <a:r>
              <a:rPr lang="en-IN" sz="2200" dirty="0" smtClean="0">
                <a:latin typeface="Calibri" panose="020F0502020204030204" pitchFamily="34" charset="0"/>
                <a:cs typeface="Calibri" panose="020F0502020204030204" pitchFamily="34" charset="0"/>
              </a:rPr>
              <a:t>Server to PC </a:t>
            </a:r>
          </a:p>
          <a:p>
            <a:pPr marL="0" indent="0">
              <a:buNone/>
            </a:pPr>
            <a:endParaRPr lang="en-IN" sz="2200" dirty="0">
              <a:latin typeface="Calibri" panose="020F0502020204030204" pitchFamily="34" charset="0"/>
              <a:cs typeface="Calibri" panose="020F0502020204030204" pitchFamily="34"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08" y="1923983"/>
            <a:ext cx="5763722" cy="4084931"/>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171" y="2029364"/>
            <a:ext cx="5826035" cy="4005676"/>
          </a:xfrm>
          <a:prstGeom prst="rect">
            <a:avLst/>
          </a:prstGeom>
        </p:spPr>
      </p:pic>
    </p:spTree>
    <p:extLst>
      <p:ext uri="{BB962C8B-B14F-4D97-AF65-F5344CB8AC3E}">
        <p14:creationId xmlns:p14="http://schemas.microsoft.com/office/powerpoint/2010/main" val="2760000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05394" y="263933"/>
            <a:ext cx="10659292" cy="1734684"/>
          </a:xfrm>
        </p:spPr>
        <p:txBody>
          <a:bodyPr>
            <a:normAutofit/>
          </a:bodyPr>
          <a:lstStyle/>
          <a:p>
            <a:pPr marL="0" indent="0">
              <a:buNone/>
            </a:pPr>
            <a:r>
              <a:rPr lang="en-US" sz="2200" dirty="0" smtClean="0">
                <a:latin typeface="Calibri" panose="020F0502020204030204" pitchFamily="34" charset="0"/>
                <a:cs typeface="Calibri" panose="020F0502020204030204" pitchFamily="34" charset="0"/>
              </a:rPr>
              <a:t>We </a:t>
            </a:r>
            <a:r>
              <a:rPr lang="en-US" sz="2200" dirty="0">
                <a:latin typeface="Calibri" panose="020F0502020204030204" pitchFamily="34" charset="0"/>
                <a:cs typeface="Calibri" panose="020F0502020204030204" pitchFamily="34" charset="0"/>
              </a:rPr>
              <a:t>do not need to do this HSRP Cisco Configuration for both sides, but in this configuration, we do it for both sites. After this </a:t>
            </a:r>
            <a:r>
              <a:rPr lang="en-US" sz="2200" dirty="0" smtClean="0">
                <a:latin typeface="Calibri" panose="020F0502020204030204" pitchFamily="34" charset="0"/>
                <a:cs typeface="Calibri" panose="020F0502020204030204" pitchFamily="34" charset="0"/>
              </a:rPr>
              <a:t>we </a:t>
            </a:r>
            <a:r>
              <a:rPr lang="en-US" sz="2200" dirty="0">
                <a:latin typeface="Calibri" panose="020F0502020204030204" pitchFamily="34" charset="0"/>
                <a:cs typeface="Calibri" panose="020F0502020204030204" pitchFamily="34" charset="0"/>
              </a:rPr>
              <a:t>check the configuration with </a:t>
            </a:r>
            <a:r>
              <a:rPr lang="en-US" sz="2200" b="1" dirty="0">
                <a:latin typeface="Calibri" panose="020F0502020204030204" pitchFamily="34" charset="0"/>
                <a:cs typeface="Calibri" panose="020F0502020204030204" pitchFamily="34" charset="0"/>
              </a:rPr>
              <a:t>“show standby”</a:t>
            </a:r>
            <a:r>
              <a:rPr lang="en-US" sz="2200" dirty="0">
                <a:latin typeface="Calibri" panose="020F0502020204030204" pitchFamily="34" charset="0"/>
                <a:cs typeface="Calibri" panose="020F0502020204030204" pitchFamily="34" charset="0"/>
              </a:rPr>
              <a:t> command on GW1 and GW2. As you see below, for both redundancy configuration GW1 is the active router and the GW2 is the standby.</a:t>
            </a:r>
            <a:endParaRPr lang="en-IN" sz="22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4309" t="920" r="24782" b="22957"/>
          <a:stretch/>
        </p:blipFill>
        <p:spPr>
          <a:xfrm>
            <a:off x="6693126" y="2168435"/>
            <a:ext cx="5089571" cy="4493622"/>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4426" r="24782" b="23187"/>
          <a:stretch/>
        </p:blipFill>
        <p:spPr>
          <a:xfrm>
            <a:off x="705394" y="2155372"/>
            <a:ext cx="5108754" cy="4493622"/>
          </a:xfrm>
          <a:prstGeom prst="rect">
            <a:avLst/>
          </a:prstGeom>
        </p:spPr>
      </p:pic>
    </p:spTree>
    <p:extLst>
      <p:ext uri="{BB962C8B-B14F-4D97-AF65-F5344CB8AC3E}">
        <p14:creationId xmlns:p14="http://schemas.microsoft.com/office/powerpoint/2010/main" val="2991812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61702"/>
            <a:ext cx="9905999" cy="5747657"/>
          </a:xfrm>
        </p:spPr>
        <p:txBody>
          <a:bodyPr>
            <a:normAutofit/>
          </a:bodyPr>
          <a:lstStyle/>
          <a:p>
            <a:pPr marL="0" indent="0">
              <a:buNone/>
            </a:pPr>
            <a:endParaRPr lang="en-IN" sz="2200" dirty="0" smtClean="0">
              <a:latin typeface="Calibri" panose="020F0502020204030204" pitchFamily="34" charset="0"/>
              <a:cs typeface="Calibri" panose="020F0502020204030204" pitchFamily="34" charset="0"/>
            </a:endParaRPr>
          </a:p>
          <a:p>
            <a:pPr marL="0" indent="0">
              <a:buNone/>
            </a:pPr>
            <a:r>
              <a:rPr lang="en-IN" sz="2200" dirty="0" smtClean="0">
                <a:latin typeface="Calibri" panose="020F0502020204030204" pitchFamily="34" charset="0"/>
                <a:cs typeface="Calibri" panose="020F0502020204030204" pitchFamily="34" charset="0"/>
              </a:rPr>
              <a:t>Verifying the HSRP Configuration by using “</a:t>
            </a:r>
            <a:r>
              <a:rPr lang="en-IN" sz="2200" b="1" dirty="0" smtClean="0">
                <a:latin typeface="Calibri" panose="020F0502020204030204" pitchFamily="34" charset="0"/>
                <a:cs typeface="Calibri" panose="020F0502020204030204" pitchFamily="34" charset="0"/>
              </a:rPr>
              <a:t>show standby brief</a:t>
            </a:r>
            <a:r>
              <a:rPr lang="en-IN" sz="2200" dirty="0" smtClean="0">
                <a:latin typeface="Calibri" panose="020F0502020204030204" pitchFamily="34" charset="0"/>
                <a:cs typeface="Calibri" panose="020F0502020204030204" pitchFamily="34" charset="0"/>
              </a:rPr>
              <a:t>” command</a:t>
            </a:r>
          </a:p>
          <a:p>
            <a:pPr marL="0" indent="0">
              <a:buNone/>
            </a:pPr>
            <a:endParaRPr lang="en-IN" sz="2200" dirty="0" smtClean="0">
              <a:latin typeface="Calibri" panose="020F0502020204030204" pitchFamily="34" charset="0"/>
              <a:cs typeface="Calibri" panose="020F0502020204030204" pitchFamily="34" charset="0"/>
            </a:endParaRPr>
          </a:p>
          <a:p>
            <a:pPr marL="0" indent="0">
              <a:buNone/>
            </a:pPr>
            <a:endParaRPr lang="en-IN" sz="2200" dirty="0">
              <a:latin typeface="Calibri" panose="020F0502020204030204" pitchFamily="34" charset="0"/>
              <a:cs typeface="Calibri" panose="020F050202020403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41" y="2521132"/>
            <a:ext cx="5632296" cy="252113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41" y="2260300"/>
            <a:ext cx="5632296" cy="260830"/>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920" y="2521130"/>
            <a:ext cx="5627559" cy="2521134"/>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920" y="2215634"/>
            <a:ext cx="5627560" cy="305496"/>
          </a:xfrm>
          <a:prstGeom prst="rect">
            <a:avLst/>
          </a:prstGeom>
        </p:spPr>
      </p:pic>
    </p:spTree>
    <p:extLst>
      <p:ext uri="{BB962C8B-B14F-4D97-AF65-F5344CB8AC3E}">
        <p14:creationId xmlns:p14="http://schemas.microsoft.com/office/powerpoint/2010/main" val="302344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092" y="91441"/>
            <a:ext cx="9905999" cy="2285998"/>
          </a:xfrm>
        </p:spPr>
        <p:txBody>
          <a:bodyPr>
            <a:normAutofit fontScale="92500" lnSpcReduction="10000"/>
          </a:bodyPr>
          <a:lstStyle/>
          <a:p>
            <a:pPr marL="0" indent="0">
              <a:buNone/>
            </a:pPr>
            <a:r>
              <a:rPr lang="en-IN" dirty="0" smtClean="0">
                <a:latin typeface="Calibri" panose="020F0502020204030204" pitchFamily="34" charset="0"/>
                <a:cs typeface="Calibri" panose="020F0502020204030204" pitchFamily="34" charset="0"/>
              </a:rPr>
              <a:t>After determining the active and standby  routers we then shutdown the active router and then check if the standby router becomes active or not.</a:t>
            </a:r>
          </a:p>
          <a:p>
            <a:pPr marL="0" indent="0">
              <a:buNone/>
            </a:pPr>
            <a:r>
              <a:rPr lang="en-IN" dirty="0" smtClean="0">
                <a:latin typeface="Calibri" panose="020F0502020204030204" pitchFamily="34" charset="0"/>
                <a:cs typeface="Calibri" panose="020F0502020204030204" pitchFamily="34" charset="0"/>
              </a:rPr>
              <a:t>As we can see from the figure below Router 1 is acting as active router now.</a:t>
            </a:r>
          </a:p>
          <a:p>
            <a:pPr marL="0" indent="0">
              <a:buNone/>
            </a:pPr>
            <a:r>
              <a:rPr lang="en-IN" dirty="0" smtClean="0">
                <a:latin typeface="Calibri" panose="020F0502020204030204" pitchFamily="34" charset="0"/>
                <a:cs typeface="Calibri" panose="020F0502020204030204" pitchFamily="34" charset="0"/>
              </a:rPr>
              <a:t>Then we trace the path from PC to Server and we can see that the traffic goes from Router 1 instead of Router 0.</a:t>
            </a: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68" y="2377439"/>
            <a:ext cx="6131425" cy="4310743"/>
          </a:xfrm>
          <a:prstGeom prst="rect">
            <a:avLst/>
          </a:prstGeom>
        </p:spPr>
      </p:pic>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251" y="2664821"/>
            <a:ext cx="5003543" cy="3265716"/>
          </a:xfrm>
          <a:prstGeom prst="rect">
            <a:avLst/>
          </a:prstGeom>
        </p:spPr>
      </p:pic>
    </p:spTree>
    <p:extLst>
      <p:ext uri="{BB962C8B-B14F-4D97-AF65-F5344CB8AC3E}">
        <p14:creationId xmlns:p14="http://schemas.microsoft.com/office/powerpoint/2010/main" val="3486427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714" y="235131"/>
            <a:ext cx="9905999" cy="5268687"/>
          </a:xfrm>
        </p:spPr>
        <p:txBody>
          <a:bodyPr/>
          <a:lstStyle/>
          <a:p>
            <a:pPr marL="0" indent="0">
              <a:buNone/>
            </a:pPr>
            <a:r>
              <a:rPr lang="en-IN" dirty="0" smtClean="0">
                <a:latin typeface="Calibri" panose="020F0502020204030204" pitchFamily="34" charset="0"/>
                <a:cs typeface="Calibri" panose="020F0502020204030204" pitchFamily="34" charset="0"/>
              </a:rPr>
              <a:t>Now if we break the connection from Router 1 to switch, we can notice that the Router 0 will become active router and Router </a:t>
            </a:r>
            <a:r>
              <a:rPr lang="en-IN" dirty="0" smtClean="0">
                <a:latin typeface="Calibri" panose="020F0502020204030204" pitchFamily="34" charset="0"/>
                <a:cs typeface="Calibri" panose="020F0502020204030204" pitchFamily="34" charset="0"/>
              </a:rPr>
              <a:t>1 will </a:t>
            </a:r>
            <a:r>
              <a:rPr lang="en-IN" dirty="0" smtClean="0">
                <a:latin typeface="Calibri" panose="020F0502020204030204" pitchFamily="34" charset="0"/>
                <a:cs typeface="Calibri" panose="020F0502020204030204" pitchFamily="34" charset="0"/>
              </a:rPr>
              <a:t>be in </a:t>
            </a:r>
            <a:r>
              <a:rPr lang="en-IN" dirty="0" err="1" smtClean="0">
                <a:latin typeface="Calibri" panose="020F0502020204030204" pitchFamily="34" charset="0"/>
                <a:cs typeface="Calibri" panose="020F0502020204030204" pitchFamily="34" charset="0"/>
              </a:rPr>
              <a:t>Init</a:t>
            </a:r>
            <a:r>
              <a:rPr lang="en-IN" dirty="0" smtClean="0">
                <a:latin typeface="Calibri" panose="020F0502020204030204" pitchFamily="34" charset="0"/>
                <a:cs typeface="Calibri" panose="020F0502020204030204" pitchFamily="34" charset="0"/>
              </a:rPr>
              <a:t> (interface down) state. If we trace the path from PC to Server then the traffic will go from Router 0.</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397" y="2419496"/>
            <a:ext cx="5776885" cy="3981304"/>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50" y="2419496"/>
            <a:ext cx="5052683" cy="3981304"/>
          </a:xfrm>
          <a:prstGeom prst="rect">
            <a:avLst/>
          </a:prstGeom>
        </p:spPr>
      </p:pic>
    </p:spTree>
    <p:extLst>
      <p:ext uri="{BB962C8B-B14F-4D97-AF65-F5344CB8AC3E}">
        <p14:creationId xmlns:p14="http://schemas.microsoft.com/office/powerpoint/2010/main" val="3484244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618518"/>
            <a:ext cx="9905998" cy="1478570"/>
          </a:xfrm>
        </p:spPr>
        <p:txBody>
          <a:bodyPr>
            <a:normAutofit/>
          </a:bodyPr>
          <a:lstStyle/>
          <a:p>
            <a:r>
              <a:rPr lang="en-IN" b="1" dirty="0" smtClean="0"/>
              <a:t>WHAT IS HSRP?</a:t>
            </a:r>
            <a:endParaRPr lang="en-IN" b="1" dirty="0"/>
          </a:p>
        </p:txBody>
      </p:sp>
      <p:sp>
        <p:nvSpPr>
          <p:cNvPr id="3" name="Content Placeholder 2"/>
          <p:cNvSpPr>
            <a:spLocks noGrp="1"/>
          </p:cNvSpPr>
          <p:nvPr>
            <p:ph idx="1"/>
          </p:nvPr>
        </p:nvSpPr>
        <p:spPr>
          <a:xfrm>
            <a:off x="388378" y="1881935"/>
            <a:ext cx="7236106" cy="4258889"/>
          </a:xfrm>
        </p:spPr>
        <p:txBody>
          <a:bodyPr>
            <a:normAutofit fontScale="92500" lnSpcReduction="20000"/>
          </a:bodyPr>
          <a:lstStyle/>
          <a:p>
            <a:pPr fontAlgn="base"/>
            <a:r>
              <a:rPr lang="en-US" dirty="0">
                <a:latin typeface="Calibri" panose="020F0502020204030204" pitchFamily="34" charset="0"/>
                <a:cs typeface="Calibri" panose="020F0502020204030204" pitchFamily="34" charset="0"/>
              </a:rPr>
              <a:t>Hot Standby Router Protocol (HSRP) is a CISCO proprietary protocol, which provides redundancy for a local subnet. In HSRP, two or more routers gives an illusion of a virtual router.</a:t>
            </a:r>
          </a:p>
          <a:p>
            <a:pPr fontAlgn="base"/>
            <a:r>
              <a:rPr lang="en-US" dirty="0">
                <a:latin typeface="Calibri" panose="020F0502020204030204" pitchFamily="34" charset="0"/>
                <a:cs typeface="Calibri" panose="020F0502020204030204" pitchFamily="34" charset="0"/>
              </a:rPr>
              <a:t>HSRP allows you to configure two or more routers as standby routers and only a single router as active router at a time. All the routers in a single HSRP group shares a single MAC address and IP address, which acts a default gateway to the local network. The </a:t>
            </a:r>
            <a:r>
              <a:rPr lang="en-US" i="1" dirty="0">
                <a:latin typeface="Calibri" panose="020F0502020204030204" pitchFamily="34" charset="0"/>
                <a:cs typeface="Calibri" panose="020F0502020204030204" pitchFamily="34" charset="0"/>
              </a:rPr>
              <a:t>Active router</a:t>
            </a:r>
            <a:r>
              <a:rPr lang="en-US" dirty="0">
                <a:latin typeface="Calibri" panose="020F0502020204030204" pitchFamily="34" charset="0"/>
                <a:cs typeface="Calibri" panose="020F0502020204030204" pitchFamily="34" charset="0"/>
              </a:rPr>
              <a:t> is responsible for forwarding the traffic. If it fails, the </a:t>
            </a:r>
            <a:r>
              <a:rPr lang="en-US" i="1" dirty="0">
                <a:latin typeface="Calibri" panose="020F0502020204030204" pitchFamily="34" charset="0"/>
                <a:cs typeface="Calibri" panose="020F0502020204030204" pitchFamily="34" charset="0"/>
              </a:rPr>
              <a:t>Standby router</a:t>
            </a:r>
            <a:r>
              <a:rPr lang="en-US" dirty="0">
                <a:latin typeface="Calibri" panose="020F0502020204030204" pitchFamily="34" charset="0"/>
                <a:cs typeface="Calibri" panose="020F0502020204030204" pitchFamily="34" charset="0"/>
              </a:rPr>
              <a:t> takes up all the responsibilities of the active router and forwards the traffic.</a:t>
            </a:r>
          </a:p>
          <a:p>
            <a:endParaRPr lang="en-IN" dirty="0"/>
          </a:p>
        </p:txBody>
      </p:sp>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l="9469" t="1" r="35286" b="16952"/>
          <a:stretch/>
        </p:blipFill>
        <p:spPr>
          <a:xfrm>
            <a:off x="7624484" y="2097088"/>
            <a:ext cx="4503226" cy="3520327"/>
          </a:xfrm>
          <a:prstGeom prst="rect">
            <a:avLst/>
          </a:prstGeom>
        </p:spPr>
      </p:pic>
    </p:spTree>
    <p:extLst>
      <p:ext uri="{BB962C8B-B14F-4D97-AF65-F5344CB8AC3E}">
        <p14:creationId xmlns:p14="http://schemas.microsoft.com/office/powerpoint/2010/main" val="4117019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683" y="367099"/>
            <a:ext cx="9905998" cy="1210282"/>
          </a:xfrm>
        </p:spPr>
        <p:txBody>
          <a:bodyPr/>
          <a:lstStyle/>
          <a:p>
            <a:r>
              <a:rPr lang="en-US" b="1" dirty="0"/>
              <a:t>Some important terms related to </a:t>
            </a:r>
            <a:r>
              <a:rPr lang="en-US" b="1" dirty="0" smtClean="0"/>
              <a:t>HSRP- </a:t>
            </a:r>
            <a:r>
              <a:rPr lang="en-US" b="1" dirty="0"/>
              <a:t/>
            </a:r>
            <a:br>
              <a:rPr lang="en-US" b="1" dirty="0"/>
            </a:br>
            <a:endParaRPr lang="en-IN" dirty="0"/>
          </a:p>
        </p:txBody>
      </p:sp>
      <p:sp>
        <p:nvSpPr>
          <p:cNvPr id="3" name="Content Placeholder 2"/>
          <p:cNvSpPr>
            <a:spLocks noGrp="1"/>
          </p:cNvSpPr>
          <p:nvPr>
            <p:ph idx="1"/>
          </p:nvPr>
        </p:nvSpPr>
        <p:spPr>
          <a:xfrm>
            <a:off x="605580" y="962868"/>
            <a:ext cx="10958891" cy="5639638"/>
          </a:xfrm>
        </p:spPr>
        <p:txBody>
          <a:bodyPr>
            <a:normAutofit fontScale="40000" lnSpcReduction="20000"/>
          </a:bodyPr>
          <a:lstStyle/>
          <a:p>
            <a:pPr fontAlgn="base"/>
            <a:r>
              <a:rPr lang="en-US" sz="4000" b="1" dirty="0">
                <a:latin typeface="Calibri" panose="020F0502020204030204" pitchFamily="34" charset="0"/>
                <a:cs typeface="Calibri" panose="020F0502020204030204" pitchFamily="34" charset="0"/>
              </a:rPr>
              <a:t>Virtual IP : </a:t>
            </a:r>
            <a:r>
              <a:rPr lang="en-US" sz="4000" dirty="0">
                <a:latin typeface="Calibri" panose="020F0502020204030204" pitchFamily="34" charset="0"/>
                <a:cs typeface="Calibri" panose="020F0502020204030204" pitchFamily="34" charset="0"/>
              </a:rPr>
              <a:t>IP address from local subnet is assigned as default gateway to all local hosts in the network.</a:t>
            </a:r>
          </a:p>
          <a:p>
            <a:pPr fontAlgn="base"/>
            <a:r>
              <a:rPr lang="en-US" sz="4000" b="1" dirty="0">
                <a:latin typeface="Calibri" panose="020F0502020204030204" pitchFamily="34" charset="0"/>
                <a:cs typeface="Calibri" panose="020F0502020204030204" pitchFamily="34" charset="0"/>
              </a:rPr>
              <a:t>Virtual MAC address</a:t>
            </a:r>
            <a:r>
              <a:rPr lang="en-US" sz="4000" dirty="0">
                <a:latin typeface="Calibri" panose="020F0502020204030204" pitchFamily="34" charset="0"/>
                <a:cs typeface="Calibri" panose="020F0502020204030204" pitchFamily="34" charset="0"/>
              </a:rPr>
              <a:t> : MAC address is generated automatically by HSRP. The first 24 bits will be default CISCO address (i.e. 0000.0c). The next 16 bits are </a:t>
            </a:r>
            <a:r>
              <a:rPr lang="en-US" sz="4000" b="1" i="1" dirty="0">
                <a:latin typeface="Calibri" panose="020F0502020204030204" pitchFamily="34" charset="0"/>
                <a:cs typeface="Calibri" panose="020F0502020204030204" pitchFamily="34" charset="0"/>
              </a:rPr>
              <a:t>HSRP ID</a:t>
            </a:r>
            <a:r>
              <a:rPr lang="en-US" sz="4000" dirty="0">
                <a:latin typeface="Calibri" panose="020F0502020204030204" pitchFamily="34" charset="0"/>
                <a:cs typeface="Calibri" panose="020F0502020204030204" pitchFamily="34" charset="0"/>
              </a:rPr>
              <a:t> (i.e. 07.ac). The next 8 bits will be the group number in hexadecimal. </a:t>
            </a:r>
            <a:r>
              <a:rPr lang="en-US" sz="4000" dirty="0" err="1">
                <a:latin typeface="Calibri" panose="020F0502020204030204" pitchFamily="34" charset="0"/>
                <a:cs typeface="Calibri" panose="020F0502020204030204" pitchFamily="34" charset="0"/>
              </a:rPr>
              <a:t>e.g</a:t>
            </a:r>
            <a:r>
              <a:rPr lang="en-US" sz="4000" dirty="0">
                <a:latin typeface="Calibri" panose="020F0502020204030204" pitchFamily="34" charset="0"/>
                <a:cs typeface="Calibri" panose="020F0502020204030204" pitchFamily="34" charset="0"/>
              </a:rPr>
              <a:t>- if the group number is 10 then the last 8 bits will be 0a.</a:t>
            </a:r>
            <a:br>
              <a:rPr lang="en-US" sz="4000"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 </a:t>
            </a:r>
            <a:br>
              <a:rPr lang="en-US" sz="4000"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Example of virtual MAC address </a:t>
            </a:r>
            <a:r>
              <a:rPr lang="en-US" sz="4000" dirty="0" smtClean="0">
                <a:latin typeface="Calibri" panose="020F0502020204030204" pitchFamily="34" charset="0"/>
                <a:cs typeface="Calibri" panose="020F0502020204030204" pitchFamily="34" charset="0"/>
              </a:rPr>
              <a:t>–</a:t>
            </a:r>
          </a:p>
          <a:p>
            <a:pPr marL="0" indent="0" fontAlgn="base">
              <a:buNone/>
            </a:pPr>
            <a:r>
              <a:rPr lang="en-US" sz="4000" dirty="0">
                <a:latin typeface="Calibri" panose="020F0502020204030204" pitchFamily="34" charset="0"/>
                <a:cs typeface="Calibri" panose="020F0502020204030204" pitchFamily="34" charset="0"/>
              </a:rPr>
              <a:t> </a:t>
            </a:r>
            <a:r>
              <a:rPr lang="en-US" sz="4000" dirty="0" smtClean="0">
                <a:latin typeface="Calibri" panose="020F0502020204030204" pitchFamily="34" charset="0"/>
                <a:cs typeface="Calibri" panose="020F0502020204030204" pitchFamily="34" charset="0"/>
              </a:rPr>
              <a:t>      0000.0c07.ac0a</a:t>
            </a:r>
          </a:p>
          <a:p>
            <a:pPr fontAlgn="base"/>
            <a:r>
              <a:rPr lang="en-US" sz="4000" b="1" dirty="0">
                <a:latin typeface="Calibri" panose="020F0502020204030204" pitchFamily="34" charset="0"/>
                <a:cs typeface="Calibri" panose="020F0502020204030204" pitchFamily="34" charset="0"/>
              </a:rPr>
              <a:t>Hello messages : </a:t>
            </a:r>
            <a:r>
              <a:rPr lang="en-US" sz="4000" dirty="0">
                <a:latin typeface="Calibri" panose="020F0502020204030204" pitchFamily="34" charset="0"/>
                <a:cs typeface="Calibri" panose="020F0502020204030204" pitchFamily="34" charset="0"/>
              </a:rPr>
              <a:t>Periodic messages exchanged by active and standby routers. These messages are exchanged after every 3 seconds telling the state of router.</a:t>
            </a:r>
          </a:p>
          <a:p>
            <a:pPr fontAlgn="base"/>
            <a:r>
              <a:rPr lang="en-US" sz="4000" b="1" dirty="0">
                <a:latin typeface="Calibri" panose="020F0502020204030204" pitchFamily="34" charset="0"/>
                <a:cs typeface="Calibri" panose="020F0502020204030204" pitchFamily="34" charset="0"/>
              </a:rPr>
              <a:t>Hold down timer : </a:t>
            </a:r>
            <a:r>
              <a:rPr lang="en-US" sz="4000" dirty="0">
                <a:latin typeface="Calibri" panose="020F0502020204030204" pitchFamily="34" charset="0"/>
                <a:cs typeface="Calibri" panose="020F0502020204030204" pitchFamily="34" charset="0"/>
              </a:rPr>
              <a:t>Its default value is 10 seconds </a:t>
            </a:r>
            <a:r>
              <a:rPr lang="en-US" sz="4000" dirty="0" err="1">
                <a:latin typeface="Calibri" panose="020F0502020204030204" pitchFamily="34" charset="0"/>
                <a:cs typeface="Calibri" panose="020F0502020204030204" pitchFamily="34" charset="0"/>
              </a:rPr>
              <a:t>i.e</a:t>
            </a:r>
            <a:r>
              <a:rPr lang="en-US" sz="4000" dirty="0">
                <a:latin typeface="Calibri" panose="020F0502020204030204" pitchFamily="34" charset="0"/>
                <a:cs typeface="Calibri" panose="020F0502020204030204" pitchFamily="34" charset="0"/>
              </a:rPr>
              <a:t> roughly 3 times the value of hello message. This timer tells us about the router that how much time will the standby router waits for hello message if it is not received on time</a:t>
            </a:r>
            <a:r>
              <a:rPr lang="en-US" sz="4000" dirty="0" smtClean="0">
                <a:latin typeface="Calibri" panose="020F0502020204030204" pitchFamily="34" charset="0"/>
                <a:cs typeface="Calibri" panose="020F0502020204030204" pitchFamily="34" charset="0"/>
              </a:rPr>
              <a:t>. Note- If the active router fails then the standby router will become the active router.</a:t>
            </a:r>
          </a:p>
          <a:p>
            <a:pPr fontAlgn="base"/>
            <a:r>
              <a:rPr lang="en-US" altLang="en-US" sz="4000" b="1" dirty="0">
                <a:latin typeface="Calibri" panose="020F0502020204030204" pitchFamily="34" charset="0"/>
                <a:cs typeface="Calibri" panose="020F0502020204030204" pitchFamily="34" charset="0"/>
              </a:rPr>
              <a:t>Priority : </a:t>
            </a:r>
            <a:r>
              <a:rPr lang="en-US" altLang="en-US" sz="4000" dirty="0">
                <a:latin typeface="Calibri" panose="020F0502020204030204" pitchFamily="34" charset="0"/>
                <a:cs typeface="Calibri" panose="020F0502020204030204" pitchFamily="34" charset="0"/>
              </a:rPr>
              <a:t>By default, the priority value is 100. It is helpful when the active router comes back after falling down, we can change the priority of standby router (which has become the active router after the original active router is down) to less than 100 therefore it again becomes standby router</a:t>
            </a:r>
            <a:r>
              <a:rPr lang="en-US" altLang="en-US" sz="4000" dirty="0" smtClean="0">
                <a:latin typeface="Calibri" panose="020F0502020204030204" pitchFamily="34" charset="0"/>
                <a:cs typeface="Calibri" panose="020F0502020204030204" pitchFamily="34" charset="0"/>
              </a:rPr>
              <a:t>.</a:t>
            </a:r>
          </a:p>
          <a:p>
            <a:pPr fontAlgn="base"/>
            <a:r>
              <a:rPr lang="en-US" sz="4000" b="1" dirty="0">
                <a:latin typeface="Calibri" panose="020F0502020204030204" pitchFamily="34" charset="0"/>
                <a:cs typeface="Calibri" panose="020F0502020204030204" pitchFamily="34" charset="0"/>
              </a:rPr>
              <a:t>Preempt : </a:t>
            </a:r>
            <a:r>
              <a:rPr lang="en-US" sz="4000" dirty="0">
                <a:latin typeface="Calibri" panose="020F0502020204030204" pitchFamily="34" charset="0"/>
                <a:cs typeface="Calibri" panose="020F0502020204030204" pitchFamily="34" charset="0"/>
              </a:rPr>
              <a:t>It is a state in which the standby router automatically becomes the active router.</a:t>
            </a:r>
          </a:p>
          <a:p>
            <a:pPr marL="0" indent="0" fontAlgn="base">
              <a:buNone/>
            </a:pPr>
            <a:r>
              <a:rPr lang="en-US" altLang="en-US" sz="3400" dirty="0">
                <a:latin typeface="Calibri" panose="020F0502020204030204" pitchFamily="34" charset="0"/>
                <a:cs typeface="Calibri" panose="020F0502020204030204" pitchFamily="34" charset="0"/>
              </a:rPr>
              <a:t/>
            </a:r>
            <a:br>
              <a:rPr lang="en-US" altLang="en-US" sz="3400" dirty="0">
                <a:latin typeface="Calibri" panose="020F0502020204030204" pitchFamily="34" charset="0"/>
                <a:cs typeface="Calibri" panose="020F0502020204030204" pitchFamily="34" charset="0"/>
              </a:rPr>
            </a:br>
            <a:endParaRPr lang="en-US" altLang="en-US" sz="3400" dirty="0">
              <a:latin typeface="Calibri" panose="020F0502020204030204" pitchFamily="34" charset="0"/>
              <a:cs typeface="Calibri" panose="020F0502020204030204" pitchFamily="34" charset="0"/>
            </a:endParaRPr>
          </a:p>
          <a:p>
            <a:pPr fontAlgn="base"/>
            <a:endParaRPr lang="en-US" dirty="0" smtClean="0">
              <a:latin typeface="Calibri" panose="020F0502020204030204" pitchFamily="34" charset="0"/>
              <a:cs typeface="Calibri" panose="020F0502020204030204" pitchFamily="34" charset="0"/>
            </a:endParaRPr>
          </a:p>
          <a:p>
            <a:pPr fontAlgn="base"/>
            <a:endParaRPr lang="en-US" dirty="0" smtClean="0">
              <a:latin typeface="Calibri" panose="020F0502020204030204" pitchFamily="34" charset="0"/>
              <a:cs typeface="Calibri" panose="020F0502020204030204" pitchFamily="34" charset="0"/>
            </a:endParaRPr>
          </a:p>
          <a:p>
            <a:pPr fontAlgn="base"/>
            <a:endParaRPr lang="en-US" dirty="0">
              <a:latin typeface="Calibri" panose="020F0502020204030204" pitchFamily="34" charset="0"/>
              <a:cs typeface="Calibri" panose="020F0502020204030204" pitchFamily="34" charset="0"/>
            </a:endParaRPr>
          </a:p>
          <a:p>
            <a:pPr marL="0" indent="0" fontAlgn="base">
              <a:buNone/>
            </a:pPr>
            <a:endParaRPr lang="en-US" dirty="0" smtClean="0">
              <a:latin typeface="Calibri" panose="020F0502020204030204" pitchFamily="34" charset="0"/>
              <a:cs typeface="Calibri" panose="020F0502020204030204" pitchFamily="34" charset="0"/>
            </a:endParaRPr>
          </a:p>
          <a:p>
            <a:pPr fontAlgn="base"/>
            <a:endParaRPr lang="en-US" dirty="0" smtClean="0">
              <a:latin typeface="Calibri" panose="020F0502020204030204" pitchFamily="34" charset="0"/>
              <a:cs typeface="Calibri" panose="020F0502020204030204" pitchFamily="34" charset="0"/>
            </a:endParaRPr>
          </a:p>
          <a:p>
            <a:pPr marL="0" indent="0" fontAlgn="base">
              <a:buNone/>
            </a:pPr>
            <a:endParaRPr lang="en-US" dirty="0" smtClean="0">
              <a:latin typeface="Calibri" panose="020F0502020204030204" pitchFamily="34" charset="0"/>
              <a:cs typeface="Calibri" panose="020F0502020204030204" pitchFamily="34" charset="0"/>
            </a:endParaRPr>
          </a:p>
          <a:p>
            <a:pPr fontAlgn="base"/>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13" name="Rectangle 10"/>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rotWithShape="1">
          <a:blip r:embed="rId2"/>
          <a:srcRect l="7883" t="69747" r="17546" b="9622"/>
          <a:stretch/>
        </p:blipFill>
        <p:spPr>
          <a:xfrm>
            <a:off x="3348548" y="5849471"/>
            <a:ext cx="5472953" cy="753035"/>
          </a:xfrm>
          <a:prstGeom prst="rect">
            <a:avLst/>
          </a:prstGeom>
        </p:spPr>
      </p:pic>
    </p:spTree>
    <p:extLst>
      <p:ext uri="{BB962C8B-B14F-4D97-AF65-F5344CB8AC3E}">
        <p14:creationId xmlns:p14="http://schemas.microsoft.com/office/powerpoint/2010/main" val="2841786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897" y="506715"/>
            <a:ext cx="9905998" cy="1478570"/>
          </a:xfrm>
        </p:spPr>
        <p:txBody>
          <a:bodyPr/>
          <a:lstStyle/>
          <a:p>
            <a:r>
              <a:rPr lang="en-US" altLang="en-US" b="1" dirty="0">
                <a:latin typeface="Raleway"/>
              </a:rPr>
              <a:t>HSRP </a:t>
            </a:r>
            <a:r>
              <a:rPr lang="en-US" altLang="en-US" b="1" dirty="0" smtClean="0">
                <a:latin typeface="Raleway"/>
              </a:rPr>
              <a:t>States-</a:t>
            </a:r>
            <a:r>
              <a:rPr lang="en-US" altLang="en-US" dirty="0">
                <a:latin typeface="Raleway"/>
              </a:rPr>
              <a:t/>
            </a:r>
            <a:br>
              <a:rPr lang="en-US" altLang="en-US" dirty="0">
                <a:latin typeface="Raleway"/>
              </a:rPr>
            </a:br>
            <a:endParaRPr lang="en-IN" dirty="0"/>
          </a:p>
        </p:txBody>
      </p:sp>
      <p:sp>
        <p:nvSpPr>
          <p:cNvPr id="3" name="Content Placeholder 2"/>
          <p:cNvSpPr>
            <a:spLocks noGrp="1"/>
          </p:cNvSpPr>
          <p:nvPr>
            <p:ph idx="1"/>
          </p:nvPr>
        </p:nvSpPr>
        <p:spPr>
          <a:xfrm>
            <a:off x="412897" y="1071154"/>
            <a:ext cx="7427822" cy="5551715"/>
          </a:xfrm>
        </p:spPr>
        <p:txBody>
          <a:bodyPr>
            <a:normAutofit/>
          </a:bodyPr>
          <a:lstStyle/>
          <a:p>
            <a:pPr marL="0" lvl="0" indent="0" eaLnBrk="0" fontAlgn="base" hangingPunct="0">
              <a:lnSpc>
                <a:spcPct val="100000"/>
              </a:lnSpc>
              <a:spcBef>
                <a:spcPct val="0"/>
              </a:spcBef>
              <a:spcAft>
                <a:spcPct val="0"/>
              </a:spcAft>
              <a:buSzTx/>
              <a:buNone/>
            </a:pPr>
            <a:endParaRPr lang="en-US" altLang="en-US" sz="2200" dirty="0" smtClean="0">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SzTx/>
              <a:buNone/>
            </a:pPr>
            <a:r>
              <a:rPr lang="en-US" altLang="en-US" sz="2200" dirty="0" smtClean="0">
                <a:latin typeface="Calibri" panose="020F0502020204030204" pitchFamily="34" charset="0"/>
                <a:cs typeface="Calibri" panose="020F0502020204030204" pitchFamily="34" charset="0"/>
              </a:rPr>
              <a:t>When </a:t>
            </a:r>
            <a:r>
              <a:rPr lang="en-US" altLang="en-US" sz="2200" dirty="0">
                <a:latin typeface="Calibri" panose="020F0502020204030204" pitchFamily="34" charset="0"/>
                <a:cs typeface="Calibri" panose="020F0502020204030204" pitchFamily="34" charset="0"/>
              </a:rPr>
              <a:t>in operation, HSRP devices are configured into one of many </a:t>
            </a:r>
            <a:r>
              <a:rPr lang="en-US" altLang="en-US" sz="2200" dirty="0" smtClean="0">
                <a:latin typeface="Calibri" panose="020F0502020204030204" pitchFamily="34" charset="0"/>
                <a:cs typeface="Calibri" panose="020F0502020204030204" pitchFamily="34" charset="0"/>
              </a:rPr>
              <a:t>states:</a:t>
            </a:r>
            <a:endParaRPr lang="en-US" altLang="en-US" sz="2200" dirty="0">
              <a:latin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buSzTx/>
            </a:pPr>
            <a:r>
              <a:rPr lang="en-US" altLang="en-US" sz="2200" b="1" dirty="0" smtClean="0">
                <a:latin typeface="Calibri" panose="020F0502020204030204" pitchFamily="34" charset="0"/>
                <a:cs typeface="Calibri" panose="020F0502020204030204" pitchFamily="34" charset="0"/>
              </a:rPr>
              <a:t>Active</a:t>
            </a:r>
            <a:r>
              <a:rPr lang="en-US" altLang="en-US" sz="2200" dirty="0">
                <a:latin typeface="Calibri" panose="020F0502020204030204" pitchFamily="34" charset="0"/>
                <a:cs typeface="Calibri" panose="020F0502020204030204" pitchFamily="34" charset="0"/>
              </a:rPr>
              <a:t> – This is the state of the device that is actively forwarding traffic.</a:t>
            </a:r>
          </a:p>
          <a:p>
            <a:pPr marL="0" lvl="0" indent="0" eaLnBrk="0" fontAlgn="base" hangingPunct="0">
              <a:lnSpc>
                <a:spcPct val="100000"/>
              </a:lnSpc>
              <a:spcBef>
                <a:spcPct val="0"/>
              </a:spcBef>
              <a:spcAft>
                <a:spcPct val="0"/>
              </a:spcAft>
              <a:buSzTx/>
              <a:buFontTx/>
              <a:buChar char="•"/>
            </a:pPr>
            <a:r>
              <a:rPr lang="en-US" altLang="en-US" sz="2200" b="1" dirty="0" err="1">
                <a:latin typeface="Calibri" panose="020F0502020204030204" pitchFamily="34" charset="0"/>
                <a:cs typeface="Calibri" panose="020F0502020204030204" pitchFamily="34" charset="0"/>
              </a:rPr>
              <a:t>Init</a:t>
            </a:r>
            <a:r>
              <a:rPr lang="en-US" altLang="en-US" sz="2200" b="1" dirty="0">
                <a:latin typeface="Calibri" panose="020F0502020204030204" pitchFamily="34" charset="0"/>
                <a:cs typeface="Calibri" panose="020F0502020204030204" pitchFamily="34" charset="0"/>
              </a:rPr>
              <a:t> or Disabled</a:t>
            </a:r>
            <a:r>
              <a:rPr lang="en-US" altLang="en-US" sz="2200" dirty="0">
                <a:latin typeface="Calibri" panose="020F0502020204030204" pitchFamily="34" charset="0"/>
                <a:cs typeface="Calibri" panose="020F0502020204030204" pitchFamily="34" charset="0"/>
              </a:rPr>
              <a:t> – This is the state of a device that is not yet ready or able to participate in HSRP.</a:t>
            </a:r>
          </a:p>
          <a:p>
            <a:pPr marL="0" lvl="0" indent="0" eaLnBrk="0" fontAlgn="base" hangingPunct="0">
              <a:lnSpc>
                <a:spcPct val="100000"/>
              </a:lnSpc>
              <a:spcBef>
                <a:spcPct val="0"/>
              </a:spcBef>
              <a:spcAft>
                <a:spcPct val="0"/>
              </a:spcAft>
              <a:buSzTx/>
              <a:buFontTx/>
              <a:buChar char="•"/>
            </a:pPr>
            <a:r>
              <a:rPr lang="en-US" altLang="en-US" sz="2200" b="1" dirty="0">
                <a:latin typeface="Calibri" panose="020F0502020204030204" pitchFamily="34" charset="0"/>
                <a:cs typeface="Calibri" panose="020F0502020204030204" pitchFamily="34" charset="0"/>
              </a:rPr>
              <a:t>Learn</a:t>
            </a:r>
            <a:r>
              <a:rPr lang="en-US" altLang="en-US" sz="2200" dirty="0">
                <a:latin typeface="Calibri" panose="020F0502020204030204" pitchFamily="34" charset="0"/>
                <a:cs typeface="Calibri" panose="020F0502020204030204" pitchFamily="34" charset="0"/>
              </a:rPr>
              <a:t> – This is the state of a device that has not yet determined the virtual IP address and has not yet seen a hello message from an active device.</a:t>
            </a:r>
          </a:p>
          <a:p>
            <a:pPr marL="0" lvl="0" indent="0" eaLnBrk="0" fontAlgn="base" hangingPunct="0">
              <a:lnSpc>
                <a:spcPct val="100000"/>
              </a:lnSpc>
              <a:spcBef>
                <a:spcPct val="0"/>
              </a:spcBef>
              <a:spcAft>
                <a:spcPct val="0"/>
              </a:spcAft>
              <a:buSzTx/>
              <a:buFontTx/>
              <a:buChar char="•"/>
            </a:pPr>
            <a:r>
              <a:rPr lang="en-US" altLang="en-US" sz="2200" b="1" dirty="0">
                <a:latin typeface="Calibri" panose="020F0502020204030204" pitchFamily="34" charset="0"/>
                <a:cs typeface="Calibri" panose="020F0502020204030204" pitchFamily="34" charset="0"/>
              </a:rPr>
              <a:t>Listen</a:t>
            </a:r>
            <a:r>
              <a:rPr lang="en-US" altLang="en-US" sz="2200" dirty="0">
                <a:latin typeface="Calibri" panose="020F0502020204030204" pitchFamily="34" charset="0"/>
                <a:cs typeface="Calibri" panose="020F0502020204030204" pitchFamily="34" charset="0"/>
              </a:rPr>
              <a:t> – This is the state of a device that is receiving </a:t>
            </a:r>
            <a:r>
              <a:rPr lang="en-US" altLang="en-US" sz="2200" b="1" dirty="0">
                <a:latin typeface="Calibri" panose="020F0502020204030204" pitchFamily="34" charset="0"/>
                <a:cs typeface="Calibri" panose="020F0502020204030204" pitchFamily="34" charset="0"/>
              </a:rPr>
              <a:t>hello</a:t>
            </a:r>
            <a:r>
              <a:rPr lang="en-US" altLang="en-US" sz="2200" dirty="0">
                <a:latin typeface="Calibri" panose="020F0502020204030204" pitchFamily="34" charset="0"/>
                <a:cs typeface="Calibri" panose="020F0502020204030204" pitchFamily="34" charset="0"/>
              </a:rPr>
              <a:t> messages.</a:t>
            </a:r>
          </a:p>
          <a:p>
            <a:pPr marL="0" lvl="0" indent="0" eaLnBrk="0" fontAlgn="base" hangingPunct="0">
              <a:lnSpc>
                <a:spcPct val="100000"/>
              </a:lnSpc>
              <a:spcBef>
                <a:spcPct val="0"/>
              </a:spcBef>
              <a:spcAft>
                <a:spcPct val="0"/>
              </a:spcAft>
              <a:buSzTx/>
              <a:buFontTx/>
              <a:buChar char="•"/>
            </a:pPr>
            <a:r>
              <a:rPr lang="en-US" altLang="en-US" sz="2200" b="1" dirty="0">
                <a:latin typeface="Calibri" panose="020F0502020204030204" pitchFamily="34" charset="0"/>
                <a:cs typeface="Calibri" panose="020F0502020204030204" pitchFamily="34" charset="0"/>
              </a:rPr>
              <a:t>Speak</a:t>
            </a:r>
            <a:r>
              <a:rPr lang="en-US" altLang="en-US" sz="2200" dirty="0">
                <a:latin typeface="Calibri" panose="020F0502020204030204" pitchFamily="34" charset="0"/>
                <a:cs typeface="Calibri" panose="020F0502020204030204" pitchFamily="34" charset="0"/>
              </a:rPr>
              <a:t> – This is the state of a device that is sending and receiving hello messages.</a:t>
            </a:r>
          </a:p>
          <a:p>
            <a:pPr marL="0" lvl="0" indent="0" eaLnBrk="0" fontAlgn="base" hangingPunct="0">
              <a:lnSpc>
                <a:spcPct val="100000"/>
              </a:lnSpc>
              <a:spcBef>
                <a:spcPct val="0"/>
              </a:spcBef>
              <a:spcAft>
                <a:spcPct val="0"/>
              </a:spcAft>
              <a:buSzTx/>
              <a:buFontTx/>
              <a:buChar char="•"/>
            </a:pPr>
            <a:r>
              <a:rPr lang="en-US" altLang="en-US" sz="2200" b="1" dirty="0">
                <a:latin typeface="Calibri" panose="020F0502020204030204" pitchFamily="34" charset="0"/>
                <a:cs typeface="Calibri" panose="020F0502020204030204" pitchFamily="34" charset="0"/>
              </a:rPr>
              <a:t>Standby</a:t>
            </a:r>
            <a:r>
              <a:rPr lang="en-US" altLang="en-US" sz="2200" dirty="0">
                <a:latin typeface="Calibri" panose="020F0502020204030204" pitchFamily="34" charset="0"/>
                <a:cs typeface="Calibri" panose="020F0502020204030204" pitchFamily="34" charset="0"/>
              </a:rPr>
              <a:t> – This is the state of a device that is prepared to take over the traffic forwarding duties from the active device.</a:t>
            </a:r>
          </a:p>
          <a:p>
            <a:pPr marL="0" lvl="0" indent="0" eaLnBrk="0" fontAlgn="base" hangingPunct="0">
              <a:lnSpc>
                <a:spcPct val="100000"/>
              </a:lnSpc>
              <a:spcBef>
                <a:spcPct val="0"/>
              </a:spcBef>
              <a:spcAft>
                <a:spcPct val="0"/>
              </a:spcAft>
              <a:buSzTx/>
              <a:buNone/>
            </a:pPr>
            <a:endParaRPr lang="en-US" altLang="en-US"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sp>
        <p:nvSpPr>
          <p:cNvPr id="4" name="Rectangle 1"/>
          <p:cNvSpPr>
            <a:spLocks noChangeArrowheads="1"/>
          </p:cNvSpPr>
          <p:nvPr/>
        </p:nvSpPr>
        <p:spPr bwMode="auto">
          <a:xfrm>
            <a:off x="7237379" y="3476970"/>
            <a:ext cx="65" cy="629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6788"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9096606" y="1587636"/>
            <a:ext cx="2275523" cy="4408215"/>
          </a:xfrm>
          <a:prstGeom prst="rect">
            <a:avLst/>
          </a:prstGeom>
        </p:spPr>
      </p:pic>
    </p:spTree>
    <p:extLst>
      <p:ext uri="{BB962C8B-B14F-4D97-AF65-F5344CB8AC3E}">
        <p14:creationId xmlns:p14="http://schemas.microsoft.com/office/powerpoint/2010/main" val="1783173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589" y="762209"/>
            <a:ext cx="9905998" cy="1478570"/>
          </a:xfrm>
        </p:spPr>
        <p:txBody>
          <a:bodyPr/>
          <a:lstStyle/>
          <a:p>
            <a:r>
              <a:rPr lang="en-IN" b="1" dirty="0" smtClean="0"/>
              <a:t>ADVANTAGES AND DISADVANTAGES-</a:t>
            </a:r>
            <a:endParaRPr lang="en-IN" b="1" dirty="0"/>
          </a:p>
        </p:txBody>
      </p:sp>
      <p:sp>
        <p:nvSpPr>
          <p:cNvPr id="3" name="Content Placeholder 2"/>
          <p:cNvSpPr>
            <a:spLocks noGrp="1"/>
          </p:cNvSpPr>
          <p:nvPr>
            <p:ph idx="1"/>
          </p:nvPr>
        </p:nvSpPr>
        <p:spPr>
          <a:xfrm>
            <a:off x="762589" y="2097087"/>
            <a:ext cx="7871959" cy="4591095"/>
          </a:xfrm>
        </p:spPr>
        <p:txBody>
          <a:bodyPr>
            <a:normAutofit/>
          </a:bodyPr>
          <a:lstStyle/>
          <a:p>
            <a:pPr marL="0" indent="0">
              <a:buNone/>
            </a:pPr>
            <a:r>
              <a:rPr lang="en-US" sz="2200" u="sng" dirty="0" smtClean="0">
                <a:latin typeface="Calibri" panose="020F0502020204030204" pitchFamily="34" charset="0"/>
                <a:cs typeface="Calibri" panose="020F0502020204030204" pitchFamily="34" charset="0"/>
              </a:rPr>
              <a:t>ADVANTAGES</a:t>
            </a:r>
            <a:r>
              <a:rPr lang="en-US" sz="2200" dirty="0" smtClean="0">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Used for backup process</a:t>
            </a:r>
          </a:p>
          <a:p>
            <a:r>
              <a:rPr lang="en-US" sz="2200" dirty="0" smtClean="0">
                <a:latin typeface="Calibri" panose="020F0502020204030204" pitchFamily="34" charset="0"/>
                <a:cs typeface="Calibri" panose="020F0502020204030204" pitchFamily="34" charset="0"/>
              </a:rPr>
              <a:t>No need to change default gateway every time</a:t>
            </a:r>
          </a:p>
          <a:p>
            <a:r>
              <a:rPr lang="en-US" sz="2200" dirty="0" smtClean="0">
                <a:latin typeface="Calibri" panose="020F0502020204030204" pitchFamily="34" charset="0"/>
                <a:cs typeface="Calibri" panose="020F0502020204030204" pitchFamily="34" charset="0"/>
              </a:rPr>
              <a:t> No fault tolerance</a:t>
            </a:r>
          </a:p>
          <a:p>
            <a:pPr marL="0" indent="0">
              <a:buNone/>
            </a:pPr>
            <a:r>
              <a:rPr lang="en-US" sz="2200" u="sng" dirty="0" smtClean="0">
                <a:latin typeface="Calibri" panose="020F0502020204030204" pitchFamily="34" charset="0"/>
                <a:cs typeface="Calibri" panose="020F0502020204030204" pitchFamily="34" charset="0"/>
              </a:rPr>
              <a:t>DISADVANTAGE-</a:t>
            </a:r>
          </a:p>
          <a:p>
            <a:pPr marL="0" indent="0">
              <a:buNone/>
            </a:pPr>
            <a:r>
              <a:rPr lang="en-US" sz="2200" dirty="0">
                <a:latin typeface="Calibri" panose="020F0502020204030204" pitchFamily="34" charset="0"/>
                <a:cs typeface="Calibri" panose="020F0502020204030204" pitchFamily="34" charset="0"/>
              </a:rPr>
              <a:t>One of the gateways always sits idle until the active device fails. This wastes the forwarding potential of this second device; to solve this problem, utilize multiple HSRP groups.</a:t>
            </a:r>
            <a:endParaRPr lang="en-US" sz="2200" u="sng"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8143624" y="2097088"/>
            <a:ext cx="3678261" cy="2893990"/>
          </a:xfrm>
          <a:prstGeom prst="rect">
            <a:avLst/>
          </a:prstGeom>
        </p:spPr>
      </p:pic>
    </p:spTree>
    <p:extLst>
      <p:ext uri="{BB962C8B-B14F-4D97-AF65-F5344CB8AC3E}">
        <p14:creationId xmlns:p14="http://schemas.microsoft.com/office/powerpoint/2010/main" val="71933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HSRP NETWORK</a:t>
            </a:r>
            <a:endParaRPr lang="en-IN" b="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35" y="1652564"/>
            <a:ext cx="11307753" cy="4878866"/>
          </a:xfrm>
          <a:prstGeom prst="rect">
            <a:avLst/>
          </a:prstGeom>
        </p:spPr>
      </p:pic>
    </p:spTree>
    <p:extLst>
      <p:ext uri="{BB962C8B-B14F-4D97-AF65-F5344CB8AC3E}">
        <p14:creationId xmlns:p14="http://schemas.microsoft.com/office/powerpoint/2010/main" val="1915576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659" y="239695"/>
            <a:ext cx="9905998" cy="1478570"/>
          </a:xfrm>
        </p:spPr>
        <p:txBody>
          <a:bodyPr/>
          <a:lstStyle/>
          <a:p>
            <a:r>
              <a:rPr lang="en-IN" b="1" dirty="0"/>
              <a:t>Configuring HSRP-</a:t>
            </a:r>
          </a:p>
        </p:txBody>
      </p:sp>
      <p:sp>
        <p:nvSpPr>
          <p:cNvPr id="3" name="Content Placeholder 2"/>
          <p:cNvSpPr>
            <a:spLocks noGrp="1"/>
          </p:cNvSpPr>
          <p:nvPr>
            <p:ph idx="1"/>
          </p:nvPr>
        </p:nvSpPr>
        <p:spPr>
          <a:xfrm>
            <a:off x="814841" y="1423850"/>
            <a:ext cx="10406153" cy="5251269"/>
          </a:xfrm>
        </p:spPr>
        <p:txBody>
          <a:bodyPr>
            <a:normAutofit fontScale="85000" lnSpcReduction="20000"/>
          </a:bodyPr>
          <a:lstStyle/>
          <a:p>
            <a:r>
              <a:rPr lang="en-US" dirty="0">
                <a:latin typeface="Calibri" panose="020F0502020204030204" pitchFamily="34" charset="0"/>
                <a:cs typeface="Calibri" panose="020F0502020204030204" pitchFamily="34" charset="0"/>
              </a:rPr>
              <a:t>Before the </a:t>
            </a:r>
            <a:r>
              <a:rPr lang="en-US" b="1" dirty="0">
                <a:latin typeface="Calibri" panose="020F0502020204030204" pitchFamily="34" charset="0"/>
                <a:cs typeface="Calibri" panose="020F0502020204030204" pitchFamily="34" charset="0"/>
              </a:rPr>
              <a:t>HSRP </a:t>
            </a:r>
            <a:r>
              <a:rPr lang="en-US" b="1" dirty="0" smtClean="0">
                <a:latin typeface="Calibri" panose="020F0502020204030204" pitchFamily="34" charset="0"/>
                <a:cs typeface="Calibri" panose="020F0502020204030204" pitchFamily="34" charset="0"/>
              </a:rPr>
              <a:t>(Hot Standby Router Protocol)</a:t>
            </a:r>
            <a:r>
              <a:rPr lang="en-US" dirty="0">
                <a:latin typeface="Calibri" panose="020F0502020204030204" pitchFamily="34" charset="0"/>
                <a:cs typeface="Calibri" panose="020F0502020204030204" pitchFamily="34" charset="0"/>
              </a:rPr>
              <a:t> configuration, we must prepare our topology. We will change the router names and we will assigned the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addresses </a:t>
            </a:r>
            <a:r>
              <a:rPr lang="en-US" dirty="0" smtClean="0">
                <a:latin typeface="Calibri" panose="020F0502020204030204" pitchFamily="34" charset="0"/>
                <a:cs typeface="Calibri" panose="020F0502020204030204" pitchFamily="34" charset="0"/>
              </a:rPr>
              <a:t>of </a:t>
            </a:r>
            <a:r>
              <a:rPr lang="en-US" dirty="0">
                <a:latin typeface="Calibri" panose="020F0502020204030204" pitchFamily="34" charset="0"/>
                <a:cs typeface="Calibri" panose="020F0502020204030204" pitchFamily="34" charset="0"/>
              </a:rPr>
              <a:t>the router interfaces</a:t>
            </a:r>
            <a:r>
              <a:rPr lang="en-US" dirty="0" smtClean="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For the left side of the topology, we will use </a:t>
            </a:r>
            <a:r>
              <a:rPr lang="en-US" dirty="0" smtClean="0">
                <a:latin typeface="Calibri" panose="020F0502020204030204" pitchFamily="34" charset="0"/>
                <a:cs typeface="Calibri" panose="020F0502020204030204" pitchFamily="34" charset="0"/>
              </a:rPr>
              <a:t>192.168.0.3 </a:t>
            </a:r>
            <a:r>
              <a:rPr lang="en-US" dirty="0">
                <a:latin typeface="Calibri" panose="020F0502020204030204" pitchFamily="34" charset="0"/>
                <a:cs typeface="Calibri" panose="020F0502020204030204" pitchFamily="34" charset="0"/>
              </a:rPr>
              <a:t>network and for the right side, we will use </a:t>
            </a:r>
            <a:r>
              <a:rPr lang="en-US" dirty="0" smtClean="0">
                <a:latin typeface="Calibri" panose="020F0502020204030204" pitchFamily="34" charset="0"/>
                <a:cs typeface="Calibri" panose="020F0502020204030204" pitchFamily="34" charset="0"/>
              </a:rPr>
              <a:t>192.168.1.3 </a:t>
            </a:r>
            <a:r>
              <a:rPr lang="en-US" dirty="0">
                <a:latin typeface="Calibri" panose="020F0502020204030204" pitchFamily="34" charset="0"/>
                <a:cs typeface="Calibri" panose="020F0502020204030204" pitchFamily="34" charset="0"/>
              </a:rPr>
              <a:t>network. All the interfaces connected to the layer 2 </a:t>
            </a:r>
            <a:r>
              <a:rPr lang="en-US" dirty="0" smtClean="0">
                <a:latin typeface="Calibri" panose="020F0502020204030204" pitchFamily="34" charset="0"/>
                <a:cs typeface="Calibri" panose="020F0502020204030204" pitchFamily="34" charset="0"/>
              </a:rPr>
              <a:t>switch </a:t>
            </a:r>
            <a:r>
              <a:rPr lang="en-US" dirty="0">
                <a:latin typeface="Calibri" panose="020F0502020204030204" pitchFamily="34" charset="0"/>
                <a:cs typeface="Calibri" panose="020F0502020204030204" pitchFamily="34" charset="0"/>
              </a:rPr>
              <a:t>will be assigned with the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addresses related to its connected port. For example the fa0/0 interface of the Site1 router will be assigned the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a:t>
            </a:r>
            <a:r>
              <a:rPr lang="en-US" dirty="0" smtClean="0">
                <a:latin typeface="Calibri" panose="020F0502020204030204" pitchFamily="34" charset="0"/>
                <a:cs typeface="Calibri" panose="020F0502020204030204" pitchFamily="34" charset="0"/>
              </a:rPr>
              <a:t>192.168.0.3 </a:t>
            </a:r>
            <a:r>
              <a:rPr lang="en-US" dirty="0">
                <a:latin typeface="Calibri" panose="020F0502020204030204" pitchFamily="34" charset="0"/>
                <a:cs typeface="Calibri" panose="020F0502020204030204" pitchFamily="34" charset="0"/>
              </a:rPr>
              <a:t>and the GW1’s and GW2’s fa0/0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addresses will be </a:t>
            </a:r>
            <a:r>
              <a:rPr lang="en-US" dirty="0" smtClean="0">
                <a:latin typeface="Calibri" panose="020F0502020204030204" pitchFamily="34" charset="0"/>
                <a:cs typeface="Calibri" panose="020F0502020204030204" pitchFamily="34" charset="0"/>
              </a:rPr>
              <a:t>192.168.0.1 </a:t>
            </a:r>
            <a:r>
              <a:rPr lang="en-US" dirty="0">
                <a:latin typeface="Calibri" panose="020F0502020204030204" pitchFamily="34" charset="0"/>
                <a:cs typeface="Calibri" panose="020F0502020204030204" pitchFamily="34" charset="0"/>
              </a:rPr>
              <a:t>and </a:t>
            </a:r>
            <a:r>
              <a:rPr lang="en-US" dirty="0" smtClean="0">
                <a:latin typeface="Calibri" panose="020F0502020204030204" pitchFamily="34" charset="0"/>
                <a:cs typeface="Calibri" panose="020F0502020204030204" pitchFamily="34" charset="0"/>
              </a:rPr>
              <a:t>192.168.0.2 </a:t>
            </a:r>
            <a:r>
              <a:rPr lang="en-US" dirty="0">
                <a:latin typeface="Calibri" panose="020F0502020204030204" pitchFamily="34" charset="0"/>
                <a:cs typeface="Calibri" panose="020F0502020204030204" pitchFamily="34" charset="0"/>
              </a:rPr>
              <a:t>orderly.</a:t>
            </a:r>
          </a:p>
          <a:p>
            <a:r>
              <a:rPr lang="en-US" dirty="0">
                <a:latin typeface="Calibri" panose="020F0502020204030204" pitchFamily="34" charset="0"/>
                <a:cs typeface="Calibri" panose="020F0502020204030204" pitchFamily="34" charset="0"/>
              </a:rPr>
              <a:t>After interface configuration, we will configure a static route on each Site1 and Site2. In this static route we will use two virtual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addresses that we will explain in this article. This virtual addresses will be </a:t>
            </a:r>
            <a:r>
              <a:rPr lang="en-US" dirty="0" smtClean="0">
                <a:latin typeface="Calibri" panose="020F0502020204030204" pitchFamily="34" charset="0"/>
                <a:cs typeface="Calibri" panose="020F0502020204030204" pitchFamily="34" charset="0"/>
              </a:rPr>
              <a:t>192.168.0.254 </a:t>
            </a:r>
            <a:r>
              <a:rPr lang="en-US" dirty="0">
                <a:latin typeface="Calibri" panose="020F0502020204030204" pitchFamily="34" charset="0"/>
                <a:cs typeface="Calibri" panose="020F0502020204030204" pitchFamily="34" charset="0"/>
              </a:rPr>
              <a:t>and </a:t>
            </a:r>
            <a:r>
              <a:rPr lang="en-US" dirty="0" smtClean="0">
                <a:latin typeface="Calibri" panose="020F0502020204030204" pitchFamily="34" charset="0"/>
                <a:cs typeface="Calibri" panose="020F0502020204030204" pitchFamily="34" charset="0"/>
              </a:rPr>
              <a:t>192.168.1.254.</a:t>
            </a:r>
          </a:p>
          <a:p>
            <a:r>
              <a:rPr lang="en-US" dirty="0">
                <a:latin typeface="Calibri" panose="020F0502020204030204" pitchFamily="34" charset="0"/>
                <a:cs typeface="Calibri" panose="020F0502020204030204" pitchFamily="34" charset="0"/>
              </a:rPr>
              <a:t>Routers </a:t>
            </a:r>
            <a:r>
              <a:rPr lang="en-US" dirty="0" smtClean="0">
                <a:latin typeface="Calibri" panose="020F0502020204030204" pitchFamily="34" charset="0"/>
                <a:cs typeface="Calibri" panose="020F0502020204030204" pitchFamily="34" charset="0"/>
              </a:rPr>
              <a:t>R0 </a:t>
            </a:r>
            <a:r>
              <a:rPr lang="en-US" dirty="0">
                <a:latin typeface="Calibri" panose="020F0502020204030204" pitchFamily="34" charset="0"/>
                <a:cs typeface="Calibri" panose="020F0502020204030204" pitchFamily="34" charset="0"/>
              </a:rPr>
              <a:t>and </a:t>
            </a:r>
            <a:r>
              <a:rPr lang="en-US" dirty="0" smtClean="0">
                <a:latin typeface="Calibri" panose="020F0502020204030204" pitchFamily="34" charset="0"/>
                <a:cs typeface="Calibri" panose="020F0502020204030204" pitchFamily="34" charset="0"/>
              </a:rPr>
              <a:t>R1 </a:t>
            </a:r>
            <a:r>
              <a:rPr lang="en-US" dirty="0">
                <a:latin typeface="Calibri" panose="020F0502020204030204" pitchFamily="34" charset="0"/>
                <a:cs typeface="Calibri" panose="020F0502020204030204" pitchFamily="34" charset="0"/>
              </a:rPr>
              <a:t>are configured with priorities of </a:t>
            </a:r>
            <a:r>
              <a:rPr lang="en-US" dirty="0" smtClean="0">
                <a:latin typeface="Calibri" panose="020F0502020204030204" pitchFamily="34" charset="0"/>
                <a:cs typeface="Calibri" panose="020F0502020204030204" pitchFamily="34" charset="0"/>
              </a:rPr>
              <a:t>11 </a:t>
            </a:r>
            <a:r>
              <a:rPr lang="en-US" dirty="0">
                <a:latin typeface="Calibri" panose="020F0502020204030204" pitchFamily="34" charset="0"/>
                <a:cs typeface="Calibri" panose="020F0502020204030204" pitchFamily="34" charset="0"/>
              </a:rPr>
              <a:t>and </a:t>
            </a:r>
            <a:r>
              <a:rPr lang="en-US" dirty="0" smtClean="0">
                <a:latin typeface="Calibri" panose="020F0502020204030204" pitchFamily="34" charset="0"/>
                <a:cs typeface="Calibri" panose="020F0502020204030204" pitchFamily="34" charset="0"/>
              </a:rPr>
              <a:t>10</a:t>
            </a:r>
            <a:r>
              <a:rPr lang="en-US" dirty="0">
                <a:latin typeface="Calibri" panose="020F0502020204030204" pitchFamily="34" charset="0"/>
                <a:cs typeface="Calibri" panose="020F0502020204030204" pitchFamily="34" charset="0"/>
              </a:rPr>
              <a:t>, respectively. The default priority is 100. The higher priority will determine which router is active. </a:t>
            </a: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configuration of Router A is displayed. A similar configuration is required on Router B. </a:t>
            </a:r>
            <a:r>
              <a:rPr lang="en-US" dirty="0" smtClean="0">
                <a:latin typeface="Calibri" panose="020F0502020204030204" pitchFamily="34" charset="0"/>
                <a:cs typeface="Calibri" panose="020F0502020204030204" pitchFamily="34" charset="0"/>
              </a:rPr>
              <a:t>Now </a:t>
            </a:r>
            <a:r>
              <a:rPr lang="en-US" dirty="0">
                <a:latin typeface="Calibri" panose="020F0502020204030204" pitchFamily="34" charset="0"/>
                <a:cs typeface="Calibri" panose="020F0502020204030204" pitchFamily="34" charset="0"/>
              </a:rPr>
              <a:t>router A is in active state and B in standby state based on highest priority </a:t>
            </a:r>
            <a:r>
              <a:rPr lang="en-US" dirty="0" smtClean="0">
                <a:latin typeface="Calibri" panose="020F0502020204030204" pitchFamily="34" charset="0"/>
                <a:cs typeface="Calibri" panose="020F0502020204030204" pitchFamily="34" charset="0"/>
              </a:rPr>
              <a:t>value. If R1 </a:t>
            </a:r>
            <a:r>
              <a:rPr lang="en-US" dirty="0">
                <a:latin typeface="Calibri" panose="020F0502020204030204" pitchFamily="34" charset="0"/>
                <a:cs typeface="Calibri" panose="020F0502020204030204" pitchFamily="34" charset="0"/>
              </a:rPr>
              <a:t>has the same priority as </a:t>
            </a:r>
            <a:r>
              <a:rPr lang="en-US" dirty="0" smtClean="0">
                <a:latin typeface="Calibri" panose="020F0502020204030204" pitchFamily="34" charset="0"/>
                <a:cs typeface="Calibri" panose="020F0502020204030204" pitchFamily="34" charset="0"/>
              </a:rPr>
              <a:t>R0, </a:t>
            </a:r>
            <a:r>
              <a:rPr lang="en-US" dirty="0">
                <a:latin typeface="Calibri" panose="020F0502020204030204" pitchFamily="34" charset="0"/>
                <a:cs typeface="Calibri" panose="020F0502020204030204" pitchFamily="34" charset="0"/>
              </a:rPr>
              <a:t>the router with highest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becomes active while the router with second highest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becomes standby.</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2595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7" y="444136"/>
            <a:ext cx="10760030" cy="822961"/>
          </a:xfrm>
        </p:spPr>
        <p:txBody>
          <a:bodyPr>
            <a:noAutofit/>
          </a:bodyPr>
          <a:lstStyle/>
          <a:p>
            <a:r>
              <a:rPr lang="en-US" sz="2000" dirty="0" smtClean="0">
                <a:latin typeface="Calibri" panose="020F0502020204030204" pitchFamily="34" charset="0"/>
                <a:cs typeface="Calibri" panose="020F0502020204030204" pitchFamily="34" charset="0"/>
              </a:rPr>
              <a:t>Now our configuration is ready to </a:t>
            </a:r>
            <a:r>
              <a:rPr lang="en-US" sz="2000" b="1" dirty="0" smtClean="0">
                <a:latin typeface="Calibri" panose="020F0502020204030204" pitchFamily="34" charset="0"/>
                <a:cs typeface="Calibri" panose="020F0502020204030204" pitchFamily="34" charset="0"/>
              </a:rPr>
              <a:t>HSRP configuration</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Let’s start on one side(left) on GW1 and GW2 </a:t>
            </a:r>
            <a:r>
              <a:rPr lang="en-US" sz="2000" dirty="0" smtClean="0">
                <a:latin typeface="Calibri" panose="020F0502020204030204" pitchFamily="34" charset="0"/>
                <a:cs typeface="Calibri" panose="020F0502020204030204" pitchFamily="34" charset="0"/>
              </a:rPr>
              <a:t>and after that </a:t>
            </a:r>
            <a:r>
              <a:rPr lang="en-US" sz="2000" dirty="0">
                <a:latin typeface="Calibri" panose="020F0502020204030204" pitchFamily="34" charset="0"/>
                <a:cs typeface="Calibri" panose="020F0502020204030204" pitchFamily="34" charset="0"/>
              </a:rPr>
              <a:t>we will configure a second HSRP Cisco Configuration for the other side(right).</a:t>
            </a:r>
          </a:p>
        </p:txBody>
      </p:sp>
      <p:sp>
        <p:nvSpPr>
          <p:cNvPr id="3" name="Content Placeholder 2"/>
          <p:cNvSpPr>
            <a:spLocks noGrp="1"/>
          </p:cNvSpPr>
          <p:nvPr>
            <p:ph sz="half" idx="1"/>
          </p:nvPr>
        </p:nvSpPr>
        <p:spPr>
          <a:xfrm>
            <a:off x="535578" y="1463040"/>
            <a:ext cx="5438796" cy="4872446"/>
          </a:xfrm>
        </p:spPr>
        <p:txBody>
          <a:bodyPr>
            <a:normAutofit fontScale="85000" lnSpcReduction="20000"/>
          </a:bodyPr>
          <a:lstStyle/>
          <a:p>
            <a:pPr marL="0" indent="0">
              <a:buNone/>
            </a:pPr>
            <a:r>
              <a:rPr lang="en-US" altLang="en-US" b="1" u="sng" dirty="0" smtClean="0">
                <a:latin typeface="Calibri" panose="020F0502020204030204" pitchFamily="34" charset="0"/>
                <a:cs typeface="Calibri" panose="020F0502020204030204" pitchFamily="34" charset="0"/>
              </a:rPr>
              <a:t>GW1-</a:t>
            </a:r>
          </a:p>
          <a:p>
            <a:pPr marL="0" indent="0">
              <a:buNone/>
            </a:pPr>
            <a:r>
              <a:rPr lang="en-US" altLang="en-US" dirty="0" smtClean="0">
                <a:latin typeface="Calibri" panose="020F0502020204030204" pitchFamily="34" charset="0"/>
                <a:cs typeface="Calibri" panose="020F0502020204030204" pitchFamily="34" charset="0"/>
              </a:rPr>
              <a:t>enable                                      </a:t>
            </a:r>
            <a:endParaRPr lang="en-US" altLang="en-US" dirty="0">
              <a:latin typeface="Calibri" panose="020F0502020204030204" pitchFamily="34" charset="0"/>
              <a:cs typeface="Calibri" panose="020F0502020204030204" pitchFamily="34" charset="0"/>
            </a:endParaRPr>
          </a:p>
          <a:p>
            <a:pPr marL="0" indent="0">
              <a:buNone/>
            </a:pPr>
            <a:r>
              <a:rPr lang="en-US" altLang="en-US" dirty="0" err="1">
                <a:latin typeface="Calibri" panose="020F0502020204030204" pitchFamily="34" charset="0"/>
                <a:cs typeface="Calibri" panose="020F0502020204030204" pitchFamily="34" charset="0"/>
              </a:rPr>
              <a:t>config</a:t>
            </a:r>
            <a:r>
              <a:rPr lang="en-US" altLang="en-US" dirty="0">
                <a:latin typeface="Calibri" panose="020F0502020204030204" pitchFamily="34" charset="0"/>
                <a:cs typeface="Calibri" panose="020F0502020204030204" pitchFamily="34" charset="0"/>
              </a:rPr>
              <a:t> t</a:t>
            </a:r>
          </a:p>
          <a:p>
            <a:pPr marL="0" indent="0">
              <a:buNone/>
            </a:pPr>
            <a:r>
              <a:rPr lang="en-US" altLang="en-US" dirty="0">
                <a:latin typeface="Calibri" panose="020F0502020204030204" pitchFamily="34" charset="0"/>
                <a:cs typeface="Calibri" panose="020F0502020204030204" pitchFamily="34" charset="0"/>
              </a:rPr>
              <a:t>interface </a:t>
            </a:r>
            <a:r>
              <a:rPr lang="en-US" altLang="en-US" dirty="0" err="1">
                <a:latin typeface="Calibri" panose="020F0502020204030204" pitchFamily="34" charset="0"/>
                <a:cs typeface="Calibri" panose="020F0502020204030204" pitchFamily="34" charset="0"/>
              </a:rPr>
              <a:t>fastethernet</a:t>
            </a:r>
            <a:r>
              <a:rPr lang="en-US" altLang="en-US" dirty="0">
                <a:latin typeface="Calibri" panose="020F0502020204030204" pitchFamily="34" charset="0"/>
                <a:cs typeface="Calibri" panose="020F0502020204030204" pitchFamily="34" charset="0"/>
              </a:rPr>
              <a:t> 0/0                </a:t>
            </a:r>
          </a:p>
          <a:p>
            <a:pPr marL="0" indent="0">
              <a:buNone/>
            </a:pPr>
            <a:r>
              <a:rPr lang="en-US" altLang="en-US" dirty="0" err="1">
                <a:latin typeface="Calibri" panose="020F0502020204030204" pitchFamily="34" charset="0"/>
                <a:cs typeface="Calibri" panose="020F0502020204030204" pitchFamily="34" charset="0"/>
              </a:rPr>
              <a:t>ip</a:t>
            </a:r>
            <a:r>
              <a:rPr lang="en-US" altLang="en-US" dirty="0">
                <a:latin typeface="Calibri" panose="020F0502020204030204" pitchFamily="34" charset="0"/>
                <a:cs typeface="Calibri" panose="020F0502020204030204" pitchFamily="34" charset="0"/>
              </a:rPr>
              <a:t> add 192.168.0.1 255.255.255.0</a:t>
            </a:r>
          </a:p>
          <a:p>
            <a:pPr marL="0" indent="0">
              <a:buNone/>
            </a:pPr>
            <a:r>
              <a:rPr lang="en-US" altLang="en-US" dirty="0">
                <a:latin typeface="Calibri" panose="020F0502020204030204" pitchFamily="34" charset="0"/>
                <a:cs typeface="Calibri" panose="020F0502020204030204" pitchFamily="34" charset="0"/>
              </a:rPr>
              <a:t>no shutdown</a:t>
            </a:r>
          </a:p>
          <a:p>
            <a:pPr marL="0" indent="0">
              <a:buNone/>
            </a:pPr>
            <a:r>
              <a:rPr lang="en-US" altLang="en-US" dirty="0">
                <a:latin typeface="Calibri" panose="020F0502020204030204" pitchFamily="34" charset="0"/>
                <a:cs typeface="Calibri" panose="020F0502020204030204" pitchFamily="34" charset="0"/>
              </a:rPr>
              <a:t>exit</a:t>
            </a:r>
          </a:p>
          <a:p>
            <a:pPr marL="0" indent="0">
              <a:buNone/>
            </a:pPr>
            <a:r>
              <a:rPr lang="en-US" altLang="en-US" dirty="0">
                <a:latin typeface="Calibri" panose="020F0502020204030204" pitchFamily="34" charset="0"/>
                <a:cs typeface="Calibri" panose="020F0502020204030204" pitchFamily="34" charset="0"/>
              </a:rPr>
              <a:t>interface </a:t>
            </a:r>
            <a:r>
              <a:rPr lang="en-US" altLang="en-US" dirty="0" err="1">
                <a:latin typeface="Calibri" panose="020F0502020204030204" pitchFamily="34" charset="0"/>
                <a:cs typeface="Calibri" panose="020F0502020204030204" pitchFamily="34" charset="0"/>
              </a:rPr>
              <a:t>fastethernet</a:t>
            </a:r>
            <a:r>
              <a:rPr lang="en-US" altLang="en-US" dirty="0">
                <a:latin typeface="Calibri" panose="020F0502020204030204" pitchFamily="34" charset="0"/>
                <a:cs typeface="Calibri" panose="020F0502020204030204" pitchFamily="34" charset="0"/>
              </a:rPr>
              <a:t> 0/1</a:t>
            </a:r>
          </a:p>
          <a:p>
            <a:pPr marL="0" indent="0">
              <a:buNone/>
            </a:pPr>
            <a:r>
              <a:rPr lang="en-US" altLang="en-US" dirty="0" err="1">
                <a:latin typeface="Calibri" panose="020F0502020204030204" pitchFamily="34" charset="0"/>
                <a:cs typeface="Calibri" panose="020F0502020204030204" pitchFamily="34" charset="0"/>
              </a:rPr>
              <a:t>ip</a:t>
            </a:r>
            <a:r>
              <a:rPr lang="en-US" altLang="en-US" dirty="0">
                <a:latin typeface="Calibri" panose="020F0502020204030204" pitchFamily="34" charset="0"/>
                <a:cs typeface="Calibri" panose="020F0502020204030204" pitchFamily="34" charset="0"/>
              </a:rPr>
              <a:t> add 192.168.1.1 255.255.255.0</a:t>
            </a:r>
          </a:p>
          <a:p>
            <a:pPr marL="0" indent="0">
              <a:buNone/>
            </a:pPr>
            <a:r>
              <a:rPr lang="en-US" altLang="en-US" dirty="0">
                <a:latin typeface="Calibri" panose="020F0502020204030204" pitchFamily="34" charset="0"/>
                <a:cs typeface="Calibri" panose="020F0502020204030204" pitchFamily="34" charset="0"/>
              </a:rPr>
              <a:t>no shutdown</a:t>
            </a:r>
          </a:p>
          <a:p>
            <a:pPr marL="0" indent="0">
              <a:buNone/>
            </a:pPr>
            <a:r>
              <a:rPr lang="en-US" altLang="en-US" dirty="0">
                <a:latin typeface="Calibri" panose="020F0502020204030204" pitchFamily="34" charset="0"/>
                <a:cs typeface="Calibri" panose="020F0502020204030204" pitchFamily="34" charset="0"/>
              </a:rPr>
              <a:t>exit</a:t>
            </a:r>
          </a:p>
          <a:p>
            <a:endParaRPr lang="en-IN" dirty="0">
              <a:latin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a:xfrm>
            <a:off x="6172200" y="1463040"/>
            <a:ext cx="4875211" cy="4872446"/>
          </a:xfrm>
        </p:spPr>
        <p:txBody>
          <a:bodyPr>
            <a:normAutofit fontScale="85000" lnSpcReduction="20000"/>
          </a:bodyPr>
          <a:lstStyle/>
          <a:p>
            <a:pPr marL="0" indent="0">
              <a:buNone/>
            </a:pPr>
            <a:r>
              <a:rPr lang="en-IN" b="1" u="sng" dirty="0" smtClean="0">
                <a:latin typeface="Calibri" panose="020F0502020204030204" pitchFamily="34" charset="0"/>
                <a:cs typeface="Calibri" panose="020F0502020204030204" pitchFamily="34" charset="0"/>
              </a:rPr>
              <a:t>GW2-</a:t>
            </a:r>
          </a:p>
          <a:p>
            <a:pPr marL="0" indent="0">
              <a:buNone/>
            </a:pPr>
            <a:r>
              <a:rPr lang="en-US" altLang="en-US" dirty="0">
                <a:latin typeface="Calibri" panose="020F0502020204030204" pitchFamily="34" charset="0"/>
                <a:cs typeface="Calibri" panose="020F0502020204030204" pitchFamily="34" charset="0"/>
              </a:rPr>
              <a:t>enable</a:t>
            </a:r>
          </a:p>
          <a:p>
            <a:pPr marL="0" indent="0">
              <a:buNone/>
            </a:pPr>
            <a:r>
              <a:rPr lang="en-US" altLang="en-US" dirty="0" err="1">
                <a:latin typeface="Calibri" panose="020F0502020204030204" pitchFamily="34" charset="0"/>
                <a:cs typeface="Calibri" panose="020F0502020204030204" pitchFamily="34" charset="0"/>
              </a:rPr>
              <a:t>config</a:t>
            </a:r>
            <a:r>
              <a:rPr lang="en-US" altLang="en-US" dirty="0">
                <a:latin typeface="Calibri" panose="020F0502020204030204" pitchFamily="34" charset="0"/>
                <a:cs typeface="Calibri" panose="020F0502020204030204" pitchFamily="34" charset="0"/>
              </a:rPr>
              <a:t> t</a:t>
            </a:r>
          </a:p>
          <a:p>
            <a:pPr marL="0" indent="0">
              <a:buNone/>
            </a:pPr>
            <a:r>
              <a:rPr lang="en-US" altLang="en-US" dirty="0">
                <a:latin typeface="Calibri" panose="020F0502020204030204" pitchFamily="34" charset="0"/>
                <a:cs typeface="Calibri" panose="020F0502020204030204" pitchFamily="34" charset="0"/>
              </a:rPr>
              <a:t>interface </a:t>
            </a:r>
            <a:r>
              <a:rPr lang="en-US" altLang="en-US" dirty="0" err="1">
                <a:latin typeface="Calibri" panose="020F0502020204030204" pitchFamily="34" charset="0"/>
                <a:cs typeface="Calibri" panose="020F0502020204030204" pitchFamily="34" charset="0"/>
              </a:rPr>
              <a:t>fastethernet</a:t>
            </a:r>
            <a:r>
              <a:rPr lang="en-US" altLang="en-US" dirty="0">
                <a:latin typeface="Calibri" panose="020F0502020204030204" pitchFamily="34" charset="0"/>
                <a:cs typeface="Calibri" panose="020F0502020204030204" pitchFamily="34" charset="0"/>
              </a:rPr>
              <a:t> 0/0</a:t>
            </a:r>
          </a:p>
          <a:p>
            <a:pPr marL="0" indent="0">
              <a:buNone/>
            </a:pPr>
            <a:r>
              <a:rPr lang="en-US" altLang="en-US" dirty="0" err="1">
                <a:latin typeface="Calibri" panose="020F0502020204030204" pitchFamily="34" charset="0"/>
                <a:cs typeface="Calibri" panose="020F0502020204030204" pitchFamily="34" charset="0"/>
              </a:rPr>
              <a:t>ip</a:t>
            </a:r>
            <a:r>
              <a:rPr lang="en-US" altLang="en-US" dirty="0">
                <a:latin typeface="Calibri" panose="020F0502020204030204" pitchFamily="34" charset="0"/>
                <a:cs typeface="Calibri" panose="020F0502020204030204" pitchFamily="34" charset="0"/>
              </a:rPr>
              <a:t> add 192.168.0.2 255.255.255.0</a:t>
            </a:r>
          </a:p>
          <a:p>
            <a:pPr marL="0" indent="0">
              <a:buNone/>
            </a:pPr>
            <a:r>
              <a:rPr lang="en-US" altLang="en-US" dirty="0">
                <a:latin typeface="Calibri" panose="020F0502020204030204" pitchFamily="34" charset="0"/>
                <a:cs typeface="Calibri" panose="020F0502020204030204" pitchFamily="34" charset="0"/>
              </a:rPr>
              <a:t>no shutdown</a:t>
            </a:r>
          </a:p>
          <a:p>
            <a:pPr marL="0" indent="0">
              <a:buNone/>
            </a:pPr>
            <a:r>
              <a:rPr lang="en-US" altLang="en-US" dirty="0">
                <a:latin typeface="Calibri" panose="020F0502020204030204" pitchFamily="34" charset="0"/>
                <a:cs typeface="Calibri" panose="020F0502020204030204" pitchFamily="34" charset="0"/>
              </a:rPr>
              <a:t>exit</a:t>
            </a:r>
          </a:p>
          <a:p>
            <a:pPr marL="0" indent="0">
              <a:buNone/>
            </a:pPr>
            <a:r>
              <a:rPr lang="en-US" altLang="en-US" dirty="0">
                <a:latin typeface="Calibri" panose="020F0502020204030204" pitchFamily="34" charset="0"/>
                <a:cs typeface="Calibri" panose="020F0502020204030204" pitchFamily="34" charset="0"/>
              </a:rPr>
              <a:t>interface </a:t>
            </a:r>
            <a:r>
              <a:rPr lang="en-US" altLang="en-US" dirty="0" err="1">
                <a:latin typeface="Calibri" panose="020F0502020204030204" pitchFamily="34" charset="0"/>
                <a:cs typeface="Calibri" panose="020F0502020204030204" pitchFamily="34" charset="0"/>
              </a:rPr>
              <a:t>fastethernet</a:t>
            </a:r>
            <a:r>
              <a:rPr lang="en-US" altLang="en-US" dirty="0">
                <a:latin typeface="Calibri" panose="020F0502020204030204" pitchFamily="34" charset="0"/>
                <a:cs typeface="Calibri" panose="020F0502020204030204" pitchFamily="34" charset="0"/>
              </a:rPr>
              <a:t> 0/1</a:t>
            </a:r>
          </a:p>
          <a:p>
            <a:pPr marL="0" indent="0">
              <a:buNone/>
            </a:pPr>
            <a:r>
              <a:rPr lang="en-US" altLang="en-US" dirty="0" err="1">
                <a:latin typeface="Calibri" panose="020F0502020204030204" pitchFamily="34" charset="0"/>
                <a:cs typeface="Calibri" panose="020F0502020204030204" pitchFamily="34" charset="0"/>
              </a:rPr>
              <a:t>ip</a:t>
            </a:r>
            <a:r>
              <a:rPr lang="en-US" altLang="en-US" dirty="0">
                <a:latin typeface="Calibri" panose="020F0502020204030204" pitchFamily="34" charset="0"/>
                <a:cs typeface="Calibri" panose="020F0502020204030204" pitchFamily="34" charset="0"/>
              </a:rPr>
              <a:t> add 192.168.1.2 255.255.255.0</a:t>
            </a:r>
          </a:p>
          <a:p>
            <a:pPr marL="0" indent="0">
              <a:buNone/>
            </a:pPr>
            <a:r>
              <a:rPr lang="en-US" altLang="en-US" dirty="0">
                <a:latin typeface="Calibri" panose="020F0502020204030204" pitchFamily="34" charset="0"/>
                <a:cs typeface="Calibri" panose="020F0502020204030204" pitchFamily="34" charset="0"/>
              </a:rPr>
              <a:t>no shutdown</a:t>
            </a:r>
          </a:p>
          <a:p>
            <a:pPr marL="0" indent="0">
              <a:buNone/>
            </a:pPr>
            <a:r>
              <a:rPr lang="en-US" altLang="en-US" dirty="0">
                <a:latin typeface="Calibri" panose="020F0502020204030204" pitchFamily="34" charset="0"/>
                <a:cs typeface="Calibri" panose="020F0502020204030204" pitchFamily="34" charset="0"/>
              </a:rPr>
              <a:t>exit</a:t>
            </a:r>
          </a:p>
          <a:p>
            <a:pPr marL="0" indent="0">
              <a:buNone/>
            </a:pPr>
            <a:endParaRPr lang="en-IN" b="1" u="sng" dirty="0" smtClean="0">
              <a:latin typeface="Calibri" panose="020F0502020204030204" pitchFamily="34" charset="0"/>
              <a:cs typeface="Calibri" panose="020F0502020204030204" pitchFamily="34" charset="0"/>
            </a:endParaRPr>
          </a:p>
          <a:p>
            <a:pPr marL="0" indent="0">
              <a:buNone/>
            </a:pPr>
            <a:endParaRPr lang="en-IN"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790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90" y="418011"/>
            <a:ext cx="10551022" cy="587830"/>
          </a:xfrm>
        </p:spPr>
        <p:txBody>
          <a:bodyPr>
            <a:noAutofit/>
          </a:bodyPr>
          <a:lstStyle/>
          <a:p>
            <a:r>
              <a:rPr lang="en-IN" sz="2000" dirty="0">
                <a:latin typeface="Calibri" panose="020F0502020204030204" pitchFamily="34" charset="0"/>
                <a:cs typeface="Calibri" panose="020F0502020204030204" pitchFamily="34" charset="0"/>
              </a:rPr>
              <a:t>Now we are adding different priority values to different router with different groups and the router with high priority will become in active mode and other will be in standby </a:t>
            </a:r>
            <a:r>
              <a:rPr lang="en-IN" sz="2000" dirty="0" smtClean="0">
                <a:latin typeface="Calibri" panose="020F0502020204030204" pitchFamily="34" charset="0"/>
                <a:cs typeface="Calibri" panose="020F0502020204030204" pitchFamily="34" charset="0"/>
              </a:rPr>
              <a:t>mode.</a:t>
            </a:r>
            <a:endParaRPr lang="en-IN" sz="20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496389" y="1463040"/>
            <a:ext cx="5438796" cy="4872446"/>
          </a:xfrm>
        </p:spPr>
        <p:txBody>
          <a:bodyPr>
            <a:noAutofit/>
          </a:bodyPr>
          <a:lstStyle/>
          <a:p>
            <a:pPr marL="0" indent="0">
              <a:buNone/>
            </a:pPr>
            <a:r>
              <a:rPr lang="en-US" altLang="en-US" sz="2000" b="1" u="sng" dirty="0" smtClean="0">
                <a:latin typeface="Calibri" panose="020F0502020204030204" pitchFamily="34" charset="0"/>
                <a:cs typeface="Calibri" panose="020F0502020204030204" pitchFamily="34" charset="0"/>
              </a:rPr>
              <a:t>GW1-</a:t>
            </a:r>
          </a:p>
          <a:p>
            <a:pPr marL="0" indent="0">
              <a:buNone/>
            </a:pPr>
            <a:r>
              <a:rPr lang="en-US" altLang="en-US" sz="2000" dirty="0" err="1" smtClean="0">
                <a:latin typeface="Calibri" panose="020F0502020204030204" pitchFamily="34" charset="0"/>
                <a:cs typeface="Calibri" panose="020F0502020204030204" pitchFamily="34" charset="0"/>
              </a:rPr>
              <a:t>config</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t</a:t>
            </a:r>
          </a:p>
          <a:p>
            <a:pPr marL="0" indent="0">
              <a:buNone/>
            </a:pPr>
            <a:r>
              <a:rPr lang="en-US" altLang="en-US" sz="2000" dirty="0">
                <a:latin typeface="Calibri" panose="020F0502020204030204" pitchFamily="34" charset="0"/>
                <a:cs typeface="Calibri" panose="020F0502020204030204" pitchFamily="34" charset="0"/>
              </a:rPr>
              <a:t>interface </a:t>
            </a:r>
            <a:r>
              <a:rPr lang="en-US" altLang="en-US" sz="2000" dirty="0" err="1">
                <a:latin typeface="Calibri" panose="020F0502020204030204" pitchFamily="34" charset="0"/>
                <a:cs typeface="Calibri" panose="020F0502020204030204" pitchFamily="34" charset="0"/>
              </a:rPr>
              <a:t>fastethernet</a:t>
            </a:r>
            <a:r>
              <a:rPr lang="en-US" altLang="en-US" sz="2000" dirty="0">
                <a:latin typeface="Calibri" panose="020F0502020204030204" pitchFamily="34" charset="0"/>
                <a:cs typeface="Calibri" panose="020F0502020204030204" pitchFamily="34" charset="0"/>
              </a:rPr>
              <a:t> 0/0</a:t>
            </a:r>
          </a:p>
          <a:p>
            <a:pPr marL="0" indent="0">
              <a:buNone/>
            </a:pPr>
            <a:r>
              <a:rPr lang="en-US" sz="2000" dirty="0">
                <a:latin typeface="Calibri" panose="020F0502020204030204" pitchFamily="34" charset="0"/>
                <a:cs typeface="Calibri" panose="020F0502020204030204" pitchFamily="34" charset="0"/>
              </a:rPr>
              <a:t>standby 1 </a:t>
            </a:r>
            <a:r>
              <a:rPr lang="en-US" sz="2000" dirty="0" err="1">
                <a:latin typeface="Calibri" panose="020F0502020204030204" pitchFamily="34" charset="0"/>
                <a:cs typeface="Calibri" panose="020F0502020204030204" pitchFamily="34" charset="0"/>
              </a:rPr>
              <a:t>ip</a:t>
            </a:r>
            <a:r>
              <a:rPr lang="en-US" sz="2000" dirty="0">
                <a:latin typeface="Calibri" panose="020F0502020204030204" pitchFamily="34" charset="0"/>
                <a:cs typeface="Calibri" panose="020F0502020204030204" pitchFamily="34" charset="0"/>
              </a:rPr>
              <a:t> 192.168.0.254</a:t>
            </a:r>
          </a:p>
          <a:p>
            <a:pPr marL="0" indent="0">
              <a:buNone/>
            </a:pPr>
            <a:r>
              <a:rPr lang="en-US" sz="2000" dirty="0">
                <a:latin typeface="Calibri" panose="020F0502020204030204" pitchFamily="34" charset="0"/>
                <a:cs typeface="Calibri" panose="020F0502020204030204" pitchFamily="34" charset="0"/>
              </a:rPr>
              <a:t>standby 1 priority 11</a:t>
            </a:r>
          </a:p>
          <a:p>
            <a:pPr marL="0" indent="0">
              <a:buNone/>
            </a:pPr>
            <a:r>
              <a:rPr lang="en-US" sz="2000" dirty="0">
                <a:latin typeface="Calibri" panose="020F0502020204030204" pitchFamily="34" charset="0"/>
                <a:cs typeface="Calibri" panose="020F0502020204030204" pitchFamily="34" charset="0"/>
              </a:rPr>
              <a:t>exit</a:t>
            </a:r>
          </a:p>
          <a:p>
            <a:pPr marL="0" indent="0">
              <a:buNone/>
            </a:pPr>
            <a:r>
              <a:rPr lang="en-US" altLang="en-US" sz="2000" dirty="0">
                <a:latin typeface="Calibri" panose="020F0502020204030204" pitchFamily="34" charset="0"/>
                <a:cs typeface="Calibri" panose="020F0502020204030204" pitchFamily="34" charset="0"/>
              </a:rPr>
              <a:t>interface </a:t>
            </a:r>
            <a:r>
              <a:rPr lang="en-US" altLang="en-US" sz="2000" dirty="0" err="1">
                <a:latin typeface="Calibri" panose="020F0502020204030204" pitchFamily="34" charset="0"/>
                <a:cs typeface="Calibri" panose="020F0502020204030204" pitchFamily="34" charset="0"/>
              </a:rPr>
              <a:t>fastethernet</a:t>
            </a:r>
            <a:r>
              <a:rPr lang="en-US" altLang="en-US" sz="2000" dirty="0">
                <a:latin typeface="Calibri" panose="020F0502020204030204" pitchFamily="34" charset="0"/>
                <a:cs typeface="Calibri" panose="020F0502020204030204" pitchFamily="34" charset="0"/>
              </a:rPr>
              <a:t> 0/1</a:t>
            </a:r>
          </a:p>
          <a:p>
            <a:pPr marL="0" indent="0">
              <a:buNone/>
            </a:pPr>
            <a:r>
              <a:rPr lang="en-US" sz="2000" dirty="0">
                <a:latin typeface="Calibri" panose="020F0502020204030204" pitchFamily="34" charset="0"/>
                <a:cs typeface="Calibri" panose="020F0502020204030204" pitchFamily="34" charset="0"/>
              </a:rPr>
              <a:t>standby 2 </a:t>
            </a:r>
            <a:r>
              <a:rPr lang="en-US" sz="2000" dirty="0" err="1">
                <a:latin typeface="Calibri" panose="020F0502020204030204" pitchFamily="34" charset="0"/>
                <a:cs typeface="Calibri" panose="020F0502020204030204" pitchFamily="34" charset="0"/>
              </a:rPr>
              <a:t>ip</a:t>
            </a:r>
            <a:r>
              <a:rPr lang="en-US" sz="2000" dirty="0">
                <a:latin typeface="Calibri" panose="020F0502020204030204" pitchFamily="34" charset="0"/>
                <a:cs typeface="Calibri" panose="020F0502020204030204" pitchFamily="34" charset="0"/>
              </a:rPr>
              <a:t> 192.168.1.254</a:t>
            </a:r>
          </a:p>
          <a:p>
            <a:pPr marL="0" indent="0">
              <a:buNone/>
            </a:pPr>
            <a:r>
              <a:rPr lang="en-US" sz="2000" dirty="0">
                <a:latin typeface="Calibri" panose="020F0502020204030204" pitchFamily="34" charset="0"/>
                <a:cs typeface="Calibri" panose="020F0502020204030204" pitchFamily="34" charset="0"/>
              </a:rPr>
              <a:t>standby 2 priority 10</a:t>
            </a:r>
          </a:p>
          <a:p>
            <a:pPr marL="0" indent="0">
              <a:buNone/>
            </a:pPr>
            <a:r>
              <a:rPr lang="en-US" altLang="en-US" sz="2000" dirty="0">
                <a:latin typeface="Calibri" panose="020F0502020204030204" pitchFamily="34" charset="0"/>
                <a:cs typeface="Calibri" panose="020F0502020204030204" pitchFamily="34" charset="0"/>
              </a:rPr>
              <a:t>exit</a:t>
            </a:r>
          </a:p>
          <a:p>
            <a:endParaRPr lang="en-IN" sz="2000" dirty="0">
              <a:latin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a:xfrm>
            <a:off x="6172200" y="1463040"/>
            <a:ext cx="4875211" cy="4872446"/>
          </a:xfrm>
        </p:spPr>
        <p:txBody>
          <a:bodyPr>
            <a:noAutofit/>
          </a:bodyPr>
          <a:lstStyle/>
          <a:p>
            <a:pPr marL="0" indent="0">
              <a:buNone/>
            </a:pPr>
            <a:r>
              <a:rPr lang="en-IN" sz="2000" b="1" u="sng" dirty="0" smtClean="0">
                <a:latin typeface="Calibri" panose="020F0502020204030204" pitchFamily="34" charset="0"/>
                <a:cs typeface="Calibri" panose="020F0502020204030204" pitchFamily="34" charset="0"/>
              </a:rPr>
              <a:t>GW2-</a:t>
            </a:r>
          </a:p>
          <a:p>
            <a:pPr marL="0" indent="0">
              <a:buNone/>
            </a:pPr>
            <a:r>
              <a:rPr lang="en-US" altLang="en-US" sz="2000" dirty="0" err="1">
                <a:latin typeface="Calibri" panose="020F0502020204030204" pitchFamily="34" charset="0"/>
                <a:cs typeface="Calibri" panose="020F0502020204030204" pitchFamily="34" charset="0"/>
              </a:rPr>
              <a:t>config</a:t>
            </a:r>
            <a:r>
              <a:rPr lang="en-US" altLang="en-US" sz="2000" dirty="0">
                <a:latin typeface="Calibri" panose="020F0502020204030204" pitchFamily="34" charset="0"/>
                <a:cs typeface="Calibri" panose="020F0502020204030204" pitchFamily="34" charset="0"/>
              </a:rPr>
              <a:t> t</a:t>
            </a:r>
          </a:p>
          <a:p>
            <a:pPr marL="0" indent="0">
              <a:buNone/>
            </a:pPr>
            <a:r>
              <a:rPr lang="en-US" altLang="en-US" sz="2000" dirty="0">
                <a:latin typeface="Calibri" panose="020F0502020204030204" pitchFamily="34" charset="0"/>
                <a:cs typeface="Calibri" panose="020F0502020204030204" pitchFamily="34" charset="0"/>
              </a:rPr>
              <a:t>interface </a:t>
            </a:r>
            <a:r>
              <a:rPr lang="en-US" altLang="en-US" sz="2000" dirty="0" err="1">
                <a:latin typeface="Calibri" panose="020F0502020204030204" pitchFamily="34" charset="0"/>
                <a:cs typeface="Calibri" panose="020F0502020204030204" pitchFamily="34" charset="0"/>
              </a:rPr>
              <a:t>fastethernet</a:t>
            </a:r>
            <a:r>
              <a:rPr lang="en-US" altLang="en-US" sz="2000" dirty="0">
                <a:latin typeface="Calibri" panose="020F0502020204030204" pitchFamily="34" charset="0"/>
                <a:cs typeface="Calibri" panose="020F0502020204030204" pitchFamily="34" charset="0"/>
              </a:rPr>
              <a:t> 0/0</a:t>
            </a:r>
          </a:p>
          <a:p>
            <a:pPr marL="0" indent="0">
              <a:buNone/>
            </a:pPr>
            <a:r>
              <a:rPr lang="en-US" sz="2000" dirty="0">
                <a:latin typeface="Calibri" panose="020F0502020204030204" pitchFamily="34" charset="0"/>
                <a:cs typeface="Calibri" panose="020F0502020204030204" pitchFamily="34" charset="0"/>
              </a:rPr>
              <a:t>standby 1 </a:t>
            </a:r>
            <a:r>
              <a:rPr lang="en-US" sz="2000" dirty="0" err="1">
                <a:latin typeface="Calibri" panose="020F0502020204030204" pitchFamily="34" charset="0"/>
                <a:cs typeface="Calibri" panose="020F0502020204030204" pitchFamily="34" charset="0"/>
              </a:rPr>
              <a:t>ip</a:t>
            </a:r>
            <a:r>
              <a:rPr lang="en-US" sz="2000" dirty="0">
                <a:latin typeface="Calibri" panose="020F0502020204030204" pitchFamily="34" charset="0"/>
                <a:cs typeface="Calibri" panose="020F0502020204030204" pitchFamily="34" charset="0"/>
              </a:rPr>
              <a:t> 192.168.0.254</a:t>
            </a:r>
          </a:p>
          <a:p>
            <a:pPr marL="0" indent="0">
              <a:buNone/>
            </a:pPr>
            <a:r>
              <a:rPr lang="en-US" sz="2000" dirty="0">
                <a:latin typeface="Calibri" panose="020F0502020204030204" pitchFamily="34" charset="0"/>
                <a:cs typeface="Calibri" panose="020F0502020204030204" pitchFamily="34" charset="0"/>
              </a:rPr>
              <a:t>standby 1 priority 10</a:t>
            </a:r>
          </a:p>
          <a:p>
            <a:pPr marL="0" indent="0">
              <a:buNone/>
            </a:pPr>
            <a:r>
              <a:rPr lang="en-US" sz="2000" dirty="0">
                <a:latin typeface="Calibri" panose="020F0502020204030204" pitchFamily="34" charset="0"/>
                <a:cs typeface="Calibri" panose="020F0502020204030204" pitchFamily="34" charset="0"/>
              </a:rPr>
              <a:t>exit</a:t>
            </a:r>
          </a:p>
          <a:p>
            <a:pPr marL="0" indent="0">
              <a:buNone/>
            </a:pPr>
            <a:r>
              <a:rPr lang="en-US" altLang="en-US" sz="2000" dirty="0">
                <a:latin typeface="Calibri" panose="020F0502020204030204" pitchFamily="34" charset="0"/>
                <a:cs typeface="Calibri" panose="020F0502020204030204" pitchFamily="34" charset="0"/>
              </a:rPr>
              <a:t>interface </a:t>
            </a:r>
            <a:r>
              <a:rPr lang="en-US" altLang="en-US" sz="2000" dirty="0" err="1">
                <a:latin typeface="Calibri" panose="020F0502020204030204" pitchFamily="34" charset="0"/>
                <a:cs typeface="Calibri" panose="020F0502020204030204" pitchFamily="34" charset="0"/>
              </a:rPr>
              <a:t>fastethernet</a:t>
            </a:r>
            <a:r>
              <a:rPr lang="en-US" altLang="en-US" sz="2000" dirty="0">
                <a:latin typeface="Calibri" panose="020F0502020204030204" pitchFamily="34" charset="0"/>
                <a:cs typeface="Calibri" panose="020F0502020204030204" pitchFamily="34" charset="0"/>
              </a:rPr>
              <a:t> 0/1</a:t>
            </a:r>
          </a:p>
          <a:p>
            <a:pPr marL="0" indent="0">
              <a:buNone/>
            </a:pPr>
            <a:r>
              <a:rPr lang="en-US" sz="2000" dirty="0">
                <a:latin typeface="Calibri" panose="020F0502020204030204" pitchFamily="34" charset="0"/>
                <a:cs typeface="Calibri" panose="020F0502020204030204" pitchFamily="34" charset="0"/>
              </a:rPr>
              <a:t>standby 2 </a:t>
            </a:r>
            <a:r>
              <a:rPr lang="en-US" sz="2000" dirty="0" err="1">
                <a:latin typeface="Calibri" panose="020F0502020204030204" pitchFamily="34" charset="0"/>
                <a:cs typeface="Calibri" panose="020F0502020204030204" pitchFamily="34" charset="0"/>
              </a:rPr>
              <a:t>ip</a:t>
            </a:r>
            <a:r>
              <a:rPr lang="en-US" sz="2000" dirty="0">
                <a:latin typeface="Calibri" panose="020F0502020204030204" pitchFamily="34" charset="0"/>
                <a:cs typeface="Calibri" panose="020F0502020204030204" pitchFamily="34" charset="0"/>
              </a:rPr>
              <a:t> 192.168.1.254</a:t>
            </a:r>
          </a:p>
          <a:p>
            <a:pPr marL="0" indent="0">
              <a:buNone/>
            </a:pPr>
            <a:r>
              <a:rPr lang="en-US" sz="2000" dirty="0">
                <a:latin typeface="Calibri" panose="020F0502020204030204" pitchFamily="34" charset="0"/>
                <a:cs typeface="Calibri" panose="020F0502020204030204" pitchFamily="34" charset="0"/>
              </a:rPr>
              <a:t>standby 2 priority 10</a:t>
            </a:r>
          </a:p>
          <a:p>
            <a:pPr marL="0" indent="0">
              <a:buNone/>
            </a:pPr>
            <a:r>
              <a:rPr lang="en-US" altLang="en-US" sz="2000" dirty="0" smtClean="0">
                <a:latin typeface="Calibri" panose="020F0502020204030204" pitchFamily="34" charset="0"/>
                <a:cs typeface="Calibri" panose="020F0502020204030204" pitchFamily="34" charset="0"/>
              </a:rPr>
              <a:t>exit</a:t>
            </a:r>
            <a:endParaRPr lang="en-US" altLang="en-US" sz="2000" dirty="0">
              <a:latin typeface="Calibri" panose="020F0502020204030204" pitchFamily="34" charset="0"/>
              <a:cs typeface="Calibri" panose="020F0502020204030204" pitchFamily="34" charset="0"/>
            </a:endParaRPr>
          </a:p>
          <a:p>
            <a:pPr marL="0" indent="0">
              <a:buNone/>
            </a:pPr>
            <a:endParaRPr lang="en-IN" sz="2000" u="sng" dirty="0" smtClean="0">
              <a:latin typeface="Calibri" panose="020F0502020204030204" pitchFamily="34" charset="0"/>
              <a:cs typeface="Calibri" panose="020F0502020204030204" pitchFamily="34" charset="0"/>
            </a:endParaRPr>
          </a:p>
          <a:p>
            <a:pPr marL="0" indent="0">
              <a:buNone/>
            </a:pPr>
            <a:endParaRPr lang="en-IN" sz="20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81716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607</TotalTime>
  <Words>549</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Raleway</vt:lpstr>
      <vt:lpstr>Trebuchet MS</vt:lpstr>
      <vt:lpstr>Tw Cen MT</vt:lpstr>
      <vt:lpstr>Circuit</vt:lpstr>
      <vt:lpstr>Hot Standby Router Protocol (HSRP) USING CISCO PACKET TRACER </vt:lpstr>
      <vt:lpstr>WHAT IS HSRP?</vt:lpstr>
      <vt:lpstr>Some important terms related to HSRP-  </vt:lpstr>
      <vt:lpstr>HSRP States- </vt:lpstr>
      <vt:lpstr>ADVANTAGES AND DISADVANTAGES-</vt:lpstr>
      <vt:lpstr>HSRP NETWORK</vt:lpstr>
      <vt:lpstr>Configuring HSRP-</vt:lpstr>
      <vt:lpstr>Now our configuration is ready to HSRP configuration. Let’s start on one side(left) on GW1 and GW2 and after that we will configure a second HSRP Cisco Configuration for the other side(right).</vt:lpstr>
      <vt:lpstr>Now we are adding different priority values to different router with different groups and the router with high priority will become in active mode and other will be in standby mode.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Standby Router Protocol (HSRP) USING CISCO PACKET TRACER</dc:title>
  <dc:creator>Shubhi Gupta</dc:creator>
  <cp:lastModifiedBy>Shubhi Gupta</cp:lastModifiedBy>
  <cp:revision>45</cp:revision>
  <dcterms:created xsi:type="dcterms:W3CDTF">2021-04-20T15:42:48Z</dcterms:created>
  <dcterms:modified xsi:type="dcterms:W3CDTF">2021-05-02T12:13:08Z</dcterms:modified>
</cp:coreProperties>
</file>