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sldIdLst>
    <p:sldId id="262" r:id="rId2"/>
    <p:sldId id="300" r:id="rId3"/>
    <p:sldId id="301" r:id="rId4"/>
    <p:sldId id="302" r:id="rId5"/>
    <p:sldId id="303" r:id="rId6"/>
    <p:sldId id="304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8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901BD-1565-4B35-972F-5D96531553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81E6A0-982C-4361-9C7E-B1E2E1EFBF5A}">
      <dgm:prSet/>
      <dgm:spPr/>
      <dgm:t>
        <a:bodyPr/>
        <a:lstStyle/>
        <a:p>
          <a:pPr algn="ctr"/>
          <a:r>
            <a:rPr lang="en-US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Gifting Company</a:t>
          </a:r>
          <a:endParaRPr lang="en-IN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25239F-CAFC-4F56-999A-418582C734D0}" type="parTrans" cxnId="{64CAE11F-D35B-489F-8476-3CB9DCB9252E}">
      <dgm:prSet/>
      <dgm:spPr/>
      <dgm:t>
        <a:bodyPr/>
        <a:lstStyle/>
        <a:p>
          <a:endParaRPr lang="en-IN"/>
        </a:p>
      </dgm:t>
    </dgm:pt>
    <dgm:pt modelId="{14106371-4550-459D-85D9-6DA5E49F254C}" type="sibTrans" cxnId="{64CAE11F-D35B-489F-8476-3CB9DCB9252E}">
      <dgm:prSet/>
      <dgm:spPr/>
      <dgm:t>
        <a:bodyPr/>
        <a:lstStyle/>
        <a:p>
          <a:endParaRPr lang="en-IN"/>
        </a:p>
      </dgm:t>
    </dgm:pt>
    <dgm:pt modelId="{8B84070E-3473-455A-B1FA-015F4219E8B8}" type="pres">
      <dgm:prSet presAssocID="{C00901BD-1565-4B35-972F-5D96531553B5}" presName="linear" presStyleCnt="0">
        <dgm:presLayoutVars>
          <dgm:animLvl val="lvl"/>
          <dgm:resizeHandles val="exact"/>
        </dgm:presLayoutVars>
      </dgm:prSet>
      <dgm:spPr/>
    </dgm:pt>
    <dgm:pt modelId="{F9F20610-C932-4A73-BDD3-BB601CDCC04A}" type="pres">
      <dgm:prSet presAssocID="{B381E6A0-982C-4361-9C7E-B1E2E1EFBF5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4CAE11F-D35B-489F-8476-3CB9DCB9252E}" srcId="{C00901BD-1565-4B35-972F-5D96531553B5}" destId="{B381E6A0-982C-4361-9C7E-B1E2E1EFBF5A}" srcOrd="0" destOrd="0" parTransId="{A325239F-CAFC-4F56-999A-418582C734D0}" sibTransId="{14106371-4550-459D-85D9-6DA5E49F254C}"/>
    <dgm:cxn modelId="{7D952940-6D69-4E93-804F-CC3147F55E72}" type="presOf" srcId="{B381E6A0-982C-4361-9C7E-B1E2E1EFBF5A}" destId="{F9F20610-C932-4A73-BDD3-BB601CDCC04A}" srcOrd="0" destOrd="0" presId="urn:microsoft.com/office/officeart/2005/8/layout/vList2"/>
    <dgm:cxn modelId="{91E83682-2838-464E-9073-41EBA34A3497}" type="presOf" srcId="{C00901BD-1565-4B35-972F-5D96531553B5}" destId="{8B84070E-3473-455A-B1FA-015F4219E8B8}" srcOrd="0" destOrd="0" presId="urn:microsoft.com/office/officeart/2005/8/layout/vList2"/>
    <dgm:cxn modelId="{DDE9B344-EE24-4F1E-91D7-04209C8C800F}" type="presParOf" srcId="{8B84070E-3473-455A-B1FA-015F4219E8B8}" destId="{F9F20610-C932-4A73-BDD3-BB601CDCC04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20610-C932-4A73-BDD3-BB601CDCC04A}">
      <dsp:nvSpPr>
        <dsp:cNvPr id="0" name=""/>
        <dsp:cNvSpPr/>
      </dsp:nvSpPr>
      <dsp:spPr>
        <a:xfrm>
          <a:off x="0" y="4842"/>
          <a:ext cx="8911687" cy="12712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Gifting Company</a:t>
          </a:r>
          <a:endParaRPr lang="en-IN" sz="53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055" y="66897"/>
        <a:ext cx="8787577" cy="1147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62262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7034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629195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7588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459379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98805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1945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20341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8576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345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31816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04815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43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608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1630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66346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E30F-4BA0-4307-BB51-7D3F9636BB28}" type="datetimeFigureOut">
              <a:rPr lang="en-IN" smtClean="0"/>
              <a:pPr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288420-04ED-4E5C-B0C0-77D8D561A6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30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D21C682-04FB-62B6-C147-A7031619DC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290293"/>
              </p:ext>
            </p:extLst>
          </p:nvPr>
        </p:nvGraphicFramePr>
        <p:xfrm>
          <a:off x="2458454" y="498604"/>
          <a:ext cx="8911687" cy="12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6B82-EF6A-2F4B-2EAF-A4F0EE86E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633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b="1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b="1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b="1" u="sng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u="sng" dirty="0">
                <a:sym typeface="Wingdings" panose="05000000000000000000" pitchFamily="2" charset="2"/>
              </a:rPr>
              <a:t>Submitted To:</a:t>
            </a:r>
            <a:r>
              <a:rPr lang="en-US" sz="2400" b="1" dirty="0">
                <a:sym typeface="Wingdings" panose="05000000000000000000" pitchFamily="2" charset="2"/>
              </a:rPr>
              <a:t>                                                   </a:t>
            </a:r>
            <a:r>
              <a:rPr lang="en-US" sz="2400" b="1" u="sng" dirty="0">
                <a:sym typeface="Wingdings" panose="05000000000000000000" pitchFamily="2" charset="2"/>
              </a:rPr>
              <a:t>Submitted By: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Mr. Dilip Balasubramanian  								Kartik Goel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														</a:t>
            </a:r>
            <a:r>
              <a:rPr lang="en-US" dirty="0" err="1">
                <a:solidFill>
                  <a:srgbClr val="002060"/>
                </a:solidFill>
                <a:sym typeface="Wingdings" panose="05000000000000000000" pitchFamily="2" charset="2"/>
              </a:rPr>
              <a:t>Shubhi</a:t>
            </a:r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 Yadav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6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E25F-FF05-7C1F-FCA0-224E1472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862" y="2790825"/>
            <a:ext cx="8915400" cy="3638550"/>
          </a:xfrm>
        </p:spPr>
        <p:txBody>
          <a:bodyPr/>
          <a:lstStyle/>
          <a:p>
            <a:r>
              <a:rPr lang="en-US" dirty="0"/>
              <a:t>We make gifting effortless and memorable for your loved ones.</a:t>
            </a:r>
          </a:p>
          <a:p>
            <a:r>
              <a:rPr lang="en-US" dirty="0"/>
              <a:t>Offering premium candies and elegant jewelry for every occasion.</a:t>
            </a:r>
          </a:p>
          <a:p>
            <a:r>
              <a:rPr lang="en-US" dirty="0"/>
              <a:t>Whether birthdays, anniversaries, or special moments, we have the ideal gift.</a:t>
            </a:r>
          </a:p>
          <a:p>
            <a:r>
              <a:rPr lang="en-US" dirty="0"/>
              <a:t>Crafted with care to bring joy and lasting memories.</a:t>
            </a:r>
          </a:p>
          <a:p>
            <a:r>
              <a:rPr lang="en-US" dirty="0"/>
              <a:t>Personalized gifts to make every moment extra special.</a:t>
            </a:r>
          </a:p>
          <a:p>
            <a:r>
              <a:rPr lang="en-US" dirty="0"/>
              <a:t>Easy ordering, beautiful packaging, and timely delivery.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C9099D-ECDC-32C9-C265-A6402C195450}"/>
              </a:ext>
            </a:extLst>
          </p:cNvPr>
          <p:cNvGrpSpPr/>
          <p:nvPr/>
        </p:nvGrpSpPr>
        <p:grpSpPr>
          <a:xfrm>
            <a:off x="2535506" y="412147"/>
            <a:ext cx="8911687" cy="1271205"/>
            <a:chOff x="0" y="4842"/>
            <a:chExt cx="8911687" cy="12712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6345DFA-6483-9330-FE6E-6E3E72F1BDC1}"/>
                </a:ext>
              </a:extLst>
            </p:cNvPr>
            <p:cNvSpPr/>
            <p:nvPr/>
          </p:nvSpPr>
          <p:spPr>
            <a:xfrm>
              <a:off x="0" y="4842"/>
              <a:ext cx="8911687" cy="12712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BDBECA0C-BDDC-D093-5974-6226A8E2BB9B}"/>
                </a:ext>
              </a:extLst>
            </p:cNvPr>
            <p:cNvSpPr txBox="1"/>
            <p:nvPr/>
          </p:nvSpPr>
          <p:spPr>
            <a:xfrm>
              <a:off x="62055" y="66897"/>
              <a:ext cx="8787577" cy="1147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marL="0" lvl="0" indent="0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About the </a:t>
              </a:r>
              <a:r>
                <a:rPr lang="en-US" sz="4000" b="1" u="none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Company</a:t>
              </a:r>
              <a:endParaRPr lang="en-IN" sz="4000" b="1" u="none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8866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BBDAA-9A2A-3BD9-83D6-9A8E9D7DD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E1761-D093-0AAE-20DC-2BBEE6BDA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962" y="2438400"/>
            <a:ext cx="8915400" cy="3362325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Analyzing past Valentine's Day trends to craft the best offers.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Personalized discounts and deals for our ideal customers.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Smart marketing campaigns based on consumer behavior.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Special offers tailored to make gifting more delightful.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8781EF-DFD2-462C-5FAC-EE02146009C2}"/>
              </a:ext>
            </a:extLst>
          </p:cNvPr>
          <p:cNvGrpSpPr/>
          <p:nvPr/>
        </p:nvGrpSpPr>
        <p:grpSpPr>
          <a:xfrm>
            <a:off x="2535506" y="412147"/>
            <a:ext cx="8911687" cy="1271205"/>
            <a:chOff x="0" y="4842"/>
            <a:chExt cx="8911687" cy="12712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4623635-0502-FCF3-8EC5-FA6A2C7C77B8}"/>
                </a:ext>
              </a:extLst>
            </p:cNvPr>
            <p:cNvSpPr/>
            <p:nvPr/>
          </p:nvSpPr>
          <p:spPr>
            <a:xfrm>
              <a:off x="0" y="4842"/>
              <a:ext cx="8911687" cy="12712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31AD7DD5-A84C-6906-7B98-FBCAC823CECB}"/>
                </a:ext>
              </a:extLst>
            </p:cNvPr>
            <p:cNvSpPr txBox="1"/>
            <p:nvPr/>
          </p:nvSpPr>
          <p:spPr>
            <a:xfrm>
              <a:off x="62055" y="66897"/>
              <a:ext cx="8787577" cy="1147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marL="0" lvl="0" indent="0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Aim of the analysis</a:t>
              </a:r>
              <a:endParaRPr lang="en-IN" sz="4000" b="1" u="none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237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4E91E-12FC-B4DF-02B7-1D6182EB9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0132B36-2846-7F51-DE2C-966B7CE14C76}"/>
              </a:ext>
            </a:extLst>
          </p:cNvPr>
          <p:cNvGrpSpPr/>
          <p:nvPr/>
        </p:nvGrpSpPr>
        <p:grpSpPr>
          <a:xfrm>
            <a:off x="2392289" y="2268939"/>
            <a:ext cx="8961598" cy="1271205"/>
            <a:chOff x="-49911" y="4842"/>
            <a:chExt cx="8961598" cy="12712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84282F5-F120-2C99-D7EA-35AF78133A42}"/>
                </a:ext>
              </a:extLst>
            </p:cNvPr>
            <p:cNvSpPr/>
            <p:nvPr/>
          </p:nvSpPr>
          <p:spPr>
            <a:xfrm>
              <a:off x="0" y="4842"/>
              <a:ext cx="8911687" cy="12712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B1841688-EB0A-23AC-61F7-A60C2DEC0B83}"/>
                </a:ext>
              </a:extLst>
            </p:cNvPr>
            <p:cNvSpPr txBox="1"/>
            <p:nvPr/>
          </p:nvSpPr>
          <p:spPr>
            <a:xfrm>
              <a:off x="-49911" y="113550"/>
              <a:ext cx="8787577" cy="1147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marL="0" lvl="0" indent="0" algn="ctr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Dashboard</a:t>
              </a:r>
              <a:endParaRPr lang="en-IN" sz="4000" b="1" u="none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66068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AE0CB-0167-7814-0A67-162584AAE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6511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8EA1E-A6A3-F361-8104-A0341C819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3F5441-3E3F-4549-6338-7B238D487A10}"/>
              </a:ext>
            </a:extLst>
          </p:cNvPr>
          <p:cNvGrpSpPr/>
          <p:nvPr/>
        </p:nvGrpSpPr>
        <p:grpSpPr>
          <a:xfrm>
            <a:off x="2488853" y="132228"/>
            <a:ext cx="8911687" cy="1271205"/>
            <a:chOff x="0" y="4842"/>
            <a:chExt cx="8911687" cy="12712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F47113B-CFE7-82BC-1936-EB92E6B3482A}"/>
                </a:ext>
              </a:extLst>
            </p:cNvPr>
            <p:cNvSpPr/>
            <p:nvPr/>
          </p:nvSpPr>
          <p:spPr>
            <a:xfrm>
              <a:off x="0" y="4842"/>
              <a:ext cx="8911687" cy="127120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CF965448-797B-4604-74CF-D6F884DAF93B}"/>
                </a:ext>
              </a:extLst>
            </p:cNvPr>
            <p:cNvSpPr txBox="1"/>
            <p:nvPr/>
          </p:nvSpPr>
          <p:spPr>
            <a:xfrm>
              <a:off x="62055" y="66897"/>
              <a:ext cx="8787577" cy="1147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1930" tIns="201930" rIns="201930" bIns="201930" numCol="1" spcCol="1270" anchor="ctr" anchorCtr="0">
              <a:noAutofit/>
            </a:bodyPr>
            <a:lstStyle/>
            <a:p>
              <a:pPr marL="0" lvl="0" indent="0" defTabSz="2355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u="none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Conclusion</a:t>
              </a:r>
              <a:endParaRPr lang="en-IN" sz="4000" b="1" u="none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94267A-C790-D37F-C6BA-6334DF207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4825"/>
            <a:ext cx="8915400" cy="463731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18-24 age group</a:t>
            </a:r>
            <a:r>
              <a:rPr lang="en-US" dirty="0"/>
              <a:t> is a prime target for promotional campaigns.</a:t>
            </a:r>
          </a:p>
          <a:p>
            <a:r>
              <a:rPr lang="en-US" b="1" dirty="0"/>
              <a:t>Younger consumers</a:t>
            </a:r>
            <a:r>
              <a:rPr lang="en-US" dirty="0"/>
              <a:t> prefer candies, while </a:t>
            </a:r>
            <a:r>
              <a:rPr lang="en-US" b="1" dirty="0"/>
              <a:t>middle-aged customers</a:t>
            </a:r>
            <a:r>
              <a:rPr lang="en-US" dirty="0"/>
              <a:t> lean toward jewelry.</a:t>
            </a:r>
          </a:p>
          <a:p>
            <a:r>
              <a:rPr lang="en-US" b="1" dirty="0"/>
              <a:t>Male consumers</a:t>
            </a:r>
            <a:r>
              <a:rPr lang="en-US" dirty="0"/>
              <a:t> are increasingly spending on jewelry, presenting an opportunity for targeted offers.</a:t>
            </a:r>
          </a:p>
          <a:p>
            <a:endParaRPr lang="en-US" dirty="0"/>
          </a:p>
          <a:p>
            <a:r>
              <a:rPr lang="en-US" b="1" u="sng" dirty="0"/>
              <a:t>Marketing Strategy Recommendations:</a:t>
            </a:r>
            <a:endParaRPr lang="en-US" u="sng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Personalize discounts and deals based on consumer preferences.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Focus on </a:t>
            </a:r>
            <a:r>
              <a:rPr lang="en-US" sz="1800" b="1" dirty="0"/>
              <a:t>candies for younger audiences</a:t>
            </a:r>
            <a:r>
              <a:rPr lang="en-US" sz="1800" dirty="0"/>
              <a:t> and </a:t>
            </a:r>
            <a:r>
              <a:rPr lang="en-US" sz="1800" b="1" dirty="0"/>
              <a:t>jewelry for middle-aged buyers</a:t>
            </a:r>
            <a:r>
              <a:rPr lang="en-US" sz="1800" dirty="0"/>
              <a:t> to maximize engagement.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Introduce </a:t>
            </a:r>
            <a:r>
              <a:rPr lang="en-US" sz="1800" b="1" dirty="0"/>
              <a:t>exclusive jewelry offers</a:t>
            </a:r>
            <a:r>
              <a:rPr lang="en-US" sz="1800" dirty="0"/>
              <a:t> for male buyers to boost sales further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8844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7E29-A7BD-63DF-B5DC-E2830069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C651EAC-80DF-64EC-F40C-5E84E4BE8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913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1217</TotalTime>
  <Words>228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Courier New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DEPARTMENTATION</dc:title>
  <dc:creator>Rupesh kr Pandey</dc:creator>
  <cp:lastModifiedBy>SHUBHI YADAV</cp:lastModifiedBy>
  <cp:revision>43</cp:revision>
  <dcterms:created xsi:type="dcterms:W3CDTF">2023-02-09T18:10:16Z</dcterms:created>
  <dcterms:modified xsi:type="dcterms:W3CDTF">2025-02-12T13:15:42Z</dcterms:modified>
</cp:coreProperties>
</file>