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48" r:id="rId4"/>
    <p:sldId id="258" r:id="rId5"/>
    <p:sldId id="337" r:id="rId6"/>
    <p:sldId id="298" r:id="rId7"/>
    <p:sldId id="259" r:id="rId8"/>
    <p:sldId id="351" r:id="rId9"/>
    <p:sldId id="352" r:id="rId10"/>
    <p:sldId id="353" r:id="rId11"/>
    <p:sldId id="307" r:id="rId12"/>
    <p:sldId id="349" r:id="rId13"/>
    <p:sldId id="35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FD4"/>
    <a:srgbClr val="F4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6196" autoAdjust="0"/>
  </p:normalViewPr>
  <p:slideViewPr>
    <p:cSldViewPr snapToGrid="0" showGuides="1">
      <p:cViewPr varScale="1">
        <p:scale>
          <a:sx n="82" d="100"/>
          <a:sy n="82" d="100"/>
        </p:scale>
        <p:origin x="710" y="67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9F87E-6B5B-46E7-9671-C0D3A963AD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439AE-797F-4261-AD88-2B91DB4703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Feature of prideBnB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create User Profile, select "I identify as" option and explore.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Explore various categories of Hotels, Hospitals, Places and destinations.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Search and get the curated results of places based on ratings and review.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Apply various filters to get desired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Get information as such reviews, ratings and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Get direction to booking of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prefered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Tap and know about the LGBTQ+ rights in different states of India.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Write reviews and be a guide to others.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509C5-D0C6-434A-91DA-2E03A145B6E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9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63B48-A911-496E-888A-684BBDE07B48}"/>
              </a:ext>
            </a:extLst>
          </p:cNvPr>
          <p:cNvSpPr txBox="1"/>
          <p:nvPr/>
        </p:nvSpPr>
        <p:spPr>
          <a:xfrm>
            <a:off x="-115313" y="5925221"/>
            <a:ext cx="1272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TEAM C.O.D.E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ECB2E68-8822-439C-851C-21D49F6CFAF4}"/>
              </a:ext>
            </a:extLst>
          </p:cNvPr>
          <p:cNvSpPr/>
          <p:nvPr/>
        </p:nvSpPr>
        <p:spPr>
          <a:xfrm>
            <a:off x="4405940" y="1266454"/>
            <a:ext cx="3379825" cy="1033908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-147" y="126645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prideBnB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-18418" y="2398619"/>
            <a:ext cx="12228540" cy="3796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Travel With Pride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905F2-B1A2-4802-BBD5-4AB6E0F51F13}"/>
              </a:ext>
            </a:extLst>
          </p:cNvPr>
          <p:cNvSpPr txBox="1"/>
          <p:nvPr/>
        </p:nvSpPr>
        <p:spPr>
          <a:xfrm>
            <a:off x="4509248" y="5562836"/>
            <a:ext cx="48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NIU-HACKATHON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BDA58A-CA0C-3994-24E9-52BAC1610F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7" b="29929"/>
          <a:stretch/>
        </p:blipFill>
        <p:spPr>
          <a:xfrm>
            <a:off x="5031120" y="2876532"/>
            <a:ext cx="2129463" cy="19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6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824318-74CF-B77D-E097-601AC03C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" t="2503" r="10712" b="14517"/>
          <a:stretch/>
        </p:blipFill>
        <p:spPr>
          <a:xfrm>
            <a:off x="4396901" y="719847"/>
            <a:ext cx="2675107" cy="5690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7877DA-5620-8C46-F6D5-83E798302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" r="11558" b="14517"/>
          <a:stretch/>
        </p:blipFill>
        <p:spPr>
          <a:xfrm>
            <a:off x="626623" y="719847"/>
            <a:ext cx="2729420" cy="5690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1140EA-8DA2-5161-8653-DC3E195617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" r="10494" b="13995"/>
          <a:stretch/>
        </p:blipFill>
        <p:spPr>
          <a:xfrm>
            <a:off x="8337009" y="719847"/>
            <a:ext cx="2762251" cy="5690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1F934-7A26-1780-8979-D12F14AD4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" y="548084"/>
            <a:ext cx="3036376" cy="6125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58A3F-19BC-B566-DE05-5C9CB9DE2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32" y="548083"/>
            <a:ext cx="3036376" cy="6125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BEDFF-7481-322A-DB58-D31B7CC60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72" y="512316"/>
            <a:ext cx="3036376" cy="61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5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5D85D4-BF24-4AAB-B11C-68487D1C1A40}"/>
              </a:ext>
            </a:extLst>
          </p:cNvPr>
          <p:cNvSpPr txBox="1"/>
          <p:nvPr/>
        </p:nvSpPr>
        <p:spPr>
          <a:xfrm>
            <a:off x="204281" y="2369838"/>
            <a:ext cx="1205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2400" b="1" dirty="0">
                <a:cs typeface="Arial" pitchFamily="34" charset="0"/>
              </a:rPr>
              <a:t>Technology Stack Used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43E551-D2CD-CF65-5FA3-1F8C14C55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95" y="460278"/>
            <a:ext cx="4040222" cy="17170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27665C-446A-3F8A-8B78-DA1CE07A9ACE}"/>
              </a:ext>
            </a:extLst>
          </p:cNvPr>
          <p:cNvSpPr txBox="1"/>
          <p:nvPr/>
        </p:nvSpPr>
        <p:spPr>
          <a:xfrm>
            <a:off x="865761" y="3023968"/>
            <a:ext cx="101362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Android-JAVA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PHP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One Signal for push notifications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Firebase login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MySQL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latin typeface="-apple-system"/>
              </a:rPr>
              <a:t>Cpanel</a:t>
            </a:r>
            <a:r>
              <a:rPr lang="en-US" sz="2400" dirty="0">
                <a:latin typeface="-apple-system"/>
              </a:rPr>
              <a:t>-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Domain Provider- </a:t>
            </a:r>
            <a:r>
              <a:rPr lang="en-US" sz="2400" b="0" i="0" dirty="0" err="1">
                <a:effectLst/>
                <a:latin typeface="-apple-system"/>
              </a:rPr>
              <a:t>freenom</a:t>
            </a:r>
            <a:endParaRPr lang="en-US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9514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-145915" y="241333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-223686" y="342900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Team C.O.D.E</a:t>
            </a:r>
            <a:endParaRPr lang="ko-KR" altLang="en-US" sz="1867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196DB7-C1FA-E0F9-36DB-B31B53B2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5" b="7801"/>
          <a:stretch/>
        </p:blipFill>
        <p:spPr>
          <a:xfrm>
            <a:off x="8385457" y="436985"/>
            <a:ext cx="2745148" cy="580631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6616FC4-7AA2-4FDA-B10F-D673171F0927}"/>
              </a:ext>
            </a:extLst>
          </p:cNvPr>
          <p:cNvSpPr txBox="1"/>
          <p:nvPr/>
        </p:nvSpPr>
        <p:spPr>
          <a:xfrm>
            <a:off x="649562" y="84184"/>
            <a:ext cx="1058631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cs typeface="Arial" pitchFamily="34" charset="0"/>
              </a:rPr>
              <a:t>Prospects of</a:t>
            </a:r>
            <a:r>
              <a:rPr lang="en-US" altLang="ko-KR" sz="5400" dirty="0">
                <a:cs typeface="Arial" pitchFamily="34" charset="0"/>
              </a:rPr>
              <a:t> </a:t>
            </a:r>
            <a:r>
              <a:rPr lang="en-US" altLang="ko-KR" sz="5400" b="1" dirty="0">
                <a:cs typeface="Arial" pitchFamily="34" charset="0"/>
              </a:rPr>
              <a:t>prideBnB</a:t>
            </a:r>
            <a:endParaRPr lang="ko-KR" altLang="en-US" sz="5400" b="1" dirty="0"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78DA0F-4FC7-40AF-966F-BB147B2CB8A3}"/>
              </a:ext>
            </a:extLst>
          </p:cNvPr>
          <p:cNvSpPr/>
          <p:nvPr/>
        </p:nvSpPr>
        <p:spPr>
          <a:xfrm flipV="1">
            <a:off x="747332" y="4621677"/>
            <a:ext cx="6119519" cy="592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9C1F5-D39D-4088-94F3-C5F42C808719}"/>
              </a:ext>
            </a:extLst>
          </p:cNvPr>
          <p:cNvSpPr/>
          <p:nvPr/>
        </p:nvSpPr>
        <p:spPr>
          <a:xfrm flipV="1">
            <a:off x="747332" y="2798024"/>
            <a:ext cx="5515858" cy="592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1AD6D7-08A8-4F27-9FF3-9BC1CD579179}"/>
              </a:ext>
            </a:extLst>
          </p:cNvPr>
          <p:cNvSpPr/>
          <p:nvPr/>
        </p:nvSpPr>
        <p:spPr>
          <a:xfrm flipV="1">
            <a:off x="747332" y="1400185"/>
            <a:ext cx="6381864" cy="592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48BE8-3D28-4C17-B5AD-216FFF8A80A8}"/>
              </a:ext>
            </a:extLst>
          </p:cNvPr>
          <p:cNvSpPr txBox="1"/>
          <p:nvPr/>
        </p:nvSpPr>
        <p:spPr>
          <a:xfrm>
            <a:off x="744593" y="1373453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A2574-4BBE-4900-8F92-9A9CC6725997}"/>
              </a:ext>
            </a:extLst>
          </p:cNvPr>
          <p:cNvSpPr txBox="1"/>
          <p:nvPr/>
        </p:nvSpPr>
        <p:spPr>
          <a:xfrm>
            <a:off x="744593" y="2825060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178BA3-40BF-40A1-AB70-5A7572B58385}"/>
              </a:ext>
            </a:extLst>
          </p:cNvPr>
          <p:cNvSpPr txBox="1"/>
          <p:nvPr/>
        </p:nvSpPr>
        <p:spPr>
          <a:xfrm>
            <a:off x="744593" y="4615724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3A7AC3-CEAA-4E6F-AE37-4E00337FF7CF}"/>
              </a:ext>
            </a:extLst>
          </p:cNvPr>
          <p:cNvGrpSpPr/>
          <p:nvPr/>
        </p:nvGrpSpPr>
        <p:grpSpPr>
          <a:xfrm>
            <a:off x="1508101" y="1502482"/>
            <a:ext cx="4231218" cy="1215043"/>
            <a:chOff x="7875747" y="1722123"/>
            <a:chExt cx="4231218" cy="121504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D97B4-8C1F-40E0-B9CB-474BE6F7753B}"/>
                </a:ext>
              </a:extLst>
            </p:cNvPr>
            <p:cNvSpPr txBox="1"/>
            <p:nvPr/>
          </p:nvSpPr>
          <p:spPr>
            <a:xfrm>
              <a:off x="7875747" y="2229280"/>
              <a:ext cx="4231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Why 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prideBnB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?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Societal Impacts 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DA87E-2832-417E-B4D6-2879FF612B8E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Motive of App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CF5D08-C79E-4E4B-A11C-B1666872F5D1}"/>
              </a:ext>
            </a:extLst>
          </p:cNvPr>
          <p:cNvGrpSpPr/>
          <p:nvPr/>
        </p:nvGrpSpPr>
        <p:grpSpPr>
          <a:xfrm>
            <a:off x="1559038" y="2906480"/>
            <a:ext cx="3994320" cy="1522821"/>
            <a:chOff x="7875747" y="1722123"/>
            <a:chExt cx="3994320" cy="152282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2CC64E-4285-45CA-BCCD-41773A3F8791}"/>
                </a:ext>
              </a:extLst>
            </p:cNvPr>
            <p:cNvSpPr txBox="1"/>
            <p:nvPr/>
          </p:nvSpPr>
          <p:spPr>
            <a:xfrm>
              <a:off x="7875747" y="2229281"/>
              <a:ext cx="3994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Working of 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prideBnB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Enhancements Proposed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54B00E4-B462-4DEA-B06F-5ABCD65D341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Technicalities 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B1EC22-6AF2-4732-81E6-A1A577DCAE44}"/>
              </a:ext>
            </a:extLst>
          </p:cNvPr>
          <p:cNvGrpSpPr/>
          <p:nvPr/>
        </p:nvGrpSpPr>
        <p:grpSpPr>
          <a:xfrm>
            <a:off x="1559038" y="4711295"/>
            <a:ext cx="3994320" cy="1205519"/>
            <a:chOff x="7875747" y="1722123"/>
            <a:chExt cx="3994320" cy="120551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2D6761-F52A-4A0D-AC0B-0FE7197EA81C}"/>
                </a:ext>
              </a:extLst>
            </p:cNvPr>
            <p:cNvSpPr txBox="1"/>
            <p:nvPr/>
          </p:nvSpPr>
          <p:spPr>
            <a:xfrm>
              <a:off x="7875747" y="2219756"/>
              <a:ext cx="3994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Workflow Management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Roles and Responsibility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6D5535-066A-4DBB-BC02-F99F52823D6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Team Roles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CC9F53B1-C9F9-4514-9CF3-469BF2BE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96" y="276362"/>
            <a:ext cx="3036376" cy="61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Problems Faced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F5C8BF-E74B-4F7D-8CAD-15AABFC95BE2}"/>
              </a:ext>
            </a:extLst>
          </p:cNvPr>
          <p:cNvGrpSpPr/>
          <p:nvPr/>
        </p:nvGrpSpPr>
        <p:grpSpPr>
          <a:xfrm>
            <a:off x="7533278" y="3158209"/>
            <a:ext cx="3906247" cy="506800"/>
            <a:chOff x="910640" y="3100886"/>
            <a:chExt cx="1527408" cy="9506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984310-6EEA-427B-9188-9B99A985049B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72BEC1-D002-44A8-9CEF-55760A1F990F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51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742378-18DC-4E9F-8CB9-1EB611FBFBB0}"/>
              </a:ext>
            </a:extLst>
          </p:cNvPr>
          <p:cNvGrpSpPr/>
          <p:nvPr/>
        </p:nvGrpSpPr>
        <p:grpSpPr>
          <a:xfrm>
            <a:off x="7533278" y="4472638"/>
            <a:ext cx="3906247" cy="506800"/>
            <a:chOff x="910640" y="3100886"/>
            <a:chExt cx="1527408" cy="95069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A399D4-8346-43FE-92B5-5742643FD7DA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A121AC-0C62-4F81-8D3C-0839F01F0B63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51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722359B-B052-65AE-0BD2-1DD4FD6F6624}"/>
              </a:ext>
            </a:extLst>
          </p:cNvPr>
          <p:cNvSpPr txBox="1"/>
          <p:nvPr/>
        </p:nvSpPr>
        <p:spPr>
          <a:xfrm>
            <a:off x="762405" y="2329099"/>
            <a:ext cx="6155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81B13"/>
                </a:solidFill>
                <a:effectLst/>
              </a:rPr>
              <a:t>People make a lot of assumptions about us.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02C8F-4F95-BC56-9AB7-3905588DFF5F}"/>
              </a:ext>
            </a:extLst>
          </p:cNvPr>
          <p:cNvSpPr txBox="1"/>
          <p:nvPr/>
        </p:nvSpPr>
        <p:spPr>
          <a:xfrm>
            <a:off x="732006" y="1760298"/>
            <a:ext cx="721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81B13"/>
                </a:solidFill>
                <a:effectLst/>
              </a:rPr>
              <a:t> We’re not welcome — or safe — in all parts of the world.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DC2DF-B5FD-3A3C-CFAC-137C684410E5}"/>
              </a:ext>
            </a:extLst>
          </p:cNvPr>
          <p:cNvSpPr txBox="1"/>
          <p:nvPr/>
        </p:nvSpPr>
        <p:spPr>
          <a:xfrm>
            <a:off x="752475" y="289790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81B13"/>
                </a:solidFill>
                <a:effectLst/>
              </a:rPr>
              <a:t>We worry a lot about coming out — or being outed.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53D88-635A-30D8-0ACF-4C1C6BE4E88D}"/>
              </a:ext>
            </a:extLst>
          </p:cNvPr>
          <p:cNvSpPr txBox="1"/>
          <p:nvPr/>
        </p:nvSpPr>
        <p:spPr>
          <a:xfrm>
            <a:off x="762405" y="4240774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34 percent of LGBTQ+ travelers from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India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would like increased breadth of information and visibility on a destination’s LGBTQ+ friendliness, including local laws, cultural information, hate crime statistics and religious sensibilities.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498BA-4314-3C26-A361-D87B75BCE121}"/>
              </a:ext>
            </a:extLst>
          </p:cNvPr>
          <p:cNvSpPr txBox="1"/>
          <p:nvPr/>
        </p:nvSpPr>
        <p:spPr>
          <a:xfrm>
            <a:off x="752475" y="379933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81B13"/>
                </a:solidFill>
                <a:effectLst/>
              </a:rPr>
              <a:t>Stats and Reviews by Booking.com</a:t>
            </a: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5D85D4-BF24-4AAB-B11C-68487D1C1A40}"/>
              </a:ext>
            </a:extLst>
          </p:cNvPr>
          <p:cNvSpPr txBox="1"/>
          <p:nvPr/>
        </p:nvSpPr>
        <p:spPr>
          <a:xfrm>
            <a:off x="204281" y="2369838"/>
            <a:ext cx="1205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effectLst/>
                <a:latin typeface="-apple-system"/>
              </a:rPr>
              <a:t>An app to assist LGBTQ+ community to find hotels and destinations with good hospitability.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43E551-D2CD-CF65-5FA3-1F8C14C55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95" y="460278"/>
            <a:ext cx="4040222" cy="17170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27665C-446A-3F8A-8B78-DA1CE07A9ACE}"/>
              </a:ext>
            </a:extLst>
          </p:cNvPr>
          <p:cNvSpPr txBox="1"/>
          <p:nvPr/>
        </p:nvSpPr>
        <p:spPr>
          <a:xfrm>
            <a:off x="865761" y="3023968"/>
            <a:ext cx="101362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gives curated list of destinations based on rating where LGBTQ+ communities are welcomed.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is important to ensure safety and the locations recommended here are safe.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helps to be a part of greater facilitator in travel and tourism needs of LGBTQ+ communities.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prideBnB</a:t>
            </a:r>
            <a:r>
              <a:rPr lang="en-US" dirty="0"/>
              <a:t>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E2F466-2870-48BB-BCBC-BD5C2BFF53D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2000291" y="3923741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8610C6-B446-464F-B3BC-46BAC86EC757}"/>
              </a:ext>
            </a:extLst>
          </p:cNvPr>
          <p:cNvGrpSpPr/>
          <p:nvPr/>
        </p:nvGrpSpPr>
        <p:grpSpPr>
          <a:xfrm>
            <a:off x="1712259" y="3779725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AB9494-9E62-4820-95BA-E4F727FCE2D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3E9F4B-0B57-4C49-87E0-84D6DA35BE5E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3CCA8E-2B00-4397-9F37-5C8CB45EF49D}"/>
              </a:ext>
            </a:extLst>
          </p:cNvPr>
          <p:cNvGrpSpPr/>
          <p:nvPr/>
        </p:nvGrpSpPr>
        <p:grpSpPr>
          <a:xfrm>
            <a:off x="5963047" y="3768571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6FBC08-5AF7-402E-AB21-23E6D5FAA9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5B2D21-2D83-477D-AFA7-418D7ABB9FC5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359A54-5BB4-4970-B0C2-F5E3D9D98D95}"/>
              </a:ext>
            </a:extLst>
          </p:cNvPr>
          <p:cNvGrpSpPr/>
          <p:nvPr/>
        </p:nvGrpSpPr>
        <p:grpSpPr>
          <a:xfrm>
            <a:off x="8088441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28694AF-9134-411D-9B55-832584FF96F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CC773F-B0E1-4F6D-BEFF-B9B530E450A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26E2E1-A877-46F5-A176-A57F8AD78F6C}"/>
              </a:ext>
            </a:extLst>
          </p:cNvPr>
          <p:cNvGrpSpPr/>
          <p:nvPr/>
        </p:nvGrpSpPr>
        <p:grpSpPr>
          <a:xfrm>
            <a:off x="3837653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081600-220B-443B-92AA-2CC03DC17A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B32EFA-C32B-44FE-98C2-58D163E76D1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37F09E-9CC3-45CE-B66C-2C362317C875}"/>
              </a:ext>
            </a:extLst>
          </p:cNvPr>
          <p:cNvGrpSpPr/>
          <p:nvPr/>
        </p:nvGrpSpPr>
        <p:grpSpPr>
          <a:xfrm>
            <a:off x="10213835" y="3779725"/>
            <a:ext cx="288032" cy="288032"/>
            <a:chOff x="611560" y="2851238"/>
            <a:chExt cx="288032" cy="288032"/>
          </a:xfrm>
          <a:solidFill>
            <a:schemeClr val="accent4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6ECFBC-691B-407F-AE0F-7496518027D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52EC06-B92D-4BB3-925C-7C16C4B72F7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351412-E712-4105-AD16-DC84610E1C2E}"/>
              </a:ext>
            </a:extLst>
          </p:cNvPr>
          <p:cNvGrpSpPr/>
          <p:nvPr/>
        </p:nvGrpSpPr>
        <p:grpSpPr>
          <a:xfrm>
            <a:off x="993865" y="1861476"/>
            <a:ext cx="1795987" cy="1613546"/>
            <a:chOff x="954950" y="2064066"/>
            <a:chExt cx="1795987" cy="161354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5C5A1-DBC9-4788-8D79-5644097AEE52}"/>
                </a:ext>
              </a:extLst>
            </p:cNvPr>
            <p:cNvSpPr txBox="1"/>
            <p:nvPr/>
          </p:nvSpPr>
          <p:spPr>
            <a:xfrm>
              <a:off x="954950" y="2395442"/>
              <a:ext cx="17959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prideBnB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provides different categories of hotels, beaches, marriage destinations which are LGBTQ friendly.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23B941-6F9C-4213-A7B7-A379ABBE83AF}"/>
                </a:ext>
              </a:extLst>
            </p:cNvPr>
            <p:cNvSpPr txBox="1"/>
            <p:nvPr/>
          </p:nvSpPr>
          <p:spPr>
            <a:xfrm>
              <a:off x="954951" y="2064066"/>
              <a:ext cx="1728000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Categories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05CE13-6435-48EF-A325-878236530B79}"/>
                </a:ext>
              </a:extLst>
            </p:cNvPr>
            <p:cNvCxnSpPr/>
            <p:nvPr/>
          </p:nvCxnSpPr>
          <p:spPr>
            <a:xfrm>
              <a:off x="954951" y="3669575"/>
              <a:ext cx="1728000" cy="80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531CD7-03EA-4981-9F8C-9FF19781AF55}"/>
              </a:ext>
            </a:extLst>
          </p:cNvPr>
          <p:cNvGrpSpPr/>
          <p:nvPr/>
        </p:nvGrpSpPr>
        <p:grpSpPr>
          <a:xfrm flipH="1">
            <a:off x="3117610" y="4388984"/>
            <a:ext cx="1883597" cy="1613546"/>
            <a:chOff x="9138693" y="2064066"/>
            <a:chExt cx="1883597" cy="16135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B4DFA6-9E9C-413B-8073-AD86F128BF9C}"/>
                </a:ext>
              </a:extLst>
            </p:cNvPr>
            <p:cNvSpPr txBox="1"/>
            <p:nvPr/>
          </p:nvSpPr>
          <p:spPr>
            <a:xfrm>
              <a:off x="9138693" y="2395442"/>
              <a:ext cx="18835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 reviews of hotels , resorts, beaches about their hospitality.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 ratings too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B21531-9758-4F77-BC44-848C4BB8D1E9}"/>
                </a:ext>
              </a:extLst>
            </p:cNvPr>
            <p:cNvSpPr txBox="1"/>
            <p:nvPr/>
          </p:nvSpPr>
          <p:spPr>
            <a:xfrm>
              <a:off x="9294289" y="2064066"/>
              <a:ext cx="1728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Reviews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EAC52F-8B65-44C9-A2BA-B07C842E555C}"/>
                </a:ext>
              </a:extLst>
            </p:cNvPr>
            <p:cNvCxnSpPr/>
            <p:nvPr/>
          </p:nvCxnSpPr>
          <p:spPr>
            <a:xfrm>
              <a:off x="9294289" y="3669575"/>
              <a:ext cx="1728000" cy="803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D4D173-3BC3-4702-B35A-F2662955BC44}"/>
              </a:ext>
            </a:extLst>
          </p:cNvPr>
          <p:cNvGrpSpPr/>
          <p:nvPr/>
        </p:nvGrpSpPr>
        <p:grpSpPr>
          <a:xfrm flipH="1">
            <a:off x="9484723" y="1869514"/>
            <a:ext cx="1791862" cy="1654651"/>
            <a:chOff x="3039785" y="2064066"/>
            <a:chExt cx="1728000" cy="161354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53EAA6-9534-4235-8C9C-4E90BEF0ACA6}"/>
                </a:ext>
              </a:extLst>
            </p:cNvPr>
            <p:cNvSpPr txBox="1"/>
            <p:nvPr/>
          </p:nvSpPr>
          <p:spPr>
            <a:xfrm>
              <a:off x="3039785" y="2395442"/>
              <a:ext cx="1728000" cy="810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One place for planning tour and travel across India.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F930F7-BF83-4780-AA71-8DDA82E18694}"/>
                </a:ext>
              </a:extLst>
            </p:cNvPr>
            <p:cNvSpPr txBox="1"/>
            <p:nvPr/>
          </p:nvSpPr>
          <p:spPr>
            <a:xfrm>
              <a:off x="3039785" y="2064066"/>
              <a:ext cx="1728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Community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A7A0B6-FAE6-470C-9DAB-27D9956D7E9A}"/>
                </a:ext>
              </a:extLst>
            </p:cNvPr>
            <p:cNvCxnSpPr/>
            <p:nvPr/>
          </p:nvCxnSpPr>
          <p:spPr>
            <a:xfrm>
              <a:off x="3039785" y="3669575"/>
              <a:ext cx="1728000" cy="803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274F7E-43EA-49CF-8B89-17BE7BD05813}"/>
              </a:ext>
            </a:extLst>
          </p:cNvPr>
          <p:cNvGrpSpPr/>
          <p:nvPr/>
        </p:nvGrpSpPr>
        <p:grpSpPr>
          <a:xfrm flipH="1">
            <a:off x="5241356" y="1869513"/>
            <a:ext cx="1728000" cy="1613546"/>
            <a:chOff x="7209453" y="2064066"/>
            <a:chExt cx="1728000" cy="16135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C3824D-244C-4C2F-9847-903A2F6DEE93}"/>
                </a:ext>
              </a:extLst>
            </p:cNvPr>
            <p:cNvSpPr txBox="1"/>
            <p:nvPr/>
          </p:nvSpPr>
          <p:spPr>
            <a:xfrm>
              <a:off x="7209453" y="2395442"/>
              <a:ext cx="172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pin point map locations and contact information of the hotels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F8D70E-7CF2-402E-BEA7-BD992DB162D7}"/>
                </a:ext>
              </a:extLst>
            </p:cNvPr>
            <p:cNvSpPr txBox="1"/>
            <p:nvPr/>
          </p:nvSpPr>
          <p:spPr>
            <a:xfrm>
              <a:off x="7209453" y="2064066"/>
              <a:ext cx="1728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Maps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4478A3-6EBB-4E18-8EF4-A0A18BFE012A}"/>
                </a:ext>
              </a:extLst>
            </p:cNvPr>
            <p:cNvCxnSpPr/>
            <p:nvPr/>
          </p:nvCxnSpPr>
          <p:spPr>
            <a:xfrm>
              <a:off x="7209453" y="3669575"/>
              <a:ext cx="1728000" cy="80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E11F9E-0148-47E6-9986-E34616B72A78}"/>
              </a:ext>
            </a:extLst>
          </p:cNvPr>
          <p:cNvGrpSpPr/>
          <p:nvPr/>
        </p:nvGrpSpPr>
        <p:grpSpPr>
          <a:xfrm flipH="1">
            <a:off x="7365102" y="4388984"/>
            <a:ext cx="1728000" cy="1613546"/>
            <a:chOff x="5124619" y="2064066"/>
            <a:chExt cx="1728000" cy="161354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325311-9746-4E5A-8423-5ABADFDBF64D}"/>
                </a:ext>
              </a:extLst>
            </p:cNvPr>
            <p:cNvSpPr txBox="1"/>
            <p:nvPr/>
          </p:nvSpPr>
          <p:spPr>
            <a:xfrm>
              <a:off x="5124619" y="2395442"/>
              <a:ext cx="1728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Results are indexed based on ratings given to the particular hotels and destinations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A0BA96-17D5-4C14-8950-4B4659DB8F7A}"/>
                </a:ext>
              </a:extLst>
            </p:cNvPr>
            <p:cNvSpPr txBox="1"/>
            <p:nvPr/>
          </p:nvSpPr>
          <p:spPr>
            <a:xfrm>
              <a:off x="5124619" y="2064066"/>
              <a:ext cx="1728000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Popular Results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C06DF3-D7D1-47B0-9142-F1394AEDB987}"/>
                </a:ext>
              </a:extLst>
            </p:cNvPr>
            <p:cNvCxnSpPr/>
            <p:nvPr/>
          </p:nvCxnSpPr>
          <p:spPr>
            <a:xfrm>
              <a:off x="5124619" y="3669575"/>
              <a:ext cx="1728000" cy="80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63B48-A911-496E-888A-684BBDE07B48}"/>
              </a:ext>
            </a:extLst>
          </p:cNvPr>
          <p:cNvSpPr txBox="1"/>
          <p:nvPr/>
        </p:nvSpPr>
        <p:spPr>
          <a:xfrm>
            <a:off x="-4097888" y="6116227"/>
            <a:ext cx="1272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TEAM C.O.D.E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ECB2E68-8822-439C-851C-21D49F6CFAF4}"/>
              </a:ext>
            </a:extLst>
          </p:cNvPr>
          <p:cNvSpPr/>
          <p:nvPr/>
        </p:nvSpPr>
        <p:spPr>
          <a:xfrm>
            <a:off x="427327" y="312826"/>
            <a:ext cx="3379825" cy="1033908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-3864097" y="32591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prideBnB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0" y="1497475"/>
            <a:ext cx="4528004" cy="3796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Travel With Pride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905F2-B1A2-4802-BBD5-4AB6E0F51F13}"/>
              </a:ext>
            </a:extLst>
          </p:cNvPr>
          <p:cNvSpPr txBox="1"/>
          <p:nvPr/>
        </p:nvSpPr>
        <p:spPr>
          <a:xfrm>
            <a:off x="1192322" y="5864192"/>
            <a:ext cx="384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NIU-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915A3-9CCA-B03C-0C86-9CF1B21677C3}"/>
              </a:ext>
            </a:extLst>
          </p:cNvPr>
          <p:cNvSpPr txBox="1"/>
          <p:nvPr/>
        </p:nvSpPr>
        <p:spPr>
          <a:xfrm rot="5400000">
            <a:off x="909176" y="3239172"/>
            <a:ext cx="6858000" cy="3796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Travel With Pride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6D98D-97A2-21F3-71AA-2A4BCDD83E9C}"/>
              </a:ext>
            </a:extLst>
          </p:cNvPr>
          <p:cNvSpPr txBox="1"/>
          <p:nvPr/>
        </p:nvSpPr>
        <p:spPr>
          <a:xfrm>
            <a:off x="271754" y="2312120"/>
            <a:ext cx="35353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34 percent of LGBTQ+ travelers from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India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would like increased breadth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informatioN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on a destination’s LGBTQ+ friendliness</a:t>
            </a:r>
            <a:endParaRPr lang="en-US" dirty="0">
              <a:solidFill>
                <a:srgbClr val="000000"/>
              </a:solidFill>
              <a:latin typeface="Lucida Grand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including local laws, cultural information, hate crime statistics and religious sensibilities.</a:t>
            </a:r>
            <a:endParaRPr lang="en-IN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7867634-2298-9ED8-D55D-2EE5A8CD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04" y="0"/>
            <a:ext cx="8477250" cy="685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7BA1BC9-472A-FE35-712B-C6C85BF187EC}"/>
              </a:ext>
            </a:extLst>
          </p:cNvPr>
          <p:cNvSpPr txBox="1"/>
          <p:nvPr/>
        </p:nvSpPr>
        <p:spPr>
          <a:xfrm>
            <a:off x="4236393" y="1108002"/>
            <a:ext cx="916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effectLst/>
                <a:latin typeface="-apple-system"/>
              </a:rPr>
              <a:t>App to assist LGBTQ+ community to find hotels and destinations </a:t>
            </a:r>
          </a:p>
          <a:p>
            <a:pPr algn="ctr"/>
            <a:r>
              <a:rPr lang="en-US" sz="2400" b="1" i="0" dirty="0">
                <a:effectLst/>
                <a:latin typeface="-apple-system"/>
              </a:rPr>
              <a:t>with good hospitability.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C43A58E-FDDA-01D2-07D1-D9D109B8A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40" y="165992"/>
            <a:ext cx="2000715" cy="85030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B0D45C0-0099-00A4-B5DE-3F878AEAD7A4}"/>
              </a:ext>
            </a:extLst>
          </p:cNvPr>
          <p:cNvSpPr txBox="1"/>
          <p:nvPr/>
        </p:nvSpPr>
        <p:spPr>
          <a:xfrm>
            <a:off x="4819615" y="2063153"/>
            <a:ext cx="43422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gives curated list of destinations based on rating where LGBTQ+ communities are welcomed.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is important to ensure safety and the locations recommended here are safe.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helps to be a part of greater facilitator in travel and tourism needs of LGBTQ+ communities.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616E0F0-7C0F-963B-C4ED-D7F81F5C62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5" b="7801"/>
          <a:stretch/>
        </p:blipFill>
        <p:spPr>
          <a:xfrm>
            <a:off x="10346274" y="2304450"/>
            <a:ext cx="1735714" cy="37245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F11B9D0-83CA-94DD-23CD-D7F3371E45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68" y="2188925"/>
            <a:ext cx="1989727" cy="40138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E471580-1946-6F15-4528-8F55EFC44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381" y="4325310"/>
            <a:ext cx="1109499" cy="11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01694-0AC6-EAE4-B698-2FB76C6923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"/>
          <a:stretch/>
        </p:blipFill>
        <p:spPr>
          <a:xfrm>
            <a:off x="5807689" y="4864"/>
            <a:ext cx="6313084" cy="40650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3F72D0-C85E-3DE4-CAFF-77BE62088DD7}"/>
              </a:ext>
            </a:extLst>
          </p:cNvPr>
          <p:cNvCxnSpPr>
            <a:cxnSpLocks/>
          </p:cNvCxnSpPr>
          <p:nvPr/>
        </p:nvCxnSpPr>
        <p:spPr>
          <a:xfrm flipH="1" flipV="1">
            <a:off x="5262664" y="0"/>
            <a:ext cx="71336" cy="6858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8B5C9B-24D2-0BE2-B41B-7A88225085D1}"/>
              </a:ext>
            </a:extLst>
          </p:cNvPr>
          <p:cNvSpPr txBox="1"/>
          <p:nvPr/>
        </p:nvSpPr>
        <p:spPr>
          <a:xfrm>
            <a:off x="5334000" y="3880068"/>
            <a:ext cx="6858000" cy="3796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WORKFLOW DIAGRAM</a:t>
            </a:r>
            <a:endParaRPr lang="ko-KR" altLang="en-US" sz="1867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D0B28-442D-6751-4668-E79E0D2B9A7F}"/>
              </a:ext>
            </a:extLst>
          </p:cNvPr>
          <p:cNvSpPr txBox="1"/>
          <p:nvPr/>
        </p:nvSpPr>
        <p:spPr>
          <a:xfrm>
            <a:off x="5405335" y="4250812"/>
            <a:ext cx="67154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-apple-system"/>
              </a:rPr>
              <a:t>Feature of prideBnB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create User Profile</a:t>
            </a:r>
            <a:r>
              <a:rPr lang="en-US" sz="1600" dirty="0">
                <a:latin typeface="-apple-system"/>
              </a:rPr>
              <a:t>, ex</a:t>
            </a:r>
            <a:r>
              <a:rPr lang="en-US" sz="1600" b="0" i="0" dirty="0">
                <a:effectLst/>
                <a:latin typeface="-apple-system"/>
              </a:rPr>
              <a:t>plore various categories of Hotels, Hospitals, Places and    </a:t>
            </a:r>
          </a:p>
          <a:p>
            <a:pPr algn="l"/>
            <a:r>
              <a:rPr lang="en-US" sz="1600" dirty="0"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destinations.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Search and get the curated results of places based on ratings and review.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Apply various filters to get desired result. Get information as such reviews,  </a:t>
            </a:r>
          </a:p>
          <a:p>
            <a:pPr algn="l"/>
            <a:r>
              <a:rPr lang="en-US" sz="1600" dirty="0">
                <a:latin typeface="-apple-system"/>
              </a:rPr>
              <a:t>  </a:t>
            </a:r>
            <a:r>
              <a:rPr lang="en-US" sz="1600" b="0" i="0" dirty="0">
                <a:effectLst/>
                <a:latin typeface="-apple-system"/>
              </a:rPr>
              <a:t>ratings and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Get direction to booking of preferred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Tap and know about the LGBTQ+ rights in different states of India.</a:t>
            </a: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B00B4A70-6C09-395D-0C0E-F6B7BCBA3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1192A5-8B30-23C0-57A4-9DEF02AA9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r="55665"/>
          <a:stretch/>
        </p:blipFill>
        <p:spPr>
          <a:xfrm>
            <a:off x="369542" y="5357611"/>
            <a:ext cx="4893122" cy="15003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5A7BFB-7F22-F045-28EF-066474075F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740"/>
          <a:stretch/>
        </p:blipFill>
        <p:spPr>
          <a:xfrm>
            <a:off x="453903" y="4250812"/>
            <a:ext cx="4724401" cy="129253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0F54030-9A96-58BE-5F1B-D2FE04772AAE}"/>
              </a:ext>
            </a:extLst>
          </p:cNvPr>
          <p:cNvSpPr txBox="1"/>
          <p:nvPr/>
        </p:nvSpPr>
        <p:spPr>
          <a:xfrm>
            <a:off x="0" y="3875612"/>
            <a:ext cx="5334000" cy="3796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TECH STACK</a:t>
            </a:r>
            <a:endParaRPr lang="ko-KR" altLang="en-US" sz="1867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B0D83FE-2820-45B7-435E-5F46B8BD95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26"/>
          <a:stretch/>
        </p:blipFill>
        <p:spPr>
          <a:xfrm>
            <a:off x="63079" y="379572"/>
            <a:ext cx="5199585" cy="27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36456" y="5464714"/>
            <a:ext cx="11795638" cy="739965"/>
          </a:xfrm>
        </p:spPr>
        <p:txBody>
          <a:bodyPr/>
          <a:lstStyle/>
          <a:p>
            <a:r>
              <a:rPr lang="en-US" b="1" dirty="0"/>
              <a:t>prideBnB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E2F466-2870-48BB-BCBC-BD5C2BFF53D5}"/>
              </a:ext>
            </a:extLst>
          </p:cNvPr>
          <p:cNvCxnSpPr>
            <a:cxnSpLocks/>
          </p:cNvCxnSpPr>
          <p:nvPr/>
        </p:nvCxnSpPr>
        <p:spPr>
          <a:xfrm flipV="1">
            <a:off x="1901823" y="7871"/>
            <a:ext cx="0" cy="703405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>
            <a:extLst>
              <a:ext uri="{FF2B5EF4-FFF2-40B4-BE49-F238E27FC236}">
                <a16:creationId xmlns:a16="http://schemas.microsoft.com/office/drawing/2014/main" id="{AA351412-E712-4105-AD16-DC84610E1C2E}"/>
              </a:ext>
            </a:extLst>
          </p:cNvPr>
          <p:cNvGrpSpPr/>
          <p:nvPr/>
        </p:nvGrpSpPr>
        <p:grpSpPr>
          <a:xfrm>
            <a:off x="109443" y="114763"/>
            <a:ext cx="1795987" cy="1613546"/>
            <a:chOff x="954950" y="2064066"/>
            <a:chExt cx="1795987" cy="161354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5C5A1-DBC9-4788-8D79-5644097AEE52}"/>
                </a:ext>
              </a:extLst>
            </p:cNvPr>
            <p:cNvSpPr txBox="1"/>
            <p:nvPr/>
          </p:nvSpPr>
          <p:spPr>
            <a:xfrm>
              <a:off x="954950" y="2395442"/>
              <a:ext cx="17959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prideBnB provides different categories of hotels, beaches, marriage destinations which are LGBTQ friendly.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23B941-6F9C-4213-A7B7-A379ABBE83AF}"/>
                </a:ext>
              </a:extLst>
            </p:cNvPr>
            <p:cNvSpPr txBox="1"/>
            <p:nvPr/>
          </p:nvSpPr>
          <p:spPr>
            <a:xfrm>
              <a:off x="954951" y="2064066"/>
              <a:ext cx="1728000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Categories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05CE13-6435-48EF-A325-878236530B79}"/>
                </a:ext>
              </a:extLst>
            </p:cNvPr>
            <p:cNvCxnSpPr/>
            <p:nvPr/>
          </p:nvCxnSpPr>
          <p:spPr>
            <a:xfrm>
              <a:off x="954951" y="3669575"/>
              <a:ext cx="1728000" cy="80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7">
            <a:extLst>
              <a:ext uri="{FF2B5EF4-FFF2-40B4-BE49-F238E27FC236}">
                <a16:creationId xmlns:a16="http://schemas.microsoft.com/office/drawing/2014/main" id="{45531CD7-03EA-4981-9F8C-9FF19781AF55}"/>
              </a:ext>
            </a:extLst>
          </p:cNvPr>
          <p:cNvGrpSpPr/>
          <p:nvPr/>
        </p:nvGrpSpPr>
        <p:grpSpPr>
          <a:xfrm flipH="1">
            <a:off x="109443" y="3519030"/>
            <a:ext cx="1883597" cy="1613546"/>
            <a:chOff x="9138693" y="2064066"/>
            <a:chExt cx="1883597" cy="16135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B4DFA6-9E9C-413B-8073-AD86F128BF9C}"/>
                </a:ext>
              </a:extLst>
            </p:cNvPr>
            <p:cNvSpPr txBox="1"/>
            <p:nvPr/>
          </p:nvSpPr>
          <p:spPr>
            <a:xfrm>
              <a:off x="9138693" y="2395442"/>
              <a:ext cx="18835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 reviews of hotels , resorts, beaches about their hospitality.</a:t>
              </a: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 ratings too</a:t>
              </a: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B21531-9758-4F77-BC44-848C4BB8D1E9}"/>
                </a:ext>
              </a:extLst>
            </p:cNvPr>
            <p:cNvSpPr txBox="1"/>
            <p:nvPr/>
          </p:nvSpPr>
          <p:spPr>
            <a:xfrm>
              <a:off x="9294289" y="2064066"/>
              <a:ext cx="1728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Reviews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EAC52F-8B65-44C9-A2BA-B07C842E555C}"/>
                </a:ext>
              </a:extLst>
            </p:cNvPr>
            <p:cNvCxnSpPr/>
            <p:nvPr/>
          </p:nvCxnSpPr>
          <p:spPr>
            <a:xfrm>
              <a:off x="9294289" y="3669575"/>
              <a:ext cx="1728000" cy="803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8">
            <a:extLst>
              <a:ext uri="{FF2B5EF4-FFF2-40B4-BE49-F238E27FC236}">
                <a16:creationId xmlns:a16="http://schemas.microsoft.com/office/drawing/2014/main" id="{BD274F7E-43EA-49CF-8B89-17BE7BD05813}"/>
              </a:ext>
            </a:extLst>
          </p:cNvPr>
          <p:cNvGrpSpPr/>
          <p:nvPr/>
        </p:nvGrpSpPr>
        <p:grpSpPr>
          <a:xfrm flipH="1">
            <a:off x="109443" y="1841568"/>
            <a:ext cx="1728000" cy="1613546"/>
            <a:chOff x="7209453" y="2064066"/>
            <a:chExt cx="1728000" cy="16135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C3824D-244C-4C2F-9847-903A2F6DEE93}"/>
                </a:ext>
              </a:extLst>
            </p:cNvPr>
            <p:cNvSpPr txBox="1"/>
            <p:nvPr/>
          </p:nvSpPr>
          <p:spPr>
            <a:xfrm>
              <a:off x="7209453" y="2395442"/>
              <a:ext cx="172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pin point map locations and contact information of the hotels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F8D70E-7CF2-402E-BEA7-BD992DB162D7}"/>
                </a:ext>
              </a:extLst>
            </p:cNvPr>
            <p:cNvSpPr txBox="1"/>
            <p:nvPr/>
          </p:nvSpPr>
          <p:spPr>
            <a:xfrm>
              <a:off x="7209453" y="2064066"/>
              <a:ext cx="1728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Maps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4478A3-6EBB-4E18-8EF4-A0A18BFE012A}"/>
                </a:ext>
              </a:extLst>
            </p:cNvPr>
            <p:cNvCxnSpPr/>
            <p:nvPr/>
          </p:nvCxnSpPr>
          <p:spPr>
            <a:xfrm>
              <a:off x="7209453" y="3669575"/>
              <a:ext cx="1728000" cy="80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9">
            <a:extLst>
              <a:ext uri="{FF2B5EF4-FFF2-40B4-BE49-F238E27FC236}">
                <a16:creationId xmlns:a16="http://schemas.microsoft.com/office/drawing/2014/main" id="{EEE11F9E-0148-47E6-9986-E34616B72A78}"/>
              </a:ext>
            </a:extLst>
          </p:cNvPr>
          <p:cNvGrpSpPr/>
          <p:nvPr/>
        </p:nvGrpSpPr>
        <p:grpSpPr>
          <a:xfrm flipH="1">
            <a:off x="10308404" y="5190702"/>
            <a:ext cx="1728000" cy="1613546"/>
            <a:chOff x="5124619" y="2064066"/>
            <a:chExt cx="1728000" cy="161354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325311-9746-4E5A-8423-5ABADFDBF64D}"/>
                </a:ext>
              </a:extLst>
            </p:cNvPr>
            <p:cNvSpPr txBox="1"/>
            <p:nvPr/>
          </p:nvSpPr>
          <p:spPr>
            <a:xfrm>
              <a:off x="5124619" y="2395442"/>
              <a:ext cx="172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Increase safety of travels of LGBTQ+  community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A0BA96-17D5-4C14-8950-4B4659DB8F7A}"/>
                </a:ext>
              </a:extLst>
            </p:cNvPr>
            <p:cNvSpPr txBox="1"/>
            <p:nvPr/>
          </p:nvSpPr>
          <p:spPr>
            <a:xfrm>
              <a:off x="5124619" y="2064066"/>
              <a:ext cx="1728000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Popular Results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C06DF3-D7D1-47B0-9142-F1394AEDB987}"/>
                </a:ext>
              </a:extLst>
            </p:cNvPr>
            <p:cNvCxnSpPr/>
            <p:nvPr/>
          </p:nvCxnSpPr>
          <p:spPr>
            <a:xfrm>
              <a:off x="5124619" y="3669575"/>
              <a:ext cx="1728000" cy="80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76190-07E5-9D25-2D50-08E5673026FD}"/>
              </a:ext>
            </a:extLst>
          </p:cNvPr>
          <p:cNvGrpSpPr/>
          <p:nvPr/>
        </p:nvGrpSpPr>
        <p:grpSpPr>
          <a:xfrm>
            <a:off x="2057419" y="161920"/>
            <a:ext cx="2440078" cy="4922302"/>
            <a:chOff x="1074279" y="1750979"/>
            <a:chExt cx="2440078" cy="49223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A76F9E-07B8-6841-D538-48242A7E6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67" r="352" b="17314"/>
            <a:stretch/>
          </p:blipFill>
          <p:spPr>
            <a:xfrm>
              <a:off x="1194995" y="1896894"/>
              <a:ext cx="2179157" cy="459145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3CDA5D-CD9F-2211-0F3F-6CBA0F24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279" y="1750979"/>
              <a:ext cx="2440078" cy="492230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9A1BC8-D62E-CA9F-F295-2426BAD64D8F}"/>
              </a:ext>
            </a:extLst>
          </p:cNvPr>
          <p:cNvGrpSpPr/>
          <p:nvPr/>
        </p:nvGrpSpPr>
        <p:grpSpPr>
          <a:xfrm>
            <a:off x="4889468" y="161921"/>
            <a:ext cx="2364246" cy="4922302"/>
            <a:chOff x="9545665" y="2305455"/>
            <a:chExt cx="2165213" cy="43678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DE3C8A-CCD1-F770-3D1A-3E76EB445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8" r="9233" b="14488"/>
            <a:stretch/>
          </p:blipFill>
          <p:spPr>
            <a:xfrm>
              <a:off x="9607025" y="2402732"/>
              <a:ext cx="1966789" cy="41245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C61035-8F37-D496-F211-65F61A8F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5665" y="2305455"/>
              <a:ext cx="2165213" cy="436782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DAF676-AA2A-44F4-B847-3D7194EAE390}"/>
              </a:ext>
            </a:extLst>
          </p:cNvPr>
          <p:cNvGrpSpPr/>
          <p:nvPr/>
        </p:nvGrpSpPr>
        <p:grpSpPr>
          <a:xfrm>
            <a:off x="7645685" y="161920"/>
            <a:ext cx="2237617" cy="4885543"/>
            <a:chOff x="1488331" y="2586237"/>
            <a:chExt cx="2026025" cy="408704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E8C1704-A104-1BEA-EC4D-92506C90A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3" r="11558" b="14517"/>
            <a:stretch/>
          </p:blipFill>
          <p:spPr>
            <a:xfrm>
              <a:off x="1569089" y="2684834"/>
              <a:ext cx="1786954" cy="372569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7BFBA59-FE7D-3F00-07C8-4A00CC1F3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331" y="2586237"/>
              <a:ext cx="2026025" cy="4087044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E98769-E8C9-DD5C-0F8A-682014C1AC33}"/>
              </a:ext>
            </a:extLst>
          </p:cNvPr>
          <p:cNvCxnSpPr>
            <a:cxnSpLocks/>
          </p:cNvCxnSpPr>
          <p:nvPr/>
        </p:nvCxnSpPr>
        <p:spPr>
          <a:xfrm flipV="1">
            <a:off x="10186548" y="270405"/>
            <a:ext cx="0" cy="703405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2">
            <a:extLst>
              <a:ext uri="{FF2B5EF4-FFF2-40B4-BE49-F238E27FC236}">
                <a16:creationId xmlns:a16="http://schemas.microsoft.com/office/drawing/2014/main" id="{C517E0A1-0C7B-EF48-06A7-5EDB39515153}"/>
              </a:ext>
            </a:extLst>
          </p:cNvPr>
          <p:cNvGrpSpPr/>
          <p:nvPr/>
        </p:nvGrpSpPr>
        <p:grpSpPr>
          <a:xfrm flipH="1">
            <a:off x="10290178" y="1816298"/>
            <a:ext cx="1728000" cy="1613546"/>
            <a:chOff x="7209453" y="2064066"/>
            <a:chExt cx="1728000" cy="161354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91559D-F6D8-A257-96A6-734030CD9508}"/>
                </a:ext>
              </a:extLst>
            </p:cNvPr>
            <p:cNvSpPr txBox="1"/>
            <p:nvPr/>
          </p:nvSpPr>
          <p:spPr>
            <a:xfrm>
              <a:off x="7209453" y="2395442"/>
              <a:ext cx="172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Hotel owners can increase their hospitality and reach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1B6D9E-C43C-88A7-1A76-CF585DEEA693}"/>
                </a:ext>
              </a:extLst>
            </p:cNvPr>
            <p:cNvSpPr txBox="1"/>
            <p:nvPr/>
          </p:nvSpPr>
          <p:spPr>
            <a:xfrm>
              <a:off x="7209453" y="2064066"/>
              <a:ext cx="1728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HOTELS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102AA8-F7A9-819B-BFDF-D68D3B7851C7}"/>
                </a:ext>
              </a:extLst>
            </p:cNvPr>
            <p:cNvCxnSpPr/>
            <p:nvPr/>
          </p:nvCxnSpPr>
          <p:spPr>
            <a:xfrm>
              <a:off x="7209453" y="3669575"/>
              <a:ext cx="1728000" cy="80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57">
            <a:extLst>
              <a:ext uri="{FF2B5EF4-FFF2-40B4-BE49-F238E27FC236}">
                <a16:creationId xmlns:a16="http://schemas.microsoft.com/office/drawing/2014/main" id="{370A3B4D-47E6-DC09-2CDC-7E569426164D}"/>
              </a:ext>
            </a:extLst>
          </p:cNvPr>
          <p:cNvGrpSpPr/>
          <p:nvPr/>
        </p:nvGrpSpPr>
        <p:grpSpPr>
          <a:xfrm>
            <a:off x="10290177" y="113430"/>
            <a:ext cx="1795987" cy="1613546"/>
            <a:chOff x="954950" y="2064066"/>
            <a:chExt cx="1795987" cy="161354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4D4304-FA54-06B1-3935-E888DC4BA5E5}"/>
                </a:ext>
              </a:extLst>
            </p:cNvPr>
            <p:cNvSpPr txBox="1"/>
            <p:nvPr/>
          </p:nvSpPr>
          <p:spPr>
            <a:xfrm>
              <a:off x="954950" y="2395442"/>
              <a:ext cx="1795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prideBnB users can get information on LGBTQ+ friendliness of a location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C2B15C-5A26-EE6C-BBBE-5F4DFF8B20FF}"/>
                </a:ext>
              </a:extLst>
            </p:cNvPr>
            <p:cNvSpPr txBox="1"/>
            <p:nvPr/>
          </p:nvSpPr>
          <p:spPr>
            <a:xfrm>
              <a:off x="954951" y="2064066"/>
              <a:ext cx="1728000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USERS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2F00273-610E-780E-4275-65329054F522}"/>
                </a:ext>
              </a:extLst>
            </p:cNvPr>
            <p:cNvCxnSpPr/>
            <p:nvPr/>
          </p:nvCxnSpPr>
          <p:spPr>
            <a:xfrm>
              <a:off x="954951" y="3669575"/>
              <a:ext cx="1728000" cy="80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61">
            <a:extLst>
              <a:ext uri="{FF2B5EF4-FFF2-40B4-BE49-F238E27FC236}">
                <a16:creationId xmlns:a16="http://schemas.microsoft.com/office/drawing/2014/main" id="{22149020-A03D-70BF-FFFC-ACED23F768C8}"/>
              </a:ext>
            </a:extLst>
          </p:cNvPr>
          <p:cNvGrpSpPr/>
          <p:nvPr/>
        </p:nvGrpSpPr>
        <p:grpSpPr>
          <a:xfrm flipH="1">
            <a:off x="10308403" y="3498507"/>
            <a:ext cx="1883597" cy="1613546"/>
            <a:chOff x="9138693" y="2064066"/>
            <a:chExt cx="1883597" cy="161354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D97884-FE43-03A4-EE27-F6A3DBE9DA82}"/>
                </a:ext>
              </a:extLst>
            </p:cNvPr>
            <p:cNvSpPr txBox="1"/>
            <p:nvPr/>
          </p:nvSpPr>
          <p:spPr>
            <a:xfrm>
              <a:off x="9138693" y="2395442"/>
              <a:ext cx="18835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Revenue can be generated by indexing hotels, Ads, booking directions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8CBD175-2D49-D51C-CDA0-09ED7CA080B7}"/>
                </a:ext>
              </a:extLst>
            </p:cNvPr>
            <p:cNvSpPr txBox="1"/>
            <p:nvPr/>
          </p:nvSpPr>
          <p:spPr>
            <a:xfrm>
              <a:off x="9294289" y="2064066"/>
              <a:ext cx="1728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REVENUE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6618C7-305D-5EDD-21F3-08CC2458351D}"/>
                </a:ext>
              </a:extLst>
            </p:cNvPr>
            <p:cNvCxnSpPr/>
            <p:nvPr/>
          </p:nvCxnSpPr>
          <p:spPr>
            <a:xfrm>
              <a:off x="9294289" y="3669575"/>
              <a:ext cx="1728000" cy="803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65">
            <a:extLst>
              <a:ext uri="{FF2B5EF4-FFF2-40B4-BE49-F238E27FC236}">
                <a16:creationId xmlns:a16="http://schemas.microsoft.com/office/drawing/2014/main" id="{001552A9-D321-E9A7-71EC-EB7F4AB2DD2B}"/>
              </a:ext>
            </a:extLst>
          </p:cNvPr>
          <p:cNvGrpSpPr/>
          <p:nvPr/>
        </p:nvGrpSpPr>
        <p:grpSpPr>
          <a:xfrm flipH="1">
            <a:off x="98247" y="5206380"/>
            <a:ext cx="1728000" cy="1613546"/>
            <a:chOff x="5124619" y="2064066"/>
            <a:chExt cx="1728000" cy="16135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FB0D61-88BA-E48B-9976-2EF89B13FC52}"/>
                </a:ext>
              </a:extLst>
            </p:cNvPr>
            <p:cNvSpPr txBox="1"/>
            <p:nvPr/>
          </p:nvSpPr>
          <p:spPr>
            <a:xfrm>
              <a:off x="5124619" y="2395442"/>
              <a:ext cx="1728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Results are indexed based on ratings given to the particular hotels and destinations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7D48A0-6A08-008F-EE05-0905F4ACFA08}"/>
                </a:ext>
              </a:extLst>
            </p:cNvPr>
            <p:cNvSpPr txBox="1"/>
            <p:nvPr/>
          </p:nvSpPr>
          <p:spPr>
            <a:xfrm>
              <a:off x="5124619" y="2064066"/>
              <a:ext cx="1728000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Popular Results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E0309B-CCEA-7CC3-CFE7-81C4EE0FB8B0}"/>
                </a:ext>
              </a:extLst>
            </p:cNvPr>
            <p:cNvCxnSpPr/>
            <p:nvPr/>
          </p:nvCxnSpPr>
          <p:spPr>
            <a:xfrm>
              <a:off x="5124619" y="3669575"/>
              <a:ext cx="1728000" cy="80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1A6970B-99CD-F9FD-E6C1-A9D1F2EDB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" r="10799" b="14488"/>
          <a:stretch/>
        </p:blipFill>
        <p:spPr>
          <a:xfrm>
            <a:off x="4718017" y="701632"/>
            <a:ext cx="2752826" cy="57108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1A8F81-4789-AE1A-3DA3-290CF3BE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" r="352" b="17314"/>
          <a:stretch/>
        </p:blipFill>
        <p:spPr>
          <a:xfrm>
            <a:off x="618185" y="701632"/>
            <a:ext cx="2755967" cy="57108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A327D8-71AA-FB8E-9E46-3EF20D9FE0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" r="9233" b="14488"/>
          <a:stretch/>
        </p:blipFill>
        <p:spPr>
          <a:xfrm>
            <a:off x="8772643" y="701632"/>
            <a:ext cx="2801172" cy="571089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352A619-CF37-9B55-4154-755DE4017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" y="548084"/>
            <a:ext cx="3036376" cy="61251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406866-802D-C36C-05F4-76F1A9B21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35" y="548084"/>
            <a:ext cx="3036376" cy="61251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60D30D-0E81-111D-CAA5-41C4082F0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503" y="548083"/>
            <a:ext cx="3036376" cy="61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686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Lucida Grande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Aman Gupta</cp:lastModifiedBy>
  <cp:revision>67</cp:revision>
  <dcterms:created xsi:type="dcterms:W3CDTF">2020-01-20T05:08:25Z</dcterms:created>
  <dcterms:modified xsi:type="dcterms:W3CDTF">2022-12-19T09:55:31Z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37981573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