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4A3396-CB34-4EEB-92B7-F558113DB763}"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7A58C-0CB2-4878-8E38-0D298288CB28}" type="slidenum">
              <a:rPr lang="en-US" smtClean="0"/>
              <a:t>‹#›</a:t>
            </a:fld>
            <a:endParaRPr lang="en-US"/>
          </a:p>
        </p:txBody>
      </p:sp>
    </p:spTree>
    <p:extLst>
      <p:ext uri="{BB962C8B-B14F-4D97-AF65-F5344CB8AC3E}">
        <p14:creationId xmlns:p14="http://schemas.microsoft.com/office/powerpoint/2010/main" val="773141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4A3396-CB34-4EEB-92B7-F558113DB763}"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7A58C-0CB2-4878-8E38-0D298288CB28}" type="slidenum">
              <a:rPr lang="en-US" smtClean="0"/>
              <a:t>‹#›</a:t>
            </a:fld>
            <a:endParaRPr lang="en-US"/>
          </a:p>
        </p:txBody>
      </p:sp>
    </p:spTree>
    <p:extLst>
      <p:ext uri="{BB962C8B-B14F-4D97-AF65-F5344CB8AC3E}">
        <p14:creationId xmlns:p14="http://schemas.microsoft.com/office/powerpoint/2010/main" val="1074646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4A3396-CB34-4EEB-92B7-F558113DB763}"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7A58C-0CB2-4878-8E38-0D298288CB28}" type="slidenum">
              <a:rPr lang="en-US" smtClean="0"/>
              <a:t>‹#›</a:t>
            </a:fld>
            <a:endParaRPr lang="en-US"/>
          </a:p>
        </p:txBody>
      </p:sp>
    </p:spTree>
    <p:extLst>
      <p:ext uri="{BB962C8B-B14F-4D97-AF65-F5344CB8AC3E}">
        <p14:creationId xmlns:p14="http://schemas.microsoft.com/office/powerpoint/2010/main" val="3449505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4A3396-CB34-4EEB-92B7-F558113DB763}"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7A58C-0CB2-4878-8E38-0D298288CB28}" type="slidenum">
              <a:rPr lang="en-US" smtClean="0"/>
              <a:t>‹#›</a:t>
            </a:fld>
            <a:endParaRPr lang="en-US"/>
          </a:p>
        </p:txBody>
      </p:sp>
    </p:spTree>
    <p:extLst>
      <p:ext uri="{BB962C8B-B14F-4D97-AF65-F5344CB8AC3E}">
        <p14:creationId xmlns:p14="http://schemas.microsoft.com/office/powerpoint/2010/main" val="1688545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4A3396-CB34-4EEB-92B7-F558113DB763}"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7A58C-0CB2-4878-8E38-0D298288CB28}" type="slidenum">
              <a:rPr lang="en-US" smtClean="0"/>
              <a:t>‹#›</a:t>
            </a:fld>
            <a:endParaRPr lang="en-US"/>
          </a:p>
        </p:txBody>
      </p:sp>
    </p:spTree>
    <p:extLst>
      <p:ext uri="{BB962C8B-B14F-4D97-AF65-F5344CB8AC3E}">
        <p14:creationId xmlns:p14="http://schemas.microsoft.com/office/powerpoint/2010/main" val="663825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4A3396-CB34-4EEB-92B7-F558113DB763}"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7A58C-0CB2-4878-8E38-0D298288CB28}" type="slidenum">
              <a:rPr lang="en-US" smtClean="0"/>
              <a:t>‹#›</a:t>
            </a:fld>
            <a:endParaRPr lang="en-US"/>
          </a:p>
        </p:txBody>
      </p:sp>
    </p:spTree>
    <p:extLst>
      <p:ext uri="{BB962C8B-B14F-4D97-AF65-F5344CB8AC3E}">
        <p14:creationId xmlns:p14="http://schemas.microsoft.com/office/powerpoint/2010/main" val="1972281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4A3396-CB34-4EEB-92B7-F558113DB763}" type="datetimeFigureOut">
              <a:rPr lang="en-US" smtClean="0"/>
              <a:t>9/20/2021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F7A58C-0CB2-4878-8E38-0D298288CB28}" type="slidenum">
              <a:rPr lang="en-US" smtClean="0"/>
              <a:t>‹#›</a:t>
            </a:fld>
            <a:endParaRPr lang="en-US"/>
          </a:p>
        </p:txBody>
      </p:sp>
    </p:spTree>
    <p:extLst>
      <p:ext uri="{BB962C8B-B14F-4D97-AF65-F5344CB8AC3E}">
        <p14:creationId xmlns:p14="http://schemas.microsoft.com/office/powerpoint/2010/main" val="167331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4A3396-CB34-4EEB-92B7-F558113DB763}" type="datetimeFigureOut">
              <a:rPr lang="en-US" smtClean="0"/>
              <a:t>9/20/2021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F7A58C-0CB2-4878-8E38-0D298288CB28}" type="slidenum">
              <a:rPr lang="en-US" smtClean="0"/>
              <a:t>‹#›</a:t>
            </a:fld>
            <a:endParaRPr lang="en-US"/>
          </a:p>
        </p:txBody>
      </p:sp>
    </p:spTree>
    <p:extLst>
      <p:ext uri="{BB962C8B-B14F-4D97-AF65-F5344CB8AC3E}">
        <p14:creationId xmlns:p14="http://schemas.microsoft.com/office/powerpoint/2010/main" val="315812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A3396-CB34-4EEB-92B7-F558113DB763}" type="datetimeFigureOut">
              <a:rPr lang="en-US" smtClean="0"/>
              <a:t>9/20/2021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F7A58C-0CB2-4878-8E38-0D298288CB28}" type="slidenum">
              <a:rPr lang="en-US" smtClean="0"/>
              <a:t>‹#›</a:t>
            </a:fld>
            <a:endParaRPr lang="en-US"/>
          </a:p>
        </p:txBody>
      </p:sp>
    </p:spTree>
    <p:extLst>
      <p:ext uri="{BB962C8B-B14F-4D97-AF65-F5344CB8AC3E}">
        <p14:creationId xmlns:p14="http://schemas.microsoft.com/office/powerpoint/2010/main" val="3656519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A3396-CB34-4EEB-92B7-F558113DB763}"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7A58C-0CB2-4878-8E38-0D298288CB28}" type="slidenum">
              <a:rPr lang="en-US" smtClean="0"/>
              <a:t>‹#›</a:t>
            </a:fld>
            <a:endParaRPr lang="en-US"/>
          </a:p>
        </p:txBody>
      </p:sp>
    </p:spTree>
    <p:extLst>
      <p:ext uri="{BB962C8B-B14F-4D97-AF65-F5344CB8AC3E}">
        <p14:creationId xmlns:p14="http://schemas.microsoft.com/office/powerpoint/2010/main" val="352579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A3396-CB34-4EEB-92B7-F558113DB763}"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7A58C-0CB2-4878-8E38-0D298288CB28}" type="slidenum">
              <a:rPr lang="en-US" smtClean="0"/>
              <a:t>‹#›</a:t>
            </a:fld>
            <a:endParaRPr lang="en-US"/>
          </a:p>
        </p:txBody>
      </p:sp>
    </p:spTree>
    <p:extLst>
      <p:ext uri="{BB962C8B-B14F-4D97-AF65-F5344CB8AC3E}">
        <p14:creationId xmlns:p14="http://schemas.microsoft.com/office/powerpoint/2010/main" val="4236564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A3396-CB34-4EEB-92B7-F558113DB763}" type="datetimeFigureOut">
              <a:rPr lang="en-US" smtClean="0"/>
              <a:t>9/20/2021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F7A58C-0CB2-4878-8E38-0D298288CB28}" type="slidenum">
              <a:rPr lang="en-US" smtClean="0"/>
              <a:t>‹#›</a:t>
            </a:fld>
            <a:endParaRPr lang="en-US"/>
          </a:p>
        </p:txBody>
      </p:sp>
    </p:spTree>
    <p:extLst>
      <p:ext uri="{BB962C8B-B14F-4D97-AF65-F5344CB8AC3E}">
        <p14:creationId xmlns:p14="http://schemas.microsoft.com/office/powerpoint/2010/main" val="816833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2400" b="1" dirty="0" smtClean="0">
                <a:latin typeface="Arial" panose="020B0604020202020204" pitchFamily="34" charset="0"/>
                <a:cs typeface="Arial" panose="020B0604020202020204" pitchFamily="34" charset="0"/>
              </a:rPr>
              <a:t>HIGH ENOUGH?</a:t>
            </a:r>
            <a:br>
              <a:rPr lang="en-US" sz="2400" b="1" dirty="0" smtClean="0">
                <a:latin typeface="Arial" panose="020B0604020202020204" pitchFamily="34" charset="0"/>
                <a:cs typeface="Arial" panose="020B0604020202020204" pitchFamily="34" charset="0"/>
              </a:rPr>
            </a:br>
            <a:r>
              <a:rPr lang="en-US" sz="2400" b="1" dirty="0" smtClean="0">
                <a:latin typeface="Arial" panose="020B0604020202020204" pitchFamily="34" charset="0"/>
                <a:cs typeface="Arial" panose="020B0604020202020204" pitchFamily="34" charset="0"/>
              </a:rPr>
              <a:t>EXPLAINING AND PREDICTING TRAVELER SATISFACTION USING AIRLINE REVIEWS</a:t>
            </a:r>
            <a:endParaRPr lang="en-US" sz="2400"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normAutofit/>
          </a:bodyPr>
          <a:lstStyle/>
          <a:p>
            <a:r>
              <a:rPr lang="en-US" dirty="0" smtClean="0"/>
              <a:t>Presented By: </a:t>
            </a:r>
          </a:p>
          <a:p>
            <a:r>
              <a:rPr lang="en-US" dirty="0" smtClean="0"/>
              <a:t>Shubho Chandra shil </a:t>
            </a:r>
          </a:p>
          <a:p>
            <a:r>
              <a:rPr lang="en-US" dirty="0" smtClean="0"/>
              <a:t>ID: UG02-48-18-021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31985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000" b="1" dirty="0" smtClean="0">
                <a:latin typeface="Arial Unicode MS" panose="020B0604020202020204" pitchFamily="34" charset="-128"/>
                <a:ea typeface="Arial Unicode MS" panose="020B0604020202020204" pitchFamily="34" charset="-128"/>
                <a:cs typeface="Arial Unicode MS" panose="020B0604020202020204" pitchFamily="34" charset="-128"/>
              </a:rPr>
              <a:t>DISADVANTAGE OF AIRLINE REVIEWS:</a:t>
            </a:r>
            <a:endParaRPr lang="en-US" sz="40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t>1.Going Through Security. </a:t>
            </a:r>
          </a:p>
          <a:p>
            <a:pPr marL="0" indent="0">
              <a:buNone/>
            </a:pPr>
            <a:r>
              <a:rPr lang="en-US" dirty="0" smtClean="0"/>
              <a:t>2.Cramped Economy Flights. </a:t>
            </a:r>
          </a:p>
          <a:p>
            <a:pPr marL="0" indent="0">
              <a:buNone/>
            </a:pPr>
            <a:r>
              <a:rPr lang="en-US" dirty="0" smtClean="0"/>
              <a:t>3.Traveler can't carry any food. </a:t>
            </a:r>
          </a:p>
          <a:p>
            <a:pPr marL="0" indent="0">
              <a:buNone/>
            </a:pPr>
            <a:r>
              <a:rPr lang="en-US" dirty="0" smtClean="0"/>
              <a:t>4.Expensive Airports. </a:t>
            </a:r>
          </a:p>
          <a:p>
            <a:pPr marL="0" indent="0">
              <a:buNone/>
            </a:pPr>
            <a:r>
              <a:rPr lang="en-US" dirty="0" smtClean="0"/>
              <a:t>5.Delays, Cancellations, and Lost Baggage. </a:t>
            </a:r>
          </a:p>
          <a:p>
            <a:pPr marL="0" indent="0">
              <a:buNone/>
            </a:pPr>
            <a:r>
              <a:rPr lang="en-US" dirty="0" smtClean="0"/>
              <a:t>6.Passports, Bureaucracy, and Luggage Collection. </a:t>
            </a:r>
          </a:p>
          <a:p>
            <a:pPr marL="0" indent="0">
              <a:buNone/>
            </a:pPr>
            <a:r>
              <a:rPr lang="en-US" dirty="0" smtClean="0"/>
              <a:t>7.Traveling To and From the Airport. </a:t>
            </a:r>
          </a:p>
          <a:p>
            <a:pPr marL="0" indent="0">
              <a:buNone/>
            </a:pPr>
            <a:r>
              <a:rPr lang="en-US" dirty="0" smtClean="0"/>
              <a:t>8.Traveler can't fixed the time schedule. </a:t>
            </a:r>
          </a:p>
          <a:p>
            <a:pPr marL="0" indent="0">
              <a:buNone/>
            </a:pPr>
            <a:r>
              <a:rPr lang="en-US" dirty="0" smtClean="0"/>
              <a:t>9. Inconsiderate and Noisy Neighbors .</a:t>
            </a:r>
            <a:endParaRPr lang="en-US" dirty="0"/>
          </a:p>
        </p:txBody>
      </p:sp>
    </p:spTree>
    <p:extLst>
      <p:ext uri="{BB962C8B-B14F-4D97-AF65-F5344CB8AC3E}">
        <p14:creationId xmlns:p14="http://schemas.microsoft.com/office/powerpoint/2010/main" val="3743019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latin typeface="Algerian" panose="04020705040A02060702" pitchFamily="82" charset="0"/>
              </a:rPr>
              <a:t>CONCLUSION</a:t>
            </a:r>
            <a:endParaRPr lang="en-US" b="1"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en-US" dirty="0" smtClean="0"/>
              <a:t>In this paper, we discuss how online reviews can be an important source of information to explain (RQ1) and predict (RQ2) traveler satisfaction. We utilized data crawled from the Skytrax portal in order to show that rating features such as airport queuing time, lounge comfort, airline cabin staff quality and seat legroom size highly contribute to the overall traveler satisfaction. </a:t>
            </a:r>
          </a:p>
          <a:p>
            <a:r>
              <a:rPr lang="en-US" dirty="0" smtClean="0"/>
              <a:t>Based on these findings, we trained several classifiers and we report the results of the Hoeffding Tree algorithm. The algorithm is especially suited for real-world settings, where the goal is to continuously mine and predict traveler satisfaction using online reviews.</a:t>
            </a:r>
            <a:endParaRPr lang="en-US" dirty="0"/>
          </a:p>
        </p:txBody>
      </p:sp>
    </p:spTree>
    <p:extLst>
      <p:ext uri="{BB962C8B-B14F-4D97-AF65-F5344CB8AC3E}">
        <p14:creationId xmlns:p14="http://schemas.microsoft.com/office/powerpoint/2010/main" val="1440078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     </a:t>
            </a:r>
          </a:p>
          <a:p>
            <a:pPr marL="0" indent="0">
              <a:buNone/>
            </a:pPr>
            <a:endParaRPr lang="en-US" dirty="0"/>
          </a:p>
          <a:p>
            <a:pPr marL="0" indent="0">
              <a:buNone/>
            </a:pPr>
            <a:r>
              <a:rPr lang="en-US" dirty="0" smtClean="0"/>
              <a:t>                                     </a:t>
            </a:r>
            <a:r>
              <a:rPr lang="en-US" sz="6000" b="1" dirty="0" smtClean="0">
                <a:latin typeface="Algerian" panose="04020705040A02060702" pitchFamily="82" charset="0"/>
                <a:cs typeface="Arial" panose="020B0604020202020204" pitchFamily="34" charset="0"/>
              </a:rPr>
              <a:t>Thank You</a:t>
            </a:r>
            <a:endParaRPr lang="en-US" sz="6000" b="1" dirty="0">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2746792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ell MT" panose="02020503060305020303" pitchFamily="18" charset="0"/>
              </a:rPr>
              <a:t>                 INTRODUCTION</a:t>
            </a:r>
            <a:endParaRPr lang="en-US" dirty="0">
              <a:latin typeface="Bell MT" panose="02020503060305020303" pitchFamily="18" charset="0"/>
            </a:endParaRPr>
          </a:p>
        </p:txBody>
      </p:sp>
      <p:sp>
        <p:nvSpPr>
          <p:cNvPr id="3" name="Content Placeholder 2"/>
          <p:cNvSpPr>
            <a:spLocks noGrp="1"/>
          </p:cNvSpPr>
          <p:nvPr>
            <p:ph idx="1"/>
          </p:nvPr>
        </p:nvSpPr>
        <p:spPr/>
        <p:txBody>
          <a:bodyPr/>
          <a:lstStyle/>
          <a:p>
            <a:pPr marL="0" indent="0">
              <a:buNone/>
            </a:pPr>
            <a:r>
              <a:rPr lang="en-US" dirty="0" smtClean="0"/>
              <a:t>Air travel is one of the most frequently used means of transportation in our everyday life. In the last decades, air travel has become one of the most frequently used means of transportation.</a:t>
            </a:r>
          </a:p>
          <a:p>
            <a:pPr marL="0" indent="0">
              <a:buNone/>
            </a:pPr>
            <a:r>
              <a:rPr lang="en-US" dirty="0" smtClean="0"/>
              <a:t>Thus, it is not surprising that an increasing number of travelers share their experiences with airlines and airports in form of online reviews on the Web. In this work, we thrive to explain and uncover the features of airline reviews that contribute most to traveler satisfaction. </a:t>
            </a:r>
          </a:p>
          <a:p>
            <a:pPr marL="0" indent="0">
              <a:buNone/>
            </a:pPr>
            <a:r>
              <a:rPr lang="en-US" dirty="0" smtClean="0"/>
              <a:t>Each review category consists of several five-star ratings as well as free-text review content.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a:p>
        </p:txBody>
      </p:sp>
    </p:spTree>
    <p:extLst>
      <p:ext uri="{BB962C8B-B14F-4D97-AF65-F5344CB8AC3E}">
        <p14:creationId xmlns:p14="http://schemas.microsoft.com/office/powerpoint/2010/main" val="4199976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Bell MT" panose="02020503060305020303" pitchFamily="18" charset="0"/>
              </a:rPr>
              <a:t>KEYWORDS</a:t>
            </a:r>
            <a:endParaRPr lang="en-US" dirty="0">
              <a:latin typeface="Bell MT" panose="02020503060305020303" pitchFamily="18" charset="0"/>
            </a:endParaRPr>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smtClean="0"/>
              <a:t> Airlines reviews</a:t>
            </a:r>
          </a:p>
          <a:p>
            <a:pPr>
              <a:buFont typeface="Courier New" panose="02070309020205020404" pitchFamily="49" charset="0"/>
              <a:buChar char="o"/>
            </a:pPr>
            <a:r>
              <a:rPr lang="en-US" dirty="0" smtClean="0"/>
              <a:t> Skytrax</a:t>
            </a:r>
          </a:p>
          <a:p>
            <a:pPr>
              <a:buFont typeface="Courier New" panose="02070309020205020404" pitchFamily="49" charset="0"/>
              <a:buChar char="o"/>
            </a:pPr>
            <a:r>
              <a:rPr lang="en-US" dirty="0" smtClean="0"/>
              <a:t> Traveler satisfaction</a:t>
            </a:r>
          </a:p>
          <a:p>
            <a:pPr>
              <a:buFont typeface="Courier New" panose="02070309020205020404" pitchFamily="49" charset="0"/>
              <a:buChar char="o"/>
            </a:pPr>
            <a:r>
              <a:rPr lang="en-US" dirty="0" smtClean="0"/>
              <a:t> User satisfaction prediction</a:t>
            </a:r>
          </a:p>
          <a:p>
            <a:pPr>
              <a:buFont typeface="Courier New" panose="02070309020205020404" pitchFamily="49" charset="0"/>
              <a:buChar char="o"/>
            </a:pPr>
            <a:r>
              <a:rPr lang="en-US" dirty="0" smtClean="0"/>
              <a:t> Advantage and Disadvantages</a:t>
            </a:r>
          </a:p>
          <a:p>
            <a:pPr>
              <a:buFont typeface="Courier New" panose="02070309020205020404" pitchFamily="49" charset="0"/>
              <a:buChar char="o"/>
            </a:pPr>
            <a:r>
              <a:rPr lang="en-US" dirty="0" smtClean="0"/>
              <a:t> Features analysis</a:t>
            </a:r>
            <a:endParaRPr lang="en-US" dirty="0"/>
          </a:p>
        </p:txBody>
      </p:sp>
    </p:spTree>
    <p:extLst>
      <p:ext uri="{BB962C8B-B14F-4D97-AF65-F5344CB8AC3E}">
        <p14:creationId xmlns:p14="http://schemas.microsoft.com/office/powerpoint/2010/main" val="223484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                              </a:t>
            </a:r>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AIRLINES REVIEW</a:t>
            </a: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91588" y="1825624"/>
            <a:ext cx="4161365" cy="184604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0041" y="1825624"/>
            <a:ext cx="3252765" cy="2026386"/>
          </a:xfrm>
          <a:prstGeom prst="rect">
            <a:avLst/>
          </a:prstGeom>
        </p:spPr>
      </p:pic>
      <p:sp>
        <p:nvSpPr>
          <p:cNvPr id="6" name="TextBox 5"/>
          <p:cNvSpPr txBox="1"/>
          <p:nvPr/>
        </p:nvSpPr>
        <p:spPr>
          <a:xfrm>
            <a:off x="2686929" y="4051496"/>
            <a:ext cx="944105" cy="369332"/>
          </a:xfrm>
          <a:prstGeom prst="rect">
            <a:avLst/>
          </a:prstGeom>
          <a:noFill/>
        </p:spPr>
        <p:txBody>
          <a:bodyPr wrap="none" rtlCol="0">
            <a:spAutoFit/>
          </a:bodyPr>
          <a:lstStyle/>
          <a:p>
            <a:r>
              <a:rPr lang="en-US" dirty="0" smtClean="0"/>
              <a:t>Reviews</a:t>
            </a:r>
            <a:endParaRPr lang="en-US" dirty="0"/>
          </a:p>
        </p:txBody>
      </p:sp>
      <p:sp>
        <p:nvSpPr>
          <p:cNvPr id="7" name="TextBox 6"/>
          <p:cNvSpPr txBox="1"/>
          <p:nvPr/>
        </p:nvSpPr>
        <p:spPr>
          <a:xfrm>
            <a:off x="7934178" y="4051496"/>
            <a:ext cx="868636" cy="369332"/>
          </a:xfrm>
          <a:prstGeom prst="rect">
            <a:avLst/>
          </a:prstGeom>
          <a:noFill/>
        </p:spPr>
        <p:txBody>
          <a:bodyPr wrap="none" rtlCol="0">
            <a:spAutoFit/>
          </a:bodyPr>
          <a:lstStyle/>
          <a:p>
            <a:r>
              <a:rPr lang="en-US" dirty="0" smtClean="0"/>
              <a:t>Ratings</a:t>
            </a:r>
            <a:endParaRPr lang="en-US" dirty="0"/>
          </a:p>
        </p:txBody>
      </p:sp>
      <p:sp>
        <p:nvSpPr>
          <p:cNvPr id="8" name="TextBox 7"/>
          <p:cNvSpPr txBox="1"/>
          <p:nvPr/>
        </p:nvSpPr>
        <p:spPr>
          <a:xfrm>
            <a:off x="1406769" y="4965894"/>
            <a:ext cx="7593489" cy="369332"/>
          </a:xfrm>
          <a:prstGeom prst="rect">
            <a:avLst/>
          </a:prstGeom>
          <a:noFill/>
        </p:spPr>
        <p:txBody>
          <a:bodyPr wrap="none" rtlCol="0">
            <a:spAutoFit/>
          </a:bodyPr>
          <a:lstStyle/>
          <a:p>
            <a:r>
              <a:rPr lang="en-US" dirty="0" smtClean="0"/>
              <a:t>RQ1: Which airline review features are most indicative for traveler satisfaction?</a:t>
            </a:r>
            <a:endParaRPr lang="en-US" dirty="0"/>
          </a:p>
        </p:txBody>
      </p:sp>
      <p:sp>
        <p:nvSpPr>
          <p:cNvPr id="9" name="TextBox 8"/>
          <p:cNvSpPr txBox="1"/>
          <p:nvPr/>
        </p:nvSpPr>
        <p:spPr>
          <a:xfrm>
            <a:off x="1406769" y="5352866"/>
            <a:ext cx="8259825" cy="646331"/>
          </a:xfrm>
          <a:prstGeom prst="rect">
            <a:avLst/>
          </a:prstGeom>
          <a:noFill/>
        </p:spPr>
        <p:txBody>
          <a:bodyPr wrap="none" rtlCol="0">
            <a:spAutoFit/>
          </a:bodyPr>
          <a:lstStyle/>
          <a:p>
            <a:r>
              <a:rPr lang="en-US" dirty="0" smtClean="0"/>
              <a:t>RQ2: To what extent can we predict traveler satisfaction using the available rating and </a:t>
            </a:r>
          </a:p>
          <a:p>
            <a:r>
              <a:rPr lang="en-US" dirty="0" smtClean="0"/>
              <a:t>inferred sentiment of airline reviews?</a:t>
            </a:r>
            <a:endParaRPr lang="en-US" dirty="0"/>
          </a:p>
        </p:txBody>
      </p:sp>
    </p:spTree>
    <p:extLst>
      <p:ext uri="{BB962C8B-B14F-4D97-AF65-F5344CB8AC3E}">
        <p14:creationId xmlns:p14="http://schemas.microsoft.com/office/powerpoint/2010/main" val="1378096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latin typeface="Arial Narrow" panose="020B0606020202030204" pitchFamily="34" charset="0"/>
              </a:rPr>
              <a:t>SKYTRAX</a:t>
            </a:r>
            <a:endParaRPr lang="en-US" b="1" dirty="0">
              <a:latin typeface="Arial Narrow" panose="020B060602020203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 Skytrax, the international air transport rating organization, was established in 1989, and is based in London, UK. </a:t>
            </a:r>
          </a:p>
          <a:p>
            <a:pPr>
              <a:buFont typeface="Wingdings" panose="05000000000000000000" pitchFamily="2" charset="2"/>
              <a:buChar char="v"/>
            </a:pPr>
            <a:r>
              <a:rPr lang="en-US" dirty="0" smtClean="0"/>
              <a:t> Introduce in 1999, the world Airline and Airport Star Rating Program.</a:t>
            </a:r>
          </a:p>
          <a:p>
            <a:pPr>
              <a:buFont typeface="Wingdings" panose="05000000000000000000" pitchFamily="2" charset="2"/>
              <a:buChar char="v"/>
            </a:pPr>
            <a:endParaRPr lang="en-US" dirty="0"/>
          </a:p>
          <a:p>
            <a:pPr marL="0" indent="0">
              <a:buNone/>
            </a:pPr>
            <a:r>
              <a:rPr lang="en-US" dirty="0" smtClean="0"/>
              <a:t>  New Update</a:t>
            </a:r>
          </a:p>
          <a:p>
            <a:pPr>
              <a:buFont typeface="Wingdings" panose="05000000000000000000" pitchFamily="2" charset="2"/>
              <a:buChar char="v"/>
            </a:pPr>
            <a:r>
              <a:rPr lang="en-US" dirty="0" smtClean="0"/>
              <a:t> In August 2020, Skytrax launched the COVID-19 safety ratings covering airlines and airports across the world.</a:t>
            </a:r>
            <a:endParaRPr lang="en-US" dirty="0"/>
          </a:p>
        </p:txBody>
      </p:sp>
    </p:spTree>
    <p:extLst>
      <p:ext uri="{BB962C8B-B14F-4D97-AF65-F5344CB8AC3E}">
        <p14:creationId xmlns:p14="http://schemas.microsoft.com/office/powerpoint/2010/main" val="3330367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EXPLAINING TRAVELER SATISFACTION AND METHODOLOGY</a:t>
            </a: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lstStyle/>
          <a:p>
            <a:pPr marL="0" indent="0">
              <a:buNone/>
            </a:pPr>
            <a:r>
              <a:rPr lang="en-US" dirty="0" smtClean="0"/>
              <a:t>We use the overall rating to evaluate how the different review features influence the traveler’s satisfaction.</a:t>
            </a:r>
          </a:p>
          <a:p>
            <a:pPr>
              <a:buFont typeface="Wingdings" panose="05000000000000000000" pitchFamily="2" charset="2"/>
              <a:buChar char="ü"/>
            </a:pPr>
            <a:r>
              <a:rPr lang="en-US" dirty="0" smtClean="0"/>
              <a:t> Overall scores</a:t>
            </a:r>
          </a:p>
          <a:p>
            <a:pPr>
              <a:buFont typeface="Wingdings" panose="05000000000000000000" pitchFamily="2" charset="2"/>
              <a:buChar char="ü"/>
            </a:pPr>
            <a:r>
              <a:rPr lang="en-US" dirty="0" smtClean="0"/>
              <a:t> Rating and inferred features with the overall ratings by user</a:t>
            </a:r>
          </a:p>
          <a:p>
            <a:pPr>
              <a:buFont typeface="Wingdings" panose="05000000000000000000" pitchFamily="2" charset="2"/>
              <a:buChar char="ü"/>
            </a:pPr>
            <a:r>
              <a:rPr lang="en-US" dirty="0" smtClean="0"/>
              <a:t> Reviews on Airport, Lounge, Airlines and Seat.</a:t>
            </a:r>
            <a:endParaRPr lang="en-US" dirty="0"/>
          </a:p>
        </p:txBody>
      </p:sp>
    </p:spTree>
    <p:extLst>
      <p:ext uri="{BB962C8B-B14F-4D97-AF65-F5344CB8AC3E}">
        <p14:creationId xmlns:p14="http://schemas.microsoft.com/office/powerpoint/2010/main" val="1373285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Arial Narrow" panose="020B0606020202030204" pitchFamily="34" charset="0"/>
              </a:rPr>
              <a:t>     </a:t>
            </a:r>
            <a:r>
              <a:rPr lang="en-US" sz="2800" b="1" dirty="0" smtClean="0">
                <a:latin typeface="Arial Narrow" panose="020B0606020202030204" pitchFamily="34" charset="0"/>
              </a:rPr>
              <a:t>PREDICTING TRAVELER SATISFACTION AND METHODOLOGY:</a:t>
            </a:r>
            <a:endParaRPr lang="en-US" sz="2800" b="1" dirty="0">
              <a:latin typeface="Arial Narrow" panose="020B0606020202030204" pitchFamily="34" charset="0"/>
            </a:endParaRPr>
          </a:p>
        </p:txBody>
      </p:sp>
      <p:sp>
        <p:nvSpPr>
          <p:cNvPr id="3" name="Content Placeholder 2"/>
          <p:cNvSpPr>
            <a:spLocks noGrp="1"/>
          </p:cNvSpPr>
          <p:nvPr>
            <p:ph idx="1"/>
          </p:nvPr>
        </p:nvSpPr>
        <p:spPr/>
        <p:txBody>
          <a:bodyPr/>
          <a:lstStyle/>
          <a:p>
            <a:r>
              <a:rPr lang="en-US" dirty="0" smtClean="0"/>
              <a:t> Formulate the task a binary classification problem.</a:t>
            </a:r>
          </a:p>
          <a:p>
            <a:r>
              <a:rPr lang="en-US" dirty="0" smtClean="0"/>
              <a:t> Given reviews marked as either positive or negative satisfaction.</a:t>
            </a:r>
          </a:p>
          <a:p>
            <a:endParaRPr lang="en-US" dirty="0" smtClean="0"/>
          </a:p>
          <a:p>
            <a:pPr>
              <a:buFont typeface="Wingdings" panose="05000000000000000000" pitchFamily="2" charset="2"/>
              <a:buChar char="v"/>
            </a:pPr>
            <a:r>
              <a:rPr lang="en-US" dirty="0" smtClean="0"/>
              <a:t> In this work, however, we report the results of the</a:t>
            </a:r>
          </a:p>
          <a:p>
            <a:pPr marL="0" indent="0">
              <a:buNone/>
            </a:pPr>
            <a:r>
              <a:rPr lang="en-US" dirty="0" smtClean="0"/>
              <a:t>    Hoeffding Tree.</a:t>
            </a:r>
          </a:p>
          <a:p>
            <a:pPr marL="0" indent="0">
              <a:buNone/>
            </a:pPr>
            <a:r>
              <a:rPr lang="en-US" dirty="0" smtClean="0"/>
              <a:t>   We chose this algorithm due to its practical advantage for real-time</a:t>
            </a:r>
          </a:p>
          <a:p>
            <a:pPr marL="0" indent="0">
              <a:buNone/>
            </a:pPr>
            <a:r>
              <a:rPr lang="en-US" dirty="0" smtClean="0"/>
              <a:t>   data mining.</a:t>
            </a:r>
            <a:endParaRPr lang="en-US" dirty="0"/>
          </a:p>
        </p:txBody>
      </p:sp>
    </p:spTree>
    <p:extLst>
      <p:ext uri="{BB962C8B-B14F-4D97-AF65-F5344CB8AC3E}">
        <p14:creationId xmlns:p14="http://schemas.microsoft.com/office/powerpoint/2010/main" val="1114849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Bell MT" panose="02020503060305020303" pitchFamily="18" charset="0"/>
              </a:rPr>
              <a:t>METHODOLOGY</a:t>
            </a:r>
            <a:endParaRPr lang="en-US" dirty="0">
              <a:latin typeface="Bell MT" panose="02020503060305020303" pitchFamily="18" charset="0"/>
            </a:endParaRPr>
          </a:p>
        </p:txBody>
      </p:sp>
      <p:sp>
        <p:nvSpPr>
          <p:cNvPr id="3" name="Content Placeholder 2"/>
          <p:cNvSpPr>
            <a:spLocks noGrp="1"/>
          </p:cNvSpPr>
          <p:nvPr>
            <p:ph idx="1"/>
          </p:nvPr>
        </p:nvSpPr>
        <p:spPr/>
        <p:txBody>
          <a:bodyPr/>
          <a:lstStyle/>
          <a:p>
            <a:r>
              <a:rPr lang="en-US" dirty="0" smtClean="0"/>
              <a:t>To determine the best performing features for traveler satisfaction prediction, we trained and evaluated the classification model in the following three settings. </a:t>
            </a:r>
          </a:p>
          <a:p>
            <a:pPr marL="0" indent="0">
              <a:buNone/>
            </a:pPr>
            <a:r>
              <a:rPr lang="en-US" dirty="0" smtClean="0"/>
              <a:t>1. for each single rating feature, we created a separate classifier and evaluated its performance. </a:t>
            </a:r>
          </a:p>
          <a:p>
            <a:pPr marL="0" indent="0">
              <a:buNone/>
            </a:pPr>
            <a:r>
              <a:rPr lang="en-US" dirty="0" smtClean="0"/>
              <a:t>2. we used a combination of features that highly correlate with the traveler satisfaction while having a low inter-correlation </a:t>
            </a:r>
          </a:p>
          <a:p>
            <a:pPr marL="0" indent="0">
              <a:buNone/>
            </a:pPr>
            <a:r>
              <a:rPr lang="en-US" dirty="0" smtClean="0"/>
              <a:t>3. we trained a model solely based on the inferred review text sentiment.</a:t>
            </a:r>
            <a:endParaRPr lang="en-US" dirty="0"/>
          </a:p>
        </p:txBody>
      </p:sp>
    </p:spTree>
    <p:extLst>
      <p:ext uri="{BB962C8B-B14F-4D97-AF65-F5344CB8AC3E}">
        <p14:creationId xmlns:p14="http://schemas.microsoft.com/office/powerpoint/2010/main" val="765436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latin typeface="Arial Narrow" panose="020B0606020202030204" pitchFamily="34" charset="0"/>
              </a:rPr>
              <a:t>ADVANTAGES OF AIRLINE REVIEWS:</a:t>
            </a:r>
            <a:endParaRPr lang="en-US" b="1" dirty="0">
              <a:latin typeface="Arial Narrow" panose="020B0606020202030204" pitchFamily="34" charset="0"/>
            </a:endParaRPr>
          </a:p>
        </p:txBody>
      </p:sp>
      <p:sp>
        <p:nvSpPr>
          <p:cNvPr id="3" name="Content Placeholder 2"/>
          <p:cNvSpPr>
            <a:spLocks noGrp="1"/>
          </p:cNvSpPr>
          <p:nvPr>
            <p:ph idx="1"/>
          </p:nvPr>
        </p:nvSpPr>
        <p:spPr/>
        <p:txBody>
          <a:bodyPr/>
          <a:lstStyle/>
          <a:p>
            <a:pPr marL="0" indent="0">
              <a:buNone/>
            </a:pPr>
            <a:r>
              <a:rPr lang="en-US" dirty="0" smtClean="0"/>
              <a:t>1.World's best Airlines.</a:t>
            </a:r>
          </a:p>
          <a:p>
            <a:pPr marL="0" indent="0">
              <a:buNone/>
            </a:pPr>
            <a:r>
              <a:rPr lang="en-US" dirty="0" smtClean="0"/>
              <a:t>2.The services of the airlines. </a:t>
            </a:r>
          </a:p>
          <a:p>
            <a:pPr marL="0" indent="0">
              <a:buNone/>
            </a:pPr>
            <a:r>
              <a:rPr lang="en-US" dirty="0" smtClean="0"/>
              <a:t>3.Latest airports reviews.</a:t>
            </a:r>
          </a:p>
          <a:p>
            <a:pPr marL="0" indent="0">
              <a:buNone/>
            </a:pPr>
            <a:r>
              <a:rPr lang="en-US" dirty="0" smtClean="0"/>
              <a:t>4.Customer travelling Satisfaction.</a:t>
            </a:r>
          </a:p>
          <a:p>
            <a:pPr marL="0" indent="0">
              <a:buNone/>
            </a:pPr>
            <a:r>
              <a:rPr lang="en-US" dirty="0" smtClean="0"/>
              <a:t>5.All Classes of latest lounge .</a:t>
            </a:r>
          </a:p>
          <a:p>
            <a:pPr marL="0" indent="0">
              <a:buNone/>
            </a:pPr>
            <a:r>
              <a:rPr lang="en-US" dirty="0" smtClean="0"/>
              <a:t>6.COVID safe travelling. </a:t>
            </a:r>
          </a:p>
          <a:p>
            <a:pPr marL="0" indent="0">
              <a:buNone/>
            </a:pPr>
            <a:r>
              <a:rPr lang="en-US" dirty="0" smtClean="0"/>
              <a:t>7.Ratting of all classes seats.</a:t>
            </a:r>
            <a:endParaRPr lang="en-US" dirty="0"/>
          </a:p>
        </p:txBody>
      </p:sp>
    </p:spTree>
    <p:extLst>
      <p:ext uri="{BB962C8B-B14F-4D97-AF65-F5344CB8AC3E}">
        <p14:creationId xmlns:p14="http://schemas.microsoft.com/office/powerpoint/2010/main" val="2457867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636</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 Unicode MS</vt:lpstr>
      <vt:lpstr>Algerian</vt:lpstr>
      <vt:lpstr>Arial</vt:lpstr>
      <vt:lpstr>Arial Narrow</vt:lpstr>
      <vt:lpstr>Bell MT</vt:lpstr>
      <vt:lpstr>Calibri</vt:lpstr>
      <vt:lpstr>Calibri Light</vt:lpstr>
      <vt:lpstr>Courier New</vt:lpstr>
      <vt:lpstr>Wingdings</vt:lpstr>
      <vt:lpstr>Office Theme</vt:lpstr>
      <vt:lpstr>HIGH ENOUGH? EXPLAINING AND PREDICTING TRAVELER SATISFACTION USING AIRLINE REVIEWS</vt:lpstr>
      <vt:lpstr>                 INTRODUCTION</vt:lpstr>
      <vt:lpstr>                       KEYWORDS</vt:lpstr>
      <vt:lpstr>                              AIRLINES REVIEW</vt:lpstr>
      <vt:lpstr>                            SKYTRAX</vt:lpstr>
      <vt:lpstr> EXPLAINING TRAVELER SATISFACTION AND METHODOLOGY</vt:lpstr>
      <vt:lpstr>     PREDICTING TRAVELER SATISFACTION AND METHODOLOGY:</vt:lpstr>
      <vt:lpstr>                   METHODOLOGY</vt:lpstr>
      <vt:lpstr>     ADVANTAGES OF AIRLINE REVIEWS:</vt:lpstr>
      <vt:lpstr>     DISADVANTAGE OF AIRLINE REVIEWS:</vt:lpstr>
      <vt:lpstr>                            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16</cp:revision>
  <dcterms:created xsi:type="dcterms:W3CDTF">2021-09-20T15:54:15Z</dcterms:created>
  <dcterms:modified xsi:type="dcterms:W3CDTF">2021-09-20T17:52:17Z</dcterms:modified>
</cp:coreProperties>
</file>