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63" r:id="rId4"/>
    <p:sldId id="262" r:id="rId5"/>
    <p:sldId id="260" r:id="rId6"/>
    <p:sldId id="259" r:id="rId7"/>
    <p:sldId id="261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40" autoAdjust="0"/>
    <p:restoredTop sz="94660"/>
  </p:normalViewPr>
  <p:slideViewPr>
    <p:cSldViewPr snapToGrid="0">
      <p:cViewPr>
        <p:scale>
          <a:sx n="66" d="100"/>
          <a:sy n="66" d="100"/>
        </p:scale>
        <p:origin x="38" y="3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10/24/2024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10897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889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38790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7790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6588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0684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3406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69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519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101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187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8572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620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83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2467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771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877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10/24/2024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1970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55B582A-E01B-6719-D068-310EFB8F36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97137" y="2556932"/>
            <a:ext cx="7197726" cy="1405467"/>
          </a:xfrm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>
            <a:normAutofit fontScale="92500" lnSpcReduction="10000"/>
          </a:bodyPr>
          <a:lstStyle/>
          <a:p>
            <a:pPr algn="ctr"/>
            <a:r>
              <a:rPr lang="en-US" sz="4400" b="1" dirty="0">
                <a:solidFill>
                  <a:srgbClr val="FFC000"/>
                </a:solidFill>
                <a:latin typeface="Algerian" panose="04020705040A02060702" pitchFamily="82" charset="0"/>
              </a:rPr>
              <a:t>TOPIC :</a:t>
            </a:r>
          </a:p>
          <a:p>
            <a:pPr algn="ctr"/>
            <a:r>
              <a:rPr lang="en-US" sz="4400" b="1" dirty="0">
                <a:solidFill>
                  <a:srgbClr val="FFC000"/>
                </a:solidFill>
                <a:latin typeface="Algerian" panose="04020705040A02060702" pitchFamily="82" charset="0"/>
              </a:rPr>
              <a:t>HATE SPEECH DETECTION</a:t>
            </a:r>
            <a:endParaRPr lang="en-IN" sz="4400" b="1" dirty="0">
              <a:solidFill>
                <a:srgbClr val="FFC000"/>
              </a:solidFill>
              <a:latin typeface="Algerian" panose="04020705040A02060702" pitchFamily="82" charset="0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D8E74713-B410-E525-0672-5A4248720162}"/>
              </a:ext>
            </a:extLst>
          </p:cNvPr>
          <p:cNvSpPr txBox="1">
            <a:spLocks/>
          </p:cNvSpPr>
          <p:nvPr/>
        </p:nvSpPr>
        <p:spPr>
          <a:xfrm>
            <a:off x="320040" y="478196"/>
            <a:ext cx="11722608" cy="1405467"/>
          </a:xfrm>
          <a:custGeom>
            <a:avLst/>
            <a:gdLst>
              <a:gd name="connsiteX0" fmla="*/ 0 w 11722608"/>
              <a:gd name="connsiteY0" fmla="*/ 0 h 1405467"/>
              <a:gd name="connsiteX1" fmla="*/ 924017 w 11722608"/>
              <a:gd name="connsiteY1" fmla="*/ 0 h 1405467"/>
              <a:gd name="connsiteX2" fmla="*/ 1261904 w 11722608"/>
              <a:gd name="connsiteY2" fmla="*/ 0 h 1405467"/>
              <a:gd name="connsiteX3" fmla="*/ 1717017 w 11722608"/>
              <a:gd name="connsiteY3" fmla="*/ 0 h 1405467"/>
              <a:gd name="connsiteX4" fmla="*/ 2523809 w 11722608"/>
              <a:gd name="connsiteY4" fmla="*/ 0 h 1405467"/>
              <a:gd name="connsiteX5" fmla="*/ 2978922 w 11722608"/>
              <a:gd name="connsiteY5" fmla="*/ 0 h 1405467"/>
              <a:gd name="connsiteX6" fmla="*/ 3902939 w 11722608"/>
              <a:gd name="connsiteY6" fmla="*/ 0 h 1405467"/>
              <a:gd name="connsiteX7" fmla="*/ 4709730 w 11722608"/>
              <a:gd name="connsiteY7" fmla="*/ 0 h 1405467"/>
              <a:gd name="connsiteX8" fmla="*/ 5047617 w 11722608"/>
              <a:gd name="connsiteY8" fmla="*/ 0 h 1405467"/>
              <a:gd name="connsiteX9" fmla="*/ 5737182 w 11722608"/>
              <a:gd name="connsiteY9" fmla="*/ 0 h 1405467"/>
              <a:gd name="connsiteX10" fmla="*/ 6075069 w 11722608"/>
              <a:gd name="connsiteY10" fmla="*/ 0 h 1405467"/>
              <a:gd name="connsiteX11" fmla="*/ 6999087 w 11722608"/>
              <a:gd name="connsiteY11" fmla="*/ 0 h 1405467"/>
              <a:gd name="connsiteX12" fmla="*/ 7923104 w 11722608"/>
              <a:gd name="connsiteY12" fmla="*/ 0 h 1405467"/>
              <a:gd name="connsiteX13" fmla="*/ 8612669 w 11722608"/>
              <a:gd name="connsiteY13" fmla="*/ 0 h 1405467"/>
              <a:gd name="connsiteX14" fmla="*/ 8950556 w 11722608"/>
              <a:gd name="connsiteY14" fmla="*/ 0 h 1405467"/>
              <a:gd name="connsiteX15" fmla="*/ 9640121 w 11722608"/>
              <a:gd name="connsiteY15" fmla="*/ 0 h 1405467"/>
              <a:gd name="connsiteX16" fmla="*/ 10212460 w 11722608"/>
              <a:gd name="connsiteY16" fmla="*/ 0 h 1405467"/>
              <a:gd name="connsiteX17" fmla="*/ 10902025 w 11722608"/>
              <a:gd name="connsiteY17" fmla="*/ 0 h 1405467"/>
              <a:gd name="connsiteX18" fmla="*/ 11722608 w 11722608"/>
              <a:gd name="connsiteY18" fmla="*/ 0 h 1405467"/>
              <a:gd name="connsiteX19" fmla="*/ 11722608 w 11722608"/>
              <a:gd name="connsiteY19" fmla="*/ 454434 h 1405467"/>
              <a:gd name="connsiteX20" fmla="*/ 11722608 w 11722608"/>
              <a:gd name="connsiteY20" fmla="*/ 880759 h 1405467"/>
              <a:gd name="connsiteX21" fmla="*/ 11722608 w 11722608"/>
              <a:gd name="connsiteY21" fmla="*/ 1405467 h 1405467"/>
              <a:gd name="connsiteX22" fmla="*/ 11384721 w 11722608"/>
              <a:gd name="connsiteY22" fmla="*/ 1405467 h 1405467"/>
              <a:gd name="connsiteX23" fmla="*/ 10812382 w 11722608"/>
              <a:gd name="connsiteY23" fmla="*/ 1405467 h 1405467"/>
              <a:gd name="connsiteX24" fmla="*/ 10357269 w 11722608"/>
              <a:gd name="connsiteY24" fmla="*/ 1405467 h 1405467"/>
              <a:gd name="connsiteX25" fmla="*/ 9550478 w 11722608"/>
              <a:gd name="connsiteY25" fmla="*/ 1405467 h 1405467"/>
              <a:gd name="connsiteX26" fmla="*/ 8743686 w 11722608"/>
              <a:gd name="connsiteY26" fmla="*/ 1405467 h 1405467"/>
              <a:gd name="connsiteX27" fmla="*/ 8288573 w 11722608"/>
              <a:gd name="connsiteY27" fmla="*/ 1405467 h 1405467"/>
              <a:gd name="connsiteX28" fmla="*/ 7599008 w 11722608"/>
              <a:gd name="connsiteY28" fmla="*/ 1405467 h 1405467"/>
              <a:gd name="connsiteX29" fmla="*/ 6674991 w 11722608"/>
              <a:gd name="connsiteY29" fmla="*/ 1405467 h 1405467"/>
              <a:gd name="connsiteX30" fmla="*/ 5750974 w 11722608"/>
              <a:gd name="connsiteY30" fmla="*/ 1405467 h 1405467"/>
              <a:gd name="connsiteX31" fmla="*/ 4944182 w 11722608"/>
              <a:gd name="connsiteY31" fmla="*/ 1405467 h 1405467"/>
              <a:gd name="connsiteX32" fmla="*/ 4489069 w 11722608"/>
              <a:gd name="connsiteY32" fmla="*/ 1405467 h 1405467"/>
              <a:gd name="connsiteX33" fmla="*/ 3799504 w 11722608"/>
              <a:gd name="connsiteY33" fmla="*/ 1405467 h 1405467"/>
              <a:gd name="connsiteX34" fmla="*/ 3227165 w 11722608"/>
              <a:gd name="connsiteY34" fmla="*/ 1405467 h 1405467"/>
              <a:gd name="connsiteX35" fmla="*/ 2889278 w 11722608"/>
              <a:gd name="connsiteY35" fmla="*/ 1405467 h 1405467"/>
              <a:gd name="connsiteX36" fmla="*/ 2082487 w 11722608"/>
              <a:gd name="connsiteY36" fmla="*/ 1405467 h 1405467"/>
              <a:gd name="connsiteX37" fmla="*/ 1627374 w 11722608"/>
              <a:gd name="connsiteY37" fmla="*/ 1405467 h 1405467"/>
              <a:gd name="connsiteX38" fmla="*/ 703356 w 11722608"/>
              <a:gd name="connsiteY38" fmla="*/ 1405467 h 1405467"/>
              <a:gd name="connsiteX39" fmla="*/ 0 w 11722608"/>
              <a:gd name="connsiteY39" fmla="*/ 1405467 h 1405467"/>
              <a:gd name="connsiteX40" fmla="*/ 0 w 11722608"/>
              <a:gd name="connsiteY40" fmla="*/ 936978 h 1405467"/>
              <a:gd name="connsiteX41" fmla="*/ 0 w 11722608"/>
              <a:gd name="connsiteY41" fmla="*/ 496598 h 1405467"/>
              <a:gd name="connsiteX42" fmla="*/ 0 w 11722608"/>
              <a:gd name="connsiteY42" fmla="*/ 0 h 1405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11722608" h="1405467" fill="none" extrusionOk="0">
                <a:moveTo>
                  <a:pt x="0" y="0"/>
                </a:moveTo>
                <a:cubicBezTo>
                  <a:pt x="310108" y="-11806"/>
                  <a:pt x="641002" y="-42691"/>
                  <a:pt x="924017" y="0"/>
                </a:cubicBezTo>
                <a:cubicBezTo>
                  <a:pt x="1207032" y="42691"/>
                  <a:pt x="1103131" y="-7329"/>
                  <a:pt x="1261904" y="0"/>
                </a:cubicBezTo>
                <a:cubicBezTo>
                  <a:pt x="1420677" y="7329"/>
                  <a:pt x="1598152" y="-14116"/>
                  <a:pt x="1717017" y="0"/>
                </a:cubicBezTo>
                <a:cubicBezTo>
                  <a:pt x="1835882" y="14116"/>
                  <a:pt x="2130720" y="8664"/>
                  <a:pt x="2523809" y="0"/>
                </a:cubicBezTo>
                <a:cubicBezTo>
                  <a:pt x="2916898" y="-8664"/>
                  <a:pt x="2840086" y="-16314"/>
                  <a:pt x="2978922" y="0"/>
                </a:cubicBezTo>
                <a:cubicBezTo>
                  <a:pt x="3117758" y="16314"/>
                  <a:pt x="3605484" y="28881"/>
                  <a:pt x="3902939" y="0"/>
                </a:cubicBezTo>
                <a:cubicBezTo>
                  <a:pt x="4200394" y="-28881"/>
                  <a:pt x="4508553" y="32835"/>
                  <a:pt x="4709730" y="0"/>
                </a:cubicBezTo>
                <a:cubicBezTo>
                  <a:pt x="4910907" y="-32835"/>
                  <a:pt x="4957124" y="12181"/>
                  <a:pt x="5047617" y="0"/>
                </a:cubicBezTo>
                <a:cubicBezTo>
                  <a:pt x="5138110" y="-12181"/>
                  <a:pt x="5546111" y="21334"/>
                  <a:pt x="5737182" y="0"/>
                </a:cubicBezTo>
                <a:cubicBezTo>
                  <a:pt x="5928254" y="-21334"/>
                  <a:pt x="6005860" y="6998"/>
                  <a:pt x="6075069" y="0"/>
                </a:cubicBezTo>
                <a:cubicBezTo>
                  <a:pt x="6144278" y="-6998"/>
                  <a:pt x="6669707" y="20958"/>
                  <a:pt x="6999087" y="0"/>
                </a:cubicBezTo>
                <a:cubicBezTo>
                  <a:pt x="7328467" y="-20958"/>
                  <a:pt x="7580363" y="-3570"/>
                  <a:pt x="7923104" y="0"/>
                </a:cubicBezTo>
                <a:cubicBezTo>
                  <a:pt x="8265845" y="3570"/>
                  <a:pt x="8370887" y="1699"/>
                  <a:pt x="8612669" y="0"/>
                </a:cubicBezTo>
                <a:cubicBezTo>
                  <a:pt x="8854451" y="-1699"/>
                  <a:pt x="8845780" y="8424"/>
                  <a:pt x="8950556" y="0"/>
                </a:cubicBezTo>
                <a:cubicBezTo>
                  <a:pt x="9055332" y="-8424"/>
                  <a:pt x="9327461" y="27062"/>
                  <a:pt x="9640121" y="0"/>
                </a:cubicBezTo>
                <a:cubicBezTo>
                  <a:pt x="9952782" y="-27062"/>
                  <a:pt x="9965595" y="-6944"/>
                  <a:pt x="10212460" y="0"/>
                </a:cubicBezTo>
                <a:cubicBezTo>
                  <a:pt x="10459325" y="6944"/>
                  <a:pt x="10722192" y="-14161"/>
                  <a:pt x="10902025" y="0"/>
                </a:cubicBezTo>
                <a:cubicBezTo>
                  <a:pt x="11081858" y="14161"/>
                  <a:pt x="11363291" y="-35931"/>
                  <a:pt x="11722608" y="0"/>
                </a:cubicBezTo>
                <a:cubicBezTo>
                  <a:pt x="11733821" y="131933"/>
                  <a:pt x="11717462" y="334645"/>
                  <a:pt x="11722608" y="454434"/>
                </a:cubicBezTo>
                <a:cubicBezTo>
                  <a:pt x="11727754" y="574223"/>
                  <a:pt x="11703933" y="711957"/>
                  <a:pt x="11722608" y="880759"/>
                </a:cubicBezTo>
                <a:cubicBezTo>
                  <a:pt x="11741283" y="1049562"/>
                  <a:pt x="11747005" y="1290467"/>
                  <a:pt x="11722608" y="1405467"/>
                </a:cubicBezTo>
                <a:cubicBezTo>
                  <a:pt x="11604784" y="1413871"/>
                  <a:pt x="11526185" y="1393118"/>
                  <a:pt x="11384721" y="1405467"/>
                </a:cubicBezTo>
                <a:cubicBezTo>
                  <a:pt x="11243257" y="1417816"/>
                  <a:pt x="10931651" y="1433335"/>
                  <a:pt x="10812382" y="1405467"/>
                </a:cubicBezTo>
                <a:cubicBezTo>
                  <a:pt x="10693113" y="1377599"/>
                  <a:pt x="10517118" y="1423796"/>
                  <a:pt x="10357269" y="1405467"/>
                </a:cubicBezTo>
                <a:cubicBezTo>
                  <a:pt x="10197420" y="1387138"/>
                  <a:pt x="9843747" y="1409655"/>
                  <a:pt x="9550478" y="1405467"/>
                </a:cubicBezTo>
                <a:cubicBezTo>
                  <a:pt x="9257209" y="1401279"/>
                  <a:pt x="8923196" y="1391529"/>
                  <a:pt x="8743686" y="1405467"/>
                </a:cubicBezTo>
                <a:cubicBezTo>
                  <a:pt x="8564176" y="1419405"/>
                  <a:pt x="8380754" y="1397303"/>
                  <a:pt x="8288573" y="1405467"/>
                </a:cubicBezTo>
                <a:cubicBezTo>
                  <a:pt x="8196392" y="1413631"/>
                  <a:pt x="7753453" y="1394267"/>
                  <a:pt x="7599008" y="1405467"/>
                </a:cubicBezTo>
                <a:cubicBezTo>
                  <a:pt x="7444563" y="1416667"/>
                  <a:pt x="6906055" y="1410081"/>
                  <a:pt x="6674991" y="1405467"/>
                </a:cubicBezTo>
                <a:cubicBezTo>
                  <a:pt x="6443927" y="1400853"/>
                  <a:pt x="5960922" y="1414542"/>
                  <a:pt x="5750974" y="1405467"/>
                </a:cubicBezTo>
                <a:cubicBezTo>
                  <a:pt x="5541026" y="1396392"/>
                  <a:pt x="5304862" y="1391365"/>
                  <a:pt x="4944182" y="1405467"/>
                </a:cubicBezTo>
                <a:cubicBezTo>
                  <a:pt x="4583502" y="1419569"/>
                  <a:pt x="4635888" y="1408545"/>
                  <a:pt x="4489069" y="1405467"/>
                </a:cubicBezTo>
                <a:cubicBezTo>
                  <a:pt x="4342250" y="1402389"/>
                  <a:pt x="4038822" y="1391056"/>
                  <a:pt x="3799504" y="1405467"/>
                </a:cubicBezTo>
                <a:cubicBezTo>
                  <a:pt x="3560186" y="1419878"/>
                  <a:pt x="3353295" y="1409310"/>
                  <a:pt x="3227165" y="1405467"/>
                </a:cubicBezTo>
                <a:cubicBezTo>
                  <a:pt x="3101035" y="1401624"/>
                  <a:pt x="3001203" y="1417987"/>
                  <a:pt x="2889278" y="1405467"/>
                </a:cubicBezTo>
                <a:cubicBezTo>
                  <a:pt x="2777353" y="1392947"/>
                  <a:pt x="2408705" y="1406401"/>
                  <a:pt x="2082487" y="1405467"/>
                </a:cubicBezTo>
                <a:cubicBezTo>
                  <a:pt x="1756269" y="1404533"/>
                  <a:pt x="1746531" y="1383061"/>
                  <a:pt x="1627374" y="1405467"/>
                </a:cubicBezTo>
                <a:cubicBezTo>
                  <a:pt x="1508217" y="1427873"/>
                  <a:pt x="1089395" y="1371685"/>
                  <a:pt x="703356" y="1405467"/>
                </a:cubicBezTo>
                <a:cubicBezTo>
                  <a:pt x="317317" y="1439249"/>
                  <a:pt x="238262" y="1385648"/>
                  <a:pt x="0" y="1405467"/>
                </a:cubicBezTo>
                <a:cubicBezTo>
                  <a:pt x="-14043" y="1294857"/>
                  <a:pt x="-19825" y="1079301"/>
                  <a:pt x="0" y="936978"/>
                </a:cubicBezTo>
                <a:cubicBezTo>
                  <a:pt x="19825" y="794655"/>
                  <a:pt x="-2228" y="656126"/>
                  <a:pt x="0" y="496598"/>
                </a:cubicBezTo>
                <a:cubicBezTo>
                  <a:pt x="2228" y="337070"/>
                  <a:pt x="20687" y="233602"/>
                  <a:pt x="0" y="0"/>
                </a:cubicBezTo>
                <a:close/>
              </a:path>
              <a:path w="11722608" h="1405467" stroke="0" extrusionOk="0">
                <a:moveTo>
                  <a:pt x="0" y="0"/>
                </a:moveTo>
                <a:cubicBezTo>
                  <a:pt x="114547" y="7063"/>
                  <a:pt x="360679" y="580"/>
                  <a:pt x="455113" y="0"/>
                </a:cubicBezTo>
                <a:cubicBezTo>
                  <a:pt x="549547" y="-580"/>
                  <a:pt x="915070" y="-32800"/>
                  <a:pt x="1144678" y="0"/>
                </a:cubicBezTo>
                <a:cubicBezTo>
                  <a:pt x="1374286" y="32800"/>
                  <a:pt x="1715116" y="-13845"/>
                  <a:pt x="2068696" y="0"/>
                </a:cubicBezTo>
                <a:cubicBezTo>
                  <a:pt x="2422276" y="13845"/>
                  <a:pt x="2647689" y="-18684"/>
                  <a:pt x="2875487" y="0"/>
                </a:cubicBezTo>
                <a:cubicBezTo>
                  <a:pt x="3103285" y="18684"/>
                  <a:pt x="3127891" y="-16221"/>
                  <a:pt x="3213374" y="0"/>
                </a:cubicBezTo>
                <a:cubicBezTo>
                  <a:pt x="3298857" y="16221"/>
                  <a:pt x="3653450" y="18378"/>
                  <a:pt x="4020165" y="0"/>
                </a:cubicBezTo>
                <a:cubicBezTo>
                  <a:pt x="4386880" y="-18378"/>
                  <a:pt x="4374014" y="28410"/>
                  <a:pt x="4592504" y="0"/>
                </a:cubicBezTo>
                <a:cubicBezTo>
                  <a:pt x="4810994" y="-28410"/>
                  <a:pt x="4912305" y="18726"/>
                  <a:pt x="5047617" y="0"/>
                </a:cubicBezTo>
                <a:cubicBezTo>
                  <a:pt x="5182929" y="-18726"/>
                  <a:pt x="5395931" y="-20070"/>
                  <a:pt x="5619956" y="0"/>
                </a:cubicBezTo>
                <a:cubicBezTo>
                  <a:pt x="5843981" y="20070"/>
                  <a:pt x="6145328" y="-40537"/>
                  <a:pt x="6543974" y="0"/>
                </a:cubicBezTo>
                <a:cubicBezTo>
                  <a:pt x="6942620" y="40537"/>
                  <a:pt x="7097057" y="-31099"/>
                  <a:pt x="7350765" y="0"/>
                </a:cubicBezTo>
                <a:cubicBezTo>
                  <a:pt x="7604473" y="31099"/>
                  <a:pt x="7800921" y="-10916"/>
                  <a:pt x="7923104" y="0"/>
                </a:cubicBezTo>
                <a:cubicBezTo>
                  <a:pt x="8045287" y="10916"/>
                  <a:pt x="8226426" y="-8223"/>
                  <a:pt x="8378217" y="0"/>
                </a:cubicBezTo>
                <a:cubicBezTo>
                  <a:pt x="8530008" y="8223"/>
                  <a:pt x="9021834" y="31208"/>
                  <a:pt x="9185008" y="0"/>
                </a:cubicBezTo>
                <a:cubicBezTo>
                  <a:pt x="9348182" y="-31208"/>
                  <a:pt x="9739693" y="3698"/>
                  <a:pt x="9991799" y="0"/>
                </a:cubicBezTo>
                <a:cubicBezTo>
                  <a:pt x="10243905" y="-3698"/>
                  <a:pt x="10316700" y="9092"/>
                  <a:pt x="10446912" y="0"/>
                </a:cubicBezTo>
                <a:cubicBezTo>
                  <a:pt x="10577124" y="-9092"/>
                  <a:pt x="10659654" y="-6277"/>
                  <a:pt x="10784799" y="0"/>
                </a:cubicBezTo>
                <a:cubicBezTo>
                  <a:pt x="10909944" y="6277"/>
                  <a:pt x="11017128" y="15845"/>
                  <a:pt x="11122686" y="0"/>
                </a:cubicBezTo>
                <a:cubicBezTo>
                  <a:pt x="11228244" y="-15845"/>
                  <a:pt x="11499798" y="-20599"/>
                  <a:pt x="11722608" y="0"/>
                </a:cubicBezTo>
                <a:cubicBezTo>
                  <a:pt x="11727004" y="102665"/>
                  <a:pt x="11705115" y="283424"/>
                  <a:pt x="11722608" y="440380"/>
                </a:cubicBezTo>
                <a:cubicBezTo>
                  <a:pt x="11740101" y="597336"/>
                  <a:pt x="11712396" y="781890"/>
                  <a:pt x="11722608" y="894814"/>
                </a:cubicBezTo>
                <a:cubicBezTo>
                  <a:pt x="11732820" y="1007738"/>
                  <a:pt x="11733857" y="1190988"/>
                  <a:pt x="11722608" y="1405467"/>
                </a:cubicBezTo>
                <a:cubicBezTo>
                  <a:pt x="11606764" y="1402395"/>
                  <a:pt x="11512060" y="1392775"/>
                  <a:pt x="11384721" y="1405467"/>
                </a:cubicBezTo>
                <a:cubicBezTo>
                  <a:pt x="11257382" y="1418159"/>
                  <a:pt x="10769986" y="1408841"/>
                  <a:pt x="10577930" y="1405467"/>
                </a:cubicBezTo>
                <a:cubicBezTo>
                  <a:pt x="10385874" y="1402093"/>
                  <a:pt x="9977255" y="1404251"/>
                  <a:pt x="9771139" y="1405467"/>
                </a:cubicBezTo>
                <a:cubicBezTo>
                  <a:pt x="9565023" y="1406683"/>
                  <a:pt x="9088890" y="1365063"/>
                  <a:pt x="8847121" y="1405467"/>
                </a:cubicBezTo>
                <a:cubicBezTo>
                  <a:pt x="8605352" y="1445871"/>
                  <a:pt x="8322886" y="1396235"/>
                  <a:pt x="7923104" y="1405467"/>
                </a:cubicBezTo>
                <a:cubicBezTo>
                  <a:pt x="7523322" y="1414699"/>
                  <a:pt x="7563668" y="1417616"/>
                  <a:pt x="7350765" y="1405467"/>
                </a:cubicBezTo>
                <a:cubicBezTo>
                  <a:pt x="7137862" y="1393318"/>
                  <a:pt x="6627668" y="1408877"/>
                  <a:pt x="6426747" y="1405467"/>
                </a:cubicBezTo>
                <a:cubicBezTo>
                  <a:pt x="6225826" y="1402057"/>
                  <a:pt x="6045908" y="1431586"/>
                  <a:pt x="5854408" y="1405467"/>
                </a:cubicBezTo>
                <a:cubicBezTo>
                  <a:pt x="5662908" y="1379348"/>
                  <a:pt x="5470548" y="1437693"/>
                  <a:pt x="5164843" y="1405467"/>
                </a:cubicBezTo>
                <a:cubicBezTo>
                  <a:pt x="4859139" y="1373241"/>
                  <a:pt x="4647996" y="1394176"/>
                  <a:pt x="4475278" y="1405467"/>
                </a:cubicBezTo>
                <a:cubicBezTo>
                  <a:pt x="4302560" y="1416758"/>
                  <a:pt x="4082767" y="1375884"/>
                  <a:pt x="3785713" y="1405467"/>
                </a:cubicBezTo>
                <a:cubicBezTo>
                  <a:pt x="3488659" y="1435050"/>
                  <a:pt x="3382680" y="1375712"/>
                  <a:pt x="3096148" y="1405467"/>
                </a:cubicBezTo>
                <a:cubicBezTo>
                  <a:pt x="2809617" y="1435222"/>
                  <a:pt x="2868426" y="1415599"/>
                  <a:pt x="2641035" y="1405467"/>
                </a:cubicBezTo>
                <a:cubicBezTo>
                  <a:pt x="2413644" y="1395335"/>
                  <a:pt x="2289312" y="1413442"/>
                  <a:pt x="2068696" y="1405467"/>
                </a:cubicBezTo>
                <a:cubicBezTo>
                  <a:pt x="1848080" y="1397492"/>
                  <a:pt x="1828638" y="1399155"/>
                  <a:pt x="1613583" y="1405467"/>
                </a:cubicBezTo>
                <a:cubicBezTo>
                  <a:pt x="1398528" y="1411779"/>
                  <a:pt x="1147428" y="1426523"/>
                  <a:pt x="689565" y="1405467"/>
                </a:cubicBezTo>
                <a:cubicBezTo>
                  <a:pt x="231702" y="1384411"/>
                  <a:pt x="302684" y="1404740"/>
                  <a:pt x="0" y="1405467"/>
                </a:cubicBezTo>
                <a:cubicBezTo>
                  <a:pt x="6736" y="1185133"/>
                  <a:pt x="-13937" y="1051419"/>
                  <a:pt x="0" y="951033"/>
                </a:cubicBezTo>
                <a:cubicBezTo>
                  <a:pt x="13937" y="850647"/>
                  <a:pt x="1744" y="700214"/>
                  <a:pt x="0" y="510653"/>
                </a:cubicBezTo>
                <a:cubicBezTo>
                  <a:pt x="-1744" y="321092"/>
                  <a:pt x="20764" y="150508"/>
                  <a:pt x="0" y="0"/>
                </a:cubicBezTo>
                <a:close/>
              </a:path>
            </a:pathLst>
          </a:custGeom>
          <a:solidFill>
            <a:schemeClr val="dk1">
              <a:alpha val="50000"/>
            </a:schemeClr>
          </a:solidFill>
          <a:ln>
            <a:solidFill>
              <a:schemeClr val="tx1">
                <a:lumMod val="95000"/>
              </a:schemeClr>
            </a:solidFill>
            <a:extLst>
              <a:ext uri="{C807C97D-BFC1-408E-A445-0C87EB9F89A2}">
                <ask:lineSketchStyleProps xmlns:ask="http://schemas.microsoft.com/office/drawing/2018/sketchyshapes" sd="3134629123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rmAutofit/>
            <a:scene3d>
              <a:camera prst="orthographicFront"/>
              <a:lightRig rig="threePt" dir="t"/>
            </a:scene3d>
            <a:sp3d extrusionH="57150">
              <a:bevelT w="38100" h="38100" prst="slope"/>
            </a:sp3d>
          </a:bodyPr>
          <a:lstStyle>
            <a:lvl1pPr marL="0" indent="0" algn="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all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600" b="1" dirty="0">
                <a:latin typeface="Algerian" panose="04020705040A02060702" pitchFamily="82" charset="0"/>
              </a:rPr>
              <a:t>Future institute of engineering and management</a:t>
            </a:r>
            <a:endParaRPr lang="en-IN" sz="3600" b="1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730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351CAFE-18A2-7F5B-6D94-C7AA3552FD51}"/>
              </a:ext>
            </a:extLst>
          </p:cNvPr>
          <p:cNvSpPr txBox="1"/>
          <p:nvPr/>
        </p:nvSpPr>
        <p:spPr>
          <a:xfrm>
            <a:off x="687324" y="1747826"/>
            <a:ext cx="10817352" cy="2800767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FFC000"/>
                </a:solidFill>
                <a:latin typeface="Algerian" panose="04020705040A02060702" pitchFamily="82" charset="0"/>
              </a:rPr>
              <a:t>PRESENTED BY : </a:t>
            </a:r>
          </a:p>
          <a:p>
            <a:pPr algn="ctr"/>
            <a:endParaRPr lang="en-US" sz="2800" b="1" dirty="0">
              <a:solidFill>
                <a:srgbClr val="FFC000"/>
              </a:solidFill>
              <a:latin typeface="Algerian" panose="04020705040A02060702" pitchFamily="82" charset="0"/>
            </a:endParaRPr>
          </a:p>
          <a:p>
            <a:pPr algn="ctr"/>
            <a:r>
              <a:rPr lang="en-IN" sz="2800" b="1" dirty="0" err="1">
                <a:solidFill>
                  <a:schemeClr val="bg1"/>
                </a:solidFill>
                <a:latin typeface="Footlight MT Light" panose="0204060206030A020304" pitchFamily="18" charset="0"/>
              </a:rPr>
              <a:t>Shubhrajit</a:t>
            </a:r>
            <a:r>
              <a:rPr lang="en-IN" sz="2800" b="1" dirty="0">
                <a:solidFill>
                  <a:schemeClr val="bg1"/>
                </a:solidFill>
                <a:latin typeface="Footlight MT Light" panose="0204060206030A020304" pitchFamily="18" charset="0"/>
              </a:rPr>
              <a:t> Ghosh   21CSE35   14800121107 </a:t>
            </a:r>
            <a:endParaRPr lang="en-US" sz="3600" b="1" dirty="0">
              <a:solidFill>
                <a:srgbClr val="FFC000"/>
              </a:solidFill>
              <a:latin typeface="Algerian" panose="04020705040A02060702" pitchFamily="82" charset="0"/>
            </a:endParaRPr>
          </a:p>
          <a:p>
            <a:pPr algn="ctr"/>
            <a:r>
              <a:rPr lang="en-IN" sz="2800" b="1" dirty="0">
                <a:solidFill>
                  <a:schemeClr val="bg1"/>
                </a:solidFill>
                <a:latin typeface="Footlight MT Light" panose="0204060206030A020304" pitchFamily="18" charset="0"/>
              </a:rPr>
              <a:t>Barsha Dutta  21CSE23   14800121061</a:t>
            </a:r>
          </a:p>
          <a:p>
            <a:pPr algn="ctr"/>
            <a:r>
              <a:rPr lang="en-IN" sz="2800" b="1" dirty="0">
                <a:solidFill>
                  <a:schemeClr val="bg1"/>
                </a:solidFill>
                <a:latin typeface="Footlight MT Light" panose="0204060206030A020304" pitchFamily="18" charset="0"/>
              </a:rPr>
              <a:t>Debjit Paul  21CSE02   14800121044</a:t>
            </a:r>
          </a:p>
          <a:p>
            <a:pPr algn="ctr"/>
            <a:r>
              <a:rPr lang="en-IN" sz="2800" b="1" dirty="0" err="1">
                <a:solidFill>
                  <a:schemeClr val="bg1"/>
                </a:solidFill>
                <a:latin typeface="Footlight MT Light" panose="0204060206030A020304" pitchFamily="18" charset="0"/>
              </a:rPr>
              <a:t>Projjal</a:t>
            </a:r>
            <a:r>
              <a:rPr lang="en-IN" sz="2800" b="1" dirty="0">
                <a:solidFill>
                  <a:schemeClr val="bg1"/>
                </a:solidFill>
                <a:latin typeface="Footlight MT Light" panose="0204060206030A020304" pitchFamily="18" charset="0"/>
              </a:rPr>
              <a:t> paul   21CSE60   14800121041</a:t>
            </a:r>
          </a:p>
        </p:txBody>
      </p:sp>
    </p:spTree>
    <p:extLst>
      <p:ext uri="{BB962C8B-B14F-4D97-AF65-F5344CB8AC3E}">
        <p14:creationId xmlns:p14="http://schemas.microsoft.com/office/powerpoint/2010/main" val="847163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E273C09-B7DA-12F8-1903-FC8A1AB4EEC3}"/>
              </a:ext>
            </a:extLst>
          </p:cNvPr>
          <p:cNvSpPr txBox="1"/>
          <p:nvPr/>
        </p:nvSpPr>
        <p:spPr>
          <a:xfrm>
            <a:off x="329184" y="219456"/>
            <a:ext cx="1070762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Footlight MT Light" panose="0204060206030A020304" pitchFamily="18" charset="0"/>
              </a:rPr>
              <a:t>Goal :</a:t>
            </a:r>
          </a:p>
          <a:p>
            <a:r>
              <a:rPr lang="en-US" dirty="0">
                <a:solidFill>
                  <a:schemeClr val="bg1"/>
                </a:solidFill>
                <a:latin typeface="Footlight MT Light" panose="0204060206030A020304" pitchFamily="18" charset="0"/>
              </a:rPr>
              <a:t>The objective of this study is to develop a robust model for detecting hate speech in social media content using various deep learning techniques.</a:t>
            </a:r>
          </a:p>
          <a:p>
            <a:endParaRPr lang="en-US" dirty="0">
              <a:solidFill>
                <a:schemeClr val="bg1"/>
              </a:solidFill>
              <a:latin typeface="Footlight MT Light" panose="0204060206030A020304" pitchFamily="18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Footlight MT Light" panose="0204060206030A020304" pitchFamily="18" charset="0"/>
              </a:rPr>
              <a:t>Models Used:</a:t>
            </a:r>
            <a:r>
              <a:rPr lang="en-US" dirty="0">
                <a:solidFill>
                  <a:schemeClr val="bg1"/>
                </a:solidFill>
                <a:latin typeface="Footlight MT Light" panose="0204060206030A020304" pitchFamily="18" charset="0"/>
              </a:rPr>
              <a:t> LSTM (Long Short-Term Memory)</a:t>
            </a:r>
          </a:p>
          <a:p>
            <a:r>
              <a:rPr lang="en-US" b="1" dirty="0">
                <a:solidFill>
                  <a:schemeClr val="bg1"/>
                </a:solidFill>
                <a:latin typeface="Footlight MT Light" panose="0204060206030A020304" pitchFamily="18" charset="0"/>
              </a:rPr>
              <a:t>Accuracy: </a:t>
            </a:r>
            <a:r>
              <a:rPr lang="en-US" dirty="0">
                <a:solidFill>
                  <a:schemeClr val="bg1"/>
                </a:solidFill>
                <a:latin typeface="Footlight MT Light" panose="0204060206030A020304" pitchFamily="18" charset="0"/>
              </a:rPr>
              <a:t>74.03% </a:t>
            </a:r>
          </a:p>
          <a:p>
            <a:r>
              <a:rPr lang="en-US" dirty="0">
                <a:solidFill>
                  <a:schemeClr val="bg1"/>
                </a:solidFill>
                <a:latin typeface="Footlight MT Light" panose="0204060206030A020304" pitchFamily="18" charset="0"/>
              </a:rPr>
              <a:t>LSTM is designed to capture long-range dependencies in sequences, making it effective for understanding context in textual data.</a:t>
            </a:r>
          </a:p>
          <a:p>
            <a:r>
              <a:rPr lang="en-US" dirty="0">
                <a:solidFill>
                  <a:schemeClr val="bg1"/>
                </a:solidFill>
                <a:latin typeface="Footlight MT Light" panose="0204060206030A020304" pitchFamily="18" charset="0"/>
              </a:rPr>
              <a:t>[ bi directional LSTM accuracy 74.4%]</a:t>
            </a:r>
          </a:p>
          <a:p>
            <a:endParaRPr lang="en-US" dirty="0">
              <a:solidFill>
                <a:schemeClr val="bg1"/>
              </a:solidFill>
              <a:latin typeface="Footlight MT Light" panose="0204060206030A020304" pitchFamily="18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Footlight MT Light" panose="0204060206030A020304" pitchFamily="18" charset="0"/>
              </a:rPr>
              <a:t>One-Hot Encoding:</a:t>
            </a:r>
          </a:p>
          <a:p>
            <a:r>
              <a:rPr lang="en-US" dirty="0">
                <a:solidFill>
                  <a:schemeClr val="bg1"/>
                </a:solidFill>
                <a:latin typeface="Footlight MT Light" panose="0204060206030A020304" pitchFamily="18" charset="0"/>
              </a:rPr>
              <a:t>Used as a feature representation method for text input, where each word is represented as a unique vector. This approach often lacks contextual information but serves as a baseline for comparison.</a:t>
            </a:r>
          </a:p>
          <a:p>
            <a:r>
              <a:rPr lang="en-US" b="1" dirty="0">
                <a:solidFill>
                  <a:schemeClr val="bg1"/>
                </a:solidFill>
                <a:latin typeface="Footlight MT Light" panose="0204060206030A020304" pitchFamily="18" charset="0"/>
              </a:rPr>
              <a:t>Dataset:  </a:t>
            </a:r>
            <a:r>
              <a:rPr lang="en-US" dirty="0">
                <a:solidFill>
                  <a:schemeClr val="bg1"/>
                </a:solidFill>
                <a:latin typeface="Footlight MT Light" panose="0204060206030A020304" pitchFamily="18" charset="0"/>
              </a:rPr>
              <a:t>The models were trained on a comprehensive dataset containing examples of both hate speech and non-hate speech text, ensuring a balanced representation of classes.</a:t>
            </a:r>
          </a:p>
          <a:p>
            <a:endParaRPr lang="en-US" dirty="0">
              <a:solidFill>
                <a:schemeClr val="bg1"/>
              </a:solidFill>
              <a:latin typeface="Footlight MT Light" panose="0204060206030A020304" pitchFamily="18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Footlight MT Light" panose="0204060206030A020304" pitchFamily="18" charset="0"/>
              </a:rPr>
              <a:t>Results:  </a:t>
            </a:r>
            <a:r>
              <a:rPr lang="en-US" dirty="0">
                <a:solidFill>
                  <a:schemeClr val="bg1"/>
                </a:solidFill>
                <a:latin typeface="Footlight MT Light" panose="0204060206030A020304" pitchFamily="18" charset="0"/>
              </a:rPr>
              <a:t>The LSTM model achieved an accuracy of 74%, indicating its capability to detect hate speech but suggesting room for improvement. The one-hot encoding method provided a baseline for feature representation, while the transformer model was hypothesized to achieve higher accuracy due to its ability to understand context better than LSTM and one-hot encoding.</a:t>
            </a:r>
          </a:p>
        </p:txBody>
      </p:sp>
    </p:spTree>
    <p:extLst>
      <p:ext uri="{BB962C8B-B14F-4D97-AF65-F5344CB8AC3E}">
        <p14:creationId xmlns:p14="http://schemas.microsoft.com/office/powerpoint/2010/main" val="1976664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9E9F2F3-1ADF-6283-F689-19EE93F72E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111265"/>
              </p:ext>
            </p:extLst>
          </p:nvPr>
        </p:nvGraphicFramePr>
        <p:xfrm>
          <a:off x="1102360" y="966554"/>
          <a:ext cx="9550400" cy="5287943"/>
        </p:xfrm>
        <a:graphic>
          <a:graphicData uri="http://schemas.openxmlformats.org/drawingml/2006/table">
            <a:tbl>
              <a:tblPr firstRow="1" bandRow="1">
                <a:tableStyleId>{35758FB7-9AC5-4552-8A53-C91805E547FA}</a:tableStyleId>
              </a:tblPr>
              <a:tblGrid>
                <a:gridCol w="3317168">
                  <a:extLst>
                    <a:ext uri="{9D8B030D-6E8A-4147-A177-3AD203B41FA5}">
                      <a16:colId xmlns:a16="http://schemas.microsoft.com/office/drawing/2014/main" val="2340589107"/>
                    </a:ext>
                  </a:extLst>
                </a:gridCol>
                <a:gridCol w="4596573">
                  <a:extLst>
                    <a:ext uri="{9D8B030D-6E8A-4147-A177-3AD203B41FA5}">
                      <a16:colId xmlns:a16="http://schemas.microsoft.com/office/drawing/2014/main" val="1222854267"/>
                    </a:ext>
                  </a:extLst>
                </a:gridCol>
                <a:gridCol w="1636659">
                  <a:extLst>
                    <a:ext uri="{9D8B030D-6E8A-4147-A177-3AD203B41FA5}">
                      <a16:colId xmlns:a16="http://schemas.microsoft.com/office/drawing/2014/main" val="1369442619"/>
                    </a:ext>
                  </a:extLst>
                </a:gridCol>
              </a:tblGrid>
              <a:tr h="532568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Source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Technology Used 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Accuracy(%)</a:t>
                      </a:r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5221687"/>
                  </a:ext>
                </a:extLst>
              </a:tr>
              <a:tr h="1246557">
                <a:tc>
                  <a:txBody>
                    <a:bodyPr/>
                    <a:lstStyle/>
                    <a:p>
                      <a:r>
                        <a:rPr lang="en-US" dirty="0"/>
                        <a:t>Automatic Hate Speech Detection on Social Media: A Brief Survey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RNN (Recurrent Neural Network)	</a:t>
                      </a:r>
                    </a:p>
                    <a:p>
                      <a:r>
                        <a:rPr lang="en-US" dirty="0"/>
                        <a:t>LSTM (Long Short-Term Memory)	</a:t>
                      </a:r>
                    </a:p>
                    <a:p>
                      <a:r>
                        <a:rPr lang="en-US" dirty="0"/>
                        <a:t>CNN (with RNN)	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78.5</a:t>
                      </a:r>
                    </a:p>
                    <a:p>
                      <a:pPr algn="ctr"/>
                      <a:r>
                        <a:rPr lang="en-US" dirty="0"/>
                        <a:t>82.0</a:t>
                      </a:r>
                    </a:p>
                    <a:p>
                      <a:pPr algn="ctr"/>
                      <a:r>
                        <a:rPr lang="en-US" dirty="0"/>
                        <a:t>83.0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6645407"/>
                  </a:ext>
                </a:extLst>
              </a:tr>
              <a:tr h="1980356">
                <a:tc>
                  <a:txBody>
                    <a:bodyPr/>
                    <a:lstStyle/>
                    <a:p>
                      <a:r>
                        <a:rPr lang="en-US" dirty="0"/>
                        <a:t>Detecting Hate Speech Utilizing Deep convolutional Network and Transformer Models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CNN (Convolutional Neural Network)</a:t>
                      </a:r>
                    </a:p>
                    <a:p>
                      <a:r>
                        <a:rPr lang="en-IN" dirty="0" err="1"/>
                        <a:t>BiLSTM</a:t>
                      </a:r>
                      <a:r>
                        <a:rPr lang="en-IN" dirty="0"/>
                        <a:t> (Bidirectional LSTM)	</a:t>
                      </a:r>
                    </a:p>
                    <a:p>
                      <a:r>
                        <a:rPr lang="en-IN" dirty="0"/>
                        <a:t>BERT (Bidirectional Encoder Representations from Transformers)</a:t>
                      </a:r>
                    </a:p>
                    <a:p>
                      <a:r>
                        <a:rPr lang="en-IN" dirty="0" err="1"/>
                        <a:t>RoBERTa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84.5</a:t>
                      </a:r>
                    </a:p>
                    <a:p>
                      <a:pPr algn="ctr"/>
                      <a:r>
                        <a:rPr lang="en-IN" dirty="0"/>
                        <a:t>87.2</a:t>
                      </a:r>
                    </a:p>
                    <a:p>
                      <a:pPr algn="ctr"/>
                      <a:r>
                        <a:rPr lang="en-IN" dirty="0"/>
                        <a:t>82.4</a:t>
                      </a:r>
                    </a:p>
                    <a:p>
                      <a:pPr algn="ctr"/>
                      <a:r>
                        <a:rPr lang="en-IN" dirty="0"/>
                        <a:t>80.2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7822238"/>
                  </a:ext>
                </a:extLst>
              </a:tr>
              <a:tr h="1528462">
                <a:tc>
                  <a:txBody>
                    <a:bodyPr/>
                    <a:lstStyle/>
                    <a:p>
                      <a:r>
                        <a:rPr lang="en-US" dirty="0"/>
                        <a:t>Analysis Text of Hate Speech Detection Using Recurrent Neural Network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RNN (Recurrent Neural Network)	</a:t>
                      </a:r>
                    </a:p>
                    <a:p>
                      <a:r>
                        <a:rPr lang="en-US" dirty="0"/>
                        <a:t>LSTM (Long Short-Term Memory)	</a:t>
                      </a:r>
                    </a:p>
                    <a:p>
                      <a:r>
                        <a:rPr lang="en-US" dirty="0" err="1"/>
                        <a:t>BiLSTM</a:t>
                      </a:r>
                      <a:r>
                        <a:rPr lang="en-US" dirty="0"/>
                        <a:t> (Bidirectional LSTM)	</a:t>
                      </a:r>
                    </a:p>
                    <a:p>
                      <a:r>
                        <a:rPr lang="en-US" dirty="0"/>
                        <a:t>CNN (with RNN)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78.5</a:t>
                      </a:r>
                    </a:p>
                    <a:p>
                      <a:pPr algn="ctr"/>
                      <a:r>
                        <a:rPr lang="en-IN" dirty="0"/>
                        <a:t>82.0</a:t>
                      </a:r>
                    </a:p>
                    <a:p>
                      <a:pPr algn="ctr"/>
                      <a:r>
                        <a:rPr lang="en-IN" dirty="0"/>
                        <a:t>85.5	</a:t>
                      </a:r>
                    </a:p>
                    <a:p>
                      <a:pPr algn="ctr"/>
                      <a:r>
                        <a:rPr lang="en-IN" dirty="0"/>
                        <a:t>83.0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6897987"/>
                  </a:ext>
                </a:extLst>
              </a:tr>
            </a:tbl>
          </a:graphicData>
        </a:graphic>
      </p:graphicFrame>
      <p:sp>
        <p:nvSpPr>
          <p:cNvPr id="4" name="Title 1">
            <a:extLst>
              <a:ext uri="{FF2B5EF4-FFF2-40B4-BE49-F238E27FC236}">
                <a16:creationId xmlns:a16="http://schemas.microsoft.com/office/drawing/2014/main" id="{D4985E6D-7523-5751-B9D8-2330D7F2E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137" y="173737"/>
            <a:ext cx="5769863" cy="621791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IN" sz="2800" b="1" dirty="0">
                <a:solidFill>
                  <a:schemeClr val="bg2">
                    <a:lumMod val="50000"/>
                  </a:schemeClr>
                </a:solidFill>
                <a:latin typeface="Arial Black" panose="020B0A04020102020204" pitchFamily="34" charset="0"/>
              </a:rPr>
              <a:t>Literature survey</a:t>
            </a:r>
          </a:p>
        </p:txBody>
      </p:sp>
    </p:spTree>
    <p:extLst>
      <p:ext uri="{BB962C8B-B14F-4D97-AF65-F5344CB8AC3E}">
        <p14:creationId xmlns:p14="http://schemas.microsoft.com/office/powerpoint/2010/main" val="1717156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AA237667-FA77-F8A9-8092-F3458755A5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84048" y="1021447"/>
            <a:ext cx="8500261" cy="507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Footlight MT Light" panose="0204060206030A020304" pitchFamily="18" charset="0"/>
              </a:rPr>
              <a:t>Self-Attention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Footlight MT Light" panose="0204060206030A020304" pitchFamily="18" charset="0"/>
              </a:rPr>
              <a:t>: Computes relationships between all words in a sequence, allowing the model to focus on relevant tokens dynamically.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Footlight MT Light" panose="0204060206030A020304" pitchFamily="18" charset="0"/>
              </a:rPr>
              <a:t>Positional Encoding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Footlight MT Light" panose="0204060206030A020304" pitchFamily="18" charset="0"/>
              </a:rPr>
              <a:t>: Adds information about word positions in the sequence since Transformers don’t have a built-in sense of order.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Footlight MT Light" panose="0204060206030A020304" pitchFamily="18" charset="0"/>
              </a:rPr>
              <a:t>Layer Normalization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Footlight MT Light" panose="0204060206030A020304" pitchFamily="18" charset="0"/>
              </a:rPr>
              <a:t>: Stabilizes training by normalizing inputs to each layer, improving convergence.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Footlight MT Light" panose="0204060206030A020304" pitchFamily="18" charset="0"/>
              </a:rPr>
              <a:t>Residual Connections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Footlight MT Light" panose="0204060206030A020304" pitchFamily="18" charset="0"/>
              </a:rPr>
              <a:t>: Allows outputs of sub-layers to be added to their inputs, aiding gradient flow during training.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Footlight MT Light" panose="0204060206030A020304" pitchFamily="18" charset="0"/>
              </a:rPr>
              <a:t>Multi-Head Attention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Footlight MT Light" panose="0204060206030A020304" pitchFamily="18" charset="0"/>
              </a:rPr>
              <a:t>: Utilizes multiple attention mechanisms in parallel to capture different types of relationships in the data.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6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Footlight MT Light" panose="0204060206030A020304" pitchFamily="18" charset="0"/>
              </a:rPr>
              <a:t>Feed-Forward Networks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Footlight MT Light" panose="0204060206030A020304" pitchFamily="18" charset="0"/>
              </a:rPr>
              <a:t>: Applies independent transformations to each position’s representation</a:t>
            </a:r>
            <a:r>
              <a:rPr lang="en-US" altLang="en-US" sz="1800" cap="none" dirty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latin typeface="Footlight MT Light" panose="0204060206030A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Footlight MT Light" panose="0204060206030A020304" pitchFamily="18" charset="0"/>
              </a:rPr>
              <a:t>after the attention layers.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7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Footlight MT Light" panose="0204060206030A020304" pitchFamily="18" charset="0"/>
              </a:rPr>
              <a:t>Encoder-Decoder Structure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Footlight MT Light" panose="0204060206030A020304" pitchFamily="18" charset="0"/>
              </a:rPr>
              <a:t>: The encoder processes the input, while the decoder generates the output, using masked self-attention to ensure future tokens are not seen.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8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Footlight MT Light" panose="0204060206030A020304" pitchFamily="18" charset="0"/>
              </a:rPr>
              <a:t>Training Techniques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Footlight MT Light" panose="0204060206030A020304" pitchFamily="18" charset="0"/>
              </a:rPr>
              <a:t>: Involves masked language modeling and utilizes larger 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Footlight MT Light" panose="0204060206030A020304" pitchFamily="18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Footlight MT Light" panose="0204060206030A020304" pitchFamily="18" charset="0"/>
              </a:rPr>
              <a:t>batch sizes for more effective learning. These policies enable the 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Footlight MT Light" panose="0204060206030A020304" pitchFamily="18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Footlight MT Light" panose="0204060206030A020304" pitchFamily="18" charset="0"/>
              </a:rPr>
              <a:t>Transformer model to excel in understanding and generating natural language.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1D93CDD-9038-092F-AFEF-D2AABD5DD651}"/>
              </a:ext>
            </a:extLst>
          </p:cNvPr>
          <p:cNvSpPr txBox="1">
            <a:spLocks/>
          </p:cNvSpPr>
          <p:nvPr/>
        </p:nvSpPr>
        <p:spPr>
          <a:xfrm>
            <a:off x="156084" y="-103883"/>
            <a:ext cx="10637519" cy="1335024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>
              <a:buFont typeface="Wingdings" panose="05000000000000000000" pitchFamily="2" charset="2"/>
              <a:buChar char="q"/>
            </a:pPr>
            <a:r>
              <a:rPr lang="en-IN" sz="2800" b="1" dirty="0">
                <a:solidFill>
                  <a:schemeClr val="bg2">
                    <a:lumMod val="50000"/>
                  </a:schemeClr>
                </a:solidFill>
                <a:latin typeface="Arial Black" panose="020B0A04020102020204" pitchFamily="34" charset="0"/>
              </a:rPr>
              <a:t>basic Transformer model</a:t>
            </a:r>
          </a:p>
        </p:txBody>
      </p:sp>
      <p:pic>
        <p:nvPicPr>
          <p:cNvPr id="2" name="Picture 2" descr="The Transformer Model - MachineLearningMastery.com">
            <a:extLst>
              <a:ext uri="{FF2B5EF4-FFF2-40B4-BE49-F238E27FC236}">
                <a16:creationId xmlns:a16="http://schemas.microsoft.com/office/drawing/2014/main" id="{B2EAC742-5699-A6D7-BFFD-152198E43E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5165" y="1036860"/>
            <a:ext cx="3151607" cy="4440620"/>
          </a:xfrm>
          <a:custGeom>
            <a:avLst/>
            <a:gdLst>
              <a:gd name="connsiteX0" fmla="*/ 0 w 3151607"/>
              <a:gd name="connsiteY0" fmla="*/ 270849 h 4440620"/>
              <a:gd name="connsiteX1" fmla="*/ 270849 w 3151607"/>
              <a:gd name="connsiteY1" fmla="*/ 0 h 4440620"/>
              <a:gd name="connsiteX2" fmla="*/ 897227 w 3151607"/>
              <a:gd name="connsiteY2" fmla="*/ 0 h 4440620"/>
              <a:gd name="connsiteX3" fmla="*/ 1471407 w 3151607"/>
              <a:gd name="connsiteY3" fmla="*/ 0 h 4440620"/>
              <a:gd name="connsiteX4" fmla="*/ 2149983 w 3151607"/>
              <a:gd name="connsiteY4" fmla="*/ 0 h 4440620"/>
              <a:gd name="connsiteX5" fmla="*/ 2880758 w 3151607"/>
              <a:gd name="connsiteY5" fmla="*/ 0 h 4440620"/>
              <a:gd name="connsiteX6" fmla="*/ 3151607 w 3151607"/>
              <a:gd name="connsiteY6" fmla="*/ 270849 h 4440620"/>
              <a:gd name="connsiteX7" fmla="*/ 3151607 w 3151607"/>
              <a:gd name="connsiteY7" fmla="*/ 959659 h 4440620"/>
              <a:gd name="connsiteX8" fmla="*/ 3151607 w 3151607"/>
              <a:gd name="connsiteY8" fmla="*/ 1609479 h 4440620"/>
              <a:gd name="connsiteX9" fmla="*/ 3151607 w 3151607"/>
              <a:gd name="connsiteY9" fmla="*/ 2337278 h 4440620"/>
              <a:gd name="connsiteX10" fmla="*/ 3151607 w 3151607"/>
              <a:gd name="connsiteY10" fmla="*/ 2987098 h 4440620"/>
              <a:gd name="connsiteX11" fmla="*/ 3151607 w 3151607"/>
              <a:gd name="connsiteY11" fmla="*/ 4169771 h 4440620"/>
              <a:gd name="connsiteX12" fmla="*/ 2880758 w 3151607"/>
              <a:gd name="connsiteY12" fmla="*/ 4440620 h 4440620"/>
              <a:gd name="connsiteX13" fmla="*/ 2306578 w 3151607"/>
              <a:gd name="connsiteY13" fmla="*/ 4440620 h 4440620"/>
              <a:gd name="connsiteX14" fmla="*/ 1706299 w 3151607"/>
              <a:gd name="connsiteY14" fmla="*/ 4440620 h 4440620"/>
              <a:gd name="connsiteX15" fmla="*/ 1001624 w 3151607"/>
              <a:gd name="connsiteY15" fmla="*/ 4440620 h 4440620"/>
              <a:gd name="connsiteX16" fmla="*/ 270849 w 3151607"/>
              <a:gd name="connsiteY16" fmla="*/ 4440620 h 4440620"/>
              <a:gd name="connsiteX17" fmla="*/ 0 w 3151607"/>
              <a:gd name="connsiteY17" fmla="*/ 4169771 h 4440620"/>
              <a:gd name="connsiteX18" fmla="*/ 0 w 3151607"/>
              <a:gd name="connsiteY18" fmla="*/ 3441972 h 4440620"/>
              <a:gd name="connsiteX19" fmla="*/ 0 w 3151607"/>
              <a:gd name="connsiteY19" fmla="*/ 2792152 h 4440620"/>
              <a:gd name="connsiteX20" fmla="*/ 0 w 3151607"/>
              <a:gd name="connsiteY20" fmla="*/ 2220310 h 4440620"/>
              <a:gd name="connsiteX21" fmla="*/ 0 w 3151607"/>
              <a:gd name="connsiteY21" fmla="*/ 1687457 h 4440620"/>
              <a:gd name="connsiteX22" fmla="*/ 0 w 3151607"/>
              <a:gd name="connsiteY22" fmla="*/ 1115615 h 4440620"/>
              <a:gd name="connsiteX23" fmla="*/ 0 w 3151607"/>
              <a:gd name="connsiteY23" fmla="*/ 270849 h 4440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151607" h="4440620" fill="none" extrusionOk="0">
                <a:moveTo>
                  <a:pt x="0" y="270849"/>
                </a:moveTo>
                <a:cubicBezTo>
                  <a:pt x="25069" y="131446"/>
                  <a:pt x="108013" y="-34550"/>
                  <a:pt x="270849" y="0"/>
                </a:cubicBezTo>
                <a:cubicBezTo>
                  <a:pt x="403671" y="21027"/>
                  <a:pt x="584791" y="24701"/>
                  <a:pt x="897227" y="0"/>
                </a:cubicBezTo>
                <a:cubicBezTo>
                  <a:pt x="1209663" y="-24701"/>
                  <a:pt x="1186958" y="3133"/>
                  <a:pt x="1471407" y="0"/>
                </a:cubicBezTo>
                <a:cubicBezTo>
                  <a:pt x="1755856" y="-3133"/>
                  <a:pt x="1860021" y="-18073"/>
                  <a:pt x="2149983" y="0"/>
                </a:cubicBezTo>
                <a:cubicBezTo>
                  <a:pt x="2439945" y="18073"/>
                  <a:pt x="2717420" y="-20506"/>
                  <a:pt x="2880758" y="0"/>
                </a:cubicBezTo>
                <a:cubicBezTo>
                  <a:pt x="3016874" y="14464"/>
                  <a:pt x="3142516" y="126827"/>
                  <a:pt x="3151607" y="270849"/>
                </a:cubicBezTo>
                <a:cubicBezTo>
                  <a:pt x="3168069" y="510932"/>
                  <a:pt x="3127492" y="715664"/>
                  <a:pt x="3151607" y="959659"/>
                </a:cubicBezTo>
                <a:cubicBezTo>
                  <a:pt x="3175723" y="1203654"/>
                  <a:pt x="3126365" y="1382061"/>
                  <a:pt x="3151607" y="1609479"/>
                </a:cubicBezTo>
                <a:cubicBezTo>
                  <a:pt x="3176849" y="1836897"/>
                  <a:pt x="3181432" y="2132317"/>
                  <a:pt x="3151607" y="2337278"/>
                </a:cubicBezTo>
                <a:cubicBezTo>
                  <a:pt x="3121782" y="2542239"/>
                  <a:pt x="3161983" y="2804385"/>
                  <a:pt x="3151607" y="2987098"/>
                </a:cubicBezTo>
                <a:cubicBezTo>
                  <a:pt x="3141231" y="3169811"/>
                  <a:pt x="3118291" y="3687108"/>
                  <a:pt x="3151607" y="4169771"/>
                </a:cubicBezTo>
                <a:cubicBezTo>
                  <a:pt x="3161714" y="4306060"/>
                  <a:pt x="3042143" y="4443348"/>
                  <a:pt x="2880758" y="4440620"/>
                </a:cubicBezTo>
                <a:cubicBezTo>
                  <a:pt x="2725837" y="4435297"/>
                  <a:pt x="2460273" y="4437883"/>
                  <a:pt x="2306578" y="4440620"/>
                </a:cubicBezTo>
                <a:cubicBezTo>
                  <a:pt x="2152883" y="4443357"/>
                  <a:pt x="1921640" y="4468517"/>
                  <a:pt x="1706299" y="4440620"/>
                </a:cubicBezTo>
                <a:cubicBezTo>
                  <a:pt x="1490958" y="4412723"/>
                  <a:pt x="1275591" y="4415730"/>
                  <a:pt x="1001624" y="4440620"/>
                </a:cubicBezTo>
                <a:cubicBezTo>
                  <a:pt x="727658" y="4465510"/>
                  <a:pt x="423252" y="4438716"/>
                  <a:pt x="270849" y="4440620"/>
                </a:cubicBezTo>
                <a:cubicBezTo>
                  <a:pt x="127667" y="4464183"/>
                  <a:pt x="-24214" y="4291808"/>
                  <a:pt x="0" y="4169771"/>
                </a:cubicBezTo>
                <a:cubicBezTo>
                  <a:pt x="-8158" y="3975805"/>
                  <a:pt x="-31026" y="3728947"/>
                  <a:pt x="0" y="3441972"/>
                </a:cubicBezTo>
                <a:cubicBezTo>
                  <a:pt x="31026" y="3154997"/>
                  <a:pt x="-23152" y="3103804"/>
                  <a:pt x="0" y="2792152"/>
                </a:cubicBezTo>
                <a:cubicBezTo>
                  <a:pt x="23152" y="2480500"/>
                  <a:pt x="-11499" y="2361888"/>
                  <a:pt x="0" y="2220310"/>
                </a:cubicBezTo>
                <a:cubicBezTo>
                  <a:pt x="11499" y="2078732"/>
                  <a:pt x="5717" y="1927163"/>
                  <a:pt x="0" y="1687457"/>
                </a:cubicBezTo>
                <a:cubicBezTo>
                  <a:pt x="-5717" y="1447751"/>
                  <a:pt x="1176" y="1238884"/>
                  <a:pt x="0" y="1115615"/>
                </a:cubicBezTo>
                <a:cubicBezTo>
                  <a:pt x="-1176" y="992346"/>
                  <a:pt x="-6245" y="618877"/>
                  <a:pt x="0" y="270849"/>
                </a:cubicBezTo>
                <a:close/>
              </a:path>
              <a:path w="3151607" h="4440620" stroke="0" extrusionOk="0">
                <a:moveTo>
                  <a:pt x="0" y="270849"/>
                </a:moveTo>
                <a:cubicBezTo>
                  <a:pt x="8068" y="144377"/>
                  <a:pt x="120483" y="8520"/>
                  <a:pt x="270849" y="0"/>
                </a:cubicBezTo>
                <a:cubicBezTo>
                  <a:pt x="596197" y="5672"/>
                  <a:pt x="703609" y="-28714"/>
                  <a:pt x="975524" y="0"/>
                </a:cubicBezTo>
                <a:cubicBezTo>
                  <a:pt x="1247439" y="28714"/>
                  <a:pt x="1331443" y="27989"/>
                  <a:pt x="1654101" y="0"/>
                </a:cubicBezTo>
                <a:cubicBezTo>
                  <a:pt x="1976759" y="-27989"/>
                  <a:pt x="2038615" y="-27546"/>
                  <a:pt x="2228281" y="0"/>
                </a:cubicBezTo>
                <a:cubicBezTo>
                  <a:pt x="2417947" y="27546"/>
                  <a:pt x="2701845" y="3096"/>
                  <a:pt x="2880758" y="0"/>
                </a:cubicBezTo>
                <a:cubicBezTo>
                  <a:pt x="3047820" y="4926"/>
                  <a:pt x="3173168" y="103427"/>
                  <a:pt x="3151607" y="270849"/>
                </a:cubicBezTo>
                <a:cubicBezTo>
                  <a:pt x="3134274" y="420975"/>
                  <a:pt x="3154902" y="716970"/>
                  <a:pt x="3151607" y="998648"/>
                </a:cubicBezTo>
                <a:cubicBezTo>
                  <a:pt x="3148312" y="1280326"/>
                  <a:pt x="3145915" y="1355022"/>
                  <a:pt x="3151607" y="1570490"/>
                </a:cubicBezTo>
                <a:cubicBezTo>
                  <a:pt x="3157299" y="1785958"/>
                  <a:pt x="3155384" y="1895599"/>
                  <a:pt x="3151607" y="2181321"/>
                </a:cubicBezTo>
                <a:cubicBezTo>
                  <a:pt x="3147830" y="2467043"/>
                  <a:pt x="3144329" y="2519768"/>
                  <a:pt x="3151607" y="2753163"/>
                </a:cubicBezTo>
                <a:cubicBezTo>
                  <a:pt x="3158885" y="2986558"/>
                  <a:pt x="3185277" y="3186430"/>
                  <a:pt x="3151607" y="3480961"/>
                </a:cubicBezTo>
                <a:cubicBezTo>
                  <a:pt x="3117937" y="3775492"/>
                  <a:pt x="3138908" y="3842079"/>
                  <a:pt x="3151607" y="4169771"/>
                </a:cubicBezTo>
                <a:cubicBezTo>
                  <a:pt x="3126889" y="4306631"/>
                  <a:pt x="3035529" y="4437465"/>
                  <a:pt x="2880758" y="4440620"/>
                </a:cubicBezTo>
                <a:cubicBezTo>
                  <a:pt x="2603235" y="4458863"/>
                  <a:pt x="2567176" y="4428703"/>
                  <a:pt x="2254380" y="4440620"/>
                </a:cubicBezTo>
                <a:cubicBezTo>
                  <a:pt x="1941584" y="4452537"/>
                  <a:pt x="1900500" y="4452252"/>
                  <a:pt x="1601903" y="4440620"/>
                </a:cubicBezTo>
                <a:cubicBezTo>
                  <a:pt x="1303306" y="4428988"/>
                  <a:pt x="1247370" y="4465027"/>
                  <a:pt x="975524" y="4440620"/>
                </a:cubicBezTo>
                <a:cubicBezTo>
                  <a:pt x="703678" y="4416213"/>
                  <a:pt x="442013" y="4472170"/>
                  <a:pt x="270849" y="4440620"/>
                </a:cubicBezTo>
                <a:cubicBezTo>
                  <a:pt x="133682" y="4441223"/>
                  <a:pt x="-33035" y="4307132"/>
                  <a:pt x="0" y="4169771"/>
                </a:cubicBezTo>
                <a:cubicBezTo>
                  <a:pt x="7264" y="3868322"/>
                  <a:pt x="-21866" y="3712655"/>
                  <a:pt x="0" y="3441972"/>
                </a:cubicBezTo>
                <a:cubicBezTo>
                  <a:pt x="21866" y="3171289"/>
                  <a:pt x="-11103" y="3020925"/>
                  <a:pt x="0" y="2714173"/>
                </a:cubicBezTo>
                <a:cubicBezTo>
                  <a:pt x="11103" y="2407421"/>
                  <a:pt x="12916" y="2163303"/>
                  <a:pt x="0" y="1986375"/>
                </a:cubicBezTo>
                <a:cubicBezTo>
                  <a:pt x="-12916" y="1809447"/>
                  <a:pt x="-6496" y="1541130"/>
                  <a:pt x="0" y="1414533"/>
                </a:cubicBezTo>
                <a:cubicBezTo>
                  <a:pt x="6496" y="1287936"/>
                  <a:pt x="-4824" y="597356"/>
                  <a:pt x="0" y="270849"/>
                </a:cubicBezTo>
                <a:close/>
              </a:path>
            </a:pathLst>
          </a:custGeom>
          <a:solidFill>
            <a:srgbClr val="FFFFFF">
              <a:shade val="85000"/>
            </a:srgbClr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069212377">
                  <a:prstGeom prst="roundRect">
                    <a:avLst>
                      <a:gd name="adj" fmla="val 8594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5815787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894B8D4-96C9-B6F5-BF33-9B4ED7C18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137" y="173737"/>
            <a:ext cx="5769863" cy="1335024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IN" sz="2800" b="1" dirty="0">
                <a:solidFill>
                  <a:schemeClr val="bg2">
                    <a:lumMod val="50000"/>
                  </a:schemeClr>
                </a:solidFill>
                <a:latin typeface="Arial Black" panose="020B0A04020102020204" pitchFamily="34" charset="0"/>
              </a:rPr>
              <a:t>Robert model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D33124-E608-4CB0-8F3C-9D2C12E3A034}"/>
              </a:ext>
            </a:extLst>
          </p:cNvPr>
          <p:cNvSpPr txBox="1"/>
          <p:nvPr/>
        </p:nvSpPr>
        <p:spPr>
          <a:xfrm>
            <a:off x="760476" y="1256467"/>
            <a:ext cx="11209020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95000"/>
                    <a:lumOff val="5000"/>
                  </a:schemeClr>
                </a:solidFill>
                <a:latin typeface="Footlight MT Light" panose="0204060206030A020304" pitchFamily="18" charset="0"/>
              </a:rPr>
              <a:t>The </a:t>
            </a:r>
            <a:r>
              <a:rPr lang="en-US" sz="2000" b="1" dirty="0" err="1">
                <a:solidFill>
                  <a:schemeClr val="bg1">
                    <a:lumMod val="95000"/>
                    <a:lumOff val="5000"/>
                  </a:schemeClr>
                </a:solidFill>
                <a:latin typeface="Footlight MT Light" panose="0204060206030A020304" pitchFamily="18" charset="0"/>
              </a:rPr>
              <a:t>RoBERTa</a:t>
            </a:r>
            <a:r>
              <a:rPr lang="en-US" sz="2000" dirty="0">
                <a:solidFill>
                  <a:schemeClr val="bg1">
                    <a:lumMod val="95000"/>
                    <a:lumOff val="5000"/>
                  </a:schemeClr>
                </a:solidFill>
                <a:latin typeface="Footlight MT Light" panose="0204060206030A020304" pitchFamily="18" charset="0"/>
              </a:rPr>
              <a:t> model (Robustly optimized BERT approach) is an advanced variant of the BERT (Bidirectional Encoder Representations from Transformers) model in deep learning. Developed by Facebook AI, </a:t>
            </a:r>
            <a:r>
              <a:rPr lang="en-US" sz="20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Footlight MT Light" panose="0204060206030A020304" pitchFamily="18" charset="0"/>
              </a:rPr>
              <a:t>RoBERTa</a:t>
            </a:r>
            <a:r>
              <a:rPr lang="en-US" sz="2000" dirty="0">
                <a:solidFill>
                  <a:schemeClr val="bg1">
                    <a:lumMod val="95000"/>
                    <a:lumOff val="5000"/>
                  </a:schemeClr>
                </a:solidFill>
                <a:latin typeface="Footlight MT Light" panose="0204060206030A020304" pitchFamily="18" charset="0"/>
              </a:rPr>
              <a:t> improves upon BERT in several key ways:</a:t>
            </a:r>
          </a:p>
          <a:p>
            <a:pPr>
              <a:buFont typeface="+mj-lt"/>
              <a:buAutoNum type="arabicPeriod"/>
            </a:pPr>
            <a:r>
              <a:rPr lang="en-US" sz="2000" b="1" dirty="0">
                <a:solidFill>
                  <a:schemeClr val="bg1">
                    <a:lumMod val="95000"/>
                    <a:lumOff val="5000"/>
                  </a:schemeClr>
                </a:solidFill>
                <a:latin typeface="Footlight MT Light" panose="0204060206030A020304" pitchFamily="18" charset="0"/>
              </a:rPr>
              <a:t>Training Data</a:t>
            </a:r>
            <a:r>
              <a:rPr lang="en-US" sz="2000" dirty="0">
                <a:solidFill>
                  <a:schemeClr val="bg1">
                    <a:lumMod val="95000"/>
                    <a:lumOff val="5000"/>
                  </a:schemeClr>
                </a:solidFill>
                <a:latin typeface="Footlight MT Light" panose="0204060206030A020304" pitchFamily="18" charset="0"/>
              </a:rPr>
              <a:t>: </a:t>
            </a:r>
            <a:r>
              <a:rPr lang="en-US" sz="20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Footlight MT Light" panose="0204060206030A020304" pitchFamily="18" charset="0"/>
              </a:rPr>
              <a:t>RoBERTa</a:t>
            </a:r>
            <a:r>
              <a:rPr lang="en-US" sz="2000" dirty="0">
                <a:solidFill>
                  <a:schemeClr val="bg1">
                    <a:lumMod val="95000"/>
                    <a:lumOff val="5000"/>
                  </a:schemeClr>
                </a:solidFill>
                <a:latin typeface="Footlight MT Light" panose="0204060206030A020304" pitchFamily="18" charset="0"/>
              </a:rPr>
              <a:t> is trained on a larger dataset, which includes more diverse sources, enhancing its understanding of language.</a:t>
            </a:r>
          </a:p>
          <a:p>
            <a:pPr>
              <a:buFont typeface="+mj-lt"/>
              <a:buAutoNum type="arabicPeriod"/>
            </a:pPr>
            <a:r>
              <a:rPr lang="en-US" sz="2000" b="1" dirty="0">
                <a:solidFill>
                  <a:schemeClr val="bg1">
                    <a:lumMod val="95000"/>
                    <a:lumOff val="5000"/>
                  </a:schemeClr>
                </a:solidFill>
                <a:latin typeface="Footlight MT Light" panose="0204060206030A020304" pitchFamily="18" charset="0"/>
              </a:rPr>
              <a:t>Training Method</a:t>
            </a:r>
            <a:r>
              <a:rPr lang="en-US" sz="2000" dirty="0">
                <a:solidFill>
                  <a:schemeClr val="bg1">
                    <a:lumMod val="95000"/>
                    <a:lumOff val="5000"/>
                  </a:schemeClr>
                </a:solidFill>
                <a:latin typeface="Footlight MT Light" panose="0204060206030A020304" pitchFamily="18" charset="0"/>
              </a:rPr>
              <a:t>: It removes the next sentence prediction objective used in BERT and focuses solely on masked language modeling, allowing for more effective training on contextual information.</a:t>
            </a:r>
          </a:p>
          <a:p>
            <a:pPr>
              <a:buFont typeface="+mj-lt"/>
              <a:buAutoNum type="arabicPeriod"/>
            </a:pPr>
            <a:r>
              <a:rPr lang="en-US" sz="2000" b="1" dirty="0">
                <a:solidFill>
                  <a:schemeClr val="bg1">
                    <a:lumMod val="95000"/>
                    <a:lumOff val="5000"/>
                  </a:schemeClr>
                </a:solidFill>
                <a:latin typeface="Footlight MT Light" panose="0204060206030A020304" pitchFamily="18" charset="0"/>
              </a:rPr>
              <a:t>Dynamic Masking</a:t>
            </a:r>
            <a:r>
              <a:rPr lang="en-US" sz="2000" dirty="0">
                <a:solidFill>
                  <a:schemeClr val="bg1">
                    <a:lumMod val="95000"/>
                    <a:lumOff val="5000"/>
                  </a:schemeClr>
                </a:solidFill>
                <a:latin typeface="Footlight MT Light" panose="0204060206030A020304" pitchFamily="18" charset="0"/>
              </a:rPr>
              <a:t>: Instead of static masking (where the same tokens are masked for each training epoch), </a:t>
            </a:r>
            <a:r>
              <a:rPr lang="en-US" sz="20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Footlight MT Light" panose="0204060206030A020304" pitchFamily="18" charset="0"/>
              </a:rPr>
              <a:t>RoBERTa</a:t>
            </a:r>
            <a:r>
              <a:rPr lang="en-US" sz="2000" dirty="0">
                <a:solidFill>
                  <a:schemeClr val="bg1">
                    <a:lumMod val="95000"/>
                    <a:lumOff val="5000"/>
                  </a:schemeClr>
                </a:solidFill>
                <a:latin typeface="Footlight MT Light" panose="0204060206030A020304" pitchFamily="18" charset="0"/>
              </a:rPr>
              <a:t> employs dynamic masking, providing a different masked version of the input during each epoch. This enhances the model's ability to learn from varied contexts.</a:t>
            </a:r>
          </a:p>
          <a:p>
            <a:pPr>
              <a:buFont typeface="+mj-lt"/>
              <a:buAutoNum type="arabicPeriod"/>
            </a:pPr>
            <a:r>
              <a:rPr lang="en-US" sz="2000" b="1" dirty="0">
                <a:solidFill>
                  <a:schemeClr val="bg1">
                    <a:lumMod val="95000"/>
                    <a:lumOff val="5000"/>
                  </a:schemeClr>
                </a:solidFill>
                <a:latin typeface="Footlight MT Light" panose="0204060206030A020304" pitchFamily="18" charset="0"/>
              </a:rPr>
              <a:t>Larger Batch Sizes</a:t>
            </a:r>
            <a:r>
              <a:rPr lang="en-US" sz="2000" dirty="0">
                <a:solidFill>
                  <a:schemeClr val="bg1">
                    <a:lumMod val="95000"/>
                    <a:lumOff val="5000"/>
                  </a:schemeClr>
                </a:solidFill>
                <a:latin typeface="Footlight MT Light" panose="0204060206030A020304" pitchFamily="18" charset="0"/>
              </a:rPr>
              <a:t>: </a:t>
            </a:r>
            <a:r>
              <a:rPr lang="en-US" sz="20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Footlight MT Light" panose="0204060206030A020304" pitchFamily="18" charset="0"/>
              </a:rPr>
              <a:t>RoBERTa</a:t>
            </a:r>
            <a:r>
              <a:rPr lang="en-US" sz="2000" dirty="0">
                <a:solidFill>
                  <a:schemeClr val="bg1">
                    <a:lumMod val="95000"/>
                    <a:lumOff val="5000"/>
                  </a:schemeClr>
                </a:solidFill>
                <a:latin typeface="Footlight MT Light" panose="0204060206030A020304" pitchFamily="18" charset="0"/>
              </a:rPr>
              <a:t> uses larger mini-batch sizes during training, which can lead to better optimization.</a:t>
            </a:r>
          </a:p>
          <a:p>
            <a:pPr>
              <a:buFont typeface="+mj-lt"/>
              <a:buAutoNum type="arabicPeriod"/>
            </a:pPr>
            <a:r>
              <a:rPr lang="en-US" sz="2000" b="1" dirty="0">
                <a:solidFill>
                  <a:schemeClr val="bg1">
                    <a:lumMod val="95000"/>
                    <a:lumOff val="5000"/>
                  </a:schemeClr>
                </a:solidFill>
                <a:latin typeface="Footlight MT Light" panose="0204060206030A020304" pitchFamily="18" charset="0"/>
              </a:rPr>
              <a:t>Longer Training</a:t>
            </a:r>
            <a:r>
              <a:rPr lang="en-US" sz="2000" dirty="0">
                <a:solidFill>
                  <a:schemeClr val="bg1">
                    <a:lumMod val="95000"/>
                    <a:lumOff val="5000"/>
                  </a:schemeClr>
                </a:solidFill>
                <a:latin typeface="Footlight MT Light" panose="0204060206030A020304" pitchFamily="18" charset="0"/>
              </a:rPr>
              <a:t>: The model is trained for more steps, allowing it to fine-tune its representations more thoroughly.</a:t>
            </a:r>
          </a:p>
          <a:p>
            <a:r>
              <a:rPr lang="en-US" sz="2000" dirty="0">
                <a:solidFill>
                  <a:schemeClr val="bg1">
                    <a:lumMod val="95000"/>
                    <a:lumOff val="5000"/>
                  </a:schemeClr>
                </a:solidFill>
                <a:latin typeface="Footlight MT Light" panose="0204060206030A020304" pitchFamily="18" charset="0"/>
              </a:rPr>
              <a:t>Overall, </a:t>
            </a:r>
            <a:r>
              <a:rPr lang="en-US" sz="20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Footlight MT Light" panose="0204060206030A020304" pitchFamily="18" charset="0"/>
              </a:rPr>
              <a:t>RoBERTa</a:t>
            </a:r>
            <a:r>
              <a:rPr lang="en-US" sz="2000" dirty="0">
                <a:solidFill>
                  <a:schemeClr val="bg1">
                    <a:lumMod val="95000"/>
                    <a:lumOff val="5000"/>
                  </a:schemeClr>
                </a:solidFill>
                <a:latin typeface="Footlight MT Light" panose="0204060206030A020304" pitchFamily="18" charset="0"/>
              </a:rPr>
              <a:t> achieves state-of-the-art results on a variety of NLP benchmarks, showcasing its robustness and effectiveness in understanding language.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539738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21A797-7CC3-D9FB-5208-2FC3176ECF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A157E727-A38F-1C52-0EF4-11807DEB72CB}"/>
              </a:ext>
            </a:extLst>
          </p:cNvPr>
          <p:cNvSpPr txBox="1">
            <a:spLocks/>
          </p:cNvSpPr>
          <p:nvPr/>
        </p:nvSpPr>
        <p:spPr>
          <a:xfrm>
            <a:off x="137796" y="-82296"/>
            <a:ext cx="10637519" cy="1335024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>
              <a:buFont typeface="Wingdings" panose="05000000000000000000" pitchFamily="2" charset="2"/>
              <a:buChar char="q"/>
            </a:pPr>
            <a:r>
              <a:rPr lang="en-IN" sz="2800" b="1" dirty="0" err="1">
                <a:solidFill>
                  <a:schemeClr val="bg2">
                    <a:lumMod val="50000"/>
                  </a:schemeClr>
                </a:solidFill>
                <a:latin typeface="Arial Black" panose="020B0A04020102020204" pitchFamily="34" charset="0"/>
              </a:rPr>
              <a:t>AdVANTANGE</a:t>
            </a:r>
            <a:r>
              <a:rPr lang="en-IN" sz="2800" b="1" dirty="0">
                <a:solidFill>
                  <a:schemeClr val="bg2">
                    <a:lumMod val="50000"/>
                  </a:schemeClr>
                </a:solidFill>
                <a:latin typeface="Arial Black" panose="020B0A04020102020204" pitchFamily="34" charset="0"/>
              </a:rPr>
              <a:t> of Robert model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4746DB-72E1-613A-137F-06AB17FEA20A}"/>
              </a:ext>
            </a:extLst>
          </p:cNvPr>
          <p:cNvSpPr txBox="1"/>
          <p:nvPr/>
        </p:nvSpPr>
        <p:spPr>
          <a:xfrm>
            <a:off x="442150" y="978408"/>
            <a:ext cx="1139018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+mj-lt"/>
              <a:buAutoNum type="arabicPeriod"/>
            </a:pPr>
            <a:r>
              <a:rPr lang="en-US" sz="2000" b="1" dirty="0">
                <a:solidFill>
                  <a:schemeClr val="bg1">
                    <a:lumMod val="95000"/>
                    <a:lumOff val="5000"/>
                  </a:schemeClr>
                </a:solidFill>
                <a:latin typeface="Footlight MT Light" panose="0204060206030A020304" pitchFamily="18" charset="0"/>
              </a:rPr>
              <a:t>Masked Language Modeling</a:t>
            </a:r>
            <a:r>
              <a:rPr lang="en-US" sz="2000" dirty="0">
                <a:solidFill>
                  <a:schemeClr val="bg1">
                    <a:lumMod val="95000"/>
                    <a:lumOff val="5000"/>
                  </a:schemeClr>
                </a:solidFill>
                <a:latin typeface="Footlight MT Light" panose="0204060206030A020304" pitchFamily="18" charset="0"/>
              </a:rPr>
              <a:t>: Focuses solely on masked language modeling, without next sentence prediction, enhancing contextual learning.</a:t>
            </a:r>
          </a:p>
          <a:p>
            <a:pPr>
              <a:buFont typeface="+mj-lt"/>
              <a:buAutoNum type="arabicPeriod"/>
            </a:pPr>
            <a:r>
              <a:rPr lang="en-US" sz="2000" b="1" dirty="0">
                <a:solidFill>
                  <a:schemeClr val="bg1">
                    <a:lumMod val="95000"/>
                    <a:lumOff val="5000"/>
                  </a:schemeClr>
                </a:solidFill>
                <a:latin typeface="Footlight MT Light" panose="0204060206030A020304" pitchFamily="18" charset="0"/>
              </a:rPr>
              <a:t>Dynamic Masking</a:t>
            </a:r>
            <a:r>
              <a:rPr lang="en-US" sz="2000" dirty="0">
                <a:solidFill>
                  <a:schemeClr val="bg1">
                    <a:lumMod val="95000"/>
                    <a:lumOff val="5000"/>
                  </a:schemeClr>
                </a:solidFill>
                <a:latin typeface="Footlight MT Light" panose="0204060206030A020304" pitchFamily="18" charset="0"/>
              </a:rPr>
              <a:t>: Masks different tokens in each training epoch, providing varied contexts for improved learning.</a:t>
            </a:r>
          </a:p>
          <a:p>
            <a:pPr>
              <a:buFont typeface="+mj-lt"/>
              <a:buAutoNum type="arabicPeriod"/>
            </a:pPr>
            <a:r>
              <a:rPr lang="en-US" sz="2000" b="1" dirty="0">
                <a:solidFill>
                  <a:schemeClr val="bg1">
                    <a:lumMod val="95000"/>
                    <a:lumOff val="5000"/>
                  </a:schemeClr>
                </a:solidFill>
                <a:latin typeface="Footlight MT Light" panose="0204060206030A020304" pitchFamily="18" charset="0"/>
              </a:rPr>
              <a:t>Larger Training Data</a:t>
            </a:r>
            <a:r>
              <a:rPr lang="en-US" sz="2000" dirty="0">
                <a:solidFill>
                  <a:schemeClr val="bg1">
                    <a:lumMod val="95000"/>
                    <a:lumOff val="5000"/>
                  </a:schemeClr>
                </a:solidFill>
                <a:latin typeface="Footlight MT Light" panose="0204060206030A020304" pitchFamily="18" charset="0"/>
              </a:rPr>
              <a:t>: Trained on a larger and more diverse dataset to boost language understanding.</a:t>
            </a:r>
          </a:p>
          <a:p>
            <a:pPr>
              <a:buFont typeface="+mj-lt"/>
              <a:buAutoNum type="arabicPeriod"/>
            </a:pPr>
            <a:r>
              <a:rPr lang="en-US" sz="2000" b="1" dirty="0">
                <a:solidFill>
                  <a:schemeClr val="bg1">
                    <a:lumMod val="95000"/>
                    <a:lumOff val="5000"/>
                  </a:schemeClr>
                </a:solidFill>
                <a:latin typeface="Footlight MT Light" panose="0204060206030A020304" pitchFamily="18" charset="0"/>
              </a:rPr>
              <a:t>Larger Batch Sizes</a:t>
            </a:r>
            <a:r>
              <a:rPr lang="en-US" sz="2000" dirty="0">
                <a:solidFill>
                  <a:schemeClr val="bg1">
                    <a:lumMod val="95000"/>
                    <a:lumOff val="5000"/>
                  </a:schemeClr>
                </a:solidFill>
                <a:latin typeface="Footlight MT Light" panose="0204060206030A020304" pitchFamily="18" charset="0"/>
              </a:rPr>
              <a:t>: Uses larger mini-batches during training for better optimization.</a:t>
            </a:r>
          </a:p>
          <a:p>
            <a:pPr>
              <a:buFont typeface="+mj-lt"/>
              <a:buAutoNum type="arabicPeriod"/>
            </a:pPr>
            <a:r>
              <a:rPr lang="en-US" sz="2000" b="1" dirty="0">
                <a:solidFill>
                  <a:schemeClr val="bg1">
                    <a:lumMod val="95000"/>
                    <a:lumOff val="5000"/>
                  </a:schemeClr>
                </a:solidFill>
                <a:latin typeface="Footlight MT Light" panose="0204060206030A020304" pitchFamily="18" charset="0"/>
              </a:rPr>
              <a:t>Extended Training Duration</a:t>
            </a:r>
            <a:r>
              <a:rPr lang="en-US" sz="2000" dirty="0">
                <a:solidFill>
                  <a:schemeClr val="bg1">
                    <a:lumMod val="95000"/>
                    <a:lumOff val="5000"/>
                  </a:schemeClr>
                </a:solidFill>
                <a:latin typeface="Footlight MT Light" panose="0204060206030A020304" pitchFamily="18" charset="0"/>
              </a:rPr>
              <a:t>: Trained for more steps, allowing for thorough refinement of representations.</a:t>
            </a:r>
          </a:p>
          <a:p>
            <a:pPr>
              <a:buFont typeface="+mj-lt"/>
              <a:buAutoNum type="arabicPeriod"/>
            </a:pPr>
            <a:r>
              <a:rPr lang="en-US" sz="2000" b="1" dirty="0">
                <a:solidFill>
                  <a:schemeClr val="bg1">
                    <a:lumMod val="95000"/>
                    <a:lumOff val="5000"/>
                  </a:schemeClr>
                </a:solidFill>
                <a:latin typeface="Footlight MT Light" panose="0204060206030A020304" pitchFamily="18" charset="0"/>
              </a:rPr>
              <a:t>Hyperparameter Tuning</a:t>
            </a:r>
            <a:r>
              <a:rPr lang="en-US" sz="2000" dirty="0">
                <a:solidFill>
                  <a:schemeClr val="bg1">
                    <a:lumMod val="95000"/>
                    <a:lumOff val="5000"/>
                  </a:schemeClr>
                </a:solidFill>
                <a:latin typeface="Footlight MT Light" panose="0204060206030A020304" pitchFamily="18" charset="0"/>
              </a:rPr>
              <a:t>: Experiments with various hyperparameters to optimize training performance.</a:t>
            </a:r>
          </a:p>
          <a:p>
            <a:r>
              <a:rPr lang="en-US" sz="2000" dirty="0">
                <a:solidFill>
                  <a:schemeClr val="bg1">
                    <a:lumMod val="95000"/>
                    <a:lumOff val="5000"/>
                  </a:schemeClr>
                </a:solidFill>
                <a:latin typeface="Footlight MT Light" panose="0204060206030A020304" pitchFamily="18" charset="0"/>
              </a:rPr>
              <a:t>These policies enable </a:t>
            </a:r>
            <a:r>
              <a:rPr lang="en-US" sz="20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Footlight MT Light" panose="0204060206030A020304" pitchFamily="18" charset="0"/>
              </a:rPr>
              <a:t>RoBERTa</a:t>
            </a:r>
            <a:r>
              <a:rPr lang="en-US" sz="2000" dirty="0">
                <a:solidFill>
                  <a:schemeClr val="bg1">
                    <a:lumMod val="95000"/>
                    <a:lumOff val="5000"/>
                  </a:schemeClr>
                </a:solidFill>
                <a:latin typeface="Footlight MT Light" panose="0204060206030A020304" pitchFamily="18" charset="0"/>
              </a:rPr>
              <a:t> to achieve state-of-the-art results in natural language processing tasks.</a:t>
            </a:r>
          </a:p>
          <a:p>
            <a:endParaRPr lang="en-IN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2ED61E0-B4F7-5671-6457-C49FD66BB3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4017" y="3840480"/>
            <a:ext cx="6968479" cy="2843784"/>
          </a:xfrm>
          <a:custGeom>
            <a:avLst/>
            <a:gdLst>
              <a:gd name="connsiteX0" fmla="*/ 0 w 6968479"/>
              <a:gd name="connsiteY0" fmla="*/ 0 h 2843784"/>
              <a:gd name="connsiteX1" fmla="*/ 580707 w 6968479"/>
              <a:gd name="connsiteY1" fmla="*/ 0 h 2843784"/>
              <a:gd name="connsiteX2" fmla="*/ 1022044 w 6968479"/>
              <a:gd name="connsiteY2" fmla="*/ 0 h 2843784"/>
              <a:gd name="connsiteX3" fmla="*/ 1672435 w 6968479"/>
              <a:gd name="connsiteY3" fmla="*/ 0 h 2843784"/>
              <a:gd name="connsiteX4" fmla="*/ 2113772 w 6968479"/>
              <a:gd name="connsiteY4" fmla="*/ 0 h 2843784"/>
              <a:gd name="connsiteX5" fmla="*/ 2694479 w 6968479"/>
              <a:gd name="connsiteY5" fmla="*/ 0 h 2843784"/>
              <a:gd name="connsiteX6" fmla="*/ 3344870 w 6968479"/>
              <a:gd name="connsiteY6" fmla="*/ 0 h 2843784"/>
              <a:gd name="connsiteX7" fmla="*/ 3995261 w 6968479"/>
              <a:gd name="connsiteY7" fmla="*/ 0 h 2843784"/>
              <a:gd name="connsiteX8" fmla="*/ 4366914 w 6968479"/>
              <a:gd name="connsiteY8" fmla="*/ 0 h 2843784"/>
              <a:gd name="connsiteX9" fmla="*/ 5086990 w 6968479"/>
              <a:gd name="connsiteY9" fmla="*/ 0 h 2843784"/>
              <a:gd name="connsiteX10" fmla="*/ 5598011 w 6968479"/>
              <a:gd name="connsiteY10" fmla="*/ 0 h 2843784"/>
              <a:gd name="connsiteX11" fmla="*/ 6318088 w 6968479"/>
              <a:gd name="connsiteY11" fmla="*/ 0 h 2843784"/>
              <a:gd name="connsiteX12" fmla="*/ 6968479 w 6968479"/>
              <a:gd name="connsiteY12" fmla="*/ 0 h 2843784"/>
              <a:gd name="connsiteX13" fmla="*/ 6968479 w 6968479"/>
              <a:gd name="connsiteY13" fmla="*/ 625632 h 2843784"/>
              <a:gd name="connsiteX14" fmla="*/ 6968479 w 6968479"/>
              <a:gd name="connsiteY14" fmla="*/ 1137514 h 2843784"/>
              <a:gd name="connsiteX15" fmla="*/ 6968479 w 6968479"/>
              <a:gd name="connsiteY15" fmla="*/ 1649395 h 2843784"/>
              <a:gd name="connsiteX16" fmla="*/ 6968479 w 6968479"/>
              <a:gd name="connsiteY16" fmla="*/ 2189714 h 2843784"/>
              <a:gd name="connsiteX17" fmla="*/ 6968479 w 6968479"/>
              <a:gd name="connsiteY17" fmla="*/ 2843784 h 2843784"/>
              <a:gd name="connsiteX18" fmla="*/ 6248403 w 6968479"/>
              <a:gd name="connsiteY18" fmla="*/ 2843784 h 2843784"/>
              <a:gd name="connsiteX19" fmla="*/ 5528327 w 6968479"/>
              <a:gd name="connsiteY19" fmla="*/ 2843784 h 2843784"/>
              <a:gd name="connsiteX20" fmla="*/ 4877935 w 6968479"/>
              <a:gd name="connsiteY20" fmla="*/ 2843784 h 2843784"/>
              <a:gd name="connsiteX21" fmla="*/ 4366914 w 6968479"/>
              <a:gd name="connsiteY21" fmla="*/ 2843784 h 2843784"/>
              <a:gd name="connsiteX22" fmla="*/ 3925577 w 6968479"/>
              <a:gd name="connsiteY22" fmla="*/ 2843784 h 2843784"/>
              <a:gd name="connsiteX23" fmla="*/ 3484240 w 6968479"/>
              <a:gd name="connsiteY23" fmla="*/ 2843784 h 2843784"/>
              <a:gd name="connsiteX24" fmla="*/ 2973218 w 6968479"/>
              <a:gd name="connsiteY24" fmla="*/ 2843784 h 2843784"/>
              <a:gd name="connsiteX25" fmla="*/ 2253142 w 6968479"/>
              <a:gd name="connsiteY25" fmla="*/ 2843784 h 2843784"/>
              <a:gd name="connsiteX26" fmla="*/ 1742120 w 6968479"/>
              <a:gd name="connsiteY26" fmla="*/ 2843784 h 2843784"/>
              <a:gd name="connsiteX27" fmla="*/ 1161413 w 6968479"/>
              <a:gd name="connsiteY27" fmla="*/ 2843784 h 2843784"/>
              <a:gd name="connsiteX28" fmla="*/ 0 w 6968479"/>
              <a:gd name="connsiteY28" fmla="*/ 2843784 h 2843784"/>
              <a:gd name="connsiteX29" fmla="*/ 0 w 6968479"/>
              <a:gd name="connsiteY29" fmla="*/ 2218152 h 2843784"/>
              <a:gd name="connsiteX30" fmla="*/ 0 w 6968479"/>
              <a:gd name="connsiteY30" fmla="*/ 1734708 h 2843784"/>
              <a:gd name="connsiteX31" fmla="*/ 0 w 6968479"/>
              <a:gd name="connsiteY31" fmla="*/ 1222827 h 2843784"/>
              <a:gd name="connsiteX32" fmla="*/ 0 w 6968479"/>
              <a:gd name="connsiteY32" fmla="*/ 710946 h 2843784"/>
              <a:gd name="connsiteX33" fmla="*/ 0 w 6968479"/>
              <a:gd name="connsiteY33" fmla="*/ 0 h 2843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6968479" h="2843784" fill="none" extrusionOk="0">
                <a:moveTo>
                  <a:pt x="0" y="0"/>
                </a:moveTo>
                <a:cubicBezTo>
                  <a:pt x="276749" y="-12269"/>
                  <a:pt x="319691" y="13393"/>
                  <a:pt x="580707" y="0"/>
                </a:cubicBezTo>
                <a:cubicBezTo>
                  <a:pt x="841723" y="-13393"/>
                  <a:pt x="806018" y="14634"/>
                  <a:pt x="1022044" y="0"/>
                </a:cubicBezTo>
                <a:cubicBezTo>
                  <a:pt x="1238070" y="-14634"/>
                  <a:pt x="1393248" y="5616"/>
                  <a:pt x="1672435" y="0"/>
                </a:cubicBezTo>
                <a:cubicBezTo>
                  <a:pt x="1951622" y="-5616"/>
                  <a:pt x="1942512" y="50752"/>
                  <a:pt x="2113772" y="0"/>
                </a:cubicBezTo>
                <a:cubicBezTo>
                  <a:pt x="2285032" y="-50752"/>
                  <a:pt x="2523127" y="25302"/>
                  <a:pt x="2694479" y="0"/>
                </a:cubicBezTo>
                <a:cubicBezTo>
                  <a:pt x="2865831" y="-25302"/>
                  <a:pt x="3212047" y="15745"/>
                  <a:pt x="3344870" y="0"/>
                </a:cubicBezTo>
                <a:cubicBezTo>
                  <a:pt x="3477693" y="-15745"/>
                  <a:pt x="3780471" y="4783"/>
                  <a:pt x="3995261" y="0"/>
                </a:cubicBezTo>
                <a:cubicBezTo>
                  <a:pt x="4210051" y="-4783"/>
                  <a:pt x="4221041" y="8295"/>
                  <a:pt x="4366914" y="0"/>
                </a:cubicBezTo>
                <a:cubicBezTo>
                  <a:pt x="4512787" y="-8295"/>
                  <a:pt x="4753132" y="8459"/>
                  <a:pt x="5086990" y="0"/>
                </a:cubicBezTo>
                <a:cubicBezTo>
                  <a:pt x="5420848" y="-8459"/>
                  <a:pt x="5377407" y="52666"/>
                  <a:pt x="5598011" y="0"/>
                </a:cubicBezTo>
                <a:cubicBezTo>
                  <a:pt x="5818615" y="-52666"/>
                  <a:pt x="6155831" y="9131"/>
                  <a:pt x="6318088" y="0"/>
                </a:cubicBezTo>
                <a:cubicBezTo>
                  <a:pt x="6480345" y="-9131"/>
                  <a:pt x="6814703" y="29400"/>
                  <a:pt x="6968479" y="0"/>
                </a:cubicBezTo>
                <a:cubicBezTo>
                  <a:pt x="6972041" y="290232"/>
                  <a:pt x="6948718" y="450662"/>
                  <a:pt x="6968479" y="625632"/>
                </a:cubicBezTo>
                <a:cubicBezTo>
                  <a:pt x="6988240" y="800602"/>
                  <a:pt x="6939530" y="956887"/>
                  <a:pt x="6968479" y="1137514"/>
                </a:cubicBezTo>
                <a:cubicBezTo>
                  <a:pt x="6997428" y="1318141"/>
                  <a:pt x="6932983" y="1426312"/>
                  <a:pt x="6968479" y="1649395"/>
                </a:cubicBezTo>
                <a:cubicBezTo>
                  <a:pt x="7003975" y="1872478"/>
                  <a:pt x="6965942" y="2051143"/>
                  <a:pt x="6968479" y="2189714"/>
                </a:cubicBezTo>
                <a:cubicBezTo>
                  <a:pt x="6971016" y="2328285"/>
                  <a:pt x="6929893" y="2593116"/>
                  <a:pt x="6968479" y="2843784"/>
                </a:cubicBezTo>
                <a:cubicBezTo>
                  <a:pt x="6691631" y="2928620"/>
                  <a:pt x="6490975" y="2839097"/>
                  <a:pt x="6248403" y="2843784"/>
                </a:cubicBezTo>
                <a:cubicBezTo>
                  <a:pt x="6005831" y="2848471"/>
                  <a:pt x="5822972" y="2789265"/>
                  <a:pt x="5528327" y="2843784"/>
                </a:cubicBezTo>
                <a:cubicBezTo>
                  <a:pt x="5233682" y="2898303"/>
                  <a:pt x="5045828" y="2807991"/>
                  <a:pt x="4877935" y="2843784"/>
                </a:cubicBezTo>
                <a:cubicBezTo>
                  <a:pt x="4710042" y="2879577"/>
                  <a:pt x="4603887" y="2783059"/>
                  <a:pt x="4366914" y="2843784"/>
                </a:cubicBezTo>
                <a:cubicBezTo>
                  <a:pt x="4129941" y="2904509"/>
                  <a:pt x="4068000" y="2828797"/>
                  <a:pt x="3925577" y="2843784"/>
                </a:cubicBezTo>
                <a:cubicBezTo>
                  <a:pt x="3783154" y="2858771"/>
                  <a:pt x="3691776" y="2833500"/>
                  <a:pt x="3484240" y="2843784"/>
                </a:cubicBezTo>
                <a:cubicBezTo>
                  <a:pt x="3276704" y="2854068"/>
                  <a:pt x="3112769" y="2789014"/>
                  <a:pt x="2973218" y="2843784"/>
                </a:cubicBezTo>
                <a:cubicBezTo>
                  <a:pt x="2833667" y="2898554"/>
                  <a:pt x="2420874" y="2824702"/>
                  <a:pt x="2253142" y="2843784"/>
                </a:cubicBezTo>
                <a:cubicBezTo>
                  <a:pt x="2085410" y="2862866"/>
                  <a:pt x="1875408" y="2807926"/>
                  <a:pt x="1742120" y="2843784"/>
                </a:cubicBezTo>
                <a:cubicBezTo>
                  <a:pt x="1608832" y="2879642"/>
                  <a:pt x="1364542" y="2828151"/>
                  <a:pt x="1161413" y="2843784"/>
                </a:cubicBezTo>
                <a:cubicBezTo>
                  <a:pt x="958284" y="2859417"/>
                  <a:pt x="287484" y="2704872"/>
                  <a:pt x="0" y="2843784"/>
                </a:cubicBezTo>
                <a:cubicBezTo>
                  <a:pt x="-39002" y="2566388"/>
                  <a:pt x="58083" y="2461974"/>
                  <a:pt x="0" y="2218152"/>
                </a:cubicBezTo>
                <a:cubicBezTo>
                  <a:pt x="-58083" y="1974330"/>
                  <a:pt x="14461" y="1973180"/>
                  <a:pt x="0" y="1734708"/>
                </a:cubicBezTo>
                <a:cubicBezTo>
                  <a:pt x="-14461" y="1496236"/>
                  <a:pt x="20756" y="1433650"/>
                  <a:pt x="0" y="1222827"/>
                </a:cubicBezTo>
                <a:cubicBezTo>
                  <a:pt x="-20756" y="1012004"/>
                  <a:pt x="24842" y="859997"/>
                  <a:pt x="0" y="710946"/>
                </a:cubicBezTo>
                <a:cubicBezTo>
                  <a:pt x="-24842" y="561895"/>
                  <a:pt x="51417" y="182703"/>
                  <a:pt x="0" y="0"/>
                </a:cubicBezTo>
                <a:close/>
              </a:path>
              <a:path w="6968479" h="2843784" stroke="0" extrusionOk="0">
                <a:moveTo>
                  <a:pt x="0" y="0"/>
                </a:moveTo>
                <a:cubicBezTo>
                  <a:pt x="111728" y="-15782"/>
                  <a:pt x="226566" y="39162"/>
                  <a:pt x="371652" y="0"/>
                </a:cubicBezTo>
                <a:cubicBezTo>
                  <a:pt x="516738" y="-39162"/>
                  <a:pt x="814558" y="21574"/>
                  <a:pt x="1091728" y="0"/>
                </a:cubicBezTo>
                <a:cubicBezTo>
                  <a:pt x="1368898" y="-21574"/>
                  <a:pt x="1639127" y="52690"/>
                  <a:pt x="1811805" y="0"/>
                </a:cubicBezTo>
                <a:cubicBezTo>
                  <a:pt x="1984483" y="-52690"/>
                  <a:pt x="2156009" y="62965"/>
                  <a:pt x="2392511" y="0"/>
                </a:cubicBezTo>
                <a:cubicBezTo>
                  <a:pt x="2629013" y="-62965"/>
                  <a:pt x="2862292" y="29448"/>
                  <a:pt x="3042902" y="0"/>
                </a:cubicBezTo>
                <a:cubicBezTo>
                  <a:pt x="3223512" y="-29448"/>
                  <a:pt x="3493747" y="64951"/>
                  <a:pt x="3693294" y="0"/>
                </a:cubicBezTo>
                <a:cubicBezTo>
                  <a:pt x="3892841" y="-64951"/>
                  <a:pt x="4119847" y="37785"/>
                  <a:pt x="4274000" y="0"/>
                </a:cubicBezTo>
                <a:cubicBezTo>
                  <a:pt x="4428153" y="-37785"/>
                  <a:pt x="4723167" y="55279"/>
                  <a:pt x="4854707" y="0"/>
                </a:cubicBezTo>
                <a:cubicBezTo>
                  <a:pt x="4986247" y="-55279"/>
                  <a:pt x="5172981" y="38705"/>
                  <a:pt x="5435414" y="0"/>
                </a:cubicBezTo>
                <a:cubicBezTo>
                  <a:pt x="5697847" y="-38705"/>
                  <a:pt x="5800896" y="33948"/>
                  <a:pt x="6016120" y="0"/>
                </a:cubicBezTo>
                <a:cubicBezTo>
                  <a:pt x="6231344" y="-33948"/>
                  <a:pt x="6604541" y="77298"/>
                  <a:pt x="6968479" y="0"/>
                </a:cubicBezTo>
                <a:cubicBezTo>
                  <a:pt x="7016357" y="206043"/>
                  <a:pt x="6954918" y="360084"/>
                  <a:pt x="6968479" y="540319"/>
                </a:cubicBezTo>
                <a:cubicBezTo>
                  <a:pt x="6982040" y="720554"/>
                  <a:pt x="6936750" y="888473"/>
                  <a:pt x="6968479" y="1080638"/>
                </a:cubicBezTo>
                <a:cubicBezTo>
                  <a:pt x="7000208" y="1272803"/>
                  <a:pt x="6932192" y="1499329"/>
                  <a:pt x="6968479" y="1706270"/>
                </a:cubicBezTo>
                <a:cubicBezTo>
                  <a:pt x="7004766" y="1913211"/>
                  <a:pt x="6907904" y="1996972"/>
                  <a:pt x="6968479" y="2246589"/>
                </a:cubicBezTo>
                <a:cubicBezTo>
                  <a:pt x="7029054" y="2496206"/>
                  <a:pt x="6909276" y="2672448"/>
                  <a:pt x="6968479" y="2843784"/>
                </a:cubicBezTo>
                <a:cubicBezTo>
                  <a:pt x="6705534" y="2895294"/>
                  <a:pt x="6453108" y="2828720"/>
                  <a:pt x="6318088" y="2843784"/>
                </a:cubicBezTo>
                <a:cubicBezTo>
                  <a:pt x="6183068" y="2858848"/>
                  <a:pt x="5817590" y="2787312"/>
                  <a:pt x="5667696" y="2843784"/>
                </a:cubicBezTo>
                <a:cubicBezTo>
                  <a:pt x="5517802" y="2900256"/>
                  <a:pt x="5245185" y="2826187"/>
                  <a:pt x="4947620" y="2843784"/>
                </a:cubicBezTo>
                <a:cubicBezTo>
                  <a:pt x="4650055" y="2861381"/>
                  <a:pt x="4404340" y="2768866"/>
                  <a:pt x="4227544" y="2843784"/>
                </a:cubicBezTo>
                <a:cubicBezTo>
                  <a:pt x="4050748" y="2918702"/>
                  <a:pt x="3652445" y="2763474"/>
                  <a:pt x="3507468" y="2843784"/>
                </a:cubicBezTo>
                <a:cubicBezTo>
                  <a:pt x="3362491" y="2924094"/>
                  <a:pt x="3083149" y="2794861"/>
                  <a:pt x="2787392" y="2843784"/>
                </a:cubicBezTo>
                <a:cubicBezTo>
                  <a:pt x="2491635" y="2892707"/>
                  <a:pt x="2559441" y="2842622"/>
                  <a:pt x="2346055" y="2843784"/>
                </a:cubicBezTo>
                <a:cubicBezTo>
                  <a:pt x="2132669" y="2844946"/>
                  <a:pt x="2054489" y="2818133"/>
                  <a:pt x="1974402" y="2843784"/>
                </a:cubicBezTo>
                <a:cubicBezTo>
                  <a:pt x="1894315" y="2869435"/>
                  <a:pt x="1666028" y="2801158"/>
                  <a:pt x="1463381" y="2843784"/>
                </a:cubicBezTo>
                <a:cubicBezTo>
                  <a:pt x="1260734" y="2886410"/>
                  <a:pt x="983543" y="2841793"/>
                  <a:pt x="743304" y="2843784"/>
                </a:cubicBezTo>
                <a:cubicBezTo>
                  <a:pt x="503065" y="2845775"/>
                  <a:pt x="268504" y="2820398"/>
                  <a:pt x="0" y="2843784"/>
                </a:cubicBezTo>
                <a:cubicBezTo>
                  <a:pt x="-36435" y="2632320"/>
                  <a:pt x="29150" y="2476053"/>
                  <a:pt x="0" y="2275027"/>
                </a:cubicBezTo>
                <a:cubicBezTo>
                  <a:pt x="-29150" y="2074001"/>
                  <a:pt x="5815" y="1893466"/>
                  <a:pt x="0" y="1677833"/>
                </a:cubicBezTo>
                <a:cubicBezTo>
                  <a:pt x="-5815" y="1462200"/>
                  <a:pt x="44471" y="1237324"/>
                  <a:pt x="0" y="1052200"/>
                </a:cubicBezTo>
                <a:cubicBezTo>
                  <a:pt x="-44471" y="867076"/>
                  <a:pt x="77604" y="447539"/>
                  <a:pt x="0" y="0"/>
                </a:cubicBezTo>
                <a:close/>
              </a:path>
            </a:pathLst>
          </a:custGeom>
          <a:ln>
            <a:solidFill>
              <a:schemeClr val="bg1">
                <a:lumMod val="95000"/>
                <a:lumOff val="5000"/>
              </a:schemeClr>
            </a:solidFill>
            <a:extLst>
              <a:ext uri="{C807C97D-BFC1-408E-A445-0C87EB9F89A2}">
                <ask:lineSketchStyleProps xmlns:ask="http://schemas.microsoft.com/office/drawing/2018/sketchyshapes" sd="1792566146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04681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3E1FD-FBCF-858E-01AB-C8A1F20F9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4109357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</a:rPr>
              <a:t>Thank  you</a:t>
            </a:r>
            <a:endParaRPr lang="en-IN" sz="6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11835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04C7E"/>
      </a:dk2>
      <a:lt2>
        <a:srgbClr val="EBEBEB"/>
      </a:lt2>
      <a:accent1>
        <a:srgbClr val="94CE67"/>
      </a:accent1>
      <a:accent2>
        <a:srgbClr val="49D1CD"/>
      </a:accent2>
      <a:accent3>
        <a:srgbClr val="61A5D6"/>
      </a:accent3>
      <a:accent4>
        <a:srgbClr val="9D8CD3"/>
      </a:accent4>
      <a:accent5>
        <a:srgbClr val="E45C8A"/>
      </a:accent5>
      <a:accent6>
        <a:srgbClr val="F98C61"/>
      </a:accent6>
      <a:hlink>
        <a:srgbClr val="AAF172"/>
      </a:hlink>
      <a:folHlink>
        <a:srgbClr val="E7F19A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E44E6A2F-09CD-4BE0-B42D-107FF03CEE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259</TotalTime>
  <Words>833</Words>
  <Application>Microsoft Office PowerPoint</Application>
  <PresentationFormat>Widescreen</PresentationFormat>
  <Paragraphs>77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Algerian</vt:lpstr>
      <vt:lpstr>Arial</vt:lpstr>
      <vt:lpstr>Arial Black</vt:lpstr>
      <vt:lpstr>Calibri</vt:lpstr>
      <vt:lpstr>Calibri Light</vt:lpstr>
      <vt:lpstr>Footlight MT Light</vt:lpstr>
      <vt:lpstr>Wingdings</vt:lpstr>
      <vt:lpstr>Celestial</vt:lpstr>
      <vt:lpstr>PowerPoint Presentation</vt:lpstr>
      <vt:lpstr>PowerPoint Presentation</vt:lpstr>
      <vt:lpstr>PowerPoint Presentation</vt:lpstr>
      <vt:lpstr>Literature survey</vt:lpstr>
      <vt:lpstr>Self-Attention: Computes relationships between all words in a sequence, allowing the model to focus on relevant tokens dynamically. Positional Encoding: Adds information about word positions in the sequence since Transformers don’t have a built-in sense of order. Layer Normalization: Stabilizes training by normalizing inputs to each layer, improving convergence. Residual Connections: Allows outputs of sub-layers to be added to their inputs, aiding gradient flow during training. Multi-Head Attention: Utilizes multiple attention mechanisms in parallel to capture different types of relationships in the data. Feed-Forward Networks: Applies independent transformations to each position’s representation after the attention layers. Encoder-Decoder Structure: The encoder processes the input, while the decoder generates the output, using masked self-attention to ensure future tokens are not seen. Training Techniques: Involves masked language modeling and utilizes larger  batch sizes for more effective learning. These policies enable the  Transformer model to excel in understanding and generating natural language. </vt:lpstr>
      <vt:lpstr>Robert model</vt:lpstr>
      <vt:lpstr>PowerPoint Presentation</vt:lpstr>
      <vt:lpstr>Thank 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debjit paul</dc:creator>
  <cp:lastModifiedBy>Shubhrajit Ghosh</cp:lastModifiedBy>
  <cp:revision>7</cp:revision>
  <dcterms:created xsi:type="dcterms:W3CDTF">2024-10-23T05:07:22Z</dcterms:created>
  <dcterms:modified xsi:type="dcterms:W3CDTF">2024-10-24T04:53:24Z</dcterms:modified>
</cp:coreProperties>
</file>