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64" r:id="rId10"/>
    <p:sldId id="286" r:id="rId11"/>
    <p:sldId id="265" r:id="rId12"/>
    <p:sldId id="287" r:id="rId13"/>
    <p:sldId id="288" r:id="rId14"/>
    <p:sldId id="267" r:id="rId15"/>
    <p:sldId id="289" r:id="rId16"/>
    <p:sldId id="269" r:id="rId17"/>
    <p:sldId id="270" r:id="rId18"/>
    <p:sldId id="290" r:id="rId19"/>
    <p:sldId id="271" r:id="rId20"/>
    <p:sldId id="272" r:id="rId21"/>
    <p:sldId id="273" r:id="rId22"/>
    <p:sldId id="274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282" r:id="rId50"/>
    <p:sldId id="28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8" autoAdjust="0"/>
  </p:normalViewPr>
  <p:slideViewPr>
    <p:cSldViewPr>
      <p:cViewPr>
        <p:scale>
          <a:sx n="50" d="100"/>
          <a:sy n="50" d="100"/>
        </p:scale>
        <p:origin x="-192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nk.worldbank.org/data/reports.aspx?Code=IND&amp;id=556d8fa6&amp;report_name=Popular_countries&amp;populartype=country&amp;ispopular=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World Development Indicator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 Data Foundation Track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UPx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Register PIG UDF and Load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STEP-3</a:t>
            </a:r>
            <a:r>
              <a:rPr lang="en-US" sz="2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Replace all the non numeric values mentioned for YR2000-2015  to  	ZERO.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world_dev_data_route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FOREACH </a:t>
            </a: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world_dev_data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GENERATE 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SeriesName,SeriesCode,CountryName,CountryCode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YR2000 is NULL ? 0 : YR2000) AS Yr2000,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YR2001 is NULL ? 0 : YR2001) AS Yr2001,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YR2002 is NULL ? 0 : YR2002) AS Yr2002,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YR2003 is NULL ? 0 : YR2003) AS Yr2003,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YR2004 is NULL ? 0 : YR2004) AS Yr2004,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YR2005 is NULL ? 0 : YR2005) AS Yr2005,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YR2006 is NULL ? 0 : YR2006) AS Yr2006,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YR2007 is NULL ? 0 : YR2007) AS Yr2007,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YR2008 is NULL ? 0 : YR2008) AS Yr2008,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YR2009 is NULL ? 0 : YR2009) AS Yr2009,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YR2010 is NULL ? 0 : YR2010) AS Yr2010,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YR2011 is NULL ? 0 : YR2011) AS Yr2011,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YR2012 is NULL ? 0 : YR2012) AS Yr2012,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YR2013 is NULL ? 0 : YR2013) AS Yr2013,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YR2014 is NULL ? 0 : YR2014) AS Yr2014,</a:t>
            </a:r>
          </a:p>
          <a:p>
            <a:pPr>
              <a:buNone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YR2015 is NULL ? 0 : YR2015) AS Yr2015;</a:t>
            </a:r>
            <a:endParaRPr lang="en-US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 rot="5400000">
            <a:off x="11353800" y="3310520"/>
            <a:ext cx="3200400" cy="1219200"/>
          </a:xfrm>
        </p:spPr>
        <p:txBody>
          <a:bodyPr/>
          <a:lstStyle/>
          <a:p>
            <a:r>
              <a:rPr lang="en-US" dirty="0" err="1" smtClean="0"/>
              <a:t>TechM</a:t>
            </a:r>
            <a:r>
              <a:rPr lang="en-US" dirty="0" smtClean="0"/>
              <a:t>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Improved sanitation facilities (% of population with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Sanitation facilities Access 	 data.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world_sanitation_fac_filter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 FILTER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'SH.STA.ACSN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world_sanitation_fac_data1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 FOREACH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world_sanitation_fac_filter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GENERATECountryName,CountryCode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, TOTUPLE(Yr2000,Yr2001,Yr2002,Yr2003,Yr2004,Yr2005,Yr2006,Yr2007,Yr2008,Yr2009,Yr2010,Yr2011,Yr2012,Yr2013,Yr2014,Yr2015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sanitationFacTuple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 rot="5400000">
            <a:off x="7150206" y="3897260"/>
            <a:ext cx="3200400" cy="45719"/>
          </a:xfrm>
        </p:spPr>
        <p:txBody>
          <a:bodyPr/>
          <a:lstStyle/>
          <a:p>
            <a:r>
              <a:rPr lang="en-US" dirty="0" err="1" smtClean="0"/>
              <a:t>TechM</a:t>
            </a:r>
            <a:r>
              <a:rPr lang="en-US" dirty="0" smtClean="0"/>
              <a:t> Public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STEP-3: calculate the growth rate.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world_sanitation_access_percent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world_sanitation_fac_data1 GENERATE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CountryName,CountryCode,sb_world_stat_udf.process_tuple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sanitationFacTuple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growth_percent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filter data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growth_percent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world_sanitation_access_percent_ignore0 = FILTER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world_sanitation_access_percent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growth_percent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!= 0.0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Sort the data to get the top 10 highest growth rate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world_sanitation_access_per_DESC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ORDER world_sanitation_access_percent_ignore0 BY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growth_percent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world_sanitation_access_highest_10 = LIMIT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world_sanitation_access_per_DESC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10;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 rot="5400000">
            <a:off x="7150206" y="3897260"/>
            <a:ext cx="3200400" cy="45719"/>
          </a:xfrm>
        </p:spPr>
        <p:txBody>
          <a:bodyPr/>
          <a:lstStyle/>
          <a:p>
            <a:r>
              <a:rPr lang="en-US" smtClean="0"/>
              <a:t>TechM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FE8637"/>
              </a:buClr>
              <a:buNone/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Ethiopia,ETH,7.66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Cambodia,KHM,6.16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PDR,LAO,5.98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Nepal,NPL,4.78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Micronesia, Fed. Sts.",3.6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Pakistan,PAK,3.45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Burkina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Faso,BFA,3.37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Mauritania,MRT,3.33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Guinea-Bissau,GNB,3.29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Tanzania,TZA,3.29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 rot="5400000">
            <a:off x="7150206" y="3897260"/>
            <a:ext cx="3200400" cy="45719"/>
          </a:xfrm>
        </p:spPr>
        <p:txBody>
          <a:bodyPr/>
          <a:lstStyle/>
          <a:p>
            <a:r>
              <a:rPr lang="en-US" smtClean="0"/>
              <a:t>TechM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737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Which are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Energy use (kg of oil equivalent per capita)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Energy Use data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world_energy_use_filter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'EG.USE.PCAP.KG.OE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world_energy_use_data1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world_energy_use_filter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energyUseTuple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average energy use for each country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world_energy_use_avg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world_energy_use_data1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energyUseTuple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energy_use_avg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for average use &gt; 0 and find top 10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world_energy_use_avg_ignorezero</a:t>
            </a:r>
            <a:r>
              <a:rPr lang="en-US" dirty="0" smtClean="0"/>
              <a:t> </a:t>
            </a:r>
            <a:r>
              <a:rPr lang="en-US" dirty="0"/>
              <a:t>= FILTER </a:t>
            </a:r>
            <a:r>
              <a:rPr lang="en-US" dirty="0" err="1"/>
              <a:t>world_energy_use_avg</a:t>
            </a:r>
            <a:r>
              <a:rPr lang="en-US" dirty="0"/>
              <a:t> BY </a:t>
            </a:r>
            <a:r>
              <a:rPr lang="en-US" dirty="0" err="1"/>
              <a:t>energy_use_avg</a:t>
            </a:r>
            <a:r>
              <a:rPr lang="en-US" dirty="0"/>
              <a:t> != 0.0;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world_energy_use_avg_DESC</a:t>
            </a:r>
            <a:r>
              <a:rPr lang="en-US" dirty="0" smtClean="0"/>
              <a:t> </a:t>
            </a:r>
            <a:r>
              <a:rPr lang="en-US" dirty="0"/>
              <a:t>= ORDER </a:t>
            </a:r>
            <a:r>
              <a:rPr lang="en-US" dirty="0" err="1"/>
              <a:t>world_energy_use_avg_ignorezero</a:t>
            </a:r>
            <a:r>
              <a:rPr lang="en-US" dirty="0"/>
              <a:t> BY </a:t>
            </a:r>
            <a:r>
              <a:rPr lang="en-US" dirty="0" err="1"/>
              <a:t>energy_use_avg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world_energy_use_top_10 </a:t>
            </a:r>
            <a:r>
              <a:rPr lang="en-US" dirty="0"/>
              <a:t>= LIMIT </a:t>
            </a:r>
            <a:r>
              <a:rPr lang="en-US" dirty="0" err="1"/>
              <a:t>world_energy_use_avg_DESC</a:t>
            </a:r>
            <a:r>
              <a:rPr lang="en-US" dirty="0"/>
              <a:t> 10;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/>
              <a:t>Qatar,QAT,17287.72324098754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Iceland,ISL,14462.190718600821 </a:t>
            </a:r>
          </a:p>
          <a:p>
            <a:pPr>
              <a:buNone/>
            </a:pPr>
            <a:r>
              <a:rPr lang="en-US" sz="1600" dirty="0" smtClean="0"/>
              <a:t>Curacao,CUW,14099.374706412867 </a:t>
            </a:r>
          </a:p>
          <a:p>
            <a:pPr>
              <a:buNone/>
            </a:pPr>
            <a:r>
              <a:rPr lang="en-US" sz="1600" dirty="0" smtClean="0"/>
              <a:t>Trinidad </a:t>
            </a:r>
            <a:r>
              <a:rPr lang="en-US" sz="1600" dirty="0"/>
              <a:t>and </a:t>
            </a:r>
            <a:r>
              <a:rPr lang="en-US" sz="1600" dirty="0" smtClean="0"/>
              <a:t>Tobago,TTO,11839.240693110374</a:t>
            </a:r>
          </a:p>
          <a:p>
            <a:pPr>
              <a:buNone/>
            </a:pPr>
            <a:r>
              <a:rPr lang="en-US" sz="1600" dirty="0" smtClean="0"/>
              <a:t>Bahrain,BHR,10293.571076163309 </a:t>
            </a:r>
          </a:p>
          <a:p>
            <a:pPr>
              <a:buNone/>
            </a:pPr>
            <a:r>
              <a:rPr lang="en-US" sz="1600" dirty="0" smtClean="0"/>
              <a:t>Kuwait,KWT,9632.749032806869 </a:t>
            </a:r>
          </a:p>
          <a:p>
            <a:pPr>
              <a:buNone/>
            </a:pPr>
            <a:r>
              <a:rPr lang="en-US" sz="1600" dirty="0" smtClean="0"/>
              <a:t>United </a:t>
            </a:r>
            <a:r>
              <a:rPr lang="en-US" sz="1600" dirty="0"/>
              <a:t>Arab </a:t>
            </a:r>
            <a:r>
              <a:rPr lang="en-US" sz="1600" dirty="0" smtClean="0"/>
              <a:t>Emirates,ARE,8469.808331505788</a:t>
            </a:r>
          </a:p>
          <a:p>
            <a:pPr>
              <a:buNone/>
            </a:pPr>
            <a:r>
              <a:rPr lang="en-US" sz="1600" dirty="0" smtClean="0"/>
              <a:t>Luxembourg,LUX,8160.518216258917 </a:t>
            </a:r>
          </a:p>
          <a:p>
            <a:pPr>
              <a:buNone/>
            </a:pPr>
            <a:r>
              <a:rPr lang="en-US" sz="1600" dirty="0" smtClean="0"/>
              <a:t>Canada,CAN,8032.980601267735 </a:t>
            </a:r>
          </a:p>
          <a:p>
            <a:pPr>
              <a:buNone/>
            </a:pPr>
            <a:r>
              <a:rPr lang="en-US" sz="1600" dirty="0" smtClean="0"/>
              <a:t>United </a:t>
            </a:r>
            <a:r>
              <a:rPr lang="en-US" sz="1600" dirty="0"/>
              <a:t>States,USA,7435.591967443883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CO2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emissions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CO2 Emission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world_CO2_emission_filter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'EN.ATM.CO2E.PC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world_CO2_emission_data1 = FOREACH world_CO2_emission_filter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emissionTuple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average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CO2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emmissions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 each country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world_CO2_emission_avg = FOREACH world_CO2_emission_data1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emissionTuple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emission_avg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for average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emissions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 0 and find top 10</a:t>
            </a:r>
          </a:p>
          <a:p>
            <a:pPr marL="0" indent="0">
              <a:buNone/>
            </a:pPr>
            <a:r>
              <a:rPr lang="en-US" sz="2000" dirty="0" smtClean="0"/>
              <a:t>world_CO2_emission_avg_ignorezero </a:t>
            </a:r>
            <a:r>
              <a:rPr lang="en-US" sz="2000" dirty="0"/>
              <a:t>= FILTER world_CO2_emission_avg BY </a:t>
            </a:r>
            <a:r>
              <a:rPr lang="en-US" sz="2000" dirty="0" err="1"/>
              <a:t>emission_avg</a:t>
            </a:r>
            <a:r>
              <a:rPr lang="en-US" sz="2000" dirty="0"/>
              <a:t> != 0.0;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world_CO2_emission_avg_DESC </a:t>
            </a:r>
            <a:r>
              <a:rPr lang="en-US" sz="2000" dirty="0"/>
              <a:t>= ORDER world_CO2_emission_avg_ignorezero BY </a:t>
            </a:r>
            <a:r>
              <a:rPr lang="en-US" sz="2000" dirty="0" err="1"/>
              <a:t>emission_avg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world_CO2_emission_top_10 </a:t>
            </a:r>
            <a:r>
              <a:rPr lang="en-US" sz="2000" dirty="0"/>
              <a:t>= LIMIT world_CO2_emission_avg_DESC 10;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</a:p>
          <a:p>
            <a:pPr>
              <a:buClr>
                <a:srgbClr val="FE8637"/>
              </a:buClr>
              <a:buNone/>
            </a:pPr>
            <a:endParaRPr lang="en-US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E8637"/>
              </a:buClr>
              <a:buNone/>
            </a:pPr>
            <a:r>
              <a:rPr lang="en-US" sz="2000" dirty="0"/>
              <a:t>Qatar,QAT,48.804940029498276 </a:t>
            </a:r>
            <a:endParaRPr lang="en-US" sz="2000" dirty="0" smtClean="0"/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Trinidad </a:t>
            </a:r>
            <a:r>
              <a:rPr lang="en-US" sz="2000" dirty="0"/>
              <a:t>and </a:t>
            </a:r>
            <a:r>
              <a:rPr lang="en-US" sz="2000" dirty="0" smtClean="0"/>
              <a:t>Tobago,TTO,28.195854140193617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Kuwait,KWT,27.049500701590414 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United </a:t>
            </a:r>
            <a:r>
              <a:rPr lang="en-US" sz="2000" dirty="0"/>
              <a:t>Arab Emirates,ARE,22.708389923244827 </a:t>
            </a:r>
            <a:endParaRPr lang="en-US" sz="2000" dirty="0" smtClean="0"/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Aruba,ABW,21.50128696471557 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Bahrain,BHR,21.442016322057285 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Luxembourg,LUX,20.01211742047624 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United States,USA,17.231380340061342 </a:t>
            </a:r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Brunei </a:t>
            </a:r>
            <a:r>
              <a:rPr lang="en-US" sz="2000" dirty="0"/>
              <a:t>Darussalam,BRN,16.998946395927735 </a:t>
            </a:r>
            <a:endParaRPr lang="en-US" sz="2000" dirty="0" smtClean="0"/>
          </a:p>
          <a:p>
            <a:pPr>
              <a:buClr>
                <a:srgbClr val="FE8637"/>
              </a:buClr>
              <a:buNone/>
            </a:pPr>
            <a:r>
              <a:rPr lang="en-US" sz="2000" dirty="0" smtClean="0"/>
              <a:t>Australia,AUS,16.13367553644021</a:t>
            </a:r>
            <a:endParaRPr lang="en-US" sz="2000" dirty="0"/>
          </a:p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Done By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 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Shubhro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Banerjee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Improved water source (% of population with access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Water Source Data.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world_water_src_filter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'SH.H2O.SAFE.ZS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world_water_src_data1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world_water_src_filter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waterstatsTuple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water source improvement rate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each country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world_water_src_percent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world_water_src_data1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CountryName,CountryCode,sb_world_stat_udf.process_tuple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waterstatsTuple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src_growth_percent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for average emissions &gt; 0 and find top 10</a:t>
            </a:r>
          </a:p>
          <a:p>
            <a:pPr marL="0" indent="0">
              <a:buNone/>
            </a:pPr>
            <a:r>
              <a:rPr lang="en-US" sz="2000" dirty="0" err="1" smtClean="0"/>
              <a:t>world_water_src_per_DESC</a:t>
            </a:r>
            <a:r>
              <a:rPr lang="en-US" sz="2000" dirty="0" smtClean="0"/>
              <a:t> </a:t>
            </a:r>
            <a:r>
              <a:rPr lang="en-US" sz="2000" dirty="0"/>
              <a:t>= ORDER </a:t>
            </a:r>
            <a:r>
              <a:rPr lang="en-US" sz="2000" dirty="0" err="1"/>
              <a:t>world_water_src_percent</a:t>
            </a:r>
            <a:r>
              <a:rPr lang="en-US" sz="2000" dirty="0"/>
              <a:t> BY </a:t>
            </a:r>
            <a:r>
              <a:rPr lang="en-US" sz="2000" dirty="0" err="1"/>
              <a:t>src_growth_percent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world_water_src_improv_top_10 </a:t>
            </a:r>
            <a:r>
              <a:rPr lang="en-US" sz="2000" dirty="0"/>
              <a:t>= LIMIT </a:t>
            </a:r>
            <a:r>
              <a:rPr lang="en-US" sz="2000" dirty="0" err="1"/>
              <a:t>world_water_src_per_DESC</a:t>
            </a:r>
            <a:r>
              <a:rPr lang="en-US" sz="2000" dirty="0"/>
              <a:t> 10;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/>
              <a:t>Ethiopia,ETH,4.37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Afghanistan,AFG,3.83 </a:t>
            </a:r>
          </a:p>
          <a:p>
            <a:pPr marL="0" indent="0">
              <a:buNone/>
            </a:pPr>
            <a:r>
              <a:rPr lang="en-US" sz="1600" dirty="0" smtClean="0"/>
              <a:t>Cambodia,KHM,3.8 </a:t>
            </a:r>
          </a:p>
          <a:p>
            <a:pPr marL="0" indent="0">
              <a:buNone/>
            </a:pPr>
            <a:r>
              <a:rPr lang="en-US" sz="1600" dirty="0" smtClean="0"/>
              <a:t>Lao </a:t>
            </a:r>
            <a:r>
              <a:rPr lang="en-US" sz="1600" dirty="0"/>
              <a:t>PDR,LAO,3.23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Mali,MLI,3.19 </a:t>
            </a:r>
          </a:p>
          <a:p>
            <a:pPr marL="0" indent="0">
              <a:buNone/>
            </a:pPr>
            <a:r>
              <a:rPr lang="en-US" sz="1600" dirty="0" smtClean="0"/>
              <a:t>Guinea-Bissau,GNB,2.66 </a:t>
            </a:r>
          </a:p>
          <a:p>
            <a:pPr marL="0" indent="0">
              <a:buNone/>
            </a:pPr>
            <a:r>
              <a:rPr lang="en-US" sz="1600" dirty="0" smtClean="0"/>
              <a:t>Somalia,SOM,2.53 </a:t>
            </a:r>
          </a:p>
          <a:p>
            <a:pPr marL="0" indent="0">
              <a:buNone/>
            </a:pPr>
            <a:r>
              <a:rPr lang="en-US" sz="1600" dirty="0" smtClean="0"/>
              <a:t>Malawi,MWI,2.32 </a:t>
            </a:r>
          </a:p>
          <a:p>
            <a:pPr marL="0" indent="0">
              <a:buNone/>
            </a:pPr>
            <a:r>
              <a:rPr lang="en-US" sz="1600" dirty="0" smtClean="0"/>
              <a:t>Swaziland,SWZ,2.25 </a:t>
            </a:r>
            <a:r>
              <a:rPr lang="en-US" sz="1600" dirty="0"/>
              <a:t>Uganda,UGA,2.13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Electric power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Electric power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world_power_consump_filter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'EG.USE.ELEC.KH.PC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world_power_consump_data1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world_power_consump_filter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powerConsumpTuple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average power consumption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each country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world_power_consump_avg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world_power_consump_data1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powerConsumpTuple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power_consump_avg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 find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 10</a:t>
            </a:r>
          </a:p>
          <a:p>
            <a:pPr marL="0" indent="0">
              <a:buNone/>
            </a:pPr>
            <a:r>
              <a:rPr lang="en-US" sz="2000" dirty="0" err="1" smtClean="0"/>
              <a:t>world_power_consump_avg_ignorezero</a:t>
            </a:r>
            <a:r>
              <a:rPr lang="en-US" sz="2000" dirty="0" smtClean="0"/>
              <a:t> </a:t>
            </a:r>
            <a:r>
              <a:rPr lang="en-US" sz="2000" dirty="0"/>
              <a:t>= FILTER </a:t>
            </a:r>
            <a:r>
              <a:rPr lang="en-US" sz="2000" dirty="0" err="1"/>
              <a:t>world_power_consump_avg</a:t>
            </a:r>
            <a:r>
              <a:rPr lang="en-US" sz="2000" dirty="0"/>
              <a:t> BY </a:t>
            </a:r>
            <a:r>
              <a:rPr lang="en-US" sz="2000" dirty="0" err="1"/>
              <a:t>power_consump_avg</a:t>
            </a:r>
            <a:r>
              <a:rPr lang="en-US" sz="2000" dirty="0"/>
              <a:t> != 0.0;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world_power_consump_avg_DESC</a:t>
            </a:r>
            <a:r>
              <a:rPr lang="en-US" sz="2000" dirty="0" smtClean="0"/>
              <a:t> </a:t>
            </a:r>
            <a:r>
              <a:rPr lang="en-US" sz="2000" dirty="0"/>
              <a:t>= ORDER </a:t>
            </a:r>
            <a:r>
              <a:rPr lang="en-US" sz="2000" dirty="0" err="1"/>
              <a:t>world_power_consump_avg_ignorezero</a:t>
            </a:r>
            <a:r>
              <a:rPr lang="en-US" sz="2000" dirty="0"/>
              <a:t> BY </a:t>
            </a:r>
            <a:r>
              <a:rPr lang="en-US" sz="2000" dirty="0" err="1"/>
              <a:t>power_consump_avg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world_power_consump_top_10 </a:t>
            </a:r>
            <a:r>
              <a:rPr lang="en-US" sz="2000" dirty="0"/>
              <a:t>= LIMIT </a:t>
            </a:r>
            <a:r>
              <a:rPr lang="en-US" sz="2000" dirty="0" err="1"/>
              <a:t>world_power_consump_avg_DESC</a:t>
            </a:r>
            <a:r>
              <a:rPr lang="en-US" sz="2000" dirty="0"/>
              <a:t> 10;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TechM</a:t>
            </a:r>
            <a:r>
              <a:rPr lang="en-US" dirty="0" smtClean="0"/>
              <a:t>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/>
              <a:t>Iceland,ISL,37504.43964517391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Norway,NOR,22791.45983402895 </a:t>
            </a:r>
          </a:p>
          <a:p>
            <a:pPr marL="0" indent="0">
              <a:buNone/>
            </a:pPr>
            <a:r>
              <a:rPr lang="en-US" sz="1600" dirty="0" smtClean="0"/>
              <a:t>Bahrain,BHR,18148.33283335864 </a:t>
            </a:r>
          </a:p>
          <a:p>
            <a:pPr marL="0" indent="0">
              <a:buNone/>
            </a:pPr>
            <a:r>
              <a:rPr lang="en-US" sz="1600" dirty="0" smtClean="0"/>
              <a:t>Canada,CAN,15288.170543829448 </a:t>
            </a:r>
          </a:p>
          <a:p>
            <a:pPr marL="0" indent="0">
              <a:buNone/>
            </a:pPr>
            <a:r>
              <a:rPr lang="en-US" sz="1600" dirty="0" smtClean="0"/>
              <a:t>Finland,FIN,15069.359320205387 </a:t>
            </a:r>
          </a:p>
          <a:p>
            <a:pPr marL="0" indent="0">
              <a:buNone/>
            </a:pPr>
            <a:r>
              <a:rPr lang="en-US" sz="1600" dirty="0" smtClean="0"/>
              <a:t>Kuwait,KWT,15028.327125296768 </a:t>
            </a:r>
          </a:p>
          <a:p>
            <a:pPr marL="0" indent="0">
              <a:buNone/>
            </a:pPr>
            <a:r>
              <a:rPr lang="en-US" sz="1600" dirty="0" smtClean="0"/>
              <a:t>Luxembourg,LUX,14616.774004098994 </a:t>
            </a:r>
          </a:p>
          <a:p>
            <a:pPr marL="0" indent="0">
              <a:buNone/>
            </a:pPr>
            <a:r>
              <a:rPr lang="en-US" sz="1600" dirty="0" smtClean="0"/>
              <a:t>Qatar,QAT,14214.543975472796 </a:t>
            </a:r>
          </a:p>
          <a:p>
            <a:pPr marL="0" indent="0">
              <a:buNone/>
            </a:pPr>
            <a:r>
              <a:rPr lang="en-US" sz="1600" dirty="0" smtClean="0"/>
              <a:t>Sweden,SWE,13985.102973685545 </a:t>
            </a:r>
          </a:p>
          <a:p>
            <a:pPr marL="0" indent="0">
              <a:buNone/>
            </a:pPr>
            <a:r>
              <a:rPr lang="en-US" sz="1600" dirty="0" smtClean="0"/>
              <a:t>United </a:t>
            </a:r>
            <a:r>
              <a:rPr lang="en-US" sz="1600" dirty="0"/>
              <a:t>States,USA,12488.303413702644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Forest area (sq. km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forest area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world_forest_area_filter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'AG.LND.FRST.K2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world_forest_area_data1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world_forest_area_filter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forestTuple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average forest area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each country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world_forest_area_avg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world_forest_area_data1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forestTuple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forest_area_avg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 find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 10</a:t>
            </a:r>
          </a:p>
          <a:p>
            <a:pPr marL="0" indent="0">
              <a:buNone/>
            </a:pPr>
            <a:r>
              <a:rPr lang="en-US" sz="2000" dirty="0" err="1"/>
              <a:t>world_forest_area_avg_DESC</a:t>
            </a:r>
            <a:r>
              <a:rPr lang="en-US" sz="2000" dirty="0"/>
              <a:t> = ORDER </a:t>
            </a:r>
            <a:r>
              <a:rPr lang="en-US" sz="2000" dirty="0" err="1"/>
              <a:t>world_forest_area_avg</a:t>
            </a:r>
            <a:r>
              <a:rPr lang="en-US" sz="2000" dirty="0"/>
              <a:t> BY </a:t>
            </a:r>
            <a:r>
              <a:rPr lang="en-US" sz="2000" dirty="0" err="1"/>
              <a:t>forest_area_avg</a:t>
            </a:r>
            <a:r>
              <a:rPr lang="en-US" sz="2000" dirty="0"/>
              <a:t> DESC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world_forest_area_top_10 = LIMIT </a:t>
            </a:r>
            <a:r>
              <a:rPr lang="en-US" sz="2000" dirty="0" err="1"/>
              <a:t>world_forest_area_avg_DESC</a:t>
            </a:r>
            <a:r>
              <a:rPr lang="en-US" sz="2000" dirty="0"/>
              <a:t> 10;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/>
              <a:t>Russian Federation,RUS,8120140.625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Brazil,BRA,5043997.5 </a:t>
            </a:r>
          </a:p>
          <a:p>
            <a:pPr marL="0" indent="0">
              <a:buNone/>
            </a:pPr>
            <a:r>
              <a:rPr lang="en-US" sz="1600" dirty="0" smtClean="0"/>
              <a:t>Canada,CAN,3474376.875 </a:t>
            </a:r>
          </a:p>
          <a:p>
            <a:pPr marL="0" indent="0">
              <a:buNone/>
            </a:pPr>
            <a:r>
              <a:rPr lang="en-US" sz="1600" dirty="0" smtClean="0"/>
              <a:t>United </a:t>
            </a:r>
            <a:r>
              <a:rPr lang="en-US" sz="1600" dirty="0"/>
              <a:t>States,USA,3067673.75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China,CHN,1952647.75 </a:t>
            </a:r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Congo, Dem. Rep.",1453773.75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Australia,AUS,1259397.5 </a:t>
            </a:r>
          </a:p>
          <a:p>
            <a:pPr marL="0" indent="0">
              <a:buNone/>
            </a:pPr>
            <a:r>
              <a:rPr lang="en-US" sz="1600" dirty="0" smtClean="0"/>
              <a:t>Indonesia,IDN,957938.75 </a:t>
            </a:r>
          </a:p>
          <a:p>
            <a:pPr marL="0" indent="0">
              <a:buNone/>
            </a:pPr>
            <a:r>
              <a:rPr lang="en-US" sz="1600" dirty="0" smtClean="0"/>
              <a:t>Peru,PER,751284.375 </a:t>
            </a:r>
          </a:p>
          <a:p>
            <a:pPr marL="0" indent="0">
              <a:buNone/>
            </a:pPr>
            <a:r>
              <a:rPr lang="en-US" sz="1600" dirty="0" smtClean="0"/>
              <a:t>India,IND,684819.375</a:t>
            </a:r>
            <a:endParaRPr lang="en-US" sz="1600" dirty="0"/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Exports of goods and services (% of GDP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GDP data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world_export_filter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'NE.EXP.GNFS.ZS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world_export_data1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world_export_filter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exportTuple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Domain 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Social Sector</a:t>
            </a:r>
          </a:p>
          <a:p>
            <a:pPr>
              <a:buNone/>
            </a:pP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Technology Used: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PigLatin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on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Hadoop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Cluster</a:t>
            </a:r>
          </a:p>
          <a:p>
            <a:pPr>
              <a:buNone/>
            </a:pP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Dataset: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http://databank.worldbank.org/data/reports.aspx?Code=IND&amp;id=556d8fa6&amp;report_name=Popular_countries&amp;populartype=country&amp;ispopular=y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dataset is World Bank’s compilation of internationally comparable statistics about global development and the quality of people’s lives. It contains data about Agriculture &amp; Rural Development, Aid Effectiveness, Climate Change, Economy &amp; Growth, Education, Energy &amp; Mining, Environment, External Debt, Financial Sector, Gender, Health, Infrastructure, Labor &amp; Social Protection, Poverty, Private Sector, Public Sector, Science &amp; Technology, Social Development, Trade, Urban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average GDP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each country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world_export_avg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world_export_data1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exportTuple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export_avg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 find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 10</a:t>
            </a:r>
          </a:p>
          <a:p>
            <a:pPr marL="0" indent="0">
              <a:buNone/>
            </a:pPr>
            <a:r>
              <a:rPr lang="en-US" sz="2000" dirty="0" err="1" smtClean="0"/>
              <a:t>world_forest_area_avg_ignorezero</a:t>
            </a:r>
            <a:r>
              <a:rPr lang="en-US" sz="2000" dirty="0" smtClean="0"/>
              <a:t> </a:t>
            </a:r>
            <a:r>
              <a:rPr lang="en-US" sz="2000" dirty="0"/>
              <a:t>= FILTER </a:t>
            </a:r>
            <a:r>
              <a:rPr lang="en-US" sz="2000" dirty="0" err="1"/>
              <a:t>world_export_avg</a:t>
            </a:r>
            <a:r>
              <a:rPr lang="en-US" sz="2000" dirty="0"/>
              <a:t> BY </a:t>
            </a:r>
            <a:r>
              <a:rPr lang="en-US" sz="2000" dirty="0" err="1"/>
              <a:t>export_avg</a:t>
            </a:r>
            <a:r>
              <a:rPr lang="en-US" sz="2000" dirty="0"/>
              <a:t> != 0.0;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world_export_avg_DESC</a:t>
            </a:r>
            <a:r>
              <a:rPr lang="en-US" sz="2000" dirty="0" smtClean="0"/>
              <a:t> </a:t>
            </a:r>
            <a:r>
              <a:rPr lang="en-US" sz="2000" dirty="0"/>
              <a:t>= ORDER </a:t>
            </a:r>
            <a:r>
              <a:rPr lang="en-US" sz="2000" dirty="0" err="1"/>
              <a:t>world_export_avg</a:t>
            </a:r>
            <a:r>
              <a:rPr lang="en-US" sz="2000" dirty="0"/>
              <a:t> BY </a:t>
            </a:r>
            <a:r>
              <a:rPr lang="en-US" sz="2000" dirty="0" err="1"/>
              <a:t>export_avg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world_export_top_10 </a:t>
            </a:r>
            <a:r>
              <a:rPr lang="en-US" sz="2000" dirty="0"/>
              <a:t>= LIMIT </a:t>
            </a:r>
            <a:r>
              <a:rPr lang="en-US" sz="2000" dirty="0" err="1"/>
              <a:t>world_export_avg_DESC</a:t>
            </a:r>
            <a:r>
              <a:rPr lang="en-US" sz="2000" dirty="0"/>
              <a:t> 10;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/>
              <a:t>Singapore,SGP,202.5899555018973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Virgin </a:t>
            </a:r>
            <a:r>
              <a:rPr lang="en-US" sz="1600" dirty="0"/>
              <a:t>Islands (U.S.),VIR,186.98255068359109 Luxembourg,LUX,172.6460534060307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Hong Kong SAR, China",168.04722279094517 Malta,MLT,133.27739775943655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Malaysia,MYS,97.15711648590398 </a:t>
            </a:r>
          </a:p>
          <a:p>
            <a:pPr marL="0" indent="0">
              <a:buNone/>
            </a:pPr>
            <a:r>
              <a:rPr lang="en-US" sz="1600" dirty="0" smtClean="0"/>
              <a:t>Ireland,IRL,94.6991507827446 </a:t>
            </a:r>
          </a:p>
          <a:p>
            <a:pPr marL="0" indent="0">
              <a:buNone/>
            </a:pPr>
            <a:r>
              <a:rPr lang="en-US" sz="1600" dirty="0" smtClean="0"/>
              <a:t>Equatorial </a:t>
            </a:r>
            <a:r>
              <a:rPr lang="en-US" sz="1600" dirty="0"/>
              <a:t>Guinea,GNQ,90.2705706726548 Bahrain,BHR,83.08175595559393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Seychelles,SYC,82.10153501972682</a:t>
            </a:r>
            <a:endParaRPr lang="en-US" sz="1600" dirty="0"/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10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 goods and services (% of GDP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STEP-1: Filter dataset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GDP data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world_import_filter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FILTER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world_dev_data_route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SeriesCode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== 'NE.IMP.GNFS.ZS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STEP-2: convert Yr2000-2015 data to a TUPLE for passing to UDF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world_import_data1 = FOREACH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world_import_filter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CountryName,CountryCode,TOTUPLE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(Yr2000,Yr2001,Yr2002,Yr2003,Yr2004,Yr2005,Yr2006,Yr2007,Yr2008,Yr2009,Yr2010,Yr2011,Yr2012,Yr2013,Yr2014,Yr2015)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importTuple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STEP-4: Calculate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average GDP 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each country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world_import_avg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= FOREACH world_import_data1 GENERATE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CountryName,CountryCode,sb_world_stat_udf.tuple_average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importTuple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import_avg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STEP-5: filter data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 find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top 10</a:t>
            </a:r>
          </a:p>
          <a:p>
            <a:pPr marL="0" indent="0">
              <a:buNone/>
            </a:pPr>
            <a:r>
              <a:rPr lang="en-US" sz="2000" dirty="0" err="1" smtClean="0"/>
              <a:t>world_import_avg_ignorezero</a:t>
            </a:r>
            <a:r>
              <a:rPr lang="en-US" sz="2000" dirty="0" smtClean="0"/>
              <a:t> </a:t>
            </a:r>
            <a:r>
              <a:rPr lang="en-US" sz="2000" dirty="0"/>
              <a:t>= FILTER </a:t>
            </a:r>
            <a:r>
              <a:rPr lang="en-US" sz="2000" dirty="0" err="1"/>
              <a:t>world_import_avg</a:t>
            </a:r>
            <a:r>
              <a:rPr lang="en-US" sz="2000" dirty="0"/>
              <a:t> BY </a:t>
            </a:r>
            <a:r>
              <a:rPr lang="en-US" sz="2000" dirty="0" err="1"/>
              <a:t>import_avg</a:t>
            </a:r>
            <a:r>
              <a:rPr lang="en-US" sz="2000" dirty="0"/>
              <a:t> != 0.0;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world_import_avg_DESC</a:t>
            </a:r>
            <a:r>
              <a:rPr lang="en-US" sz="2000" dirty="0" smtClean="0"/>
              <a:t> </a:t>
            </a:r>
            <a:r>
              <a:rPr lang="en-US" sz="2000" dirty="0"/>
              <a:t>= ORDER </a:t>
            </a:r>
            <a:r>
              <a:rPr lang="en-US" sz="2000" dirty="0" err="1"/>
              <a:t>world_import_avg_ignorezero</a:t>
            </a:r>
            <a:r>
              <a:rPr lang="en-US" sz="2000" dirty="0"/>
              <a:t> BY </a:t>
            </a:r>
            <a:r>
              <a:rPr lang="en-US" sz="2000" dirty="0" err="1"/>
              <a:t>import_avg</a:t>
            </a:r>
            <a:r>
              <a:rPr lang="en-US" sz="2000" dirty="0"/>
              <a:t> DESC;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world_import_top_10 </a:t>
            </a:r>
            <a:r>
              <a:rPr lang="en-US" sz="2000" dirty="0"/>
              <a:t>= LIMIT </a:t>
            </a:r>
            <a:r>
              <a:rPr lang="en-US" sz="2000" dirty="0" err="1"/>
              <a:t>world_import_avg_DESC</a:t>
            </a:r>
            <a:r>
              <a:rPr lang="en-US" sz="2000" dirty="0"/>
              <a:t> 10;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/>
              <a:t>Singapore,SGP,178.59526536909112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Virgin </a:t>
            </a:r>
            <a:r>
              <a:rPr lang="en-US" sz="1600" dirty="0"/>
              <a:t>Islands (U.S.),VIR,178.45909708540628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Hong Kong SAR, China",161.87068655413404 Luxembourg,LUX,143.04374643717293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Malta,MLT,132.0570711388117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Timor-Leste,TLS,122.91155938555717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Liberia,LBR,114.35974092374518 </a:t>
            </a:r>
          </a:p>
          <a:p>
            <a:pPr marL="0" indent="0">
              <a:buNone/>
            </a:pPr>
            <a:r>
              <a:rPr lang="en-US" sz="1600" dirty="0" smtClean="0"/>
              <a:t>American </a:t>
            </a:r>
            <a:r>
              <a:rPr lang="en-US" sz="1600" dirty="0"/>
              <a:t>Samoa,ASM,94.29319626376716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Kiribati,KIR,93.91439548926778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Seychelles,SYC,92.52583230164431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Improved sanitation facilities (% of population with access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5.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world_sanitation_access_per_ASC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 ORDER world_sanitation_access_percent_ignore0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growth_percent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world_sanitation_access_least_5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world_sanitation_access_per_ASC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Energy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world_energy_use_avg_ASC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ORDER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world_energy_use_avg_ignorezero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energy_use_avg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world_energy_use_least_5 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world_energy_use_avg_ASC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CO2 emissions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world_CO2_emission_avg_ASC = ORDER world_CO2_emission_avg_ignorezero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emission_avg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world_CO2_emission_least_5 = LIMIT world_CO2_emission_avg_ASC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Dataset Description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Series Name			2006 [YR2006]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Series Code			2007 [YR2007]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Country Name			2008 [YR2008]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Country Code			2009 [YR2009]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2000 [YR2000]			2010 [YR2010]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2001 [YR2001]			2011 [YR2011]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2002 [YR2002]			2012 [YR2012]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2003 [YR2003]			2013 [YR2013]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2004 [YR2004]			2014 [YR2014]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2005 [YR2005]			2015 [YR2015]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Improved water source (% of population with access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world_water_src_per_ASC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ORDER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world_water_src_percent_ignorezero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src_growth_percent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world_water_src_improv_least_5 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world_water_src_per_ASC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Forest area (sq. km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world_forest_area_avg_ASC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ORDER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world_forest_area_avg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forest_area_avg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world_forest_area_least_5 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world_forest_area_avg_ASC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Least 5 Exports of goods and services (% of GDP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world_export_avg_ASC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ORDER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world_forest_area_avg_ignorezero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export_avg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world_export_least_5 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world_export_avg_ASC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5;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Least 5 Imports of goods and services (% of GDP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Process is same as trying to determine Highest 10.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following steps are added to determine the least 5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world_import_avg_ASC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ORDER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world_import_avg_ignorezero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import_avg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ASC;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world_import_least_10 = LIMIT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world_import_avg_ASC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  <a:cs typeface="Arial" pitchFamily="34" charset="0"/>
              </a:rPr>
              <a:t>Errors Encountered</a:t>
            </a:r>
            <a:endParaRPr lang="en-US" sz="28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INSERT OVERWRITE TABLE amazon_sample_table1 &gt; SELECT CAST(Id as INT),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ProductId,UserId,CAST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INT),CAST(Score AS INT),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FROM_UNIXTIME(Time) FROM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amazon_sample_table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FAILED: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[Error 10014]: Line 2:129 Wrong arguments 'Time':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No matching method for class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org.apache.hadoop.hive.ql.udf.UDFFromUnixTime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with (string).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Possible choices: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Incorrect arguments were passed to FROM_UNIXTIME function. </a:t>
            </a: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SELECT Time, count(*) as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daily_rep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FROM amazon_sample_table1 GROUP BY YEAR(Time);FAILED: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[Error 10025]: Line 1:7 Expression not in GROUP BY key 'Time'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the group by should have all the fields selected in a Query.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Technical Architecture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am trying to use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PigLatin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handle the “data exploration ideas” mentioned in the case-study.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There are 2 scenarios to be addressed,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a)  Average growth rate. Example, Top 10 Improved sanitation facilities, Improved water source.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Formula taken from the following link,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https://www.wikihow.com/Calculate-Growth-Rate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b)  Average rate. Example, Top 10 Energy use, Top 10 CO2 emissions.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have used PIG UDF to calculate Average growth rate and Average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ttyImages-185002046-5772f4153df78cb62ce1ad6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5781" y="1600200"/>
            <a:ext cx="7310438" cy="48736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UDFs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rPr>
              <a:t>UDF to calculate Average.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209800"/>
          <a:ext cx="66294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9400"/>
              </a:tblGrid>
              <a:tr h="396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 (contd..)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rPr>
              <a:t>UDF to calculate Average Growth.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209800"/>
          <a:ext cx="54864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0"/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5410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 (contd..)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76400"/>
          <a:ext cx="6934200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4200"/>
              </a:tblGrid>
              <a:tr h="480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485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Register PIG UDF and Load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STEP-1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Make UDF accessible to Grunt Shell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'./world_dev_stat.py' using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jython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sb_world_stat_udf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u="sng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STEP-2 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Load Dataset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world_dev_data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LOAD'World_Development_Stat_Data.csv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USING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(',') AS 	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SeriesName:chararray,SeriesCode:chararray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CountryName:chararray,CountryCode:chararray,YR2000:double,YR2001:double,YR2002:double,YR2003:double,YR2004:double,YR2005:double,YR2006:double,YR2007:double,YR2008:double,YR2009:double,YR2010:double,YR2011:double,YR2012:double,YR2013:double,YR2014:double,YR2015:double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TechM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669</TotalTime>
  <Words>1705</Words>
  <Application>Microsoft Office PowerPoint</Application>
  <PresentationFormat>On-screen Show (4:3)</PresentationFormat>
  <Paragraphs>508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World Development Indicator</vt:lpstr>
      <vt:lpstr>Project Done By</vt:lpstr>
      <vt:lpstr>Project Introduction</vt:lpstr>
      <vt:lpstr>Dataset Description</vt:lpstr>
      <vt:lpstr>Technical Architecture</vt:lpstr>
      <vt:lpstr>PIG UDFs</vt:lpstr>
      <vt:lpstr>PIG UDF (contd..)</vt:lpstr>
      <vt:lpstr>PIG UDF (contd..)</vt:lpstr>
      <vt:lpstr>Register PIG UDF and Load dataset</vt:lpstr>
      <vt:lpstr>Register PIG UDF and Load dataset</vt:lpstr>
      <vt:lpstr>Business Questions Answered </vt:lpstr>
      <vt:lpstr>Business Questions Answered </vt:lpstr>
      <vt:lpstr>Business Questions Answered 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Errors Encountered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Shubhro</dc:creator>
  <cp:lastModifiedBy>Shubhro Banerjee</cp:lastModifiedBy>
  <cp:revision>98</cp:revision>
  <dcterms:created xsi:type="dcterms:W3CDTF">2018-01-06T07:00:44Z</dcterms:created>
  <dcterms:modified xsi:type="dcterms:W3CDTF">2018-01-07T16:26:00Z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ATT\sb0033352</vt:lpwstr>
  </property>
  <property fmtid="{D5CDD505-2E9C-101B-9397-08002B2CF9AE}" pid="4" name="DLPManualFileClassificationLastModificationDate">
    <vt:lpwstr>1515339086</vt:lpwstr>
  </property>
  <property fmtid="{D5CDD505-2E9C-101B-9397-08002B2CF9AE}" pid="5" name="DLPManualFileClassificationVersion">
    <vt:lpwstr>10.0.100.37</vt:lpwstr>
  </property>
  <property fmtid="{D5CDD505-2E9C-101B-9397-08002B2CF9AE}" pid="6" name="Data_Classification">
    <vt:lpwstr>TechM Public</vt:lpwstr>
  </property>
</Properties>
</file>