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88" autoAdjust="0"/>
  </p:normalViewPr>
  <p:slideViewPr>
    <p:cSldViewPr>
      <p:cViewPr>
        <p:scale>
          <a:sx n="50" d="100"/>
          <a:sy n="50" d="100"/>
        </p:scale>
        <p:origin x="-1267"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926B9CC-8DF7-433C-BD5A-233AE4379C00}" type="datetimeFigureOut">
              <a:rPr lang="en-US" smtClean="0"/>
              <a:t>1/6/2018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10D52DA-34D0-4139-BF99-ACAF6712546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26B9CC-8DF7-433C-BD5A-233AE4379C00}" type="datetimeFigureOut">
              <a:rPr lang="en-US" smtClean="0"/>
              <a:t>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D52DA-34D0-4139-BF99-ACAF671254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26B9CC-8DF7-433C-BD5A-233AE4379C00}" type="datetimeFigureOut">
              <a:rPr lang="en-US" smtClean="0"/>
              <a:t>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D52DA-34D0-4139-BF99-ACAF671254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926B9CC-8DF7-433C-BD5A-233AE4379C00}" type="datetimeFigureOut">
              <a:rPr lang="en-US" smtClean="0"/>
              <a:t>1/6/2018</a:t>
            </a:fld>
            <a:endParaRPr lang="en-US"/>
          </a:p>
        </p:txBody>
      </p:sp>
      <p:sp>
        <p:nvSpPr>
          <p:cNvPr id="9" name="Slide Number Placeholder 8"/>
          <p:cNvSpPr>
            <a:spLocks noGrp="1"/>
          </p:cNvSpPr>
          <p:nvPr>
            <p:ph type="sldNum" sz="quarter" idx="15"/>
          </p:nvPr>
        </p:nvSpPr>
        <p:spPr/>
        <p:txBody>
          <a:bodyPr rtlCol="0"/>
          <a:lstStyle/>
          <a:p>
            <a:fld id="{C10D52DA-34D0-4139-BF99-ACAF6712546A}"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926B9CC-8DF7-433C-BD5A-233AE4379C00}" type="datetimeFigureOut">
              <a:rPr lang="en-US" smtClean="0"/>
              <a:t>1/6/2018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10D52DA-34D0-4139-BF99-ACAF6712546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926B9CC-8DF7-433C-BD5A-233AE4379C00}" type="datetimeFigureOut">
              <a:rPr lang="en-US" smtClean="0"/>
              <a:t>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0D52DA-34D0-4139-BF99-ACAF6712546A}"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926B9CC-8DF7-433C-BD5A-233AE4379C00}" type="datetimeFigureOut">
              <a:rPr lang="en-US" smtClean="0"/>
              <a:t>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0D52DA-34D0-4139-BF99-ACAF6712546A}"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926B9CC-8DF7-433C-BD5A-233AE4379C00}" type="datetimeFigureOut">
              <a:rPr lang="en-US" smtClean="0"/>
              <a:t>1/6/2018</a:t>
            </a:fld>
            <a:endParaRPr lang="en-US"/>
          </a:p>
        </p:txBody>
      </p:sp>
      <p:sp>
        <p:nvSpPr>
          <p:cNvPr id="7" name="Slide Number Placeholder 6"/>
          <p:cNvSpPr>
            <a:spLocks noGrp="1"/>
          </p:cNvSpPr>
          <p:nvPr>
            <p:ph type="sldNum" sz="quarter" idx="11"/>
          </p:nvPr>
        </p:nvSpPr>
        <p:spPr/>
        <p:txBody>
          <a:bodyPr rtlCol="0"/>
          <a:lstStyle/>
          <a:p>
            <a:fld id="{C10D52DA-34D0-4139-BF99-ACAF6712546A}"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26B9CC-8DF7-433C-BD5A-233AE4379C00}" type="datetimeFigureOut">
              <a:rPr lang="en-US" smtClean="0"/>
              <a:t>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0D52DA-34D0-4139-BF99-ACAF671254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926B9CC-8DF7-433C-BD5A-233AE4379C00}" type="datetimeFigureOut">
              <a:rPr lang="en-US" smtClean="0"/>
              <a:t>1/6/2018</a:t>
            </a:fld>
            <a:endParaRPr lang="en-US"/>
          </a:p>
        </p:txBody>
      </p:sp>
      <p:sp>
        <p:nvSpPr>
          <p:cNvPr id="22" name="Slide Number Placeholder 21"/>
          <p:cNvSpPr>
            <a:spLocks noGrp="1"/>
          </p:cNvSpPr>
          <p:nvPr>
            <p:ph type="sldNum" sz="quarter" idx="15"/>
          </p:nvPr>
        </p:nvSpPr>
        <p:spPr/>
        <p:txBody>
          <a:bodyPr rtlCol="0"/>
          <a:lstStyle/>
          <a:p>
            <a:fld id="{C10D52DA-34D0-4139-BF99-ACAF6712546A}"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926B9CC-8DF7-433C-BD5A-233AE4379C00}" type="datetimeFigureOut">
              <a:rPr lang="en-US" smtClean="0"/>
              <a:t>1/6/2018</a:t>
            </a:fld>
            <a:endParaRPr lang="en-US"/>
          </a:p>
        </p:txBody>
      </p:sp>
      <p:sp>
        <p:nvSpPr>
          <p:cNvPr id="18" name="Slide Number Placeholder 17"/>
          <p:cNvSpPr>
            <a:spLocks noGrp="1"/>
          </p:cNvSpPr>
          <p:nvPr>
            <p:ph type="sldNum" sz="quarter" idx="11"/>
          </p:nvPr>
        </p:nvSpPr>
        <p:spPr/>
        <p:txBody>
          <a:bodyPr rtlCol="0"/>
          <a:lstStyle/>
          <a:p>
            <a:fld id="{C10D52DA-34D0-4139-BF99-ACAF6712546A}"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926B9CC-8DF7-433C-BD5A-233AE4379C00}" type="datetimeFigureOut">
              <a:rPr lang="en-US" smtClean="0"/>
              <a:t>1/6/2018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10D52DA-34D0-4139-BF99-ACAF6712546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Black" pitchFamily="34" charset="0"/>
              </a:rPr>
              <a:t>Analyzing customer churn using </a:t>
            </a:r>
            <a:r>
              <a:rPr lang="en-US" dirty="0" err="1">
                <a:latin typeface="Arial Black" pitchFamily="34" charset="0"/>
              </a:rPr>
              <a:t>telco</a:t>
            </a:r>
            <a:r>
              <a:rPr lang="en-US" dirty="0">
                <a:latin typeface="Arial Black" pitchFamily="34" charset="0"/>
              </a:rPr>
              <a:t> dataset</a:t>
            </a:r>
          </a:p>
        </p:txBody>
      </p:sp>
      <p:sp>
        <p:nvSpPr>
          <p:cNvPr id="3" name="Subtitle 2"/>
          <p:cNvSpPr>
            <a:spLocks noGrp="1"/>
          </p:cNvSpPr>
          <p:nvPr>
            <p:ph type="subTitle" idx="1"/>
          </p:nvPr>
        </p:nvSpPr>
        <p:spPr/>
        <p:txBody>
          <a:bodyPr/>
          <a:lstStyle/>
          <a:p>
            <a:endParaRPr lang="en-US" dirty="0" smtClean="0"/>
          </a:p>
          <a:p>
            <a:endParaRPr lang="en-US" dirty="0" smtClean="0"/>
          </a:p>
          <a:p>
            <a:r>
              <a:rPr lang="en-US" dirty="0" smtClean="0">
                <a:latin typeface="Arial" pitchFamily="34" charset="0"/>
                <a:cs typeface="Arial" pitchFamily="34" charset="0"/>
              </a:rPr>
              <a:t>Big Data Foundation Track for </a:t>
            </a:r>
            <a:r>
              <a:rPr lang="en-US" dirty="0" err="1" smtClean="0">
                <a:latin typeface="Arial" pitchFamily="34" charset="0"/>
                <a:cs typeface="Arial" pitchFamily="34" charset="0"/>
              </a:rPr>
              <a:t>UPx</a:t>
            </a:r>
            <a:endParaRPr lang="en-US"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ial Black" pitchFamily="34" charset="0"/>
              </a:rPr>
              <a:t>Business Questions Answered (contd.)</a:t>
            </a:r>
            <a:endParaRPr lang="en-US" sz="2800" dirty="0"/>
          </a:p>
        </p:txBody>
      </p:sp>
      <p:sp>
        <p:nvSpPr>
          <p:cNvPr id="3" name="Content Placeholder 2"/>
          <p:cNvSpPr>
            <a:spLocks noGrp="1"/>
          </p:cNvSpPr>
          <p:nvPr>
            <p:ph sz="quarter" idx="1"/>
          </p:nvPr>
        </p:nvSpPr>
        <p:spPr/>
        <p:txBody>
          <a:bodyPr>
            <a:normAutofit fontScale="85000" lnSpcReduction="20000"/>
          </a:bodyPr>
          <a:lstStyle/>
          <a:p>
            <a:pPr>
              <a:buFont typeface="Wingdings" pitchFamily="2" charset="2"/>
              <a:buChar char="v"/>
            </a:pPr>
            <a:r>
              <a:rPr lang="en-US" sz="2900" dirty="0" smtClean="0">
                <a:solidFill>
                  <a:schemeClr val="tx1">
                    <a:lumMod val="75000"/>
                    <a:lumOff val="25000"/>
                  </a:schemeClr>
                </a:solidFill>
                <a:latin typeface="Arial" pitchFamily="34" charset="0"/>
                <a:cs typeface="Arial" pitchFamily="34" charset="0"/>
              </a:rPr>
              <a:t>If the customer is not having any internet connection then what is the minimum bill that the customer has paid</a:t>
            </a:r>
            <a:r>
              <a:rPr lang="en-US" sz="2900" dirty="0" smtClean="0">
                <a:solidFill>
                  <a:schemeClr val="tx1">
                    <a:lumMod val="75000"/>
                    <a:lumOff val="25000"/>
                  </a:schemeClr>
                </a:solidFill>
                <a:latin typeface="Arial" pitchFamily="34" charset="0"/>
                <a:cs typeface="Arial" pitchFamily="34" charset="0"/>
              </a:rPr>
              <a:t>.</a:t>
            </a:r>
          </a:p>
          <a:p>
            <a:pPr>
              <a:buNone/>
            </a:pPr>
            <a:endParaRPr lang="en-US" dirty="0" smtClean="0">
              <a:solidFill>
                <a:schemeClr val="tx1">
                  <a:lumMod val="75000"/>
                  <a:lumOff val="25000"/>
                </a:schemeClr>
              </a:solidFill>
            </a:endParaRPr>
          </a:p>
          <a:p>
            <a:pPr>
              <a:buNone/>
            </a:pPr>
            <a:r>
              <a:rPr lang="en-US" sz="1900" b="1" u="sng" dirty="0" smtClean="0">
                <a:solidFill>
                  <a:schemeClr val="tx1">
                    <a:lumMod val="75000"/>
                    <a:lumOff val="25000"/>
                  </a:schemeClr>
                </a:solidFill>
                <a:latin typeface="Arial" pitchFamily="34" charset="0"/>
                <a:cs typeface="Arial" pitchFamily="34" charset="0"/>
              </a:rPr>
              <a:t>STEP-1:</a:t>
            </a:r>
            <a:r>
              <a:rPr lang="en-US" sz="1900" dirty="0" smtClean="0">
                <a:solidFill>
                  <a:schemeClr val="tx1">
                    <a:lumMod val="75000"/>
                    <a:lumOff val="25000"/>
                  </a:schemeClr>
                </a:solidFill>
                <a:latin typeface="Arial" pitchFamily="34" charset="0"/>
                <a:cs typeface="Arial" pitchFamily="34" charset="0"/>
              </a:rPr>
              <a:t>  Filter data loaded by </a:t>
            </a:r>
            <a:r>
              <a:rPr lang="en-US" sz="1900" dirty="0" err="1" smtClean="0">
                <a:solidFill>
                  <a:schemeClr val="tx1">
                    <a:lumMod val="75000"/>
                    <a:lumOff val="25000"/>
                  </a:schemeClr>
                </a:solidFill>
                <a:latin typeface="Arial" pitchFamily="34" charset="0"/>
                <a:cs typeface="Arial" pitchFamily="34" charset="0"/>
              </a:rPr>
              <a:t>InternetService</a:t>
            </a:r>
            <a:r>
              <a:rPr lang="en-US" sz="1900" dirty="0" smtClean="0">
                <a:solidFill>
                  <a:schemeClr val="tx1">
                    <a:lumMod val="75000"/>
                    <a:lumOff val="25000"/>
                  </a:schemeClr>
                </a:solidFill>
                <a:latin typeface="Arial" pitchFamily="34" charset="0"/>
                <a:cs typeface="Arial" pitchFamily="34" charset="0"/>
              </a:rPr>
              <a:t> == 'No'</a:t>
            </a:r>
          </a:p>
          <a:p>
            <a:pPr>
              <a:buNone/>
            </a:pPr>
            <a:r>
              <a:rPr lang="en-US" sz="1900" dirty="0" smtClean="0">
                <a:solidFill>
                  <a:schemeClr val="tx1">
                    <a:lumMod val="75000"/>
                    <a:lumOff val="25000"/>
                  </a:schemeClr>
                </a:solidFill>
                <a:latin typeface="Arial" pitchFamily="34" charset="0"/>
                <a:cs typeface="Arial" pitchFamily="34" charset="0"/>
              </a:rPr>
              <a:t>                </a:t>
            </a:r>
            <a:r>
              <a:rPr lang="en-US" sz="1900" dirty="0" err="1" smtClean="0">
                <a:solidFill>
                  <a:schemeClr val="tx1">
                    <a:lumMod val="75000"/>
                    <a:lumOff val="25000"/>
                  </a:schemeClr>
                </a:solidFill>
                <a:latin typeface="Arial" pitchFamily="34" charset="0"/>
                <a:cs typeface="Arial" pitchFamily="34" charset="0"/>
              </a:rPr>
              <a:t>telco_cust_no_internet</a:t>
            </a:r>
            <a:r>
              <a:rPr lang="en-US" sz="1900" dirty="0" smtClean="0">
                <a:solidFill>
                  <a:schemeClr val="tx1">
                    <a:lumMod val="75000"/>
                    <a:lumOff val="25000"/>
                  </a:schemeClr>
                </a:solidFill>
                <a:latin typeface="Arial" pitchFamily="34" charset="0"/>
                <a:cs typeface="Arial" pitchFamily="34" charset="0"/>
              </a:rPr>
              <a:t> = FILTER </a:t>
            </a:r>
            <a:r>
              <a:rPr lang="en-US" sz="1900" dirty="0" err="1" smtClean="0">
                <a:solidFill>
                  <a:schemeClr val="tx1">
                    <a:lumMod val="75000"/>
                    <a:lumOff val="25000"/>
                  </a:schemeClr>
                </a:solidFill>
                <a:latin typeface="Arial" pitchFamily="34" charset="0"/>
                <a:cs typeface="Arial" pitchFamily="34" charset="0"/>
              </a:rPr>
              <a:t>telco_churn_data</a:t>
            </a:r>
            <a:r>
              <a:rPr lang="en-US" sz="1900" dirty="0" smtClean="0">
                <a:solidFill>
                  <a:schemeClr val="tx1">
                    <a:lumMod val="75000"/>
                    <a:lumOff val="25000"/>
                  </a:schemeClr>
                </a:solidFill>
                <a:latin typeface="Arial" pitchFamily="34" charset="0"/>
                <a:cs typeface="Arial" pitchFamily="34" charset="0"/>
              </a:rPr>
              <a:t> BY </a:t>
            </a:r>
            <a:endParaRPr lang="en-US" sz="1900" dirty="0" smtClean="0">
              <a:solidFill>
                <a:schemeClr val="tx1">
                  <a:lumMod val="75000"/>
                  <a:lumOff val="25000"/>
                </a:schemeClr>
              </a:solidFill>
              <a:latin typeface="Arial" pitchFamily="34" charset="0"/>
              <a:cs typeface="Arial" pitchFamily="34" charset="0"/>
            </a:endParaRPr>
          </a:p>
          <a:p>
            <a:pPr>
              <a:buNone/>
            </a:pPr>
            <a:r>
              <a:rPr lang="en-US" sz="1900" dirty="0" smtClean="0">
                <a:solidFill>
                  <a:schemeClr val="tx1">
                    <a:lumMod val="75000"/>
                    <a:lumOff val="25000"/>
                  </a:schemeClr>
                </a:solidFill>
                <a:latin typeface="Arial" pitchFamily="34" charset="0"/>
                <a:cs typeface="Arial" pitchFamily="34" charset="0"/>
              </a:rPr>
              <a:t> </a:t>
            </a:r>
            <a:r>
              <a:rPr lang="en-US" sz="1900" dirty="0" smtClean="0">
                <a:solidFill>
                  <a:schemeClr val="tx1">
                    <a:lumMod val="75000"/>
                    <a:lumOff val="25000"/>
                  </a:schemeClr>
                </a:solidFill>
                <a:latin typeface="Arial" pitchFamily="34" charset="0"/>
                <a:cs typeface="Arial" pitchFamily="34" charset="0"/>
              </a:rPr>
              <a:t>               </a:t>
            </a:r>
            <a:r>
              <a:rPr lang="en-US" sz="1900" dirty="0" err="1" smtClean="0">
                <a:solidFill>
                  <a:schemeClr val="tx1">
                    <a:lumMod val="75000"/>
                    <a:lumOff val="25000"/>
                  </a:schemeClr>
                </a:solidFill>
                <a:latin typeface="Arial" pitchFamily="34" charset="0"/>
                <a:cs typeface="Arial" pitchFamily="34" charset="0"/>
              </a:rPr>
              <a:t>InternetService</a:t>
            </a:r>
            <a:r>
              <a:rPr lang="en-US" sz="1900" dirty="0" smtClean="0">
                <a:solidFill>
                  <a:schemeClr val="tx1">
                    <a:lumMod val="75000"/>
                    <a:lumOff val="25000"/>
                  </a:schemeClr>
                </a:solidFill>
                <a:latin typeface="Arial" pitchFamily="34" charset="0"/>
                <a:cs typeface="Arial" pitchFamily="34" charset="0"/>
              </a:rPr>
              <a:t> </a:t>
            </a:r>
            <a:r>
              <a:rPr lang="en-US" sz="1900" dirty="0" smtClean="0">
                <a:solidFill>
                  <a:schemeClr val="tx1">
                    <a:lumMod val="75000"/>
                    <a:lumOff val="25000"/>
                  </a:schemeClr>
                </a:solidFill>
                <a:latin typeface="Arial" pitchFamily="34" charset="0"/>
                <a:cs typeface="Arial" pitchFamily="34" charset="0"/>
              </a:rPr>
              <a:t>== 'No';</a:t>
            </a:r>
          </a:p>
          <a:p>
            <a:pPr>
              <a:buNone/>
            </a:pPr>
            <a:endParaRPr lang="en-US" sz="1900" dirty="0" smtClean="0">
              <a:solidFill>
                <a:schemeClr val="tx1">
                  <a:lumMod val="75000"/>
                  <a:lumOff val="25000"/>
                </a:schemeClr>
              </a:solidFill>
              <a:latin typeface="Arial" pitchFamily="34" charset="0"/>
              <a:cs typeface="Arial" pitchFamily="34" charset="0"/>
            </a:endParaRPr>
          </a:p>
          <a:p>
            <a:pPr>
              <a:buNone/>
            </a:pPr>
            <a:r>
              <a:rPr lang="en-US" sz="1900" b="1" u="sng" dirty="0" smtClean="0">
                <a:solidFill>
                  <a:schemeClr val="tx1">
                    <a:lumMod val="75000"/>
                    <a:lumOff val="25000"/>
                  </a:schemeClr>
                </a:solidFill>
                <a:latin typeface="Arial" pitchFamily="34" charset="0"/>
                <a:cs typeface="Arial" pitchFamily="34" charset="0"/>
              </a:rPr>
              <a:t>STEP-2:</a:t>
            </a:r>
            <a:r>
              <a:rPr lang="en-US" sz="1900" dirty="0" smtClean="0">
                <a:solidFill>
                  <a:schemeClr val="tx1">
                    <a:lumMod val="75000"/>
                    <a:lumOff val="25000"/>
                  </a:schemeClr>
                </a:solidFill>
                <a:latin typeface="Arial" pitchFamily="34" charset="0"/>
                <a:cs typeface="Arial" pitchFamily="34" charset="0"/>
              </a:rPr>
              <a:t> Group </a:t>
            </a:r>
            <a:r>
              <a:rPr lang="en-US" sz="1900" dirty="0" smtClean="0">
                <a:solidFill>
                  <a:schemeClr val="tx1">
                    <a:lumMod val="75000"/>
                    <a:lumOff val="25000"/>
                  </a:schemeClr>
                </a:solidFill>
                <a:latin typeface="Arial" pitchFamily="34" charset="0"/>
                <a:cs typeface="Arial" pitchFamily="34" charset="0"/>
              </a:rPr>
              <a:t>all</a:t>
            </a:r>
            <a:endParaRPr lang="en-US" sz="1900" dirty="0" smtClean="0">
              <a:solidFill>
                <a:schemeClr val="tx1">
                  <a:lumMod val="75000"/>
                  <a:lumOff val="25000"/>
                </a:schemeClr>
              </a:solidFill>
              <a:latin typeface="Arial" pitchFamily="34" charset="0"/>
              <a:cs typeface="Arial" pitchFamily="34" charset="0"/>
            </a:endParaRPr>
          </a:p>
          <a:p>
            <a:pPr>
              <a:buNone/>
            </a:pPr>
            <a:r>
              <a:rPr lang="en-US" sz="1900" dirty="0" smtClean="0">
                <a:solidFill>
                  <a:schemeClr val="tx1">
                    <a:lumMod val="75000"/>
                    <a:lumOff val="25000"/>
                  </a:schemeClr>
                </a:solidFill>
                <a:latin typeface="Arial" pitchFamily="34" charset="0"/>
                <a:cs typeface="Arial" pitchFamily="34" charset="0"/>
              </a:rPr>
              <a:t>               </a:t>
            </a:r>
            <a:r>
              <a:rPr lang="en-US" sz="1900" dirty="0" err="1" smtClean="0">
                <a:solidFill>
                  <a:schemeClr val="tx1">
                    <a:lumMod val="75000"/>
                    <a:lumOff val="25000"/>
                  </a:schemeClr>
                </a:solidFill>
                <a:latin typeface="Arial" pitchFamily="34" charset="0"/>
                <a:cs typeface="Arial" pitchFamily="34" charset="0"/>
              </a:rPr>
              <a:t>telco_cust_no_internet_bill</a:t>
            </a:r>
            <a:r>
              <a:rPr lang="en-US" sz="1900" dirty="0" smtClean="0">
                <a:solidFill>
                  <a:schemeClr val="tx1">
                    <a:lumMod val="75000"/>
                    <a:lumOff val="25000"/>
                  </a:schemeClr>
                </a:solidFill>
                <a:latin typeface="Arial" pitchFamily="34" charset="0"/>
                <a:cs typeface="Arial" pitchFamily="34" charset="0"/>
              </a:rPr>
              <a:t> = GROUP </a:t>
            </a:r>
            <a:r>
              <a:rPr lang="en-US" sz="1900" dirty="0" smtClean="0">
                <a:solidFill>
                  <a:schemeClr val="tx1">
                    <a:lumMod val="75000"/>
                    <a:lumOff val="25000"/>
                  </a:schemeClr>
                </a:solidFill>
                <a:latin typeface="Arial" pitchFamily="34" charset="0"/>
                <a:cs typeface="Arial" pitchFamily="34" charset="0"/>
              </a:rPr>
              <a:t>	  	 	   </a:t>
            </a:r>
          </a:p>
          <a:p>
            <a:pPr>
              <a:buNone/>
            </a:pPr>
            <a:r>
              <a:rPr lang="en-US" sz="1900" dirty="0" smtClean="0">
                <a:solidFill>
                  <a:schemeClr val="tx1">
                    <a:lumMod val="75000"/>
                    <a:lumOff val="25000"/>
                  </a:schemeClr>
                </a:solidFill>
                <a:latin typeface="Arial" pitchFamily="34" charset="0"/>
                <a:cs typeface="Arial" pitchFamily="34" charset="0"/>
              </a:rPr>
              <a:t> </a:t>
            </a:r>
            <a:r>
              <a:rPr lang="en-US" sz="1900" dirty="0" smtClean="0">
                <a:solidFill>
                  <a:schemeClr val="tx1">
                    <a:lumMod val="75000"/>
                    <a:lumOff val="25000"/>
                  </a:schemeClr>
                </a:solidFill>
                <a:latin typeface="Arial" pitchFamily="34" charset="0"/>
                <a:cs typeface="Arial" pitchFamily="34" charset="0"/>
              </a:rPr>
              <a:t>              </a:t>
            </a:r>
            <a:r>
              <a:rPr lang="en-US" sz="1900" dirty="0" err="1" smtClean="0">
                <a:solidFill>
                  <a:schemeClr val="tx1">
                    <a:lumMod val="75000"/>
                    <a:lumOff val="25000"/>
                  </a:schemeClr>
                </a:solidFill>
                <a:latin typeface="Arial" pitchFamily="34" charset="0"/>
                <a:cs typeface="Arial" pitchFamily="34" charset="0"/>
              </a:rPr>
              <a:t>telco_cust_no_internet</a:t>
            </a:r>
            <a:r>
              <a:rPr lang="en-US" sz="1900" dirty="0" smtClean="0">
                <a:solidFill>
                  <a:schemeClr val="tx1">
                    <a:lumMod val="75000"/>
                    <a:lumOff val="25000"/>
                  </a:schemeClr>
                </a:solidFill>
                <a:latin typeface="Arial" pitchFamily="34" charset="0"/>
                <a:cs typeface="Arial" pitchFamily="34" charset="0"/>
              </a:rPr>
              <a:t> </a:t>
            </a:r>
            <a:r>
              <a:rPr lang="en-US" sz="1900" dirty="0" smtClean="0">
                <a:solidFill>
                  <a:schemeClr val="tx1">
                    <a:lumMod val="75000"/>
                    <a:lumOff val="25000"/>
                  </a:schemeClr>
                </a:solidFill>
                <a:latin typeface="Arial" pitchFamily="34" charset="0"/>
                <a:cs typeface="Arial" pitchFamily="34" charset="0"/>
              </a:rPr>
              <a:t>ALL</a:t>
            </a:r>
            <a:r>
              <a:rPr lang="en-US" sz="1900" dirty="0" smtClean="0">
                <a:solidFill>
                  <a:schemeClr val="tx1">
                    <a:lumMod val="75000"/>
                    <a:lumOff val="25000"/>
                  </a:schemeClr>
                </a:solidFill>
                <a:latin typeface="Arial" pitchFamily="34" charset="0"/>
                <a:cs typeface="Arial" pitchFamily="34" charset="0"/>
              </a:rPr>
              <a:t>;</a:t>
            </a:r>
          </a:p>
          <a:p>
            <a:pPr>
              <a:buNone/>
            </a:pPr>
            <a:endParaRPr lang="en-US" sz="1900" dirty="0" smtClean="0">
              <a:solidFill>
                <a:schemeClr val="tx1">
                  <a:lumMod val="75000"/>
                  <a:lumOff val="25000"/>
                </a:schemeClr>
              </a:solidFill>
              <a:latin typeface="Arial" pitchFamily="34" charset="0"/>
              <a:cs typeface="Arial" pitchFamily="34" charset="0"/>
            </a:endParaRPr>
          </a:p>
          <a:p>
            <a:pPr>
              <a:buNone/>
            </a:pPr>
            <a:r>
              <a:rPr lang="en-US" sz="1900" b="1" u="sng" dirty="0" smtClean="0">
                <a:solidFill>
                  <a:schemeClr val="tx1">
                    <a:lumMod val="75000"/>
                    <a:lumOff val="25000"/>
                  </a:schemeClr>
                </a:solidFill>
                <a:latin typeface="Arial" pitchFamily="34" charset="0"/>
                <a:cs typeface="Arial" pitchFamily="34" charset="0"/>
              </a:rPr>
              <a:t>STEP-3:</a:t>
            </a:r>
            <a:r>
              <a:rPr lang="en-US" sz="1900" dirty="0" smtClean="0">
                <a:solidFill>
                  <a:schemeClr val="tx1">
                    <a:lumMod val="75000"/>
                    <a:lumOff val="25000"/>
                  </a:schemeClr>
                </a:solidFill>
                <a:latin typeface="Arial" pitchFamily="34" charset="0"/>
                <a:cs typeface="Arial" pitchFamily="34" charset="0"/>
              </a:rPr>
              <a:t>  </a:t>
            </a:r>
            <a:r>
              <a:rPr lang="en-US" sz="1900" dirty="0" smtClean="0">
                <a:solidFill>
                  <a:schemeClr val="tx1">
                    <a:lumMod val="75000"/>
                    <a:lumOff val="25000"/>
                  </a:schemeClr>
                </a:solidFill>
                <a:latin typeface="Arial" pitchFamily="34" charset="0"/>
                <a:cs typeface="Arial" pitchFamily="34" charset="0"/>
              </a:rPr>
              <a:t>calculate the minimum bill generated</a:t>
            </a:r>
            <a:endParaRPr lang="en-US" sz="1900" dirty="0" smtClean="0">
              <a:solidFill>
                <a:schemeClr val="tx1">
                  <a:lumMod val="75000"/>
                  <a:lumOff val="25000"/>
                </a:schemeClr>
              </a:solidFill>
              <a:latin typeface="Arial" pitchFamily="34" charset="0"/>
              <a:cs typeface="Arial" pitchFamily="34" charset="0"/>
            </a:endParaRPr>
          </a:p>
          <a:p>
            <a:pPr>
              <a:buNone/>
            </a:pPr>
            <a:r>
              <a:rPr lang="en-US" sz="1900" dirty="0" smtClean="0">
                <a:solidFill>
                  <a:schemeClr val="tx1">
                    <a:lumMod val="75000"/>
                    <a:lumOff val="25000"/>
                  </a:schemeClr>
                </a:solidFill>
                <a:latin typeface="Arial" pitchFamily="34" charset="0"/>
                <a:cs typeface="Arial" pitchFamily="34" charset="0"/>
              </a:rPr>
              <a:t>               </a:t>
            </a:r>
            <a:r>
              <a:rPr lang="en-US" sz="1900" dirty="0" err="1" smtClean="0">
                <a:solidFill>
                  <a:schemeClr val="tx1">
                    <a:lumMod val="75000"/>
                    <a:lumOff val="25000"/>
                  </a:schemeClr>
                </a:solidFill>
                <a:latin typeface="Arial" pitchFamily="34" charset="0"/>
                <a:cs typeface="Arial" pitchFamily="34" charset="0"/>
              </a:rPr>
              <a:t>telco_cust_no_internet_min_bill</a:t>
            </a:r>
            <a:r>
              <a:rPr lang="en-US" sz="1900" dirty="0" smtClean="0">
                <a:solidFill>
                  <a:schemeClr val="tx1">
                    <a:lumMod val="75000"/>
                    <a:lumOff val="25000"/>
                  </a:schemeClr>
                </a:solidFill>
                <a:latin typeface="Arial" pitchFamily="34" charset="0"/>
                <a:cs typeface="Arial" pitchFamily="34" charset="0"/>
              </a:rPr>
              <a:t> = </a:t>
            </a:r>
            <a:endParaRPr lang="en-US" sz="1900" dirty="0" smtClean="0">
              <a:solidFill>
                <a:schemeClr val="tx1">
                  <a:lumMod val="75000"/>
                  <a:lumOff val="25000"/>
                </a:schemeClr>
              </a:solidFill>
              <a:latin typeface="Arial" pitchFamily="34" charset="0"/>
              <a:cs typeface="Arial" pitchFamily="34" charset="0"/>
            </a:endParaRPr>
          </a:p>
          <a:p>
            <a:pPr>
              <a:buNone/>
            </a:pPr>
            <a:r>
              <a:rPr lang="en-US" sz="1900" dirty="0" smtClean="0">
                <a:solidFill>
                  <a:schemeClr val="tx1">
                    <a:lumMod val="75000"/>
                    <a:lumOff val="25000"/>
                  </a:schemeClr>
                </a:solidFill>
                <a:latin typeface="Arial" pitchFamily="34" charset="0"/>
                <a:cs typeface="Arial" pitchFamily="34" charset="0"/>
              </a:rPr>
              <a:t> </a:t>
            </a:r>
            <a:r>
              <a:rPr lang="en-US" sz="1900" dirty="0" smtClean="0">
                <a:solidFill>
                  <a:schemeClr val="tx1">
                    <a:lumMod val="75000"/>
                    <a:lumOff val="25000"/>
                  </a:schemeClr>
                </a:solidFill>
                <a:latin typeface="Arial" pitchFamily="34" charset="0"/>
                <a:cs typeface="Arial" pitchFamily="34" charset="0"/>
              </a:rPr>
              <a:t>              FOREACH </a:t>
            </a:r>
            <a:r>
              <a:rPr lang="en-US" sz="1900" dirty="0" err="1" smtClean="0">
                <a:solidFill>
                  <a:schemeClr val="tx1">
                    <a:lumMod val="75000"/>
                    <a:lumOff val="25000"/>
                  </a:schemeClr>
                </a:solidFill>
                <a:latin typeface="Arial" pitchFamily="34" charset="0"/>
                <a:cs typeface="Arial" pitchFamily="34" charset="0"/>
              </a:rPr>
              <a:t>telco_cust_no_internet_bill</a:t>
            </a:r>
            <a:r>
              <a:rPr lang="en-US" sz="1900" dirty="0" smtClean="0">
                <a:solidFill>
                  <a:schemeClr val="tx1">
                    <a:lumMod val="75000"/>
                    <a:lumOff val="25000"/>
                  </a:schemeClr>
                </a:solidFill>
                <a:latin typeface="Arial" pitchFamily="34" charset="0"/>
                <a:cs typeface="Arial" pitchFamily="34" charset="0"/>
              </a:rPr>
              <a:t> GENERATE </a:t>
            </a:r>
            <a:endParaRPr lang="en-US" sz="1900" dirty="0" smtClean="0">
              <a:solidFill>
                <a:schemeClr val="tx1">
                  <a:lumMod val="75000"/>
                  <a:lumOff val="25000"/>
                </a:schemeClr>
              </a:solidFill>
              <a:latin typeface="Arial" pitchFamily="34" charset="0"/>
              <a:cs typeface="Arial" pitchFamily="34" charset="0"/>
            </a:endParaRPr>
          </a:p>
          <a:p>
            <a:pPr>
              <a:buNone/>
            </a:pPr>
            <a:r>
              <a:rPr lang="en-US" sz="1900" dirty="0" smtClean="0">
                <a:solidFill>
                  <a:schemeClr val="tx1">
                    <a:lumMod val="75000"/>
                    <a:lumOff val="25000"/>
                  </a:schemeClr>
                </a:solidFill>
                <a:latin typeface="Arial" pitchFamily="34" charset="0"/>
                <a:cs typeface="Arial" pitchFamily="34" charset="0"/>
              </a:rPr>
              <a:t> </a:t>
            </a:r>
            <a:r>
              <a:rPr lang="en-US" sz="1900" dirty="0" smtClean="0">
                <a:solidFill>
                  <a:schemeClr val="tx1">
                    <a:lumMod val="75000"/>
                    <a:lumOff val="25000"/>
                  </a:schemeClr>
                </a:solidFill>
                <a:latin typeface="Arial" pitchFamily="34" charset="0"/>
                <a:cs typeface="Arial" pitchFamily="34" charset="0"/>
              </a:rPr>
              <a:t>              MIN(</a:t>
            </a:r>
            <a:r>
              <a:rPr lang="en-US" sz="1900" dirty="0" err="1" smtClean="0">
                <a:solidFill>
                  <a:schemeClr val="tx1">
                    <a:lumMod val="75000"/>
                    <a:lumOff val="25000"/>
                  </a:schemeClr>
                </a:solidFill>
                <a:latin typeface="Arial" pitchFamily="34" charset="0"/>
                <a:cs typeface="Arial" pitchFamily="34" charset="0"/>
              </a:rPr>
              <a:t>telco_cust_no_internet.TotalCharges</a:t>
            </a:r>
            <a:r>
              <a:rPr lang="en-US" sz="1900" dirty="0" smtClean="0">
                <a:solidFill>
                  <a:schemeClr val="tx1">
                    <a:lumMod val="75000"/>
                    <a:lumOff val="25000"/>
                  </a:schemeClr>
                </a:solidFill>
                <a:latin typeface="Arial" pitchFamily="34" charset="0"/>
                <a:cs typeface="Arial" pitchFamily="34" charset="0"/>
              </a:rPr>
              <a:t>);</a:t>
            </a:r>
            <a:endParaRPr lang="en-US" sz="1900" dirty="0" smtClean="0">
              <a:solidFill>
                <a:schemeClr val="tx1">
                  <a:lumMod val="75000"/>
                  <a:lumOff val="25000"/>
                </a:schemeClr>
              </a:solidFill>
            </a:endParaRPr>
          </a:p>
          <a:p>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ial Black" pitchFamily="34" charset="0"/>
              </a:rPr>
              <a:t>Business Questions Answered (contd.)</a:t>
            </a:r>
            <a:endParaRPr lang="en-US" sz="2800" dirty="0"/>
          </a:p>
        </p:txBody>
      </p:sp>
      <p:sp>
        <p:nvSpPr>
          <p:cNvPr id="3" name="Content Placeholder 2"/>
          <p:cNvSpPr>
            <a:spLocks noGrp="1"/>
          </p:cNvSpPr>
          <p:nvPr>
            <p:ph sz="quarter" idx="1"/>
          </p:nvPr>
        </p:nvSpPr>
        <p:spPr/>
        <p:txBody>
          <a:bodyPr>
            <a:normAutofit/>
          </a:bodyPr>
          <a:lstStyle/>
          <a:p>
            <a:pPr>
              <a:buNone/>
            </a:pPr>
            <a:endParaRPr lang="en-US" dirty="0" smtClean="0"/>
          </a:p>
          <a:p>
            <a:pPr>
              <a:buNone/>
            </a:pPr>
            <a:r>
              <a:rPr lang="en-US" sz="1600" b="1" u="sng" dirty="0" smtClean="0">
                <a:solidFill>
                  <a:schemeClr val="tx1">
                    <a:lumMod val="75000"/>
                    <a:lumOff val="25000"/>
                  </a:schemeClr>
                </a:solidFill>
                <a:latin typeface="Arial" pitchFamily="34" charset="0"/>
                <a:cs typeface="Arial" pitchFamily="34" charset="0"/>
              </a:rPr>
              <a:t>STEP-4: </a:t>
            </a:r>
            <a:r>
              <a:rPr lang="en-US" sz="1600" dirty="0" smtClean="0">
                <a:solidFill>
                  <a:schemeClr val="tx1">
                    <a:lumMod val="75000"/>
                    <a:lumOff val="25000"/>
                  </a:schemeClr>
                </a:solidFill>
                <a:latin typeface="Arial" pitchFamily="34" charset="0"/>
                <a:cs typeface="Arial" pitchFamily="34" charset="0"/>
              </a:rPr>
              <a:t>Copy the results to HDFS</a:t>
            </a:r>
            <a:r>
              <a:rPr lang="en-US" sz="1600" b="1" dirty="0" smtClean="0">
                <a:solidFill>
                  <a:schemeClr val="tx1">
                    <a:lumMod val="75000"/>
                    <a:lumOff val="25000"/>
                  </a:schemeClr>
                </a:solidFill>
                <a:latin typeface="Arial" pitchFamily="34" charset="0"/>
                <a:cs typeface="Arial" pitchFamily="34" charset="0"/>
              </a:rPr>
              <a:t> </a:t>
            </a:r>
          </a:p>
          <a:p>
            <a:pPr lvl="2">
              <a:buNone/>
            </a:pPr>
            <a:r>
              <a:rPr lang="en-US" sz="1600" b="1"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STORE </a:t>
            </a:r>
            <a:r>
              <a:rPr lang="en-US" sz="1600" dirty="0" err="1" smtClean="0">
                <a:solidFill>
                  <a:schemeClr val="tx1">
                    <a:lumMod val="75000"/>
                    <a:lumOff val="25000"/>
                  </a:schemeClr>
                </a:solidFill>
                <a:latin typeface="Arial" pitchFamily="34" charset="0"/>
                <a:cs typeface="Arial" pitchFamily="34" charset="0"/>
              </a:rPr>
              <a:t>telco_cust_no_internet_min_bill</a:t>
            </a:r>
            <a:r>
              <a:rPr lang="en-US" sz="1600" dirty="0" smtClean="0">
                <a:solidFill>
                  <a:schemeClr val="tx1">
                    <a:lumMod val="75000"/>
                    <a:lumOff val="25000"/>
                  </a:schemeClr>
                </a:solidFill>
                <a:latin typeface="Arial" pitchFamily="34" charset="0"/>
                <a:cs typeface="Arial" pitchFamily="34" charset="0"/>
              </a:rPr>
              <a:t> INTO </a:t>
            </a:r>
            <a:endParaRPr lang="en-US" sz="1600" dirty="0" smtClean="0">
              <a:solidFill>
                <a:schemeClr val="tx1">
                  <a:lumMod val="75000"/>
                  <a:lumOff val="25000"/>
                </a:schemeClr>
              </a:solidFill>
              <a:latin typeface="Arial" pitchFamily="34" charset="0"/>
              <a:cs typeface="Arial" pitchFamily="34" charset="0"/>
            </a:endParaRPr>
          </a:p>
          <a:p>
            <a:pPr lvl="2">
              <a:buNone/>
            </a:pP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sb_proj_telco_churn</a:t>
            </a:r>
            <a:r>
              <a:rPr lang="en-US" sz="1600" dirty="0" smtClean="0">
                <a:solidFill>
                  <a:schemeClr val="tx1">
                    <a:lumMod val="75000"/>
                    <a:lumOff val="25000"/>
                  </a:schemeClr>
                </a:solidFill>
                <a:latin typeface="Arial" pitchFamily="34" charset="0"/>
                <a:cs typeface="Arial" pitchFamily="34" charset="0"/>
              </a:rPr>
              <a:t>/CASE3/</a:t>
            </a:r>
            <a:r>
              <a:rPr lang="en-US" sz="1600" dirty="0" err="1" smtClean="0">
                <a:solidFill>
                  <a:schemeClr val="tx1">
                    <a:lumMod val="75000"/>
                    <a:lumOff val="25000"/>
                  </a:schemeClr>
                </a:solidFill>
                <a:latin typeface="Arial" pitchFamily="34" charset="0"/>
                <a:cs typeface="Arial" pitchFamily="34" charset="0"/>
              </a:rPr>
              <a:t>telco_cust_no_internet_min_bill</a:t>
            </a:r>
            <a:r>
              <a:rPr lang="en-US" sz="1600" dirty="0" smtClean="0">
                <a:solidFill>
                  <a:schemeClr val="tx1">
                    <a:lumMod val="75000"/>
                    <a:lumOff val="25000"/>
                  </a:schemeClr>
                </a:solidFill>
                <a:latin typeface="Arial" pitchFamily="34" charset="0"/>
                <a:cs typeface="Arial" pitchFamily="34" charset="0"/>
              </a:rPr>
              <a:t>' </a:t>
            </a:r>
            <a:endParaRPr lang="en-US" sz="1600" dirty="0" smtClean="0">
              <a:solidFill>
                <a:schemeClr val="tx1">
                  <a:lumMod val="75000"/>
                  <a:lumOff val="25000"/>
                </a:schemeClr>
              </a:solidFill>
              <a:latin typeface="Arial" pitchFamily="34" charset="0"/>
              <a:cs typeface="Arial" pitchFamily="34" charset="0"/>
            </a:endParaRPr>
          </a:p>
          <a:p>
            <a:pPr lvl="2">
              <a:buNone/>
            </a:pP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USING </a:t>
            </a:r>
            <a:r>
              <a:rPr lang="en-US" sz="1600" dirty="0" err="1" smtClean="0">
                <a:solidFill>
                  <a:schemeClr val="tx1">
                    <a:lumMod val="75000"/>
                    <a:lumOff val="25000"/>
                  </a:schemeClr>
                </a:solidFill>
                <a:latin typeface="Arial" pitchFamily="34" charset="0"/>
                <a:cs typeface="Arial" pitchFamily="34" charset="0"/>
              </a:rPr>
              <a:t>PigStorage</a:t>
            </a:r>
            <a:r>
              <a:rPr lang="en-US" sz="1600" dirty="0" smtClean="0">
                <a:solidFill>
                  <a:schemeClr val="tx1">
                    <a:lumMod val="75000"/>
                    <a:lumOff val="25000"/>
                  </a:schemeClr>
                </a:solidFill>
                <a:latin typeface="Arial" pitchFamily="34" charset="0"/>
                <a:cs typeface="Arial" pitchFamily="34" charset="0"/>
              </a:rPr>
              <a:t>(',');</a:t>
            </a:r>
          </a:p>
          <a:p>
            <a:pPr>
              <a:buNone/>
            </a:pPr>
            <a:endParaRPr lang="en-US" sz="1600" dirty="0" smtClean="0">
              <a:solidFill>
                <a:schemeClr val="tx1">
                  <a:lumMod val="75000"/>
                  <a:lumOff val="25000"/>
                </a:schemeClr>
              </a:solidFill>
              <a:latin typeface="Arial" pitchFamily="34" charset="0"/>
              <a:cs typeface="Arial" pitchFamily="34" charset="0"/>
            </a:endParaRPr>
          </a:p>
          <a:p>
            <a:pPr>
              <a:buNone/>
            </a:pPr>
            <a:r>
              <a:rPr lang="en-US" sz="1600" b="1" u="sng" dirty="0" smtClean="0">
                <a:solidFill>
                  <a:schemeClr val="tx1">
                    <a:lumMod val="75000"/>
                    <a:lumOff val="25000"/>
                  </a:schemeClr>
                </a:solidFill>
                <a:latin typeface="Arial" pitchFamily="34" charset="0"/>
                <a:cs typeface="Arial" pitchFamily="34" charset="0"/>
              </a:rPr>
              <a:t>RESULT:</a:t>
            </a:r>
            <a:r>
              <a:rPr lang="en-US" sz="1600" dirty="0" smtClean="0">
                <a:solidFill>
                  <a:schemeClr val="tx1">
                    <a:lumMod val="75000"/>
                    <a:lumOff val="25000"/>
                  </a:schemeClr>
                </a:solidFill>
                <a:latin typeface="Arial" pitchFamily="34" charset="0"/>
                <a:cs typeface="Arial" pitchFamily="34" charset="0"/>
              </a:rPr>
              <a:t>  18.8</a:t>
            </a:r>
          </a:p>
          <a:p>
            <a:pPr>
              <a:buNone/>
            </a:pPr>
            <a:endParaRPr lang="en-US" sz="1600" dirty="0" smtClean="0">
              <a:solidFill>
                <a:schemeClr val="tx1">
                  <a:lumMod val="75000"/>
                  <a:lumOff val="25000"/>
                </a:schemeClr>
              </a:solidFill>
              <a:latin typeface="Arial" pitchFamily="34" charset="0"/>
              <a:cs typeface="Arial" pitchFamily="34" charset="0"/>
            </a:endParaRP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ial Black" pitchFamily="34" charset="0"/>
              </a:rPr>
              <a:t>Business Questions Answered (contd.)</a:t>
            </a:r>
            <a:endParaRPr lang="en-US" sz="2800" dirty="0"/>
          </a:p>
        </p:txBody>
      </p:sp>
      <p:sp>
        <p:nvSpPr>
          <p:cNvPr id="3" name="Content Placeholder 2"/>
          <p:cNvSpPr>
            <a:spLocks noGrp="1"/>
          </p:cNvSpPr>
          <p:nvPr>
            <p:ph sz="quarter" idx="1"/>
          </p:nvPr>
        </p:nvSpPr>
        <p:spPr/>
        <p:txBody>
          <a:bodyPr>
            <a:normAutofit fontScale="85000" lnSpcReduction="20000"/>
          </a:bodyPr>
          <a:lstStyle/>
          <a:p>
            <a:pPr>
              <a:buFont typeface="Wingdings" pitchFamily="2" charset="2"/>
              <a:buChar char="v"/>
            </a:pPr>
            <a:r>
              <a:rPr lang="en-US" dirty="0" smtClean="0">
                <a:solidFill>
                  <a:schemeClr val="tx1">
                    <a:lumMod val="75000"/>
                    <a:lumOff val="25000"/>
                  </a:schemeClr>
                </a:solidFill>
                <a:latin typeface="Arial" pitchFamily="34" charset="0"/>
                <a:cs typeface="Arial" pitchFamily="34" charset="0"/>
              </a:rPr>
              <a:t>Count the number of senior citizen who have dependents (i.e. 1) and give them 20% discount on final bill and marked them as '</a:t>
            </a:r>
            <a:r>
              <a:rPr lang="en-US" dirty="0" err="1" smtClean="0">
                <a:solidFill>
                  <a:schemeClr val="tx1">
                    <a:lumMod val="75000"/>
                    <a:lumOff val="25000"/>
                  </a:schemeClr>
                </a:solidFill>
                <a:latin typeface="Arial" pitchFamily="34" charset="0"/>
                <a:cs typeface="Arial" pitchFamily="34" charset="0"/>
              </a:rPr>
              <a:t>Sr</a:t>
            </a:r>
            <a:r>
              <a:rPr lang="en-US" dirty="0" smtClean="0">
                <a:solidFill>
                  <a:schemeClr val="tx1">
                    <a:lumMod val="75000"/>
                    <a:lumOff val="25000"/>
                  </a:schemeClr>
                </a:solidFill>
                <a:latin typeface="Arial" pitchFamily="34" charset="0"/>
                <a:cs typeface="Arial" pitchFamily="34" charset="0"/>
              </a:rPr>
              <a:t> Discount</a:t>
            </a:r>
            <a:r>
              <a:rPr lang="en-US" dirty="0" smtClean="0">
                <a:solidFill>
                  <a:schemeClr val="tx1">
                    <a:lumMod val="75000"/>
                    <a:lumOff val="25000"/>
                  </a:schemeClr>
                </a:solidFill>
                <a:latin typeface="Arial" pitchFamily="34" charset="0"/>
                <a:cs typeface="Arial" pitchFamily="34" charset="0"/>
              </a:rPr>
              <a:t>'.</a:t>
            </a:r>
          </a:p>
          <a:p>
            <a:endParaRPr lang="en-US" sz="2000" dirty="0" smtClean="0">
              <a:solidFill>
                <a:schemeClr val="tx1">
                  <a:lumMod val="75000"/>
                  <a:lumOff val="25000"/>
                </a:schemeClr>
              </a:solidFill>
              <a:latin typeface="Arial" pitchFamily="34" charset="0"/>
              <a:cs typeface="Arial" pitchFamily="34" charset="0"/>
            </a:endParaRPr>
          </a:p>
          <a:p>
            <a:pPr>
              <a:buNone/>
            </a:pPr>
            <a:r>
              <a:rPr lang="en-US" sz="1900" b="1" u="sng" dirty="0" smtClean="0">
                <a:solidFill>
                  <a:schemeClr val="tx1">
                    <a:lumMod val="75000"/>
                    <a:lumOff val="25000"/>
                  </a:schemeClr>
                </a:solidFill>
                <a:latin typeface="Arial" pitchFamily="34" charset="0"/>
                <a:cs typeface="Arial" pitchFamily="34" charset="0"/>
              </a:rPr>
              <a:t>STEP-1:</a:t>
            </a:r>
            <a:r>
              <a:rPr lang="en-US" sz="1900" dirty="0" smtClean="0">
                <a:solidFill>
                  <a:schemeClr val="tx1">
                    <a:lumMod val="75000"/>
                    <a:lumOff val="25000"/>
                  </a:schemeClr>
                </a:solidFill>
                <a:latin typeface="Arial" pitchFamily="34" charset="0"/>
                <a:cs typeface="Arial" pitchFamily="34" charset="0"/>
              </a:rPr>
              <a:t>  Filter </a:t>
            </a:r>
            <a:r>
              <a:rPr lang="en-US" sz="1900" dirty="0" smtClean="0">
                <a:solidFill>
                  <a:schemeClr val="tx1">
                    <a:lumMod val="75000"/>
                    <a:lumOff val="25000"/>
                  </a:schemeClr>
                </a:solidFill>
                <a:latin typeface="Arial" pitchFamily="34" charset="0"/>
                <a:cs typeface="Arial" pitchFamily="34" charset="0"/>
              </a:rPr>
              <a:t>the data for senior citizens having  dependents i.e. </a:t>
            </a:r>
            <a:endParaRPr lang="en-US" sz="1900" dirty="0" smtClean="0">
              <a:solidFill>
                <a:schemeClr val="tx1">
                  <a:lumMod val="75000"/>
                  <a:lumOff val="25000"/>
                </a:schemeClr>
              </a:solidFill>
              <a:latin typeface="Arial" pitchFamily="34" charset="0"/>
              <a:cs typeface="Arial" pitchFamily="34" charset="0"/>
            </a:endParaRPr>
          </a:p>
          <a:p>
            <a:pPr>
              <a:buNone/>
            </a:pPr>
            <a:r>
              <a:rPr lang="en-US" sz="1900" dirty="0" smtClean="0">
                <a:solidFill>
                  <a:schemeClr val="tx1">
                    <a:lumMod val="75000"/>
                    <a:lumOff val="25000"/>
                  </a:schemeClr>
                </a:solidFill>
                <a:latin typeface="Arial" pitchFamily="34" charset="0"/>
                <a:cs typeface="Arial" pitchFamily="34" charset="0"/>
              </a:rPr>
              <a:t>		  </a:t>
            </a:r>
            <a:r>
              <a:rPr lang="en-US" sz="1900" dirty="0" err="1" smtClean="0">
                <a:solidFill>
                  <a:schemeClr val="tx1">
                    <a:lumMod val="75000"/>
                    <a:lumOff val="25000"/>
                  </a:schemeClr>
                </a:solidFill>
                <a:latin typeface="Arial" pitchFamily="34" charset="0"/>
                <a:cs typeface="Arial" pitchFamily="34" charset="0"/>
              </a:rPr>
              <a:t>telco_senior_cust_have_dependents</a:t>
            </a:r>
            <a:r>
              <a:rPr lang="en-US" sz="1900" dirty="0" smtClean="0">
                <a:solidFill>
                  <a:schemeClr val="tx1">
                    <a:lumMod val="75000"/>
                    <a:lumOff val="25000"/>
                  </a:schemeClr>
                </a:solidFill>
                <a:latin typeface="Arial" pitchFamily="34" charset="0"/>
                <a:cs typeface="Arial" pitchFamily="34" charset="0"/>
              </a:rPr>
              <a:t> </a:t>
            </a:r>
            <a:r>
              <a:rPr lang="en-US" sz="1900" dirty="0" smtClean="0">
                <a:solidFill>
                  <a:schemeClr val="tx1">
                    <a:lumMod val="75000"/>
                    <a:lumOff val="25000"/>
                  </a:schemeClr>
                </a:solidFill>
                <a:latin typeface="Arial" pitchFamily="34" charset="0"/>
                <a:cs typeface="Arial" pitchFamily="34" charset="0"/>
              </a:rPr>
              <a:t>= </a:t>
            </a:r>
            <a:endParaRPr lang="en-US" sz="1900" dirty="0" smtClean="0">
              <a:solidFill>
                <a:schemeClr val="tx1">
                  <a:lumMod val="75000"/>
                  <a:lumOff val="25000"/>
                </a:schemeClr>
              </a:solidFill>
              <a:latin typeface="Arial" pitchFamily="34" charset="0"/>
              <a:cs typeface="Arial" pitchFamily="34" charset="0"/>
            </a:endParaRPr>
          </a:p>
          <a:p>
            <a:pPr>
              <a:buNone/>
            </a:pPr>
            <a:r>
              <a:rPr lang="en-US" sz="1900" dirty="0" smtClean="0">
                <a:solidFill>
                  <a:schemeClr val="tx1">
                    <a:lumMod val="75000"/>
                    <a:lumOff val="25000"/>
                  </a:schemeClr>
                </a:solidFill>
                <a:latin typeface="Arial" pitchFamily="34" charset="0"/>
                <a:cs typeface="Arial" pitchFamily="34" charset="0"/>
              </a:rPr>
              <a:t>                  FILTER </a:t>
            </a:r>
            <a:r>
              <a:rPr lang="en-US" sz="1900" dirty="0" err="1" smtClean="0">
                <a:solidFill>
                  <a:schemeClr val="tx1">
                    <a:lumMod val="75000"/>
                    <a:lumOff val="25000"/>
                  </a:schemeClr>
                </a:solidFill>
                <a:latin typeface="Arial" pitchFamily="34" charset="0"/>
                <a:cs typeface="Arial" pitchFamily="34" charset="0"/>
              </a:rPr>
              <a:t>telco_churn_data</a:t>
            </a:r>
            <a:r>
              <a:rPr lang="en-US" sz="1900" dirty="0" smtClean="0">
                <a:solidFill>
                  <a:schemeClr val="tx1">
                    <a:lumMod val="75000"/>
                    <a:lumOff val="25000"/>
                  </a:schemeClr>
                </a:solidFill>
                <a:latin typeface="Arial" pitchFamily="34" charset="0"/>
                <a:cs typeface="Arial" pitchFamily="34" charset="0"/>
              </a:rPr>
              <a:t> BY (Dependents == 'Yes') </a:t>
            </a:r>
            <a:endParaRPr lang="en-US" sz="1900" dirty="0" smtClean="0">
              <a:solidFill>
                <a:schemeClr val="tx1">
                  <a:lumMod val="75000"/>
                  <a:lumOff val="25000"/>
                </a:schemeClr>
              </a:solidFill>
              <a:latin typeface="Arial" pitchFamily="34" charset="0"/>
              <a:cs typeface="Arial" pitchFamily="34" charset="0"/>
            </a:endParaRPr>
          </a:p>
          <a:p>
            <a:pPr>
              <a:buNone/>
            </a:pPr>
            <a:r>
              <a:rPr lang="en-US" sz="1900" dirty="0" smtClean="0">
                <a:solidFill>
                  <a:schemeClr val="tx1">
                    <a:lumMod val="75000"/>
                    <a:lumOff val="25000"/>
                  </a:schemeClr>
                </a:solidFill>
                <a:latin typeface="Arial" pitchFamily="34" charset="0"/>
                <a:cs typeface="Arial" pitchFamily="34" charset="0"/>
              </a:rPr>
              <a:t> </a:t>
            </a:r>
            <a:r>
              <a:rPr lang="en-US" sz="1900" dirty="0" smtClean="0">
                <a:solidFill>
                  <a:schemeClr val="tx1">
                    <a:lumMod val="75000"/>
                    <a:lumOff val="25000"/>
                  </a:schemeClr>
                </a:solidFill>
                <a:latin typeface="Arial" pitchFamily="34" charset="0"/>
                <a:cs typeface="Arial" pitchFamily="34" charset="0"/>
              </a:rPr>
              <a:t>                 AND (</a:t>
            </a:r>
            <a:r>
              <a:rPr lang="en-US" sz="1900" dirty="0" err="1" smtClean="0">
                <a:solidFill>
                  <a:schemeClr val="tx1">
                    <a:lumMod val="75000"/>
                    <a:lumOff val="25000"/>
                  </a:schemeClr>
                </a:solidFill>
                <a:latin typeface="Arial" pitchFamily="34" charset="0"/>
                <a:cs typeface="Arial" pitchFamily="34" charset="0"/>
              </a:rPr>
              <a:t>SeniorCitizen</a:t>
            </a:r>
            <a:r>
              <a:rPr lang="en-US" sz="1900" dirty="0" smtClean="0">
                <a:solidFill>
                  <a:schemeClr val="tx1">
                    <a:lumMod val="75000"/>
                    <a:lumOff val="25000"/>
                  </a:schemeClr>
                </a:solidFill>
                <a:latin typeface="Arial" pitchFamily="34" charset="0"/>
                <a:cs typeface="Arial" pitchFamily="34" charset="0"/>
              </a:rPr>
              <a:t> </a:t>
            </a:r>
            <a:r>
              <a:rPr lang="en-US" sz="1900" dirty="0" smtClean="0">
                <a:solidFill>
                  <a:schemeClr val="tx1">
                    <a:lumMod val="75000"/>
                    <a:lumOff val="25000"/>
                  </a:schemeClr>
                </a:solidFill>
                <a:latin typeface="Arial" pitchFamily="34" charset="0"/>
                <a:cs typeface="Arial" pitchFamily="34" charset="0"/>
              </a:rPr>
              <a:t>== 1</a:t>
            </a:r>
            <a:r>
              <a:rPr lang="en-US" sz="1900" dirty="0" smtClean="0">
                <a:solidFill>
                  <a:schemeClr val="tx1">
                    <a:lumMod val="75000"/>
                    <a:lumOff val="25000"/>
                  </a:schemeClr>
                </a:solidFill>
                <a:latin typeface="Arial" pitchFamily="34" charset="0"/>
                <a:cs typeface="Arial" pitchFamily="34" charset="0"/>
              </a:rPr>
              <a:t>);</a:t>
            </a:r>
          </a:p>
          <a:p>
            <a:pPr>
              <a:buNone/>
            </a:pPr>
            <a:endParaRPr lang="en-US" sz="1900" dirty="0" smtClean="0">
              <a:solidFill>
                <a:schemeClr val="tx1">
                  <a:lumMod val="75000"/>
                  <a:lumOff val="25000"/>
                </a:schemeClr>
              </a:solidFill>
              <a:latin typeface="Arial" pitchFamily="34" charset="0"/>
              <a:cs typeface="Arial" pitchFamily="34" charset="0"/>
            </a:endParaRPr>
          </a:p>
          <a:p>
            <a:pPr>
              <a:buNone/>
            </a:pPr>
            <a:r>
              <a:rPr lang="en-US" sz="1900" b="1" u="sng" dirty="0" smtClean="0">
                <a:solidFill>
                  <a:schemeClr val="tx1">
                    <a:lumMod val="75000"/>
                    <a:lumOff val="25000"/>
                  </a:schemeClr>
                </a:solidFill>
                <a:latin typeface="Arial" pitchFamily="34" charset="0"/>
                <a:cs typeface="Arial" pitchFamily="34" charset="0"/>
              </a:rPr>
              <a:t>STEP-2:</a:t>
            </a:r>
            <a:r>
              <a:rPr lang="en-US" sz="1900" dirty="0" smtClean="0">
                <a:solidFill>
                  <a:schemeClr val="tx1">
                    <a:lumMod val="75000"/>
                    <a:lumOff val="25000"/>
                  </a:schemeClr>
                </a:solidFill>
                <a:latin typeface="Arial" pitchFamily="34" charset="0"/>
                <a:cs typeface="Arial" pitchFamily="34" charset="0"/>
              </a:rPr>
              <a:t> Group </a:t>
            </a:r>
            <a:r>
              <a:rPr lang="en-US" sz="1900" dirty="0" smtClean="0">
                <a:solidFill>
                  <a:schemeClr val="tx1">
                    <a:lumMod val="75000"/>
                    <a:lumOff val="25000"/>
                  </a:schemeClr>
                </a:solidFill>
                <a:latin typeface="Arial" pitchFamily="34" charset="0"/>
                <a:cs typeface="Arial" pitchFamily="34" charset="0"/>
              </a:rPr>
              <a:t>all  i.e.,</a:t>
            </a:r>
            <a:endParaRPr lang="en-US" sz="1900" dirty="0" smtClean="0">
              <a:solidFill>
                <a:schemeClr val="tx1">
                  <a:lumMod val="75000"/>
                  <a:lumOff val="25000"/>
                </a:schemeClr>
              </a:solidFill>
              <a:latin typeface="Arial" pitchFamily="34" charset="0"/>
              <a:cs typeface="Arial" pitchFamily="34" charset="0"/>
            </a:endParaRPr>
          </a:p>
          <a:p>
            <a:pPr>
              <a:buNone/>
            </a:pPr>
            <a:r>
              <a:rPr lang="en-US" sz="1900" dirty="0" smtClean="0">
                <a:solidFill>
                  <a:schemeClr val="tx1">
                    <a:lumMod val="75000"/>
                    <a:lumOff val="25000"/>
                  </a:schemeClr>
                </a:solidFill>
                <a:latin typeface="Arial" pitchFamily="34" charset="0"/>
                <a:cs typeface="Arial" pitchFamily="34" charset="0"/>
              </a:rPr>
              <a:t>		</a:t>
            </a:r>
            <a:r>
              <a:rPr lang="en-US" sz="1900" dirty="0" err="1" smtClean="0">
                <a:solidFill>
                  <a:schemeClr val="tx1">
                    <a:lumMod val="75000"/>
                    <a:lumOff val="25000"/>
                  </a:schemeClr>
                </a:solidFill>
                <a:latin typeface="Arial" pitchFamily="34" charset="0"/>
                <a:cs typeface="Arial" pitchFamily="34" charset="0"/>
              </a:rPr>
              <a:t>telco_senior_cust_have_dep_grp</a:t>
            </a:r>
            <a:r>
              <a:rPr lang="en-US" sz="1900" dirty="0" smtClean="0">
                <a:solidFill>
                  <a:schemeClr val="tx1">
                    <a:lumMod val="75000"/>
                    <a:lumOff val="25000"/>
                  </a:schemeClr>
                </a:solidFill>
                <a:latin typeface="Arial" pitchFamily="34" charset="0"/>
                <a:cs typeface="Arial" pitchFamily="34" charset="0"/>
              </a:rPr>
              <a:t> </a:t>
            </a:r>
            <a:r>
              <a:rPr lang="en-US" sz="1900" dirty="0" smtClean="0">
                <a:solidFill>
                  <a:schemeClr val="tx1">
                    <a:lumMod val="75000"/>
                    <a:lumOff val="25000"/>
                  </a:schemeClr>
                </a:solidFill>
                <a:latin typeface="Arial" pitchFamily="34" charset="0"/>
                <a:cs typeface="Arial" pitchFamily="34" charset="0"/>
              </a:rPr>
              <a:t>= </a:t>
            </a:r>
            <a:endParaRPr lang="en-US" sz="1900" dirty="0" smtClean="0">
              <a:solidFill>
                <a:schemeClr val="tx1">
                  <a:lumMod val="75000"/>
                  <a:lumOff val="25000"/>
                </a:schemeClr>
              </a:solidFill>
              <a:latin typeface="Arial" pitchFamily="34" charset="0"/>
              <a:cs typeface="Arial" pitchFamily="34" charset="0"/>
            </a:endParaRPr>
          </a:p>
          <a:p>
            <a:pPr>
              <a:buNone/>
            </a:pPr>
            <a:r>
              <a:rPr lang="en-US" sz="1900" dirty="0" smtClean="0">
                <a:solidFill>
                  <a:schemeClr val="tx1">
                    <a:lumMod val="75000"/>
                    <a:lumOff val="25000"/>
                  </a:schemeClr>
                </a:solidFill>
                <a:latin typeface="Arial" pitchFamily="34" charset="0"/>
                <a:cs typeface="Arial" pitchFamily="34" charset="0"/>
              </a:rPr>
              <a:t>	</a:t>
            </a:r>
            <a:r>
              <a:rPr lang="en-US" sz="1900" dirty="0" smtClean="0">
                <a:solidFill>
                  <a:schemeClr val="tx1">
                    <a:lumMod val="75000"/>
                    <a:lumOff val="25000"/>
                  </a:schemeClr>
                </a:solidFill>
                <a:latin typeface="Arial" pitchFamily="34" charset="0"/>
                <a:cs typeface="Arial" pitchFamily="34" charset="0"/>
              </a:rPr>
              <a:t>	GROUP  </a:t>
            </a:r>
            <a:r>
              <a:rPr lang="en-US" sz="1900" dirty="0" err="1" smtClean="0">
                <a:solidFill>
                  <a:schemeClr val="tx1">
                    <a:lumMod val="75000"/>
                    <a:lumOff val="25000"/>
                  </a:schemeClr>
                </a:solidFill>
                <a:latin typeface="Arial" pitchFamily="34" charset="0"/>
                <a:cs typeface="Arial" pitchFamily="34" charset="0"/>
              </a:rPr>
              <a:t>telco_senior_cust_have_dependents</a:t>
            </a:r>
            <a:r>
              <a:rPr lang="en-US" sz="1900" dirty="0" smtClean="0">
                <a:solidFill>
                  <a:schemeClr val="tx1">
                    <a:lumMod val="75000"/>
                    <a:lumOff val="25000"/>
                  </a:schemeClr>
                </a:solidFill>
                <a:latin typeface="Arial" pitchFamily="34" charset="0"/>
                <a:cs typeface="Arial" pitchFamily="34" charset="0"/>
              </a:rPr>
              <a:t> ALL</a:t>
            </a:r>
            <a:r>
              <a:rPr lang="en-US" sz="1900" dirty="0" smtClean="0">
                <a:solidFill>
                  <a:schemeClr val="tx1">
                    <a:lumMod val="75000"/>
                    <a:lumOff val="25000"/>
                  </a:schemeClr>
                </a:solidFill>
                <a:latin typeface="Arial" pitchFamily="34" charset="0"/>
                <a:cs typeface="Arial" pitchFamily="34" charset="0"/>
              </a:rPr>
              <a:t>;</a:t>
            </a:r>
          </a:p>
          <a:p>
            <a:pPr>
              <a:buNone/>
            </a:pPr>
            <a:endParaRPr lang="en-US" sz="1900" dirty="0" smtClean="0">
              <a:solidFill>
                <a:schemeClr val="tx1">
                  <a:lumMod val="75000"/>
                  <a:lumOff val="25000"/>
                </a:schemeClr>
              </a:solidFill>
              <a:latin typeface="Arial" pitchFamily="34" charset="0"/>
              <a:cs typeface="Arial" pitchFamily="34" charset="0"/>
            </a:endParaRPr>
          </a:p>
          <a:p>
            <a:pPr>
              <a:buNone/>
            </a:pPr>
            <a:r>
              <a:rPr lang="en-US" sz="1900" b="1" u="sng" dirty="0" smtClean="0">
                <a:solidFill>
                  <a:schemeClr val="tx1">
                    <a:lumMod val="75000"/>
                    <a:lumOff val="25000"/>
                  </a:schemeClr>
                </a:solidFill>
                <a:latin typeface="Arial" pitchFamily="34" charset="0"/>
                <a:cs typeface="Arial" pitchFamily="34" charset="0"/>
              </a:rPr>
              <a:t>STEP-3:</a:t>
            </a:r>
            <a:r>
              <a:rPr lang="en-US" sz="1900" dirty="0" smtClean="0">
                <a:solidFill>
                  <a:schemeClr val="tx1">
                    <a:lumMod val="75000"/>
                    <a:lumOff val="25000"/>
                  </a:schemeClr>
                </a:solidFill>
                <a:latin typeface="Arial" pitchFamily="34" charset="0"/>
                <a:cs typeface="Arial" pitchFamily="34" charset="0"/>
              </a:rPr>
              <a:t>  </a:t>
            </a:r>
            <a:r>
              <a:rPr lang="en-US" sz="1900" dirty="0" smtClean="0">
                <a:solidFill>
                  <a:schemeClr val="tx1">
                    <a:lumMod val="75000"/>
                    <a:lumOff val="25000"/>
                  </a:schemeClr>
                </a:solidFill>
                <a:latin typeface="Arial" pitchFamily="34" charset="0"/>
                <a:cs typeface="Arial" pitchFamily="34" charset="0"/>
              </a:rPr>
              <a:t>count the number of entries,</a:t>
            </a:r>
            <a:endParaRPr lang="en-US" sz="1900" dirty="0" smtClean="0">
              <a:solidFill>
                <a:schemeClr val="tx1">
                  <a:lumMod val="75000"/>
                  <a:lumOff val="25000"/>
                </a:schemeClr>
              </a:solidFill>
              <a:latin typeface="Arial" pitchFamily="34" charset="0"/>
              <a:cs typeface="Arial" pitchFamily="34" charset="0"/>
            </a:endParaRPr>
          </a:p>
          <a:p>
            <a:pPr>
              <a:buNone/>
            </a:pPr>
            <a:r>
              <a:rPr lang="en-US" sz="1900" dirty="0" smtClean="0">
                <a:solidFill>
                  <a:schemeClr val="tx1">
                    <a:lumMod val="75000"/>
                    <a:lumOff val="25000"/>
                  </a:schemeClr>
                </a:solidFill>
                <a:latin typeface="Arial" pitchFamily="34" charset="0"/>
                <a:cs typeface="Arial" pitchFamily="34" charset="0"/>
              </a:rPr>
              <a:t>               </a:t>
            </a:r>
            <a:r>
              <a:rPr lang="en-US" sz="1900" dirty="0" err="1" smtClean="0">
                <a:solidFill>
                  <a:schemeClr val="tx1">
                    <a:lumMod val="75000"/>
                    <a:lumOff val="25000"/>
                  </a:schemeClr>
                </a:solidFill>
                <a:latin typeface="Arial" pitchFamily="34" charset="0"/>
                <a:cs typeface="Arial" pitchFamily="34" charset="0"/>
              </a:rPr>
              <a:t>telco_cust_no_internet_min_bill</a:t>
            </a:r>
            <a:r>
              <a:rPr lang="en-US" sz="1900" dirty="0" smtClean="0">
                <a:solidFill>
                  <a:schemeClr val="tx1">
                    <a:lumMod val="75000"/>
                    <a:lumOff val="25000"/>
                  </a:schemeClr>
                </a:solidFill>
                <a:latin typeface="Arial" pitchFamily="34" charset="0"/>
                <a:cs typeface="Arial" pitchFamily="34" charset="0"/>
              </a:rPr>
              <a:t> = </a:t>
            </a:r>
          </a:p>
          <a:p>
            <a:pPr>
              <a:buNone/>
            </a:pPr>
            <a:r>
              <a:rPr lang="en-US" sz="1900" dirty="0" smtClean="0">
                <a:solidFill>
                  <a:schemeClr val="tx1">
                    <a:lumMod val="75000"/>
                    <a:lumOff val="25000"/>
                  </a:schemeClr>
                </a:solidFill>
                <a:latin typeface="Arial" pitchFamily="34" charset="0"/>
                <a:cs typeface="Arial" pitchFamily="34" charset="0"/>
              </a:rPr>
              <a:t>               FOREACH </a:t>
            </a:r>
            <a:r>
              <a:rPr lang="en-US" sz="1900" dirty="0" err="1" smtClean="0">
                <a:solidFill>
                  <a:schemeClr val="tx1">
                    <a:lumMod val="75000"/>
                    <a:lumOff val="25000"/>
                  </a:schemeClr>
                </a:solidFill>
                <a:latin typeface="Arial" pitchFamily="34" charset="0"/>
                <a:cs typeface="Arial" pitchFamily="34" charset="0"/>
              </a:rPr>
              <a:t>telco_cust_no_internet_bill</a:t>
            </a:r>
            <a:r>
              <a:rPr lang="en-US" sz="1900" dirty="0" smtClean="0">
                <a:solidFill>
                  <a:schemeClr val="tx1">
                    <a:lumMod val="75000"/>
                    <a:lumOff val="25000"/>
                  </a:schemeClr>
                </a:solidFill>
                <a:latin typeface="Arial" pitchFamily="34" charset="0"/>
                <a:cs typeface="Arial" pitchFamily="34" charset="0"/>
              </a:rPr>
              <a:t> GENERATE </a:t>
            </a:r>
          </a:p>
          <a:p>
            <a:pPr>
              <a:buNone/>
            </a:pPr>
            <a:r>
              <a:rPr lang="en-US" sz="1900" dirty="0" smtClean="0">
                <a:solidFill>
                  <a:schemeClr val="tx1">
                    <a:lumMod val="75000"/>
                    <a:lumOff val="25000"/>
                  </a:schemeClr>
                </a:solidFill>
                <a:latin typeface="Arial" pitchFamily="34" charset="0"/>
                <a:cs typeface="Arial" pitchFamily="34" charset="0"/>
              </a:rPr>
              <a:t>               MIN(</a:t>
            </a:r>
            <a:r>
              <a:rPr lang="en-US" sz="1900" dirty="0" err="1" smtClean="0">
                <a:solidFill>
                  <a:schemeClr val="tx1">
                    <a:lumMod val="75000"/>
                    <a:lumOff val="25000"/>
                  </a:schemeClr>
                </a:solidFill>
                <a:latin typeface="Arial" pitchFamily="34" charset="0"/>
                <a:cs typeface="Arial" pitchFamily="34" charset="0"/>
              </a:rPr>
              <a:t>telco_cust_no_internet.TotalCharges</a:t>
            </a:r>
            <a:r>
              <a:rPr lang="en-US" sz="1900" dirty="0" smtClean="0">
                <a:solidFill>
                  <a:schemeClr val="tx1">
                    <a:lumMod val="75000"/>
                    <a:lumOff val="25000"/>
                  </a:schemeClr>
                </a:solidFill>
                <a:latin typeface="Arial" pitchFamily="34" charset="0"/>
                <a:cs typeface="Arial" pitchFamily="34" charset="0"/>
              </a:rPr>
              <a:t>);</a:t>
            </a:r>
            <a:endParaRPr lang="en-US" sz="1900" dirty="0" smtClean="0">
              <a:solidFill>
                <a:schemeClr val="tx1">
                  <a:lumMod val="75000"/>
                  <a:lumOff val="25000"/>
                </a:schemeClr>
              </a:solidFill>
            </a:endParaRPr>
          </a:p>
          <a:p>
            <a:pPr>
              <a:buNone/>
            </a:pPr>
            <a:endParaRPr lang="en-US" sz="2000" dirty="0" smtClean="0">
              <a:solidFill>
                <a:schemeClr val="tx1">
                  <a:lumMod val="75000"/>
                  <a:lumOff val="25000"/>
                </a:schemeClr>
              </a:solidFill>
              <a:latin typeface="Arial" pitchFamily="34" charset="0"/>
              <a:cs typeface="Arial" pitchFamily="34" charset="0"/>
            </a:endParaRPr>
          </a:p>
          <a:p>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Arial Black" pitchFamily="34" charset="0"/>
              </a:rPr>
              <a:t>Business Questions Answered (contd.)</a:t>
            </a:r>
            <a:endParaRPr lang="en-US" dirty="0"/>
          </a:p>
        </p:txBody>
      </p:sp>
      <p:sp>
        <p:nvSpPr>
          <p:cNvPr id="3" name="Content Placeholder 2"/>
          <p:cNvSpPr>
            <a:spLocks noGrp="1"/>
          </p:cNvSpPr>
          <p:nvPr>
            <p:ph sz="quarter" idx="1"/>
          </p:nvPr>
        </p:nvSpPr>
        <p:spPr/>
        <p:txBody>
          <a:bodyPr>
            <a:normAutofit/>
          </a:bodyPr>
          <a:lstStyle/>
          <a:p>
            <a:pPr>
              <a:buNone/>
            </a:pPr>
            <a:r>
              <a:rPr lang="en-US" sz="1600" b="1" u="sng" dirty="0" smtClean="0">
                <a:solidFill>
                  <a:schemeClr val="tx1">
                    <a:lumMod val="75000"/>
                    <a:lumOff val="25000"/>
                  </a:schemeClr>
                </a:solidFill>
                <a:latin typeface="Arial" pitchFamily="34" charset="0"/>
                <a:cs typeface="Arial" pitchFamily="34" charset="0"/>
              </a:rPr>
              <a:t>STEP-4:</a:t>
            </a:r>
            <a:r>
              <a:rPr lang="en-US" sz="1600" dirty="0" smtClean="0">
                <a:solidFill>
                  <a:schemeClr val="tx1">
                    <a:lumMod val="75000"/>
                    <a:lumOff val="25000"/>
                  </a:schemeClr>
                </a:solidFill>
                <a:latin typeface="Arial" pitchFamily="34" charset="0"/>
                <a:cs typeface="Arial" pitchFamily="34" charset="0"/>
              </a:rPr>
              <a:t>   give them 20% discount on final bill </a:t>
            </a:r>
            <a:r>
              <a:rPr lang="en-US" sz="1600" dirty="0" smtClean="0">
                <a:solidFill>
                  <a:schemeClr val="tx1">
                    <a:lumMod val="75000"/>
                    <a:lumOff val="25000"/>
                  </a:schemeClr>
                </a:solidFill>
                <a:latin typeface="Arial" pitchFamily="34" charset="0"/>
                <a:cs typeface="Arial" pitchFamily="34" charset="0"/>
              </a:rPr>
              <a:t>to all senior citizens with    </a:t>
            </a:r>
          </a:p>
          <a:p>
            <a:pPr>
              <a:buNone/>
            </a:pPr>
            <a:r>
              <a:rPr lang="en-US" sz="1600" dirty="0" smtClean="0">
                <a:solidFill>
                  <a:schemeClr val="tx1">
                    <a:lumMod val="75000"/>
                    <a:lumOff val="25000"/>
                  </a:schemeClr>
                </a:solidFill>
                <a:latin typeface="Arial" pitchFamily="34" charset="0"/>
                <a:cs typeface="Arial" pitchFamily="34" charset="0"/>
              </a:rPr>
              <a:t>                 dependents i.e.</a:t>
            </a: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telco_senior_cust_have_dep_disc</a:t>
            </a: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a:t>
            </a:r>
            <a:endParaRPr lang="en-US" sz="1600" dirty="0" smtClean="0">
              <a:solidFill>
                <a:schemeClr val="tx1">
                  <a:lumMod val="75000"/>
                  <a:lumOff val="25000"/>
                </a:schemeClr>
              </a:solidFill>
              <a:latin typeface="Arial" pitchFamily="34" charset="0"/>
              <a:cs typeface="Arial" pitchFamily="34" charset="0"/>
            </a:endParaRP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FOREACH </a:t>
            </a:r>
            <a:r>
              <a:rPr lang="en-US" sz="1600" dirty="0" err="1" smtClean="0">
                <a:solidFill>
                  <a:schemeClr val="tx1">
                    <a:lumMod val="75000"/>
                    <a:lumOff val="25000"/>
                  </a:schemeClr>
                </a:solidFill>
                <a:latin typeface="Arial" pitchFamily="34" charset="0"/>
                <a:cs typeface="Arial" pitchFamily="34" charset="0"/>
              </a:rPr>
              <a:t>telco_senior_cust_have_dependents</a:t>
            </a:r>
            <a:r>
              <a:rPr lang="en-US" sz="1600" dirty="0" smtClean="0">
                <a:solidFill>
                  <a:schemeClr val="tx1">
                    <a:lumMod val="75000"/>
                    <a:lumOff val="25000"/>
                  </a:schemeClr>
                </a:solidFill>
                <a:latin typeface="Arial" pitchFamily="34" charset="0"/>
                <a:cs typeface="Arial" pitchFamily="34" charset="0"/>
              </a:rPr>
              <a:t> </a:t>
            </a: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GENERATE </a:t>
            </a: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a:t>
            </a: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ROUND_TO</a:t>
            </a:r>
            <a:r>
              <a:rPr lang="en-US" sz="1600" dirty="0" smtClean="0">
                <a:solidFill>
                  <a:schemeClr val="tx1">
                    <a:lumMod val="75000"/>
                    <a:lumOff val="25000"/>
                  </a:schemeClr>
                </a:solidFill>
                <a:latin typeface="Arial" pitchFamily="34" charset="0"/>
                <a:cs typeface="Arial" pitchFamily="34" charset="0"/>
              </a:rPr>
              <a:t>((</a:t>
            </a:r>
            <a:r>
              <a:rPr lang="en-US" sz="1600" dirty="0" err="1" smtClean="0">
                <a:solidFill>
                  <a:schemeClr val="tx1">
                    <a:lumMod val="75000"/>
                    <a:lumOff val="25000"/>
                  </a:schemeClr>
                </a:solidFill>
                <a:latin typeface="Arial" pitchFamily="34" charset="0"/>
                <a:cs typeface="Arial" pitchFamily="34" charset="0"/>
              </a:rPr>
              <a:t>MonthlyCharges</a:t>
            </a:r>
            <a:r>
              <a:rPr lang="en-US" sz="1600" dirty="0" smtClean="0">
                <a:solidFill>
                  <a:schemeClr val="tx1">
                    <a:lumMod val="75000"/>
                    <a:lumOff val="25000"/>
                  </a:schemeClr>
                </a:solidFill>
                <a:latin typeface="Arial" pitchFamily="34" charset="0"/>
                <a:cs typeface="Arial" pitchFamily="34" charset="0"/>
              </a:rPr>
              <a:t> * 0.8),2) AS </a:t>
            </a:r>
            <a:r>
              <a:rPr lang="en-US" sz="1600" dirty="0" err="1" smtClean="0">
                <a:solidFill>
                  <a:schemeClr val="tx1">
                    <a:lumMod val="75000"/>
                    <a:lumOff val="25000"/>
                  </a:schemeClr>
                </a:solidFill>
                <a:latin typeface="Arial" pitchFamily="34" charset="0"/>
                <a:cs typeface="Arial" pitchFamily="34" charset="0"/>
              </a:rPr>
              <a:t>finalMonCharge</a:t>
            </a:r>
            <a:r>
              <a:rPr lang="en-US" sz="1600" dirty="0" smtClean="0">
                <a:solidFill>
                  <a:schemeClr val="tx1">
                    <a:lumMod val="75000"/>
                    <a:lumOff val="25000"/>
                  </a:schemeClr>
                </a:solidFill>
                <a:latin typeface="Arial" pitchFamily="34" charset="0"/>
                <a:cs typeface="Arial" pitchFamily="34" charset="0"/>
              </a:rPr>
              <a:t>, </a:t>
            </a:r>
            <a:endParaRPr lang="en-US" sz="1600" dirty="0" smtClean="0">
              <a:solidFill>
                <a:schemeClr val="tx1">
                  <a:lumMod val="75000"/>
                  <a:lumOff val="25000"/>
                </a:schemeClr>
              </a:solidFill>
              <a:latin typeface="Arial" pitchFamily="34" charset="0"/>
              <a:cs typeface="Arial" pitchFamily="34" charset="0"/>
            </a:endParaRP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ROUND_TO</a:t>
            </a:r>
            <a:r>
              <a:rPr lang="en-US" sz="1600" dirty="0" smtClean="0">
                <a:solidFill>
                  <a:schemeClr val="tx1">
                    <a:lumMod val="75000"/>
                    <a:lumOff val="25000"/>
                  </a:schemeClr>
                </a:solidFill>
                <a:latin typeface="Arial" pitchFamily="34" charset="0"/>
                <a:cs typeface="Arial" pitchFamily="34" charset="0"/>
              </a:rPr>
              <a:t>((</a:t>
            </a:r>
            <a:r>
              <a:rPr lang="en-US" sz="1600" dirty="0" err="1" smtClean="0">
                <a:solidFill>
                  <a:schemeClr val="tx1">
                    <a:lumMod val="75000"/>
                    <a:lumOff val="25000"/>
                  </a:schemeClr>
                </a:solidFill>
                <a:latin typeface="Arial" pitchFamily="34" charset="0"/>
                <a:cs typeface="Arial" pitchFamily="34" charset="0"/>
              </a:rPr>
              <a:t>TotalCharges</a:t>
            </a:r>
            <a:r>
              <a:rPr lang="en-US" sz="1600" dirty="0" smtClean="0">
                <a:solidFill>
                  <a:schemeClr val="tx1">
                    <a:lumMod val="75000"/>
                    <a:lumOff val="25000"/>
                  </a:schemeClr>
                </a:solidFill>
                <a:latin typeface="Arial" pitchFamily="34" charset="0"/>
                <a:cs typeface="Arial" pitchFamily="34" charset="0"/>
              </a:rPr>
              <a:t> * 0.8),2) AS </a:t>
            </a:r>
            <a:r>
              <a:rPr lang="en-US" sz="1600" dirty="0" err="1" smtClean="0">
                <a:solidFill>
                  <a:schemeClr val="tx1">
                    <a:lumMod val="75000"/>
                    <a:lumOff val="25000"/>
                  </a:schemeClr>
                </a:solidFill>
                <a:latin typeface="Arial" pitchFamily="34" charset="0"/>
                <a:cs typeface="Arial" pitchFamily="34" charset="0"/>
              </a:rPr>
              <a:t>finalTotCharge</a:t>
            </a:r>
            <a:r>
              <a:rPr lang="en-US" sz="1600" dirty="0" smtClean="0">
                <a:solidFill>
                  <a:schemeClr val="tx1">
                    <a:lumMod val="75000"/>
                    <a:lumOff val="25000"/>
                  </a:schemeClr>
                </a:solidFill>
                <a:latin typeface="Arial" pitchFamily="34" charset="0"/>
                <a:cs typeface="Arial" pitchFamily="34" charset="0"/>
              </a:rPr>
              <a:t>;</a:t>
            </a:r>
          </a:p>
          <a:p>
            <a:pPr>
              <a:buNone/>
            </a:pPr>
            <a:endParaRPr lang="en-US" sz="1600" dirty="0" smtClean="0">
              <a:solidFill>
                <a:schemeClr val="tx1">
                  <a:lumMod val="75000"/>
                  <a:lumOff val="25000"/>
                </a:schemeClr>
              </a:solidFill>
              <a:latin typeface="Arial" pitchFamily="34" charset="0"/>
              <a:cs typeface="Arial" pitchFamily="34" charset="0"/>
            </a:endParaRPr>
          </a:p>
          <a:p>
            <a:pPr>
              <a:buNone/>
            </a:pPr>
            <a:r>
              <a:rPr lang="en-US" sz="1600" b="1" u="sng" dirty="0" smtClean="0">
                <a:solidFill>
                  <a:schemeClr val="tx1">
                    <a:lumMod val="75000"/>
                    <a:lumOff val="25000"/>
                  </a:schemeClr>
                </a:solidFill>
                <a:latin typeface="Arial" pitchFamily="34" charset="0"/>
                <a:cs typeface="Arial" pitchFamily="34" charset="0"/>
              </a:rPr>
              <a:t>STEP-5</a:t>
            </a:r>
            <a:r>
              <a:rPr lang="en-US" sz="1600" dirty="0" smtClean="0">
                <a:solidFill>
                  <a:schemeClr val="tx1">
                    <a:lumMod val="75000"/>
                    <a:lumOff val="25000"/>
                  </a:schemeClr>
                </a:solidFill>
                <a:latin typeface="Arial" pitchFamily="34" charset="0"/>
                <a:cs typeface="Arial" pitchFamily="34" charset="0"/>
              </a:rPr>
              <a:t>: store the result</a:t>
            </a:r>
          </a:p>
          <a:p>
            <a:pPr>
              <a:buNone/>
            </a:pPr>
            <a:r>
              <a:rPr lang="en-US" sz="1600" dirty="0" smtClean="0">
                <a:solidFill>
                  <a:schemeClr val="tx1">
                    <a:lumMod val="75000"/>
                    <a:lumOff val="25000"/>
                  </a:schemeClr>
                </a:solidFill>
                <a:latin typeface="Arial" pitchFamily="34" charset="0"/>
                <a:cs typeface="Arial" pitchFamily="34" charset="0"/>
              </a:rPr>
              <a:t>		STORE </a:t>
            </a:r>
            <a:r>
              <a:rPr lang="en-US" sz="1600" dirty="0" err="1" smtClean="0">
                <a:solidFill>
                  <a:schemeClr val="tx1">
                    <a:lumMod val="75000"/>
                    <a:lumOff val="25000"/>
                  </a:schemeClr>
                </a:solidFill>
                <a:latin typeface="Arial" pitchFamily="34" charset="0"/>
                <a:cs typeface="Arial" pitchFamily="34" charset="0"/>
              </a:rPr>
              <a:t>telco_senior_cust_have_dependents_count</a:t>
            </a:r>
            <a:r>
              <a:rPr lang="en-US" sz="1600" dirty="0" smtClean="0">
                <a:solidFill>
                  <a:schemeClr val="tx1">
                    <a:lumMod val="75000"/>
                    <a:lumOff val="25000"/>
                  </a:schemeClr>
                </a:solidFill>
                <a:latin typeface="Arial" pitchFamily="34" charset="0"/>
                <a:cs typeface="Arial" pitchFamily="34" charset="0"/>
              </a:rPr>
              <a:t> INTO </a:t>
            </a: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sb_proj_telco_churn</a:t>
            </a:r>
            <a:r>
              <a:rPr lang="en-US" sz="1600" dirty="0" smtClean="0">
                <a:solidFill>
                  <a:schemeClr val="tx1">
                    <a:lumMod val="75000"/>
                    <a:lumOff val="25000"/>
                  </a:schemeClr>
                </a:solidFill>
                <a:latin typeface="Arial" pitchFamily="34" charset="0"/>
                <a:cs typeface="Arial" pitchFamily="34" charset="0"/>
              </a:rPr>
              <a:t>/CASE4/</a:t>
            </a:r>
            <a:r>
              <a:rPr lang="en-US" sz="1600" dirty="0" err="1" smtClean="0">
                <a:solidFill>
                  <a:schemeClr val="tx1">
                    <a:lumMod val="75000"/>
                    <a:lumOff val="25000"/>
                  </a:schemeClr>
                </a:solidFill>
                <a:latin typeface="Arial" pitchFamily="34" charset="0"/>
                <a:cs typeface="Arial" pitchFamily="34" charset="0"/>
              </a:rPr>
              <a:t>telco_senior_cust_have_dependents</a:t>
            </a:r>
            <a:r>
              <a:rPr lang="en-US" sz="1600" dirty="0" smtClean="0">
                <a:solidFill>
                  <a:schemeClr val="tx1">
                    <a:lumMod val="75000"/>
                    <a:lumOff val="25000"/>
                  </a:schemeClr>
                </a:solidFill>
                <a:latin typeface="Arial" pitchFamily="34" charset="0"/>
                <a:cs typeface="Arial" pitchFamily="34" charset="0"/>
              </a:rPr>
              <a:t>   	_count</a:t>
            </a:r>
            <a:r>
              <a:rPr lang="en-US" sz="1600" dirty="0" smtClean="0">
                <a:solidFill>
                  <a:schemeClr val="tx1">
                    <a:lumMod val="75000"/>
                    <a:lumOff val="25000"/>
                  </a:schemeClr>
                </a:solidFill>
                <a:latin typeface="Arial" pitchFamily="34" charset="0"/>
                <a:cs typeface="Arial" pitchFamily="34" charset="0"/>
              </a:rPr>
              <a:t>' USING </a:t>
            </a:r>
            <a:r>
              <a:rPr lang="en-US" sz="1600" dirty="0" err="1" smtClean="0">
                <a:solidFill>
                  <a:schemeClr val="tx1">
                    <a:lumMod val="75000"/>
                    <a:lumOff val="25000"/>
                  </a:schemeClr>
                </a:solidFill>
                <a:latin typeface="Arial" pitchFamily="34" charset="0"/>
                <a:cs typeface="Arial" pitchFamily="34" charset="0"/>
              </a:rPr>
              <a:t>PigStorage</a:t>
            </a:r>
            <a:r>
              <a:rPr lang="en-US" sz="1600" dirty="0" smtClean="0">
                <a:solidFill>
                  <a:schemeClr val="tx1">
                    <a:lumMod val="75000"/>
                    <a:lumOff val="25000"/>
                  </a:schemeClr>
                </a:solidFill>
                <a:latin typeface="Arial" pitchFamily="34" charset="0"/>
                <a:cs typeface="Arial" pitchFamily="34" charset="0"/>
              </a:rPr>
              <a:t>(',');</a:t>
            </a:r>
          </a:p>
          <a:p>
            <a:pPr>
              <a:buNone/>
            </a:pPr>
            <a:endParaRPr lang="en-US" sz="1600" dirty="0" smtClean="0">
              <a:solidFill>
                <a:schemeClr val="tx1">
                  <a:lumMod val="75000"/>
                  <a:lumOff val="25000"/>
                </a:schemeClr>
              </a:solidFill>
              <a:latin typeface="Arial" pitchFamily="34" charset="0"/>
              <a:cs typeface="Arial" pitchFamily="34" charset="0"/>
            </a:endParaRPr>
          </a:p>
          <a:p>
            <a:pPr>
              <a:buNone/>
            </a:pPr>
            <a:r>
              <a:rPr lang="en-US" sz="1600" dirty="0" smtClean="0">
                <a:solidFill>
                  <a:schemeClr val="tx1">
                    <a:lumMod val="75000"/>
                    <a:lumOff val="25000"/>
                  </a:schemeClr>
                </a:solidFill>
                <a:latin typeface="Arial" pitchFamily="34" charset="0"/>
                <a:cs typeface="Arial" pitchFamily="34" charset="0"/>
              </a:rPr>
              <a:t>		STORE </a:t>
            </a:r>
            <a:r>
              <a:rPr lang="en-US" sz="1600" dirty="0" err="1" smtClean="0">
                <a:solidFill>
                  <a:schemeClr val="tx1">
                    <a:lumMod val="75000"/>
                    <a:lumOff val="25000"/>
                  </a:schemeClr>
                </a:solidFill>
                <a:latin typeface="Arial" pitchFamily="34" charset="0"/>
                <a:cs typeface="Arial" pitchFamily="34" charset="0"/>
              </a:rPr>
              <a:t>telco_senior_cust_have_dep_disc</a:t>
            </a:r>
            <a:r>
              <a:rPr lang="en-US" sz="1600" dirty="0" smtClean="0">
                <a:solidFill>
                  <a:schemeClr val="tx1">
                    <a:lumMod val="75000"/>
                    <a:lumOff val="25000"/>
                  </a:schemeClr>
                </a:solidFill>
                <a:latin typeface="Arial" pitchFamily="34" charset="0"/>
                <a:cs typeface="Arial" pitchFamily="34" charset="0"/>
              </a:rPr>
              <a:t> INTO </a:t>
            </a: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sb_proj_telco_churn</a:t>
            </a:r>
            <a:r>
              <a:rPr lang="en-US" sz="1600" dirty="0" smtClean="0">
                <a:solidFill>
                  <a:schemeClr val="tx1">
                    <a:lumMod val="75000"/>
                    <a:lumOff val="25000"/>
                  </a:schemeClr>
                </a:solidFill>
                <a:latin typeface="Arial" pitchFamily="34" charset="0"/>
                <a:cs typeface="Arial" pitchFamily="34" charset="0"/>
              </a:rPr>
              <a:t>/CASE4/</a:t>
            </a:r>
            <a:r>
              <a:rPr lang="en-US" sz="1600" dirty="0" err="1" smtClean="0">
                <a:solidFill>
                  <a:schemeClr val="tx1">
                    <a:lumMod val="75000"/>
                    <a:lumOff val="25000"/>
                  </a:schemeClr>
                </a:solidFill>
                <a:latin typeface="Arial" pitchFamily="34" charset="0"/>
                <a:cs typeface="Arial" pitchFamily="34" charset="0"/>
              </a:rPr>
              <a:t>telco_senior_cust_have_dep_discou</a:t>
            </a: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nt</a:t>
            </a:r>
            <a:r>
              <a:rPr lang="en-US" sz="1600" dirty="0" smtClean="0">
                <a:solidFill>
                  <a:schemeClr val="tx1">
                    <a:lumMod val="75000"/>
                    <a:lumOff val="25000"/>
                  </a:schemeClr>
                </a:solidFill>
                <a:latin typeface="Arial" pitchFamily="34" charset="0"/>
                <a:cs typeface="Arial" pitchFamily="34" charset="0"/>
              </a:rPr>
              <a:t>' USING </a:t>
            </a:r>
            <a:r>
              <a:rPr lang="en-US" sz="1600" dirty="0" err="1" smtClean="0">
                <a:solidFill>
                  <a:schemeClr val="tx1">
                    <a:lumMod val="75000"/>
                    <a:lumOff val="25000"/>
                  </a:schemeClr>
                </a:solidFill>
                <a:latin typeface="Arial" pitchFamily="34" charset="0"/>
                <a:cs typeface="Arial" pitchFamily="34" charset="0"/>
              </a:rPr>
              <a:t>PigStorage</a:t>
            </a:r>
            <a:r>
              <a:rPr lang="en-US" sz="1600" dirty="0" smtClean="0">
                <a:solidFill>
                  <a:schemeClr val="tx1">
                    <a:lumMod val="75000"/>
                    <a:lumOff val="25000"/>
                  </a:schemeClr>
                </a:solidFill>
                <a:latin typeface="Arial" pitchFamily="34" charset="0"/>
                <a:cs typeface="Arial" pitchFamily="34" charset="0"/>
              </a:rPr>
              <a:t>(',');</a:t>
            </a:r>
          </a:p>
          <a:p>
            <a:pPr>
              <a:buNone/>
            </a:pPr>
            <a:endParaRPr lang="en-US" sz="1700" dirty="0" smtClean="0">
              <a:solidFill>
                <a:schemeClr val="tx1">
                  <a:lumMod val="75000"/>
                  <a:lumOff val="25000"/>
                </a:schemeClr>
              </a:solidFill>
              <a:latin typeface="Arial" pitchFamily="34" charset="0"/>
              <a:cs typeface="Arial" pitchFamily="34" charset="0"/>
            </a:endParaRPr>
          </a:p>
          <a:p>
            <a:pPr>
              <a:buNone/>
            </a:pPr>
            <a:endParaRPr lang="en-US" sz="1600" dirty="0" smtClean="0">
              <a:solidFill>
                <a:schemeClr val="tx1">
                  <a:lumMod val="75000"/>
                  <a:lumOff val="25000"/>
                </a:schemeClr>
              </a:solidFill>
              <a:latin typeface="Arial" pitchFamily="34" charset="0"/>
              <a:cs typeface="Arial" pitchFamily="34" charset="0"/>
            </a:endParaRPr>
          </a:p>
          <a:p>
            <a:pPr>
              <a:buNone/>
            </a:pPr>
            <a:endParaRPr lang="en-US" sz="1600" dirty="0" smtClean="0">
              <a:solidFill>
                <a:schemeClr val="tx1">
                  <a:lumMod val="75000"/>
                  <a:lumOff val="25000"/>
                </a:schemeClr>
              </a:solidFill>
              <a:latin typeface="Arial" pitchFamily="34" charset="0"/>
              <a:cs typeface="Arial" pitchFamily="34" charset="0"/>
            </a:endParaRPr>
          </a:p>
          <a:p>
            <a:pPr>
              <a:buNone/>
            </a:pPr>
            <a:endParaRPr lang="en-US" sz="1600" dirty="0" smtClean="0">
              <a:solidFill>
                <a:schemeClr val="tx1">
                  <a:lumMod val="75000"/>
                  <a:lumOff val="25000"/>
                </a:schemeClr>
              </a:solidFill>
              <a:latin typeface="Arial" pitchFamily="34" charset="0"/>
              <a:cs typeface="Arial" pitchFamily="34" charset="0"/>
            </a:endParaRPr>
          </a:p>
          <a:p>
            <a:pPr>
              <a:buNone/>
            </a:pPr>
            <a:endParaRPr lang="en-US" sz="1600" dirty="0">
              <a:solidFill>
                <a:schemeClr val="tx1">
                  <a:lumMod val="75000"/>
                  <a:lumOff val="2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ial Black" pitchFamily="34" charset="0"/>
              </a:rPr>
              <a:t>Business Questions Answered (contd.)</a:t>
            </a:r>
            <a:endParaRPr lang="en-US" sz="2800" dirty="0"/>
          </a:p>
        </p:txBody>
      </p:sp>
      <p:sp>
        <p:nvSpPr>
          <p:cNvPr id="3" name="Content Placeholder 2"/>
          <p:cNvSpPr>
            <a:spLocks noGrp="1"/>
          </p:cNvSpPr>
          <p:nvPr>
            <p:ph sz="quarter" idx="1"/>
          </p:nvPr>
        </p:nvSpPr>
        <p:spPr/>
        <p:txBody>
          <a:bodyPr/>
          <a:lstStyle/>
          <a:p>
            <a:pPr>
              <a:buNone/>
            </a:pPr>
            <a:r>
              <a:rPr lang="en-US" sz="1800" u="sng" dirty="0" smtClean="0">
                <a:solidFill>
                  <a:schemeClr val="tx1">
                    <a:lumMod val="75000"/>
                    <a:lumOff val="25000"/>
                  </a:schemeClr>
                </a:solidFill>
                <a:latin typeface="Arial" pitchFamily="34" charset="0"/>
                <a:cs typeface="Arial" pitchFamily="34" charset="0"/>
              </a:rPr>
              <a:t>RESULT: </a:t>
            </a:r>
            <a:r>
              <a:rPr lang="en-US" sz="1800" dirty="0" smtClean="0">
                <a:solidFill>
                  <a:schemeClr val="tx1">
                    <a:lumMod val="75000"/>
                    <a:lumOff val="25000"/>
                  </a:schemeClr>
                </a:solidFill>
                <a:latin typeface="Arial" pitchFamily="34" charset="0"/>
                <a:cs typeface="Arial" pitchFamily="34" charset="0"/>
              </a:rPr>
              <a:t> </a:t>
            </a:r>
          </a:p>
          <a:p>
            <a:pPr>
              <a:buNone/>
            </a:pPr>
            <a:r>
              <a:rPr lang="en-US" sz="1600" dirty="0" smtClean="0">
                <a:solidFill>
                  <a:schemeClr val="tx1">
                    <a:lumMod val="75000"/>
                    <a:lumOff val="25000"/>
                  </a:schemeClr>
                </a:solidFill>
                <a:latin typeface="Courier New" pitchFamily="49" charset="0"/>
                <a:cs typeface="Courier New" pitchFamily="49" charset="0"/>
              </a:rPr>
              <a:t>a) COUNT </a:t>
            </a:r>
            <a:r>
              <a:rPr lang="en-US" sz="1600" dirty="0" smtClean="0">
                <a:solidFill>
                  <a:schemeClr val="tx1">
                    <a:lumMod val="75000"/>
                    <a:lumOff val="25000"/>
                  </a:schemeClr>
                </a:solidFill>
                <a:latin typeface="Courier New" pitchFamily="49" charset="0"/>
                <a:cs typeface="Courier New" pitchFamily="49" charset="0"/>
              </a:rPr>
              <a:t>is </a:t>
            </a:r>
            <a:r>
              <a:rPr lang="en-US" sz="1600" b="1" u="sng" dirty="0" smtClean="0">
                <a:solidFill>
                  <a:schemeClr val="tx1">
                    <a:lumMod val="75000"/>
                    <a:lumOff val="25000"/>
                  </a:schemeClr>
                </a:solidFill>
                <a:latin typeface="Courier New" pitchFamily="49" charset="0"/>
                <a:cs typeface="Courier New" pitchFamily="49" charset="0"/>
              </a:rPr>
              <a:t>91</a:t>
            </a:r>
          </a:p>
          <a:p>
            <a:pPr>
              <a:buNone/>
            </a:pPr>
            <a:endParaRPr lang="en-US" sz="1600" dirty="0" smtClean="0">
              <a:solidFill>
                <a:schemeClr val="tx1">
                  <a:lumMod val="75000"/>
                  <a:lumOff val="25000"/>
                </a:schemeClr>
              </a:solidFill>
              <a:latin typeface="Courier New" pitchFamily="49" charset="0"/>
              <a:cs typeface="Courier New" pitchFamily="49" charset="0"/>
            </a:endParaRPr>
          </a:p>
          <a:p>
            <a:pPr>
              <a:buNone/>
            </a:pPr>
            <a:r>
              <a:rPr lang="en-US" sz="1600" dirty="0" smtClean="0">
                <a:solidFill>
                  <a:schemeClr val="tx1">
                    <a:lumMod val="75000"/>
                    <a:lumOff val="25000"/>
                  </a:schemeClr>
                </a:solidFill>
                <a:latin typeface="Courier New" pitchFamily="49" charset="0"/>
                <a:cs typeface="Courier New" pitchFamily="49" charset="0"/>
              </a:rPr>
              <a:t>b) 20</a:t>
            </a:r>
            <a:r>
              <a:rPr lang="en-US" sz="1600" dirty="0" smtClean="0">
                <a:solidFill>
                  <a:schemeClr val="tx1">
                    <a:lumMod val="75000"/>
                    <a:lumOff val="25000"/>
                  </a:schemeClr>
                </a:solidFill>
                <a:latin typeface="Courier New" pitchFamily="49" charset="0"/>
                <a:cs typeface="Courier New" pitchFamily="49" charset="0"/>
              </a:rPr>
              <a:t>% discount snapshot (highlighted and underlined):</a:t>
            </a:r>
          </a:p>
          <a:p>
            <a:pPr>
              <a:buNone/>
            </a:pPr>
            <a:r>
              <a:rPr lang="en-US" sz="1600" dirty="0" smtClean="0">
                <a:solidFill>
                  <a:schemeClr val="tx1">
                    <a:lumMod val="75000"/>
                    <a:lumOff val="25000"/>
                  </a:schemeClr>
                </a:solidFill>
                <a:latin typeface="Courier New" pitchFamily="49" charset="0"/>
                <a:cs typeface="Courier New" pitchFamily="49" charset="0"/>
              </a:rPr>
              <a:t>BCASL,Male,1,Yes,Yes,41,Yes,Yes,Fiber </a:t>
            </a:r>
            <a:r>
              <a:rPr lang="en-US" sz="1600" dirty="0" err="1" smtClean="0">
                <a:solidFill>
                  <a:schemeClr val="tx1">
                    <a:lumMod val="75000"/>
                    <a:lumOff val="25000"/>
                  </a:schemeClr>
                </a:solidFill>
                <a:latin typeface="Courier New" pitchFamily="49" charset="0"/>
                <a:cs typeface="Courier New" pitchFamily="49" charset="0"/>
              </a:rPr>
              <a:t>optic,No,Yes,Yes,Yes,Yes,Yes,One</a:t>
            </a:r>
            <a:r>
              <a:rPr lang="en-US" sz="1600" dirty="0" smtClean="0">
                <a:solidFill>
                  <a:schemeClr val="tx1">
                    <a:lumMod val="75000"/>
                    <a:lumOff val="25000"/>
                  </a:schemeClr>
                </a:solidFill>
                <a:latin typeface="Courier New" pitchFamily="49" charset="0"/>
                <a:cs typeface="Courier New" pitchFamily="49" charset="0"/>
              </a:rPr>
              <a:t> </a:t>
            </a:r>
            <a:r>
              <a:rPr lang="en-US" sz="1600" dirty="0" err="1" smtClean="0">
                <a:solidFill>
                  <a:schemeClr val="tx1">
                    <a:lumMod val="75000"/>
                    <a:lumOff val="25000"/>
                  </a:schemeClr>
                </a:solidFill>
                <a:latin typeface="Courier New" pitchFamily="49" charset="0"/>
                <a:cs typeface="Courier New" pitchFamily="49" charset="0"/>
              </a:rPr>
              <a:t>year,Yes,Electronic</a:t>
            </a:r>
            <a:r>
              <a:rPr lang="en-US" sz="1600" dirty="0" smtClean="0">
                <a:solidFill>
                  <a:schemeClr val="tx1">
                    <a:lumMod val="75000"/>
                    <a:lumOff val="25000"/>
                  </a:schemeClr>
                </a:solidFill>
                <a:latin typeface="Courier New" pitchFamily="49" charset="0"/>
                <a:cs typeface="Courier New" pitchFamily="49" charset="0"/>
              </a:rPr>
              <a:t> check,111.95,4534.9,Yes,</a:t>
            </a:r>
            <a:r>
              <a:rPr lang="en-US" sz="1600" b="1" u="sng" dirty="0" smtClean="0">
                <a:solidFill>
                  <a:schemeClr val="tx1">
                    <a:lumMod val="75000"/>
                    <a:lumOff val="25000"/>
                  </a:schemeClr>
                </a:solidFill>
                <a:latin typeface="Courier New" pitchFamily="49" charset="0"/>
                <a:cs typeface="Courier New" pitchFamily="49" charset="0"/>
              </a:rPr>
              <a:t>89.56,3627.92</a:t>
            </a:r>
          </a:p>
          <a:p>
            <a:pPr>
              <a:buNone/>
            </a:pPr>
            <a:endParaRPr lang="en-US" sz="1600" dirty="0" smtClean="0">
              <a:solidFill>
                <a:schemeClr val="tx1">
                  <a:lumMod val="75000"/>
                  <a:lumOff val="25000"/>
                </a:schemeClr>
              </a:solidFill>
              <a:latin typeface="Courier New" pitchFamily="49" charset="0"/>
              <a:cs typeface="Courier New" pitchFamily="49" charset="0"/>
            </a:endParaRPr>
          </a:p>
          <a:p>
            <a:pPr>
              <a:buNone/>
            </a:pPr>
            <a:r>
              <a:rPr lang="en-US" sz="1600" dirty="0" smtClean="0">
                <a:solidFill>
                  <a:schemeClr val="tx1">
                    <a:lumMod val="75000"/>
                    <a:lumOff val="25000"/>
                  </a:schemeClr>
                </a:solidFill>
                <a:latin typeface="Courier New" pitchFamily="49" charset="0"/>
                <a:cs typeface="Courier New" pitchFamily="49" charset="0"/>
              </a:rPr>
              <a:t>4098-NAUKP,Male,1,Yes,Yes,68,Yes,Yes,Fiber </a:t>
            </a:r>
            <a:r>
              <a:rPr lang="en-US" sz="1600" dirty="0" err="1" smtClean="0">
                <a:solidFill>
                  <a:schemeClr val="tx1">
                    <a:lumMod val="75000"/>
                    <a:lumOff val="25000"/>
                  </a:schemeClr>
                </a:solidFill>
                <a:latin typeface="Courier New" pitchFamily="49" charset="0"/>
                <a:cs typeface="Courier New" pitchFamily="49" charset="0"/>
              </a:rPr>
              <a:t>optic,No,Yes,Yes,No,No,No,Month</a:t>
            </a:r>
            <a:r>
              <a:rPr lang="en-US" sz="1600" dirty="0" smtClean="0">
                <a:solidFill>
                  <a:schemeClr val="tx1">
                    <a:lumMod val="75000"/>
                    <a:lumOff val="25000"/>
                  </a:schemeClr>
                </a:solidFill>
                <a:latin typeface="Courier New" pitchFamily="49" charset="0"/>
                <a:cs typeface="Courier New" pitchFamily="49" charset="0"/>
              </a:rPr>
              <a:t>-to-</a:t>
            </a:r>
            <a:r>
              <a:rPr lang="en-US" sz="1600" dirty="0" err="1" smtClean="0">
                <a:solidFill>
                  <a:schemeClr val="tx1">
                    <a:lumMod val="75000"/>
                    <a:lumOff val="25000"/>
                  </a:schemeClr>
                </a:solidFill>
                <a:latin typeface="Courier New" pitchFamily="49" charset="0"/>
                <a:cs typeface="Courier New" pitchFamily="49" charset="0"/>
              </a:rPr>
              <a:t>month,Yes,Electronic</a:t>
            </a:r>
            <a:r>
              <a:rPr lang="en-US" sz="1600" dirty="0" smtClean="0">
                <a:solidFill>
                  <a:schemeClr val="tx1">
                    <a:lumMod val="75000"/>
                    <a:lumOff val="25000"/>
                  </a:schemeClr>
                </a:solidFill>
                <a:latin typeface="Courier New" pitchFamily="49" charset="0"/>
                <a:cs typeface="Courier New" pitchFamily="49" charset="0"/>
              </a:rPr>
              <a:t> </a:t>
            </a:r>
            <a:r>
              <a:rPr lang="en-US" sz="1600" dirty="0" smtClean="0">
                <a:solidFill>
                  <a:schemeClr val="tx1">
                    <a:lumMod val="75000"/>
                    <a:lumOff val="25000"/>
                  </a:schemeClr>
                </a:solidFill>
                <a:latin typeface="Courier New" pitchFamily="49" charset="0"/>
                <a:cs typeface="Courier New" pitchFamily="49" charset="0"/>
              </a:rPr>
              <a:t>check,84.65,5683.6,No,</a:t>
            </a:r>
            <a:r>
              <a:rPr lang="en-US" sz="1600" b="1" u="sng" dirty="0" smtClean="0">
                <a:solidFill>
                  <a:schemeClr val="tx1">
                    <a:lumMod val="75000"/>
                    <a:lumOff val="25000"/>
                  </a:schemeClr>
                </a:solidFill>
                <a:latin typeface="Courier New" pitchFamily="49" charset="0"/>
                <a:cs typeface="Courier New" pitchFamily="49" charset="0"/>
              </a:rPr>
              <a:t>67.72,4546.88</a:t>
            </a:r>
          </a:p>
          <a:p>
            <a:pPr>
              <a:buNone/>
            </a:pPr>
            <a:endParaRPr lang="en-US" sz="1600" b="1" u="sng" dirty="0" smtClean="0">
              <a:solidFill>
                <a:schemeClr val="tx1">
                  <a:lumMod val="75000"/>
                  <a:lumOff val="25000"/>
                </a:schemeClr>
              </a:solidFill>
              <a:latin typeface="Courier New" pitchFamily="49" charset="0"/>
              <a:cs typeface="Courier New" pitchFamily="49" charset="0"/>
            </a:endParaRPr>
          </a:p>
          <a:p>
            <a:pPr>
              <a:buNone/>
            </a:pPr>
            <a:r>
              <a:rPr lang="en-US" sz="1600" dirty="0" smtClean="0">
                <a:solidFill>
                  <a:schemeClr val="tx1">
                    <a:lumMod val="75000"/>
                    <a:lumOff val="25000"/>
                  </a:schemeClr>
                </a:solidFill>
                <a:latin typeface="Courier New" pitchFamily="49" charset="0"/>
                <a:cs typeface="Courier New" pitchFamily="49" charset="0"/>
              </a:rPr>
              <a:t>0916-QOFDP,Female,1,Yes,Yes,14,Yes,Yes,Fiber </a:t>
            </a:r>
            <a:r>
              <a:rPr lang="en-US" sz="1600" dirty="0" err="1" smtClean="0">
                <a:solidFill>
                  <a:schemeClr val="tx1">
                    <a:lumMod val="75000"/>
                    <a:lumOff val="25000"/>
                  </a:schemeClr>
                </a:solidFill>
                <a:latin typeface="Courier New" pitchFamily="49" charset="0"/>
                <a:cs typeface="Courier New" pitchFamily="49" charset="0"/>
              </a:rPr>
              <a:t>optic,No,No,No,No,Yes,Yes,Month</a:t>
            </a:r>
            <a:r>
              <a:rPr lang="en-US" sz="1600" dirty="0" smtClean="0">
                <a:solidFill>
                  <a:schemeClr val="tx1">
                    <a:lumMod val="75000"/>
                    <a:lumOff val="25000"/>
                  </a:schemeClr>
                </a:solidFill>
                <a:latin typeface="Courier New" pitchFamily="49" charset="0"/>
                <a:cs typeface="Courier New" pitchFamily="49" charset="0"/>
              </a:rPr>
              <a:t>-to-</a:t>
            </a:r>
            <a:r>
              <a:rPr lang="en-US" sz="1600" dirty="0" err="1" smtClean="0">
                <a:solidFill>
                  <a:schemeClr val="tx1">
                    <a:lumMod val="75000"/>
                    <a:lumOff val="25000"/>
                  </a:schemeClr>
                </a:solidFill>
                <a:latin typeface="Courier New" pitchFamily="49" charset="0"/>
                <a:cs typeface="Courier New" pitchFamily="49" charset="0"/>
              </a:rPr>
              <a:t>month,Yes,Electronic</a:t>
            </a:r>
            <a:r>
              <a:rPr lang="en-US" sz="1600" dirty="0" smtClean="0">
                <a:solidFill>
                  <a:schemeClr val="tx1">
                    <a:lumMod val="75000"/>
                    <a:lumOff val="25000"/>
                  </a:schemeClr>
                </a:solidFill>
                <a:latin typeface="Courier New" pitchFamily="49" charset="0"/>
                <a:cs typeface="Courier New" pitchFamily="49" charset="0"/>
              </a:rPr>
              <a:t> check,95.8,1346.3,No,</a:t>
            </a:r>
            <a:r>
              <a:rPr lang="en-US" sz="1600" b="1" u="sng" dirty="0" smtClean="0">
                <a:solidFill>
                  <a:schemeClr val="tx1">
                    <a:lumMod val="75000"/>
                    <a:lumOff val="25000"/>
                  </a:schemeClr>
                </a:solidFill>
                <a:latin typeface="Courier New" pitchFamily="49" charset="0"/>
                <a:cs typeface="Courier New" pitchFamily="49" charset="0"/>
              </a:rPr>
              <a:t>76.64,1077.04</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ial Black" pitchFamily="34" charset="0"/>
              </a:rPr>
              <a:t>Business Questions Answered (contd.)</a:t>
            </a:r>
            <a:endParaRPr lang="en-US" sz="2800" dirty="0"/>
          </a:p>
        </p:txBody>
      </p:sp>
      <p:sp>
        <p:nvSpPr>
          <p:cNvPr id="3" name="Content Placeholder 2"/>
          <p:cNvSpPr>
            <a:spLocks noGrp="1"/>
          </p:cNvSpPr>
          <p:nvPr>
            <p:ph sz="quarter" idx="1"/>
          </p:nvPr>
        </p:nvSpPr>
        <p:spPr/>
        <p:txBody>
          <a:bodyPr>
            <a:normAutofit/>
          </a:bodyPr>
          <a:lstStyle/>
          <a:p>
            <a:pPr>
              <a:buFont typeface="Wingdings" pitchFamily="2" charset="2"/>
              <a:buChar char="v"/>
            </a:pPr>
            <a:r>
              <a:rPr lang="en-US" sz="2000" dirty="0" smtClean="0">
                <a:solidFill>
                  <a:schemeClr val="tx1">
                    <a:lumMod val="75000"/>
                    <a:lumOff val="25000"/>
                  </a:schemeClr>
                </a:solidFill>
                <a:latin typeface="Arial" pitchFamily="34" charset="0"/>
                <a:cs typeface="Arial" pitchFamily="34" charset="0"/>
              </a:rPr>
              <a:t>Display customer id and their tenure whose tenure is more than 20 years and are using paperless billing method to save an </a:t>
            </a:r>
            <a:r>
              <a:rPr lang="en-US" sz="2000" dirty="0" smtClean="0">
                <a:solidFill>
                  <a:schemeClr val="tx1">
                    <a:lumMod val="75000"/>
                    <a:lumOff val="25000"/>
                  </a:schemeClr>
                </a:solidFill>
                <a:latin typeface="Arial" pitchFamily="34" charset="0"/>
                <a:cs typeface="Arial" pitchFamily="34" charset="0"/>
              </a:rPr>
              <a:t>environment.</a:t>
            </a:r>
          </a:p>
          <a:p>
            <a:pPr>
              <a:buFont typeface="Wingdings" pitchFamily="2" charset="2"/>
              <a:buChar char="v"/>
            </a:pPr>
            <a:endParaRPr lang="en-US" sz="2000" dirty="0" smtClean="0">
              <a:latin typeface="Arial" pitchFamily="34" charset="0"/>
              <a:cs typeface="Arial" pitchFamily="34" charset="0"/>
            </a:endParaRPr>
          </a:p>
          <a:p>
            <a:pPr>
              <a:buNone/>
            </a:pPr>
            <a:r>
              <a:rPr lang="en-US" sz="1600" b="1" u="sng" dirty="0" smtClean="0">
                <a:solidFill>
                  <a:schemeClr val="tx1">
                    <a:lumMod val="75000"/>
                    <a:lumOff val="25000"/>
                  </a:schemeClr>
                </a:solidFill>
                <a:latin typeface="Arial" pitchFamily="34" charset="0"/>
                <a:cs typeface="Arial" pitchFamily="34" charset="0"/>
              </a:rPr>
              <a:t>STEP-1:</a:t>
            </a:r>
            <a:r>
              <a:rPr lang="en-US" sz="1600" dirty="0" smtClean="0">
                <a:solidFill>
                  <a:schemeClr val="tx1">
                    <a:lumMod val="75000"/>
                    <a:lumOff val="25000"/>
                  </a:schemeClr>
                </a:solidFill>
                <a:latin typeface="Arial" pitchFamily="34" charset="0"/>
                <a:cs typeface="Arial" pitchFamily="34" charset="0"/>
              </a:rPr>
              <a:t>  Filter the data </a:t>
            </a:r>
            <a:r>
              <a:rPr lang="en-US" sz="1600" dirty="0" smtClean="0">
                <a:solidFill>
                  <a:schemeClr val="tx1">
                    <a:lumMod val="75000"/>
                    <a:lumOff val="25000"/>
                  </a:schemeClr>
                </a:solidFill>
                <a:latin typeface="Arial" pitchFamily="34" charset="0"/>
                <a:cs typeface="Arial" pitchFamily="34" charset="0"/>
              </a:rPr>
              <a:t>for customers whose tenure &gt;20 and have paperless         	billing  i.e</a:t>
            </a:r>
            <a:r>
              <a:rPr lang="en-US" sz="1600" dirty="0" smtClean="0">
                <a:solidFill>
                  <a:schemeClr val="tx1">
                    <a:lumMod val="75000"/>
                    <a:lumOff val="25000"/>
                  </a:schemeClr>
                </a:solidFill>
                <a:latin typeface="Arial" pitchFamily="34" charset="0"/>
                <a:cs typeface="Arial" pitchFamily="34" charset="0"/>
              </a:rPr>
              <a:t>. </a:t>
            </a:r>
          </a:p>
          <a:p>
            <a:pPr>
              <a:buNone/>
            </a:pPr>
            <a:r>
              <a:rPr lang="en-US" sz="1600" dirty="0" smtClean="0">
                <a:solidFill>
                  <a:schemeClr val="tx1">
                    <a:lumMod val="75000"/>
                    <a:lumOff val="25000"/>
                  </a:schemeClr>
                </a:solidFill>
                <a:latin typeface="Arial" pitchFamily="34" charset="0"/>
                <a:cs typeface="Arial" pitchFamily="34" charset="0"/>
              </a:rPr>
              <a:t>		telco_cust_20_paperless </a:t>
            </a:r>
            <a:r>
              <a:rPr lang="en-US" sz="1600" dirty="0" smtClean="0">
                <a:solidFill>
                  <a:schemeClr val="tx1">
                    <a:lumMod val="75000"/>
                    <a:lumOff val="25000"/>
                  </a:schemeClr>
                </a:solidFill>
                <a:latin typeface="Arial" pitchFamily="34" charset="0"/>
                <a:cs typeface="Arial" pitchFamily="34" charset="0"/>
              </a:rPr>
              <a:t>= FILTER </a:t>
            </a:r>
            <a:r>
              <a:rPr lang="en-US" sz="1600" dirty="0" err="1" smtClean="0">
                <a:solidFill>
                  <a:schemeClr val="tx1">
                    <a:lumMod val="75000"/>
                    <a:lumOff val="25000"/>
                  </a:schemeClr>
                </a:solidFill>
                <a:latin typeface="Arial" pitchFamily="34" charset="0"/>
                <a:cs typeface="Arial" pitchFamily="34" charset="0"/>
              </a:rPr>
              <a:t>telco_churn_data</a:t>
            </a:r>
            <a:r>
              <a:rPr lang="en-US" sz="1600" dirty="0" smtClean="0">
                <a:solidFill>
                  <a:schemeClr val="tx1">
                    <a:lumMod val="75000"/>
                    <a:lumOff val="25000"/>
                  </a:schemeClr>
                </a:solidFill>
                <a:latin typeface="Arial" pitchFamily="34" charset="0"/>
                <a:cs typeface="Arial" pitchFamily="34" charset="0"/>
              </a:rPr>
              <a:t> </a:t>
            </a:r>
            <a:endParaRPr lang="en-US" sz="1600" dirty="0" smtClean="0">
              <a:solidFill>
                <a:schemeClr val="tx1">
                  <a:lumMod val="75000"/>
                  <a:lumOff val="25000"/>
                </a:schemeClr>
              </a:solidFill>
              <a:latin typeface="Arial" pitchFamily="34" charset="0"/>
              <a:cs typeface="Arial" pitchFamily="34" charset="0"/>
            </a:endParaRP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BY </a:t>
            </a:r>
            <a:r>
              <a:rPr lang="en-US" sz="1600" dirty="0" smtClean="0">
                <a:solidFill>
                  <a:schemeClr val="tx1">
                    <a:lumMod val="75000"/>
                    <a:lumOff val="25000"/>
                  </a:schemeClr>
                </a:solidFill>
                <a:latin typeface="Arial" pitchFamily="34" charset="0"/>
                <a:cs typeface="Arial" pitchFamily="34" charset="0"/>
              </a:rPr>
              <a:t>tenure &gt; 20 AND </a:t>
            </a:r>
            <a:r>
              <a:rPr lang="en-US" sz="1600" dirty="0" err="1" smtClean="0">
                <a:solidFill>
                  <a:schemeClr val="tx1">
                    <a:lumMod val="75000"/>
                    <a:lumOff val="25000"/>
                  </a:schemeClr>
                </a:solidFill>
                <a:latin typeface="Arial" pitchFamily="34" charset="0"/>
                <a:cs typeface="Arial" pitchFamily="34" charset="0"/>
              </a:rPr>
              <a:t>PaperlessBilling</a:t>
            </a:r>
            <a:r>
              <a:rPr lang="en-US" sz="1600" dirty="0" smtClean="0">
                <a:solidFill>
                  <a:schemeClr val="tx1">
                    <a:lumMod val="75000"/>
                    <a:lumOff val="25000"/>
                  </a:schemeClr>
                </a:solidFill>
                <a:latin typeface="Arial" pitchFamily="34" charset="0"/>
                <a:cs typeface="Arial" pitchFamily="34" charset="0"/>
              </a:rPr>
              <a:t> == 'Yes</a:t>
            </a:r>
            <a:r>
              <a:rPr lang="en-US" sz="1600" dirty="0" smtClean="0">
                <a:solidFill>
                  <a:schemeClr val="tx1">
                    <a:lumMod val="75000"/>
                    <a:lumOff val="25000"/>
                  </a:schemeClr>
                </a:solidFill>
                <a:latin typeface="Arial" pitchFamily="34" charset="0"/>
                <a:cs typeface="Arial" pitchFamily="34" charset="0"/>
              </a:rPr>
              <a:t>';</a:t>
            </a:r>
          </a:p>
          <a:p>
            <a:pPr>
              <a:buNone/>
            </a:pPr>
            <a:endParaRPr lang="en-US" sz="1600" dirty="0" smtClean="0">
              <a:solidFill>
                <a:schemeClr val="tx1">
                  <a:lumMod val="75000"/>
                  <a:lumOff val="25000"/>
                </a:schemeClr>
              </a:solidFill>
              <a:latin typeface="Arial" pitchFamily="34" charset="0"/>
              <a:cs typeface="Arial" pitchFamily="34" charset="0"/>
            </a:endParaRPr>
          </a:p>
          <a:p>
            <a:pPr>
              <a:buNone/>
            </a:pPr>
            <a:r>
              <a:rPr lang="en-US" sz="1600" b="1" u="sng" dirty="0" smtClean="0">
                <a:solidFill>
                  <a:schemeClr val="tx1">
                    <a:lumMod val="75000"/>
                    <a:lumOff val="25000"/>
                  </a:schemeClr>
                </a:solidFill>
                <a:latin typeface="Arial" pitchFamily="34" charset="0"/>
                <a:cs typeface="Arial" pitchFamily="34" charset="0"/>
              </a:rPr>
              <a:t>STEP-2:</a:t>
            </a:r>
            <a:r>
              <a:rPr lang="en-US" sz="1600" dirty="0" smtClean="0">
                <a:solidFill>
                  <a:schemeClr val="tx1">
                    <a:lumMod val="75000"/>
                    <a:lumOff val="25000"/>
                  </a:schemeClr>
                </a:solidFill>
                <a:latin typeface="Arial" pitchFamily="34" charset="0"/>
                <a:cs typeface="Arial" pitchFamily="34" charset="0"/>
              </a:rPr>
              <a:t> Display the </a:t>
            </a:r>
            <a:r>
              <a:rPr lang="en-US" sz="1600" dirty="0" err="1" smtClean="0">
                <a:solidFill>
                  <a:schemeClr val="tx1">
                    <a:lumMod val="75000"/>
                    <a:lumOff val="25000"/>
                  </a:schemeClr>
                </a:solidFill>
                <a:latin typeface="Arial" pitchFamily="34" charset="0"/>
                <a:cs typeface="Arial" pitchFamily="34" charset="0"/>
              </a:rPr>
              <a:t>customerID</a:t>
            </a:r>
            <a:r>
              <a:rPr lang="en-US" sz="1600" dirty="0" smtClean="0">
                <a:solidFill>
                  <a:schemeClr val="tx1">
                    <a:lumMod val="75000"/>
                    <a:lumOff val="25000"/>
                  </a:schemeClr>
                </a:solidFill>
                <a:latin typeface="Arial" pitchFamily="34" charset="0"/>
                <a:cs typeface="Arial" pitchFamily="34" charset="0"/>
              </a:rPr>
              <a:t>, tenure;</a:t>
            </a:r>
          </a:p>
          <a:p>
            <a:pPr>
              <a:buNone/>
            </a:pPr>
            <a:r>
              <a:rPr lang="en-US" sz="1600" dirty="0" smtClean="0">
                <a:solidFill>
                  <a:schemeClr val="tx1">
                    <a:lumMod val="75000"/>
                    <a:lumOff val="25000"/>
                  </a:schemeClr>
                </a:solidFill>
                <a:latin typeface="Arial" pitchFamily="34" charset="0"/>
                <a:cs typeface="Arial" pitchFamily="34" charset="0"/>
              </a:rPr>
              <a:t>		telco_cust_20_paperless_disp </a:t>
            </a:r>
            <a:r>
              <a:rPr lang="en-US" sz="1600" dirty="0" smtClean="0">
                <a:solidFill>
                  <a:schemeClr val="tx1">
                    <a:lumMod val="75000"/>
                    <a:lumOff val="25000"/>
                  </a:schemeClr>
                </a:solidFill>
                <a:latin typeface="Arial" pitchFamily="34" charset="0"/>
                <a:cs typeface="Arial" pitchFamily="34" charset="0"/>
              </a:rPr>
              <a:t>= FOREACH telco_cust_20_paperless </a:t>
            </a:r>
            <a:endParaRPr lang="en-US" sz="1600" dirty="0" smtClean="0">
              <a:solidFill>
                <a:schemeClr val="tx1">
                  <a:lumMod val="75000"/>
                  <a:lumOff val="25000"/>
                </a:schemeClr>
              </a:solidFill>
              <a:latin typeface="Arial" pitchFamily="34" charset="0"/>
              <a:cs typeface="Arial" pitchFamily="34" charset="0"/>
            </a:endParaRP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GENERATE </a:t>
            </a:r>
            <a:r>
              <a:rPr lang="en-US" sz="1600" dirty="0" err="1" smtClean="0">
                <a:solidFill>
                  <a:schemeClr val="tx1">
                    <a:lumMod val="75000"/>
                    <a:lumOff val="25000"/>
                  </a:schemeClr>
                </a:solidFill>
                <a:latin typeface="Arial" pitchFamily="34" charset="0"/>
                <a:cs typeface="Arial" pitchFamily="34" charset="0"/>
              </a:rPr>
              <a:t>customerID</a:t>
            </a:r>
            <a:r>
              <a:rPr lang="en-US" sz="1600" dirty="0" smtClean="0">
                <a:solidFill>
                  <a:schemeClr val="tx1">
                    <a:lumMod val="75000"/>
                    <a:lumOff val="25000"/>
                  </a:schemeClr>
                </a:solidFill>
                <a:latin typeface="Arial" pitchFamily="34" charset="0"/>
                <a:cs typeface="Arial" pitchFamily="34" charset="0"/>
              </a:rPr>
              <a:t>, tenure; </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Arial Black" pitchFamily="34" charset="0"/>
              </a:rPr>
              <a:t>Business Questions Answered (contd.)</a:t>
            </a:r>
            <a:endParaRPr lang="en-US" dirty="0"/>
          </a:p>
        </p:txBody>
      </p:sp>
      <p:sp>
        <p:nvSpPr>
          <p:cNvPr id="3" name="Content Placeholder 2"/>
          <p:cNvSpPr>
            <a:spLocks noGrp="1"/>
          </p:cNvSpPr>
          <p:nvPr>
            <p:ph sz="quarter" idx="1"/>
          </p:nvPr>
        </p:nvSpPr>
        <p:spPr/>
        <p:txBody>
          <a:bodyPr/>
          <a:lstStyle/>
          <a:p>
            <a:pPr>
              <a:buNone/>
            </a:pPr>
            <a:r>
              <a:rPr lang="en-US" sz="1600" b="1" u="sng" dirty="0" smtClean="0">
                <a:solidFill>
                  <a:schemeClr val="tx1">
                    <a:lumMod val="75000"/>
                    <a:lumOff val="25000"/>
                  </a:schemeClr>
                </a:solidFill>
                <a:latin typeface="Arial" pitchFamily="34" charset="0"/>
                <a:cs typeface="Arial" pitchFamily="34" charset="0"/>
              </a:rPr>
              <a:t>STEP-3:</a:t>
            </a:r>
            <a:r>
              <a:rPr lang="en-US" sz="1600" dirty="0" smtClean="0">
                <a:solidFill>
                  <a:schemeClr val="tx1">
                    <a:lumMod val="75000"/>
                    <a:lumOff val="25000"/>
                  </a:schemeClr>
                </a:solidFill>
                <a:latin typeface="Arial" pitchFamily="34" charset="0"/>
                <a:cs typeface="Arial" pitchFamily="34" charset="0"/>
              </a:rPr>
              <a:t> Store the result,</a:t>
            </a:r>
            <a:endParaRPr lang="en-US" sz="1600" dirty="0" smtClean="0">
              <a:solidFill>
                <a:schemeClr val="tx1">
                  <a:lumMod val="75000"/>
                  <a:lumOff val="25000"/>
                </a:schemeClr>
              </a:solidFill>
              <a:latin typeface="Arial" pitchFamily="34" charset="0"/>
              <a:cs typeface="Arial" pitchFamily="34" charset="0"/>
            </a:endParaRPr>
          </a:p>
          <a:p>
            <a:pPr>
              <a:buNone/>
            </a:pPr>
            <a:r>
              <a:rPr lang="en-US" sz="1600" dirty="0" smtClean="0">
                <a:solidFill>
                  <a:schemeClr val="tx1">
                    <a:lumMod val="75000"/>
                    <a:lumOff val="25000"/>
                  </a:schemeClr>
                </a:solidFill>
                <a:latin typeface="Arial" pitchFamily="34" charset="0"/>
                <a:cs typeface="Arial" pitchFamily="34" charset="0"/>
              </a:rPr>
              <a:t>		STORE </a:t>
            </a:r>
            <a:r>
              <a:rPr lang="en-US" sz="1600" dirty="0" smtClean="0">
                <a:solidFill>
                  <a:schemeClr val="tx1">
                    <a:lumMod val="75000"/>
                    <a:lumOff val="25000"/>
                  </a:schemeClr>
                </a:solidFill>
                <a:latin typeface="Arial" pitchFamily="34" charset="0"/>
                <a:cs typeface="Arial" pitchFamily="34" charset="0"/>
              </a:rPr>
              <a:t>telco_cust_20_paperless_disp INTO </a:t>
            </a: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sb_proj_telco_churn</a:t>
            </a:r>
            <a:r>
              <a:rPr lang="en-US" sz="1600" dirty="0" smtClean="0">
                <a:solidFill>
                  <a:schemeClr val="tx1">
                    <a:lumMod val="75000"/>
                    <a:lumOff val="25000"/>
                  </a:schemeClr>
                </a:solidFill>
                <a:latin typeface="Arial" pitchFamily="34" charset="0"/>
                <a:cs typeface="Arial" pitchFamily="34" charset="0"/>
              </a:rPr>
              <a:t>/CASE5/telco_cust_20_paperless_disp</a:t>
            </a:r>
            <a:r>
              <a:rPr lang="en-US" sz="1600" dirty="0" smtClean="0">
                <a:solidFill>
                  <a:schemeClr val="tx1">
                    <a:lumMod val="75000"/>
                    <a:lumOff val="25000"/>
                  </a:schemeClr>
                </a:solidFill>
                <a:latin typeface="Arial" pitchFamily="34" charset="0"/>
                <a:cs typeface="Arial" pitchFamily="34" charset="0"/>
              </a:rPr>
              <a:t>' USING </a:t>
            </a: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PigStorage</a:t>
            </a:r>
            <a:r>
              <a:rPr lang="en-US" sz="1600" dirty="0" smtClean="0">
                <a:solidFill>
                  <a:schemeClr val="tx1">
                    <a:lumMod val="75000"/>
                    <a:lumOff val="25000"/>
                  </a:schemeClr>
                </a:solidFill>
                <a:latin typeface="Arial" pitchFamily="34" charset="0"/>
                <a:cs typeface="Arial" pitchFamily="34" charset="0"/>
              </a:rPr>
              <a:t>(',');</a:t>
            </a:r>
          </a:p>
          <a:p>
            <a:pPr>
              <a:buNone/>
            </a:pPr>
            <a:endParaRPr lang="en-US" sz="1600" dirty="0" smtClean="0">
              <a:solidFill>
                <a:schemeClr val="tx1">
                  <a:lumMod val="75000"/>
                  <a:lumOff val="25000"/>
                </a:schemeClr>
              </a:solidFill>
              <a:latin typeface="Arial" pitchFamily="34" charset="0"/>
              <a:cs typeface="Arial" pitchFamily="34" charset="0"/>
            </a:endParaRPr>
          </a:p>
          <a:p>
            <a:pPr>
              <a:buNone/>
            </a:pPr>
            <a:r>
              <a:rPr lang="en-US" sz="1600" b="1" u="sng" dirty="0" smtClean="0">
                <a:solidFill>
                  <a:schemeClr val="tx1">
                    <a:lumMod val="75000"/>
                    <a:lumOff val="25000"/>
                  </a:schemeClr>
                </a:solidFill>
                <a:latin typeface="Arial" pitchFamily="34" charset="0"/>
                <a:cs typeface="Arial" pitchFamily="34" charset="0"/>
              </a:rPr>
              <a:t>RESULT:</a:t>
            </a:r>
          </a:p>
          <a:p>
            <a:pPr>
              <a:buNone/>
            </a:pPr>
            <a:r>
              <a:rPr lang="en-US" sz="1600" dirty="0" smtClean="0">
                <a:solidFill>
                  <a:schemeClr val="tx1">
                    <a:lumMod val="75000"/>
                    <a:lumOff val="25000"/>
                  </a:schemeClr>
                </a:solidFill>
                <a:latin typeface="Arial" pitchFamily="34" charset="0"/>
                <a:cs typeface="Arial" pitchFamily="34" charset="0"/>
              </a:rPr>
              <a:t>Snapshot </a:t>
            </a:r>
            <a:r>
              <a:rPr lang="en-US" sz="1600" dirty="0" smtClean="0">
                <a:solidFill>
                  <a:schemeClr val="tx1">
                    <a:lumMod val="75000"/>
                    <a:lumOff val="25000"/>
                  </a:schemeClr>
                </a:solidFill>
                <a:latin typeface="Courier New" pitchFamily="49" charset="0"/>
                <a:cs typeface="Courier New" pitchFamily="49" charset="0"/>
              </a:rPr>
              <a:t>(customer-ID, tenure)</a:t>
            </a:r>
          </a:p>
          <a:p>
            <a:pPr lvl="3">
              <a:buNone/>
            </a:pPr>
            <a:r>
              <a:rPr lang="en-US" sz="1600" dirty="0" smtClean="0">
                <a:solidFill>
                  <a:schemeClr val="tx1">
                    <a:lumMod val="75000"/>
                    <a:lumOff val="25000"/>
                  </a:schemeClr>
                </a:solidFill>
                <a:latin typeface="Courier New" pitchFamily="49" charset="0"/>
                <a:cs typeface="Courier New" pitchFamily="49" charset="0"/>
              </a:rPr>
              <a:t>0280-XJGEX,49 </a:t>
            </a:r>
            <a:endParaRPr lang="en-US" sz="1600" dirty="0" smtClean="0">
              <a:solidFill>
                <a:schemeClr val="tx1">
                  <a:lumMod val="75000"/>
                  <a:lumOff val="25000"/>
                </a:schemeClr>
              </a:solidFill>
              <a:latin typeface="Courier New" pitchFamily="49" charset="0"/>
              <a:cs typeface="Courier New" pitchFamily="49" charset="0"/>
            </a:endParaRPr>
          </a:p>
          <a:p>
            <a:pPr lvl="3">
              <a:buNone/>
            </a:pPr>
            <a:r>
              <a:rPr lang="en-US" sz="1600" dirty="0" smtClean="0">
                <a:solidFill>
                  <a:schemeClr val="tx1">
                    <a:lumMod val="75000"/>
                    <a:lumOff val="25000"/>
                  </a:schemeClr>
                </a:solidFill>
                <a:latin typeface="Courier New" pitchFamily="49" charset="0"/>
                <a:cs typeface="Courier New" pitchFamily="49" charset="0"/>
              </a:rPr>
              <a:t>1452-KIOVK,22 </a:t>
            </a:r>
          </a:p>
          <a:p>
            <a:pPr lvl="3">
              <a:buNone/>
            </a:pPr>
            <a:r>
              <a:rPr lang="en-US" sz="1600" dirty="0" smtClean="0">
                <a:solidFill>
                  <a:schemeClr val="tx1">
                    <a:lumMod val="75000"/>
                    <a:lumOff val="25000"/>
                  </a:schemeClr>
                </a:solidFill>
                <a:latin typeface="Courier New" pitchFamily="49" charset="0"/>
                <a:cs typeface="Courier New" pitchFamily="49" charset="0"/>
              </a:rPr>
              <a:t>3638-WEABW,58 </a:t>
            </a:r>
          </a:p>
          <a:p>
            <a:pPr lvl="3">
              <a:buNone/>
            </a:pPr>
            <a:r>
              <a:rPr lang="en-US" sz="1600" dirty="0" smtClean="0">
                <a:solidFill>
                  <a:schemeClr val="tx1">
                    <a:lumMod val="75000"/>
                    <a:lumOff val="25000"/>
                  </a:schemeClr>
                </a:solidFill>
                <a:latin typeface="Courier New" pitchFamily="49" charset="0"/>
                <a:cs typeface="Courier New" pitchFamily="49" charset="0"/>
              </a:rPr>
              <a:t>3841-NFECX,71</a:t>
            </a:r>
            <a:endParaRPr lang="en-US" sz="1600" dirty="0" smtClean="0">
              <a:solidFill>
                <a:schemeClr val="tx1">
                  <a:lumMod val="75000"/>
                  <a:lumOff val="25000"/>
                </a:schemeClr>
              </a:solidFill>
              <a:latin typeface="Courier New" pitchFamily="49" charset="0"/>
              <a:cs typeface="Courier New" pitchFamily="49" charset="0"/>
            </a:endParaRP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Arial Black" pitchFamily="34" charset="0"/>
              </a:rPr>
              <a:t>Business Questions Answered (contd.)</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v"/>
            </a:pPr>
            <a:r>
              <a:rPr lang="en-US" sz="2000" dirty="0" smtClean="0">
                <a:solidFill>
                  <a:schemeClr val="tx1">
                    <a:lumMod val="75000"/>
                    <a:lumOff val="25000"/>
                  </a:schemeClr>
                </a:solidFill>
                <a:latin typeface="Arial" pitchFamily="34" charset="0"/>
                <a:cs typeface="Arial" pitchFamily="34" charset="0"/>
              </a:rPr>
              <a:t>Which is the most preferred internet service used by the customer, is it for </a:t>
            </a:r>
            <a:r>
              <a:rPr lang="en-US" sz="2000" dirty="0" err="1" smtClean="0">
                <a:solidFill>
                  <a:schemeClr val="tx1">
                    <a:lumMod val="75000"/>
                    <a:lumOff val="25000"/>
                  </a:schemeClr>
                </a:solidFill>
                <a:latin typeface="Arial" pitchFamily="34" charset="0"/>
                <a:cs typeface="Arial" pitchFamily="34" charset="0"/>
              </a:rPr>
              <a:t>Fibre</a:t>
            </a:r>
            <a:r>
              <a:rPr lang="en-US" sz="2000" dirty="0" smtClean="0">
                <a:solidFill>
                  <a:schemeClr val="tx1">
                    <a:lumMod val="75000"/>
                    <a:lumOff val="25000"/>
                  </a:schemeClr>
                </a:solidFill>
                <a:latin typeface="Arial" pitchFamily="34" charset="0"/>
                <a:cs typeface="Arial" pitchFamily="34" charset="0"/>
              </a:rPr>
              <a:t> optic or for DSL</a:t>
            </a:r>
            <a:r>
              <a:rPr lang="en-US" sz="2000" dirty="0" smtClean="0">
                <a:solidFill>
                  <a:schemeClr val="tx1">
                    <a:lumMod val="75000"/>
                    <a:lumOff val="25000"/>
                  </a:schemeClr>
                </a:solidFill>
                <a:latin typeface="Arial" pitchFamily="34" charset="0"/>
                <a:cs typeface="Arial" pitchFamily="34" charset="0"/>
              </a:rPr>
              <a:t>?</a:t>
            </a:r>
          </a:p>
          <a:p>
            <a:pPr>
              <a:buFont typeface="Wingdings" pitchFamily="2" charset="2"/>
              <a:buChar char="v"/>
            </a:pPr>
            <a:endParaRPr lang="en-US" sz="2000" dirty="0" smtClean="0">
              <a:latin typeface="Arial" pitchFamily="34" charset="0"/>
              <a:cs typeface="Arial" pitchFamily="34" charset="0"/>
            </a:endParaRPr>
          </a:p>
          <a:p>
            <a:pPr>
              <a:buNone/>
            </a:pPr>
            <a:r>
              <a:rPr lang="en-US" sz="1600" b="1" u="sng" dirty="0" smtClean="0">
                <a:solidFill>
                  <a:schemeClr val="tx1">
                    <a:lumMod val="75000"/>
                    <a:lumOff val="25000"/>
                  </a:schemeClr>
                </a:solidFill>
                <a:latin typeface="Arial" pitchFamily="34" charset="0"/>
                <a:cs typeface="Arial" pitchFamily="34" charset="0"/>
              </a:rPr>
              <a:t>STEP-1:</a:t>
            </a:r>
            <a:r>
              <a:rPr lang="en-US" sz="1600" dirty="0" smtClean="0">
                <a:solidFill>
                  <a:schemeClr val="tx1">
                    <a:lumMod val="75000"/>
                    <a:lumOff val="25000"/>
                  </a:schemeClr>
                </a:solidFill>
                <a:latin typeface="Arial" pitchFamily="34" charset="0"/>
                <a:cs typeface="Arial" pitchFamily="34" charset="0"/>
              </a:rPr>
              <a:t>  Filter the data for customers </a:t>
            </a:r>
            <a:r>
              <a:rPr lang="en-US" sz="1600" dirty="0" smtClean="0">
                <a:solidFill>
                  <a:schemeClr val="tx1">
                    <a:lumMod val="75000"/>
                    <a:lumOff val="25000"/>
                  </a:schemeClr>
                </a:solidFill>
                <a:latin typeface="Arial" pitchFamily="34" charset="0"/>
                <a:cs typeface="Arial" pitchFamily="34" charset="0"/>
              </a:rPr>
              <a:t>who have internet connection i.e</a:t>
            </a:r>
            <a:r>
              <a:rPr lang="en-US" sz="1600" dirty="0" smtClean="0">
                <a:solidFill>
                  <a:schemeClr val="tx1">
                    <a:lumMod val="75000"/>
                    <a:lumOff val="25000"/>
                  </a:schemeClr>
                </a:solidFill>
                <a:latin typeface="Arial" pitchFamily="34" charset="0"/>
                <a:cs typeface="Arial" pitchFamily="34" charset="0"/>
              </a:rPr>
              <a:t>. </a:t>
            </a: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telco_cust_internet_serv</a:t>
            </a: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FILTER </a:t>
            </a: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telco_churn_data</a:t>
            </a: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BY </a:t>
            </a:r>
            <a:r>
              <a:rPr lang="en-US" sz="1600" dirty="0" err="1" smtClean="0">
                <a:solidFill>
                  <a:schemeClr val="tx1">
                    <a:lumMod val="75000"/>
                    <a:lumOff val="25000"/>
                  </a:schemeClr>
                </a:solidFill>
                <a:latin typeface="Arial" pitchFamily="34" charset="0"/>
                <a:cs typeface="Arial" pitchFamily="34" charset="0"/>
              </a:rPr>
              <a:t>InternetService</a:t>
            </a:r>
            <a:r>
              <a:rPr lang="en-US" sz="1600" dirty="0" smtClean="0">
                <a:solidFill>
                  <a:schemeClr val="tx1">
                    <a:lumMod val="75000"/>
                    <a:lumOff val="25000"/>
                  </a:schemeClr>
                </a:solidFill>
                <a:latin typeface="Arial" pitchFamily="34" charset="0"/>
                <a:cs typeface="Arial" pitchFamily="34" charset="0"/>
              </a:rPr>
              <a:t> != 'No';</a:t>
            </a:r>
          </a:p>
          <a:p>
            <a:pPr>
              <a:buNone/>
            </a:pPr>
            <a:endParaRPr lang="en-US" sz="1600" dirty="0" smtClean="0">
              <a:solidFill>
                <a:schemeClr val="tx1">
                  <a:lumMod val="75000"/>
                  <a:lumOff val="25000"/>
                </a:schemeClr>
              </a:solidFill>
              <a:latin typeface="Arial" pitchFamily="34" charset="0"/>
              <a:cs typeface="Arial" pitchFamily="34" charset="0"/>
            </a:endParaRPr>
          </a:p>
          <a:p>
            <a:pPr>
              <a:buNone/>
            </a:pPr>
            <a:r>
              <a:rPr lang="en-US" sz="1600" b="1" u="sng" dirty="0" smtClean="0">
                <a:solidFill>
                  <a:schemeClr val="tx1">
                    <a:lumMod val="75000"/>
                    <a:lumOff val="25000"/>
                  </a:schemeClr>
                </a:solidFill>
                <a:latin typeface="Arial" pitchFamily="34" charset="0"/>
                <a:cs typeface="Arial" pitchFamily="34" charset="0"/>
              </a:rPr>
              <a:t>STEP-2:</a:t>
            </a: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group data by internet service i.e.,</a:t>
            </a:r>
            <a:endParaRPr lang="en-US" sz="1600" dirty="0" smtClean="0">
              <a:solidFill>
                <a:schemeClr val="tx1">
                  <a:lumMod val="75000"/>
                  <a:lumOff val="25000"/>
                </a:schemeClr>
              </a:solidFill>
              <a:latin typeface="Arial" pitchFamily="34" charset="0"/>
              <a:cs typeface="Arial" pitchFamily="34" charset="0"/>
            </a:endParaRP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telco_cust_internet_serv_grp</a:t>
            </a: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GROUP </a:t>
            </a: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telco_cust_internet_serv</a:t>
            </a: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BY </a:t>
            </a:r>
            <a:r>
              <a:rPr lang="en-US" sz="1600" dirty="0" err="1" smtClean="0">
                <a:solidFill>
                  <a:schemeClr val="tx1">
                    <a:lumMod val="75000"/>
                    <a:lumOff val="25000"/>
                  </a:schemeClr>
                </a:solidFill>
                <a:latin typeface="Arial" pitchFamily="34" charset="0"/>
                <a:cs typeface="Arial" pitchFamily="34" charset="0"/>
              </a:rPr>
              <a:t>InternetService</a:t>
            </a:r>
            <a:r>
              <a:rPr lang="en-US" sz="1600" dirty="0" smtClean="0">
                <a:solidFill>
                  <a:schemeClr val="tx1">
                    <a:lumMod val="75000"/>
                    <a:lumOff val="25000"/>
                  </a:schemeClr>
                </a:solidFill>
                <a:latin typeface="Arial" pitchFamily="34" charset="0"/>
                <a:cs typeface="Arial" pitchFamily="34" charset="0"/>
              </a:rPr>
              <a:t>;</a:t>
            </a:r>
          </a:p>
          <a:p>
            <a:pPr>
              <a:buNone/>
            </a:pPr>
            <a:endParaRPr lang="en-US" sz="1600" dirty="0" smtClean="0">
              <a:solidFill>
                <a:schemeClr val="tx1">
                  <a:lumMod val="75000"/>
                  <a:lumOff val="25000"/>
                </a:schemeClr>
              </a:solidFill>
              <a:latin typeface="Arial" pitchFamily="34" charset="0"/>
              <a:cs typeface="Arial" pitchFamily="34" charset="0"/>
            </a:endParaRPr>
          </a:p>
          <a:p>
            <a:pPr>
              <a:buNone/>
            </a:pPr>
            <a:r>
              <a:rPr lang="en-US" sz="1600" b="1" u="sng" dirty="0" smtClean="0">
                <a:solidFill>
                  <a:schemeClr val="tx1">
                    <a:lumMod val="75000"/>
                    <a:lumOff val="25000"/>
                  </a:schemeClr>
                </a:solidFill>
                <a:latin typeface="Arial" pitchFamily="34" charset="0"/>
                <a:cs typeface="Arial" pitchFamily="34" charset="0"/>
              </a:rPr>
              <a:t>STEP-3</a:t>
            </a:r>
            <a:r>
              <a:rPr lang="en-US" sz="1600" b="1"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count the  number of connections for each internet service</a:t>
            </a: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telco_cust_internet_cnt</a:t>
            </a: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FOREACH </a:t>
            </a:r>
            <a:r>
              <a:rPr lang="en-US" sz="1600" dirty="0" err="1" smtClean="0">
                <a:solidFill>
                  <a:schemeClr val="tx1">
                    <a:lumMod val="75000"/>
                    <a:lumOff val="25000"/>
                  </a:schemeClr>
                </a:solidFill>
                <a:latin typeface="Arial" pitchFamily="34" charset="0"/>
                <a:cs typeface="Arial" pitchFamily="34" charset="0"/>
              </a:rPr>
              <a:t>telco_cust_internet_serv_grp</a:t>
            </a:r>
            <a:r>
              <a:rPr lang="en-US" sz="1600" dirty="0" smtClean="0">
                <a:solidFill>
                  <a:schemeClr val="tx1">
                    <a:lumMod val="75000"/>
                    <a:lumOff val="25000"/>
                  </a:schemeClr>
                </a:solidFill>
                <a:latin typeface="Arial" pitchFamily="34" charset="0"/>
                <a:cs typeface="Arial" pitchFamily="34" charset="0"/>
              </a:rPr>
              <a:t> </a:t>
            </a:r>
            <a:endParaRPr lang="en-US" sz="1600" dirty="0" smtClean="0">
              <a:solidFill>
                <a:schemeClr val="tx1">
                  <a:lumMod val="75000"/>
                  <a:lumOff val="25000"/>
                </a:schemeClr>
              </a:solidFill>
              <a:latin typeface="Arial" pitchFamily="34" charset="0"/>
              <a:cs typeface="Arial" pitchFamily="34" charset="0"/>
            </a:endParaRP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GENERATE </a:t>
            </a:r>
            <a:r>
              <a:rPr lang="en-US" sz="1600" dirty="0" smtClean="0">
                <a:solidFill>
                  <a:schemeClr val="tx1">
                    <a:lumMod val="75000"/>
                    <a:lumOff val="25000"/>
                  </a:schemeClr>
                </a:solidFill>
                <a:latin typeface="Arial" pitchFamily="34" charset="0"/>
                <a:cs typeface="Arial" pitchFamily="34" charset="0"/>
              </a:rPr>
              <a:t>group, FLATTEN(COUNT($1)) as </a:t>
            </a:r>
            <a:r>
              <a:rPr lang="en-US" sz="1600" dirty="0" err="1" smtClean="0">
                <a:solidFill>
                  <a:schemeClr val="tx1">
                    <a:lumMod val="75000"/>
                    <a:lumOff val="25000"/>
                  </a:schemeClr>
                </a:solidFill>
                <a:latin typeface="Arial" pitchFamily="34" charset="0"/>
                <a:cs typeface="Arial" pitchFamily="34" charset="0"/>
              </a:rPr>
              <a:t>serviceCount</a:t>
            </a:r>
            <a:r>
              <a:rPr lang="en-US" sz="1600" dirty="0" smtClean="0">
                <a:solidFill>
                  <a:schemeClr val="tx1">
                    <a:lumMod val="75000"/>
                    <a:lumOff val="25000"/>
                  </a:schemeClr>
                </a:solidFill>
                <a:latin typeface="Arial" pitchFamily="34" charset="0"/>
                <a:cs typeface="Arial" pitchFamily="34" charset="0"/>
              </a:rPr>
              <a:t>;</a:t>
            </a:r>
            <a:endParaRPr lang="en-US" sz="1600" dirty="0">
              <a:solidFill>
                <a:schemeClr val="tx1">
                  <a:lumMod val="75000"/>
                  <a:lumOff val="2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Arial Black" pitchFamily="34" charset="0"/>
              </a:rPr>
              <a:t>Business Questions Answered (contd.)</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v"/>
            </a:pPr>
            <a:endParaRPr lang="en-US" sz="2000" dirty="0" smtClean="0">
              <a:latin typeface="Arial" pitchFamily="34" charset="0"/>
              <a:cs typeface="Arial" pitchFamily="34" charset="0"/>
            </a:endParaRPr>
          </a:p>
          <a:p>
            <a:pPr>
              <a:buNone/>
            </a:pPr>
            <a:r>
              <a:rPr lang="en-US" sz="1600" b="1" u="sng" dirty="0" smtClean="0">
                <a:solidFill>
                  <a:schemeClr val="tx1">
                    <a:lumMod val="75000"/>
                    <a:lumOff val="25000"/>
                  </a:schemeClr>
                </a:solidFill>
                <a:latin typeface="Arial" pitchFamily="34" charset="0"/>
                <a:cs typeface="Arial" pitchFamily="34" charset="0"/>
              </a:rPr>
              <a:t>STEP-4:</a:t>
            </a:r>
            <a:r>
              <a:rPr lang="en-US" sz="1600" dirty="0" smtClean="0">
                <a:solidFill>
                  <a:schemeClr val="tx1">
                    <a:lumMod val="75000"/>
                    <a:lumOff val="25000"/>
                  </a:schemeClr>
                </a:solidFill>
                <a:latin typeface="Arial" pitchFamily="34" charset="0"/>
                <a:cs typeface="Arial" pitchFamily="34" charset="0"/>
              </a:rPr>
              <a:t>  Order the data by the number of  connections for each service, </a:t>
            </a:r>
            <a:endParaRPr lang="en-US" sz="1600" dirty="0" smtClean="0">
              <a:solidFill>
                <a:schemeClr val="tx1">
                  <a:lumMod val="75000"/>
                  <a:lumOff val="25000"/>
                </a:schemeClr>
              </a:solidFill>
              <a:latin typeface="Arial" pitchFamily="34" charset="0"/>
              <a:cs typeface="Arial" pitchFamily="34" charset="0"/>
            </a:endParaRP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telco_cust_internet_sort</a:t>
            </a:r>
            <a:r>
              <a:rPr lang="en-US" sz="1600" dirty="0" smtClean="0">
                <a:solidFill>
                  <a:schemeClr val="tx1">
                    <a:lumMod val="75000"/>
                    <a:lumOff val="25000"/>
                  </a:schemeClr>
                </a:solidFill>
                <a:latin typeface="Arial" pitchFamily="34" charset="0"/>
                <a:cs typeface="Arial" pitchFamily="34" charset="0"/>
              </a:rPr>
              <a:t> = ORDER </a:t>
            </a:r>
            <a:r>
              <a:rPr lang="en-US" sz="1600" dirty="0" err="1" smtClean="0">
                <a:solidFill>
                  <a:schemeClr val="tx1">
                    <a:lumMod val="75000"/>
                    <a:lumOff val="25000"/>
                  </a:schemeClr>
                </a:solidFill>
                <a:latin typeface="Arial" pitchFamily="34" charset="0"/>
                <a:cs typeface="Arial" pitchFamily="34" charset="0"/>
              </a:rPr>
              <a:t>telco_cust_internet_cnt</a:t>
            </a:r>
            <a:r>
              <a:rPr lang="en-US" sz="1600" dirty="0" smtClean="0">
                <a:solidFill>
                  <a:schemeClr val="tx1">
                    <a:lumMod val="75000"/>
                    <a:lumOff val="25000"/>
                  </a:schemeClr>
                </a:solidFill>
                <a:latin typeface="Arial" pitchFamily="34" charset="0"/>
                <a:cs typeface="Arial" pitchFamily="34" charset="0"/>
              </a:rPr>
              <a:t> BY </a:t>
            </a: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serviceCount</a:t>
            </a:r>
            <a:r>
              <a:rPr lang="en-US" sz="1600" dirty="0" smtClean="0">
                <a:solidFill>
                  <a:schemeClr val="tx1">
                    <a:lumMod val="75000"/>
                    <a:lumOff val="25000"/>
                  </a:schemeClr>
                </a:solidFill>
                <a:latin typeface="Arial" pitchFamily="34" charset="0"/>
                <a:cs typeface="Arial" pitchFamily="34" charset="0"/>
              </a:rPr>
              <a:t> DESC;</a:t>
            </a:r>
          </a:p>
          <a:p>
            <a:pPr>
              <a:buNone/>
            </a:pPr>
            <a:endParaRPr lang="en-US" sz="1600" dirty="0" smtClean="0">
              <a:solidFill>
                <a:schemeClr val="tx1">
                  <a:lumMod val="75000"/>
                  <a:lumOff val="25000"/>
                </a:schemeClr>
              </a:solidFill>
              <a:latin typeface="Arial" pitchFamily="34" charset="0"/>
              <a:cs typeface="Arial" pitchFamily="34" charset="0"/>
            </a:endParaRPr>
          </a:p>
          <a:p>
            <a:pPr>
              <a:buNone/>
            </a:pPr>
            <a:r>
              <a:rPr lang="en-US" sz="1600" b="1" u="sng" dirty="0" smtClean="0">
                <a:solidFill>
                  <a:schemeClr val="tx1">
                    <a:lumMod val="75000"/>
                    <a:lumOff val="25000"/>
                  </a:schemeClr>
                </a:solidFill>
                <a:latin typeface="Arial" pitchFamily="34" charset="0"/>
                <a:cs typeface="Arial" pitchFamily="34" charset="0"/>
              </a:rPr>
              <a:t>STEP-5:</a:t>
            </a: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Store data in HDFS </a:t>
            </a:r>
            <a:r>
              <a:rPr lang="en-US" sz="1600" dirty="0" err="1" smtClean="0">
                <a:solidFill>
                  <a:schemeClr val="tx1">
                    <a:lumMod val="75000"/>
                    <a:lumOff val="25000"/>
                  </a:schemeClr>
                </a:solidFill>
                <a:latin typeface="Arial" pitchFamily="34" charset="0"/>
                <a:cs typeface="Arial" pitchFamily="34" charset="0"/>
              </a:rPr>
              <a:t>i.e</a:t>
            </a:r>
            <a:r>
              <a:rPr lang="en-US" sz="1600" dirty="0" smtClean="0">
                <a:solidFill>
                  <a:schemeClr val="tx1">
                    <a:lumMod val="75000"/>
                    <a:lumOff val="25000"/>
                  </a:schemeClr>
                </a:solidFill>
                <a:latin typeface="Arial" pitchFamily="34" charset="0"/>
                <a:cs typeface="Arial" pitchFamily="34" charset="0"/>
              </a:rPr>
              <a:t>,</a:t>
            </a:r>
            <a:endParaRPr lang="en-US" sz="1600" dirty="0" smtClean="0">
              <a:solidFill>
                <a:schemeClr val="tx1">
                  <a:lumMod val="75000"/>
                  <a:lumOff val="25000"/>
                </a:schemeClr>
              </a:solidFill>
              <a:latin typeface="Arial" pitchFamily="34" charset="0"/>
              <a:cs typeface="Arial" pitchFamily="34" charset="0"/>
            </a:endParaRPr>
          </a:p>
          <a:p>
            <a:pPr>
              <a:buNone/>
            </a:pPr>
            <a:r>
              <a:rPr lang="en-US" sz="1600" dirty="0" smtClean="0">
                <a:solidFill>
                  <a:schemeClr val="tx1">
                    <a:lumMod val="75000"/>
                    <a:lumOff val="25000"/>
                  </a:schemeClr>
                </a:solidFill>
                <a:latin typeface="Arial" pitchFamily="34" charset="0"/>
                <a:cs typeface="Arial" pitchFamily="34" charset="0"/>
              </a:rPr>
              <a:t>		STORE </a:t>
            </a:r>
            <a:r>
              <a:rPr lang="en-US" sz="1600" dirty="0" err="1" smtClean="0">
                <a:solidFill>
                  <a:schemeClr val="tx1">
                    <a:lumMod val="75000"/>
                    <a:lumOff val="25000"/>
                  </a:schemeClr>
                </a:solidFill>
                <a:latin typeface="Arial" pitchFamily="34" charset="0"/>
                <a:cs typeface="Arial" pitchFamily="34" charset="0"/>
              </a:rPr>
              <a:t>telco_cust_internet_sort</a:t>
            </a:r>
            <a:r>
              <a:rPr lang="en-US" sz="1600" dirty="0" smtClean="0">
                <a:solidFill>
                  <a:schemeClr val="tx1">
                    <a:lumMod val="75000"/>
                    <a:lumOff val="25000"/>
                  </a:schemeClr>
                </a:solidFill>
                <a:latin typeface="Arial" pitchFamily="34" charset="0"/>
                <a:cs typeface="Arial" pitchFamily="34" charset="0"/>
              </a:rPr>
              <a:t> INTO </a:t>
            </a:r>
            <a:endParaRPr lang="en-US" sz="1600" dirty="0" smtClean="0">
              <a:solidFill>
                <a:schemeClr val="tx1">
                  <a:lumMod val="75000"/>
                  <a:lumOff val="25000"/>
                </a:schemeClr>
              </a:solidFill>
              <a:latin typeface="Arial" pitchFamily="34" charset="0"/>
              <a:cs typeface="Arial" pitchFamily="34" charset="0"/>
            </a:endParaRP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sb_proj_telco_churn</a:t>
            </a:r>
            <a:r>
              <a:rPr lang="en-US" sz="1600" dirty="0" smtClean="0">
                <a:solidFill>
                  <a:schemeClr val="tx1">
                    <a:lumMod val="75000"/>
                    <a:lumOff val="25000"/>
                  </a:schemeClr>
                </a:solidFill>
                <a:latin typeface="Arial" pitchFamily="34" charset="0"/>
                <a:cs typeface="Arial" pitchFamily="34" charset="0"/>
              </a:rPr>
              <a:t>/CASE6/</a:t>
            </a:r>
            <a:r>
              <a:rPr lang="en-US" sz="1600" dirty="0" err="1" smtClean="0">
                <a:solidFill>
                  <a:schemeClr val="tx1">
                    <a:lumMod val="75000"/>
                    <a:lumOff val="25000"/>
                  </a:schemeClr>
                </a:solidFill>
                <a:latin typeface="Arial" pitchFamily="34" charset="0"/>
                <a:cs typeface="Arial" pitchFamily="34" charset="0"/>
              </a:rPr>
              <a:t>telco_cust_internet_sort</a:t>
            </a:r>
            <a:r>
              <a:rPr lang="en-US" sz="1600" dirty="0" smtClean="0">
                <a:solidFill>
                  <a:schemeClr val="tx1">
                    <a:lumMod val="75000"/>
                    <a:lumOff val="25000"/>
                  </a:schemeClr>
                </a:solidFill>
                <a:latin typeface="Arial" pitchFamily="34" charset="0"/>
                <a:cs typeface="Arial" pitchFamily="34" charset="0"/>
              </a:rPr>
              <a:t>' </a:t>
            </a:r>
            <a:endParaRPr lang="en-US" sz="1600" dirty="0" smtClean="0">
              <a:solidFill>
                <a:schemeClr val="tx1">
                  <a:lumMod val="75000"/>
                  <a:lumOff val="25000"/>
                </a:schemeClr>
              </a:solidFill>
              <a:latin typeface="Arial" pitchFamily="34" charset="0"/>
              <a:cs typeface="Arial" pitchFamily="34" charset="0"/>
            </a:endParaRP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USING </a:t>
            </a:r>
            <a:r>
              <a:rPr lang="en-US" sz="1600" dirty="0" err="1" smtClean="0">
                <a:solidFill>
                  <a:schemeClr val="tx1">
                    <a:lumMod val="75000"/>
                    <a:lumOff val="25000"/>
                  </a:schemeClr>
                </a:solidFill>
                <a:latin typeface="Arial" pitchFamily="34" charset="0"/>
                <a:cs typeface="Arial" pitchFamily="34" charset="0"/>
              </a:rPr>
              <a:t>PigStorage</a:t>
            </a:r>
            <a:r>
              <a:rPr lang="en-US" sz="1600" dirty="0" smtClean="0">
                <a:solidFill>
                  <a:schemeClr val="tx1">
                    <a:lumMod val="75000"/>
                    <a:lumOff val="25000"/>
                  </a:schemeClr>
                </a:solidFill>
                <a:latin typeface="Arial" pitchFamily="34" charset="0"/>
                <a:cs typeface="Arial" pitchFamily="34" charset="0"/>
              </a:rPr>
              <a:t>(',');</a:t>
            </a:r>
          </a:p>
          <a:p>
            <a:pPr>
              <a:buNone/>
            </a:pPr>
            <a:endParaRPr lang="en-US" sz="1600" dirty="0" smtClean="0">
              <a:solidFill>
                <a:schemeClr val="tx1">
                  <a:lumMod val="75000"/>
                  <a:lumOff val="25000"/>
                </a:schemeClr>
              </a:solidFill>
              <a:latin typeface="Arial" pitchFamily="34" charset="0"/>
              <a:cs typeface="Arial" pitchFamily="34" charset="0"/>
            </a:endParaRPr>
          </a:p>
          <a:p>
            <a:pPr>
              <a:buNone/>
            </a:pPr>
            <a:r>
              <a:rPr lang="en-US" sz="1600" b="1" u="sng" dirty="0" smtClean="0">
                <a:solidFill>
                  <a:schemeClr val="tx1">
                    <a:lumMod val="75000"/>
                    <a:lumOff val="25000"/>
                  </a:schemeClr>
                </a:solidFill>
                <a:latin typeface="Arial" pitchFamily="34" charset="0"/>
                <a:cs typeface="Arial" pitchFamily="34" charset="0"/>
              </a:rPr>
              <a:t>RESULT:</a:t>
            </a:r>
            <a:r>
              <a:rPr lang="en-US" sz="1600" b="1" dirty="0" smtClean="0">
                <a:solidFill>
                  <a:schemeClr val="tx1">
                    <a:lumMod val="75000"/>
                    <a:lumOff val="25000"/>
                  </a:schemeClr>
                </a:solidFill>
                <a:latin typeface="Arial" pitchFamily="34" charset="0"/>
                <a:cs typeface="Arial" pitchFamily="34" charset="0"/>
              </a:rPr>
              <a:t> </a:t>
            </a:r>
          </a:p>
          <a:p>
            <a:pPr lvl="2">
              <a:buNone/>
            </a:pPr>
            <a:r>
              <a:rPr lang="en-US" sz="1600" dirty="0" smtClean="0">
                <a:solidFill>
                  <a:schemeClr val="tx1">
                    <a:lumMod val="75000"/>
                    <a:lumOff val="25000"/>
                  </a:schemeClr>
                </a:solidFill>
                <a:latin typeface="Courier New" pitchFamily="49" charset="0"/>
                <a:cs typeface="Courier New" pitchFamily="49" charset="0"/>
              </a:rPr>
              <a:t>Fiber optic,3096 </a:t>
            </a:r>
            <a:endParaRPr lang="en-US" sz="1600" dirty="0" smtClean="0">
              <a:solidFill>
                <a:schemeClr val="tx1">
                  <a:lumMod val="75000"/>
                  <a:lumOff val="25000"/>
                </a:schemeClr>
              </a:solidFill>
              <a:latin typeface="Courier New" pitchFamily="49" charset="0"/>
              <a:cs typeface="Courier New" pitchFamily="49" charset="0"/>
            </a:endParaRPr>
          </a:p>
          <a:p>
            <a:pPr lvl="2">
              <a:buNone/>
            </a:pPr>
            <a:r>
              <a:rPr lang="en-US" sz="1600" dirty="0" smtClean="0">
                <a:solidFill>
                  <a:schemeClr val="tx1">
                    <a:lumMod val="75000"/>
                    <a:lumOff val="25000"/>
                  </a:schemeClr>
                </a:solidFill>
                <a:latin typeface="Courier New" pitchFamily="49" charset="0"/>
                <a:cs typeface="Courier New" pitchFamily="49" charset="0"/>
              </a:rPr>
              <a:t>DSL,2421 </a:t>
            </a:r>
            <a:endParaRPr lang="en-US" sz="1600" dirty="0" smtClean="0">
              <a:solidFill>
                <a:schemeClr val="tx1">
                  <a:lumMod val="75000"/>
                  <a:lumOff val="25000"/>
                </a:schemeClr>
              </a:solidFill>
              <a:latin typeface="Courier New" pitchFamily="49" charset="0"/>
              <a:cs typeface="Courier New" pitchFamily="49" charset="0"/>
            </a:endParaRPr>
          </a:p>
          <a:p>
            <a:pPr>
              <a:buNone/>
            </a:pPr>
            <a:endParaRPr lang="en-US" sz="1600" dirty="0" smtClean="0">
              <a:solidFill>
                <a:schemeClr val="tx1">
                  <a:lumMod val="75000"/>
                  <a:lumOff val="2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Arial Black" pitchFamily="34" charset="0"/>
              </a:rPr>
              <a:t>Business Questions Answered (contd.)</a:t>
            </a:r>
            <a:endParaRPr lang="en-US" dirty="0"/>
          </a:p>
        </p:txBody>
      </p:sp>
      <p:sp>
        <p:nvSpPr>
          <p:cNvPr id="3" name="Content Placeholder 2"/>
          <p:cNvSpPr>
            <a:spLocks noGrp="1"/>
          </p:cNvSpPr>
          <p:nvPr>
            <p:ph sz="quarter" idx="1"/>
          </p:nvPr>
        </p:nvSpPr>
        <p:spPr/>
        <p:txBody>
          <a:bodyPr>
            <a:normAutofit fontScale="92500" lnSpcReduction="20000"/>
          </a:bodyPr>
          <a:lstStyle/>
          <a:p>
            <a:pPr>
              <a:buFont typeface="Wingdings" pitchFamily="2" charset="2"/>
              <a:buChar char="v"/>
            </a:pPr>
            <a:r>
              <a:rPr lang="en-US" sz="2000" dirty="0" smtClean="0">
                <a:solidFill>
                  <a:schemeClr val="tx1">
                    <a:lumMod val="75000"/>
                    <a:lumOff val="25000"/>
                  </a:schemeClr>
                </a:solidFill>
                <a:latin typeface="Arial" pitchFamily="34" charset="0"/>
                <a:cs typeface="Arial" pitchFamily="34" charset="0"/>
              </a:rPr>
              <a:t>Customer who are using Streaming movies option. Calculate its final bill by increasing the monthly bill by 9.5</a:t>
            </a:r>
            <a:r>
              <a:rPr lang="en-US" sz="2000" dirty="0" smtClean="0">
                <a:solidFill>
                  <a:schemeClr val="tx1">
                    <a:lumMod val="75000"/>
                    <a:lumOff val="25000"/>
                  </a:schemeClr>
                </a:solidFill>
                <a:latin typeface="Arial" pitchFamily="34" charset="0"/>
                <a:cs typeface="Arial" pitchFamily="34" charset="0"/>
              </a:rPr>
              <a:t>%.</a:t>
            </a:r>
          </a:p>
          <a:p>
            <a:pPr>
              <a:buFont typeface="Wingdings" pitchFamily="2" charset="2"/>
              <a:buChar char="v"/>
            </a:pPr>
            <a:endParaRPr lang="en-US" sz="2000" dirty="0" smtClean="0">
              <a:solidFill>
                <a:schemeClr val="tx1">
                  <a:lumMod val="75000"/>
                  <a:lumOff val="25000"/>
                </a:schemeClr>
              </a:solidFill>
              <a:latin typeface="Arial" pitchFamily="34" charset="0"/>
              <a:cs typeface="Arial" pitchFamily="34" charset="0"/>
            </a:endParaRPr>
          </a:p>
          <a:p>
            <a:pPr>
              <a:buNone/>
            </a:pPr>
            <a:r>
              <a:rPr lang="en-US" sz="1700" b="1" u="sng" dirty="0" smtClean="0">
                <a:solidFill>
                  <a:schemeClr val="tx1">
                    <a:lumMod val="75000"/>
                    <a:lumOff val="25000"/>
                  </a:schemeClr>
                </a:solidFill>
                <a:latin typeface="Arial" pitchFamily="34" charset="0"/>
                <a:cs typeface="Arial" pitchFamily="34" charset="0"/>
              </a:rPr>
              <a:t>STEP-1:</a:t>
            </a:r>
            <a:r>
              <a:rPr lang="en-US" sz="1700" dirty="0" smtClean="0">
                <a:solidFill>
                  <a:schemeClr val="tx1">
                    <a:lumMod val="75000"/>
                    <a:lumOff val="25000"/>
                  </a:schemeClr>
                </a:solidFill>
                <a:latin typeface="Arial" pitchFamily="34" charset="0"/>
                <a:cs typeface="Arial" pitchFamily="34" charset="0"/>
              </a:rPr>
              <a:t>  Filter </a:t>
            </a:r>
            <a:r>
              <a:rPr lang="en-US" sz="1700" dirty="0" smtClean="0">
                <a:solidFill>
                  <a:schemeClr val="tx1">
                    <a:lumMod val="75000"/>
                    <a:lumOff val="25000"/>
                  </a:schemeClr>
                </a:solidFill>
                <a:latin typeface="Arial" pitchFamily="34" charset="0"/>
                <a:cs typeface="Arial" pitchFamily="34" charset="0"/>
              </a:rPr>
              <a:t>data </a:t>
            </a:r>
            <a:r>
              <a:rPr lang="en-US" sz="1700" dirty="0" smtClean="0">
                <a:solidFill>
                  <a:schemeClr val="tx1">
                    <a:lumMod val="75000"/>
                    <a:lumOff val="25000"/>
                  </a:schemeClr>
                </a:solidFill>
                <a:latin typeface="Arial" pitchFamily="34" charset="0"/>
                <a:cs typeface="Arial" pitchFamily="34" charset="0"/>
              </a:rPr>
              <a:t>for customers who </a:t>
            </a:r>
            <a:r>
              <a:rPr lang="en-US" sz="1700" dirty="0" smtClean="0">
                <a:solidFill>
                  <a:schemeClr val="tx1">
                    <a:lumMod val="75000"/>
                    <a:lumOff val="25000"/>
                  </a:schemeClr>
                </a:solidFill>
                <a:latin typeface="Arial" pitchFamily="34" charset="0"/>
                <a:cs typeface="Arial" pitchFamily="34" charset="0"/>
              </a:rPr>
              <a:t>use streaming movies service,</a:t>
            </a:r>
            <a:endParaRPr lang="en-US" sz="1700" dirty="0" smtClean="0">
              <a:solidFill>
                <a:schemeClr val="tx1">
                  <a:lumMod val="75000"/>
                  <a:lumOff val="25000"/>
                </a:schemeClr>
              </a:solidFill>
              <a:latin typeface="Arial" pitchFamily="34" charset="0"/>
              <a:cs typeface="Arial" pitchFamily="34" charset="0"/>
            </a:endParaRPr>
          </a:p>
          <a:p>
            <a:pPr lvl="2">
              <a:buNone/>
            </a:pPr>
            <a:r>
              <a:rPr lang="en-US" sz="1700" dirty="0" smtClean="0">
                <a:solidFill>
                  <a:schemeClr val="tx1">
                    <a:lumMod val="75000"/>
                    <a:lumOff val="25000"/>
                  </a:schemeClr>
                </a:solidFill>
                <a:latin typeface="Arial" pitchFamily="34" charset="0"/>
                <a:cs typeface="Arial" pitchFamily="34" charset="0"/>
              </a:rPr>
              <a:t>     </a:t>
            </a:r>
            <a:r>
              <a:rPr lang="en-US" sz="1700" dirty="0" err="1" smtClean="0">
                <a:solidFill>
                  <a:schemeClr val="tx1">
                    <a:lumMod val="75000"/>
                    <a:lumOff val="25000"/>
                  </a:schemeClr>
                </a:solidFill>
                <a:latin typeface="Arial" pitchFamily="34" charset="0"/>
                <a:cs typeface="Arial" pitchFamily="34" charset="0"/>
              </a:rPr>
              <a:t>telco_cust_streamTV</a:t>
            </a:r>
            <a:r>
              <a:rPr lang="en-US" sz="1700" dirty="0" smtClean="0">
                <a:solidFill>
                  <a:schemeClr val="tx1">
                    <a:lumMod val="75000"/>
                    <a:lumOff val="25000"/>
                  </a:schemeClr>
                </a:solidFill>
                <a:latin typeface="Arial" pitchFamily="34" charset="0"/>
                <a:cs typeface="Arial" pitchFamily="34" charset="0"/>
              </a:rPr>
              <a:t> </a:t>
            </a:r>
            <a:r>
              <a:rPr lang="en-US" sz="1700" dirty="0" smtClean="0">
                <a:solidFill>
                  <a:schemeClr val="tx1">
                    <a:lumMod val="75000"/>
                    <a:lumOff val="25000"/>
                  </a:schemeClr>
                </a:solidFill>
                <a:latin typeface="Arial" pitchFamily="34" charset="0"/>
                <a:cs typeface="Arial" pitchFamily="34" charset="0"/>
              </a:rPr>
              <a:t>= FILTER </a:t>
            </a:r>
            <a:r>
              <a:rPr lang="en-US" sz="1700" dirty="0" err="1" smtClean="0">
                <a:solidFill>
                  <a:schemeClr val="tx1">
                    <a:lumMod val="75000"/>
                    <a:lumOff val="25000"/>
                  </a:schemeClr>
                </a:solidFill>
                <a:latin typeface="Arial" pitchFamily="34" charset="0"/>
                <a:cs typeface="Arial" pitchFamily="34" charset="0"/>
              </a:rPr>
              <a:t>telco_churn_data</a:t>
            </a:r>
            <a:r>
              <a:rPr lang="en-US" sz="1700" dirty="0" smtClean="0">
                <a:solidFill>
                  <a:schemeClr val="tx1">
                    <a:lumMod val="75000"/>
                    <a:lumOff val="25000"/>
                  </a:schemeClr>
                </a:solidFill>
                <a:latin typeface="Arial" pitchFamily="34" charset="0"/>
                <a:cs typeface="Arial" pitchFamily="34" charset="0"/>
              </a:rPr>
              <a:t> BY </a:t>
            </a:r>
            <a:r>
              <a:rPr lang="en-US" sz="1700" dirty="0" smtClean="0">
                <a:solidFill>
                  <a:schemeClr val="tx1">
                    <a:lumMod val="75000"/>
                    <a:lumOff val="25000"/>
                  </a:schemeClr>
                </a:solidFill>
                <a:latin typeface="Arial" pitchFamily="34" charset="0"/>
                <a:cs typeface="Arial" pitchFamily="34" charset="0"/>
              </a:rPr>
              <a:t>   </a:t>
            </a:r>
          </a:p>
          <a:p>
            <a:pPr lvl="2">
              <a:buNone/>
            </a:pPr>
            <a:r>
              <a:rPr lang="en-US" sz="1700" dirty="0" smtClean="0">
                <a:solidFill>
                  <a:schemeClr val="tx1">
                    <a:lumMod val="75000"/>
                    <a:lumOff val="25000"/>
                  </a:schemeClr>
                </a:solidFill>
                <a:latin typeface="Arial" pitchFamily="34" charset="0"/>
                <a:cs typeface="Arial" pitchFamily="34" charset="0"/>
              </a:rPr>
              <a:t> </a:t>
            </a:r>
            <a:r>
              <a:rPr lang="en-US" sz="1700" dirty="0" smtClean="0">
                <a:solidFill>
                  <a:schemeClr val="tx1">
                    <a:lumMod val="75000"/>
                    <a:lumOff val="25000"/>
                  </a:schemeClr>
                </a:solidFill>
                <a:latin typeface="Arial" pitchFamily="34" charset="0"/>
                <a:cs typeface="Arial" pitchFamily="34" charset="0"/>
              </a:rPr>
              <a:t>    </a:t>
            </a:r>
            <a:r>
              <a:rPr lang="en-US" sz="1700" dirty="0" err="1" smtClean="0">
                <a:solidFill>
                  <a:schemeClr val="tx1">
                    <a:lumMod val="75000"/>
                    <a:lumOff val="25000"/>
                  </a:schemeClr>
                </a:solidFill>
                <a:latin typeface="Arial" pitchFamily="34" charset="0"/>
                <a:cs typeface="Arial" pitchFamily="34" charset="0"/>
              </a:rPr>
              <a:t>StreamingTV</a:t>
            </a:r>
            <a:r>
              <a:rPr lang="en-US" sz="1700" dirty="0" smtClean="0">
                <a:solidFill>
                  <a:schemeClr val="tx1">
                    <a:lumMod val="75000"/>
                    <a:lumOff val="25000"/>
                  </a:schemeClr>
                </a:solidFill>
                <a:latin typeface="Arial" pitchFamily="34" charset="0"/>
                <a:cs typeface="Arial" pitchFamily="34" charset="0"/>
              </a:rPr>
              <a:t> </a:t>
            </a:r>
            <a:r>
              <a:rPr lang="en-US" sz="1700" dirty="0" smtClean="0">
                <a:solidFill>
                  <a:schemeClr val="tx1">
                    <a:lumMod val="75000"/>
                    <a:lumOff val="25000"/>
                  </a:schemeClr>
                </a:solidFill>
                <a:latin typeface="Arial" pitchFamily="34" charset="0"/>
                <a:cs typeface="Arial" pitchFamily="34" charset="0"/>
              </a:rPr>
              <a:t>!= 'No</a:t>
            </a:r>
            <a:r>
              <a:rPr lang="en-US" sz="1700" dirty="0" smtClean="0">
                <a:solidFill>
                  <a:schemeClr val="tx1">
                    <a:lumMod val="75000"/>
                    <a:lumOff val="25000"/>
                  </a:schemeClr>
                </a:solidFill>
                <a:latin typeface="Arial" pitchFamily="34" charset="0"/>
                <a:cs typeface="Arial" pitchFamily="34" charset="0"/>
              </a:rPr>
              <a:t>';</a:t>
            </a:r>
          </a:p>
          <a:p>
            <a:pPr>
              <a:buNone/>
            </a:pPr>
            <a:endParaRPr lang="en-US" sz="1700" dirty="0" smtClean="0">
              <a:solidFill>
                <a:schemeClr val="tx1">
                  <a:lumMod val="75000"/>
                  <a:lumOff val="25000"/>
                </a:schemeClr>
              </a:solidFill>
              <a:latin typeface="Arial" pitchFamily="34" charset="0"/>
              <a:cs typeface="Arial" pitchFamily="34" charset="0"/>
            </a:endParaRPr>
          </a:p>
          <a:p>
            <a:pPr>
              <a:buNone/>
            </a:pPr>
            <a:r>
              <a:rPr lang="en-US" sz="1700" b="1" u="sng" dirty="0" smtClean="0">
                <a:solidFill>
                  <a:schemeClr val="tx1">
                    <a:lumMod val="75000"/>
                    <a:lumOff val="25000"/>
                  </a:schemeClr>
                </a:solidFill>
                <a:latin typeface="Arial" pitchFamily="34" charset="0"/>
                <a:cs typeface="Arial" pitchFamily="34" charset="0"/>
              </a:rPr>
              <a:t>STEP-2:</a:t>
            </a:r>
            <a:r>
              <a:rPr lang="en-US" sz="1700" dirty="0" smtClean="0">
                <a:solidFill>
                  <a:schemeClr val="tx1">
                    <a:lumMod val="75000"/>
                    <a:lumOff val="25000"/>
                  </a:schemeClr>
                </a:solidFill>
                <a:latin typeface="Arial" pitchFamily="34" charset="0"/>
                <a:cs typeface="Arial" pitchFamily="34" charset="0"/>
              </a:rPr>
              <a:t> </a:t>
            </a:r>
            <a:r>
              <a:rPr lang="en-US" sz="1700" dirty="0" smtClean="0">
                <a:solidFill>
                  <a:schemeClr val="tx1">
                    <a:lumMod val="75000"/>
                    <a:lumOff val="25000"/>
                  </a:schemeClr>
                </a:solidFill>
                <a:latin typeface="Arial" pitchFamily="34" charset="0"/>
                <a:cs typeface="Arial" pitchFamily="34" charset="0"/>
              </a:rPr>
              <a:t>apply discount to this data </a:t>
            </a:r>
            <a:r>
              <a:rPr lang="en-US" sz="1700" dirty="0" smtClean="0">
                <a:solidFill>
                  <a:schemeClr val="tx1">
                    <a:lumMod val="75000"/>
                    <a:lumOff val="25000"/>
                  </a:schemeClr>
                </a:solidFill>
                <a:latin typeface="Arial" pitchFamily="34" charset="0"/>
                <a:cs typeface="Arial" pitchFamily="34" charset="0"/>
              </a:rPr>
              <a:t>i.e.,</a:t>
            </a:r>
          </a:p>
          <a:p>
            <a:pPr>
              <a:buNone/>
            </a:pPr>
            <a:r>
              <a:rPr lang="en-US" sz="1700" dirty="0" smtClean="0">
                <a:solidFill>
                  <a:schemeClr val="tx1">
                    <a:lumMod val="75000"/>
                    <a:lumOff val="25000"/>
                  </a:schemeClr>
                </a:solidFill>
                <a:latin typeface="Arial" pitchFamily="34" charset="0"/>
                <a:cs typeface="Arial" pitchFamily="34" charset="0"/>
              </a:rPr>
              <a:t>		  </a:t>
            </a:r>
            <a:r>
              <a:rPr lang="en-US" sz="1700" dirty="0" err="1" smtClean="0">
                <a:solidFill>
                  <a:schemeClr val="tx1">
                    <a:lumMod val="75000"/>
                    <a:lumOff val="25000"/>
                  </a:schemeClr>
                </a:solidFill>
                <a:latin typeface="Arial" pitchFamily="34" charset="0"/>
                <a:cs typeface="Arial" pitchFamily="34" charset="0"/>
              </a:rPr>
              <a:t>telco_cust_streamTV_bill</a:t>
            </a:r>
            <a:r>
              <a:rPr lang="en-US" sz="1700" dirty="0" smtClean="0">
                <a:solidFill>
                  <a:schemeClr val="tx1">
                    <a:lumMod val="75000"/>
                    <a:lumOff val="25000"/>
                  </a:schemeClr>
                </a:solidFill>
                <a:latin typeface="Arial" pitchFamily="34" charset="0"/>
                <a:cs typeface="Arial" pitchFamily="34" charset="0"/>
              </a:rPr>
              <a:t> </a:t>
            </a:r>
            <a:r>
              <a:rPr lang="en-US" sz="1700" dirty="0" smtClean="0">
                <a:solidFill>
                  <a:schemeClr val="tx1">
                    <a:lumMod val="75000"/>
                    <a:lumOff val="25000"/>
                  </a:schemeClr>
                </a:solidFill>
                <a:latin typeface="Arial" pitchFamily="34" charset="0"/>
                <a:cs typeface="Arial" pitchFamily="34" charset="0"/>
              </a:rPr>
              <a:t>= </a:t>
            </a:r>
            <a:endParaRPr lang="en-US" sz="1700" dirty="0" smtClean="0">
              <a:solidFill>
                <a:schemeClr val="tx1">
                  <a:lumMod val="75000"/>
                  <a:lumOff val="25000"/>
                </a:schemeClr>
              </a:solidFill>
              <a:latin typeface="Arial" pitchFamily="34" charset="0"/>
              <a:cs typeface="Arial" pitchFamily="34" charset="0"/>
            </a:endParaRPr>
          </a:p>
          <a:p>
            <a:pPr>
              <a:buNone/>
            </a:pPr>
            <a:r>
              <a:rPr lang="en-US" sz="1700" dirty="0" smtClean="0">
                <a:solidFill>
                  <a:schemeClr val="tx1">
                    <a:lumMod val="75000"/>
                    <a:lumOff val="25000"/>
                  </a:schemeClr>
                </a:solidFill>
                <a:latin typeface="Arial" pitchFamily="34" charset="0"/>
                <a:cs typeface="Arial" pitchFamily="34" charset="0"/>
              </a:rPr>
              <a:t> </a:t>
            </a:r>
            <a:r>
              <a:rPr lang="en-US" sz="1700" dirty="0" smtClean="0">
                <a:solidFill>
                  <a:schemeClr val="tx1">
                    <a:lumMod val="75000"/>
                    <a:lumOff val="25000"/>
                  </a:schemeClr>
                </a:solidFill>
                <a:latin typeface="Arial" pitchFamily="34" charset="0"/>
                <a:cs typeface="Arial" pitchFamily="34" charset="0"/>
              </a:rPr>
              <a:t>               FOREACH </a:t>
            </a:r>
            <a:r>
              <a:rPr lang="en-US" sz="1700" dirty="0" err="1" smtClean="0">
                <a:solidFill>
                  <a:schemeClr val="tx1">
                    <a:lumMod val="75000"/>
                    <a:lumOff val="25000"/>
                  </a:schemeClr>
                </a:solidFill>
                <a:latin typeface="Arial" pitchFamily="34" charset="0"/>
                <a:cs typeface="Arial" pitchFamily="34" charset="0"/>
              </a:rPr>
              <a:t>telco_cust_streamTV</a:t>
            </a:r>
            <a:r>
              <a:rPr lang="en-US" sz="1700" dirty="0" smtClean="0">
                <a:solidFill>
                  <a:schemeClr val="tx1">
                    <a:lumMod val="75000"/>
                    <a:lumOff val="25000"/>
                  </a:schemeClr>
                </a:solidFill>
                <a:latin typeface="Arial" pitchFamily="34" charset="0"/>
                <a:cs typeface="Arial" pitchFamily="34" charset="0"/>
              </a:rPr>
              <a:t> GENERATE *, </a:t>
            </a:r>
            <a:r>
              <a:rPr lang="en-US" sz="1700" dirty="0" smtClean="0">
                <a:solidFill>
                  <a:schemeClr val="tx1">
                    <a:lumMod val="75000"/>
                    <a:lumOff val="25000"/>
                  </a:schemeClr>
                </a:solidFill>
                <a:latin typeface="Arial" pitchFamily="34" charset="0"/>
                <a:cs typeface="Arial" pitchFamily="34" charset="0"/>
              </a:rPr>
              <a:t>	 	 	ROUND_TO</a:t>
            </a:r>
            <a:r>
              <a:rPr lang="en-US" sz="1700" dirty="0" smtClean="0">
                <a:solidFill>
                  <a:schemeClr val="tx1">
                    <a:lumMod val="75000"/>
                    <a:lumOff val="25000"/>
                  </a:schemeClr>
                </a:solidFill>
                <a:latin typeface="Arial" pitchFamily="34" charset="0"/>
                <a:cs typeface="Arial" pitchFamily="34" charset="0"/>
              </a:rPr>
              <a:t>((</a:t>
            </a:r>
            <a:r>
              <a:rPr lang="en-US" sz="1700" dirty="0" err="1" smtClean="0">
                <a:solidFill>
                  <a:schemeClr val="tx1">
                    <a:lumMod val="75000"/>
                    <a:lumOff val="25000"/>
                  </a:schemeClr>
                </a:solidFill>
                <a:latin typeface="Arial" pitchFamily="34" charset="0"/>
                <a:cs typeface="Arial" pitchFamily="34" charset="0"/>
              </a:rPr>
              <a:t>MonthlyCharges</a:t>
            </a:r>
            <a:r>
              <a:rPr lang="en-US" sz="1700" dirty="0" smtClean="0">
                <a:solidFill>
                  <a:schemeClr val="tx1">
                    <a:lumMod val="75000"/>
                    <a:lumOff val="25000"/>
                  </a:schemeClr>
                </a:solidFill>
                <a:latin typeface="Arial" pitchFamily="34" charset="0"/>
                <a:cs typeface="Arial" pitchFamily="34" charset="0"/>
              </a:rPr>
              <a:t> * 1.0095),2) </a:t>
            </a:r>
            <a:r>
              <a:rPr lang="en-US" sz="1700" dirty="0" smtClean="0">
                <a:solidFill>
                  <a:schemeClr val="tx1">
                    <a:lumMod val="75000"/>
                    <a:lumOff val="25000"/>
                  </a:schemeClr>
                </a:solidFill>
                <a:latin typeface="Arial" pitchFamily="34" charset="0"/>
                <a:cs typeface="Arial" pitchFamily="34" charset="0"/>
              </a:rPr>
              <a:t>AS </a:t>
            </a:r>
            <a:r>
              <a:rPr lang="en-US" sz="1700" dirty="0" err="1" smtClean="0">
                <a:solidFill>
                  <a:schemeClr val="tx1">
                    <a:lumMod val="75000"/>
                    <a:lumOff val="25000"/>
                  </a:schemeClr>
                </a:solidFill>
                <a:latin typeface="Arial" pitchFamily="34" charset="0"/>
                <a:cs typeface="Arial" pitchFamily="34" charset="0"/>
              </a:rPr>
              <a:t>newMonthCharge</a:t>
            </a:r>
            <a:r>
              <a:rPr lang="en-US" sz="1700" dirty="0" smtClean="0">
                <a:solidFill>
                  <a:schemeClr val="tx1">
                    <a:lumMod val="75000"/>
                    <a:lumOff val="25000"/>
                  </a:schemeClr>
                </a:solidFill>
                <a:latin typeface="Arial" pitchFamily="34" charset="0"/>
                <a:cs typeface="Arial" pitchFamily="34" charset="0"/>
              </a:rPr>
              <a:t>, </a:t>
            </a:r>
            <a:endParaRPr lang="en-US" sz="1700" dirty="0" smtClean="0">
              <a:solidFill>
                <a:schemeClr val="tx1">
                  <a:lumMod val="75000"/>
                  <a:lumOff val="25000"/>
                </a:schemeClr>
              </a:solidFill>
              <a:latin typeface="Arial" pitchFamily="34" charset="0"/>
              <a:cs typeface="Arial" pitchFamily="34" charset="0"/>
            </a:endParaRPr>
          </a:p>
          <a:p>
            <a:pPr>
              <a:buNone/>
            </a:pPr>
            <a:r>
              <a:rPr lang="en-US" sz="1700" dirty="0" smtClean="0">
                <a:solidFill>
                  <a:schemeClr val="tx1">
                    <a:lumMod val="75000"/>
                    <a:lumOff val="25000"/>
                  </a:schemeClr>
                </a:solidFill>
                <a:latin typeface="Arial" pitchFamily="34" charset="0"/>
                <a:cs typeface="Arial" pitchFamily="34" charset="0"/>
              </a:rPr>
              <a:t>	</a:t>
            </a:r>
            <a:r>
              <a:rPr lang="en-US" sz="1700" dirty="0" smtClean="0">
                <a:solidFill>
                  <a:schemeClr val="tx1">
                    <a:lumMod val="75000"/>
                    <a:lumOff val="25000"/>
                  </a:schemeClr>
                </a:solidFill>
                <a:latin typeface="Arial" pitchFamily="34" charset="0"/>
                <a:cs typeface="Arial" pitchFamily="34" charset="0"/>
              </a:rPr>
              <a:t>	ROUND_TO</a:t>
            </a:r>
            <a:r>
              <a:rPr lang="en-US" sz="1700" dirty="0" smtClean="0">
                <a:solidFill>
                  <a:schemeClr val="tx1">
                    <a:lumMod val="75000"/>
                    <a:lumOff val="25000"/>
                  </a:schemeClr>
                </a:solidFill>
                <a:latin typeface="Arial" pitchFamily="34" charset="0"/>
                <a:cs typeface="Arial" pitchFamily="34" charset="0"/>
              </a:rPr>
              <a:t>((</a:t>
            </a:r>
            <a:r>
              <a:rPr lang="en-US" sz="1700" dirty="0" err="1" smtClean="0">
                <a:solidFill>
                  <a:schemeClr val="tx1">
                    <a:lumMod val="75000"/>
                    <a:lumOff val="25000"/>
                  </a:schemeClr>
                </a:solidFill>
                <a:latin typeface="Arial" pitchFamily="34" charset="0"/>
                <a:cs typeface="Arial" pitchFamily="34" charset="0"/>
              </a:rPr>
              <a:t>TotalCharges</a:t>
            </a:r>
            <a:r>
              <a:rPr lang="en-US" sz="1700" dirty="0" smtClean="0">
                <a:solidFill>
                  <a:schemeClr val="tx1">
                    <a:lumMod val="75000"/>
                    <a:lumOff val="25000"/>
                  </a:schemeClr>
                </a:solidFill>
                <a:latin typeface="Arial" pitchFamily="34" charset="0"/>
                <a:cs typeface="Arial" pitchFamily="34" charset="0"/>
              </a:rPr>
              <a:t> * 1.0095),2) AS </a:t>
            </a:r>
            <a:r>
              <a:rPr lang="en-US" sz="1700" dirty="0" err="1" smtClean="0">
                <a:solidFill>
                  <a:schemeClr val="tx1">
                    <a:lumMod val="75000"/>
                    <a:lumOff val="25000"/>
                  </a:schemeClr>
                </a:solidFill>
                <a:latin typeface="Arial" pitchFamily="34" charset="0"/>
                <a:cs typeface="Arial" pitchFamily="34" charset="0"/>
              </a:rPr>
              <a:t>newTotalCharge</a:t>
            </a:r>
            <a:r>
              <a:rPr lang="en-US" sz="1700" dirty="0" smtClean="0">
                <a:solidFill>
                  <a:schemeClr val="tx1">
                    <a:lumMod val="75000"/>
                    <a:lumOff val="25000"/>
                  </a:schemeClr>
                </a:solidFill>
                <a:latin typeface="Arial" pitchFamily="34" charset="0"/>
                <a:cs typeface="Arial" pitchFamily="34" charset="0"/>
              </a:rPr>
              <a:t>;</a:t>
            </a:r>
          </a:p>
          <a:p>
            <a:pPr>
              <a:buNone/>
            </a:pPr>
            <a:endParaRPr lang="en-US" sz="1700" dirty="0" smtClean="0">
              <a:solidFill>
                <a:schemeClr val="tx1">
                  <a:lumMod val="75000"/>
                  <a:lumOff val="25000"/>
                </a:schemeClr>
              </a:solidFill>
              <a:latin typeface="Arial" pitchFamily="34" charset="0"/>
              <a:cs typeface="Arial" pitchFamily="34" charset="0"/>
            </a:endParaRPr>
          </a:p>
          <a:p>
            <a:pPr>
              <a:buNone/>
            </a:pPr>
            <a:r>
              <a:rPr lang="en-US" sz="1700" b="1" u="sng" dirty="0" smtClean="0">
                <a:solidFill>
                  <a:schemeClr val="tx1">
                    <a:lumMod val="75000"/>
                    <a:lumOff val="25000"/>
                  </a:schemeClr>
                </a:solidFill>
                <a:latin typeface="Arial" pitchFamily="34" charset="0"/>
                <a:cs typeface="Arial" pitchFamily="34" charset="0"/>
              </a:rPr>
              <a:t>STEP-3</a:t>
            </a:r>
            <a:r>
              <a:rPr lang="en-US" sz="1700" b="1" dirty="0" smtClean="0">
                <a:solidFill>
                  <a:schemeClr val="tx1">
                    <a:lumMod val="75000"/>
                    <a:lumOff val="25000"/>
                  </a:schemeClr>
                </a:solidFill>
                <a:latin typeface="Arial" pitchFamily="34" charset="0"/>
                <a:cs typeface="Arial" pitchFamily="34" charset="0"/>
              </a:rPr>
              <a:t>: </a:t>
            </a:r>
            <a:r>
              <a:rPr lang="en-US" sz="1700" dirty="0" smtClean="0">
                <a:solidFill>
                  <a:schemeClr val="tx1">
                    <a:lumMod val="75000"/>
                    <a:lumOff val="25000"/>
                  </a:schemeClr>
                </a:solidFill>
                <a:latin typeface="Arial" pitchFamily="34" charset="0"/>
                <a:cs typeface="Arial" pitchFamily="34" charset="0"/>
              </a:rPr>
              <a:t>Store data to HDFS,</a:t>
            </a:r>
          </a:p>
          <a:p>
            <a:pPr>
              <a:buNone/>
            </a:pPr>
            <a:r>
              <a:rPr lang="en-US" sz="1700" dirty="0" smtClean="0">
                <a:solidFill>
                  <a:schemeClr val="tx1">
                    <a:lumMod val="75000"/>
                    <a:lumOff val="25000"/>
                  </a:schemeClr>
                </a:solidFill>
                <a:latin typeface="Arial" pitchFamily="34" charset="0"/>
                <a:cs typeface="Arial" pitchFamily="34" charset="0"/>
              </a:rPr>
              <a:t>		STORE </a:t>
            </a:r>
            <a:r>
              <a:rPr lang="en-US" sz="1700" dirty="0" err="1" smtClean="0">
                <a:solidFill>
                  <a:schemeClr val="tx1">
                    <a:lumMod val="75000"/>
                    <a:lumOff val="25000"/>
                  </a:schemeClr>
                </a:solidFill>
                <a:latin typeface="Arial" pitchFamily="34" charset="0"/>
                <a:cs typeface="Arial" pitchFamily="34" charset="0"/>
              </a:rPr>
              <a:t>telco_cust_streamTV_bill</a:t>
            </a:r>
            <a:r>
              <a:rPr lang="en-US" sz="1700" dirty="0" smtClean="0">
                <a:solidFill>
                  <a:schemeClr val="tx1">
                    <a:lumMod val="75000"/>
                    <a:lumOff val="25000"/>
                  </a:schemeClr>
                </a:solidFill>
                <a:latin typeface="Arial" pitchFamily="34" charset="0"/>
                <a:cs typeface="Arial" pitchFamily="34" charset="0"/>
              </a:rPr>
              <a:t> INTO </a:t>
            </a:r>
            <a:r>
              <a:rPr lang="en-US" sz="1700" dirty="0" smtClean="0">
                <a:solidFill>
                  <a:schemeClr val="tx1">
                    <a:lumMod val="75000"/>
                    <a:lumOff val="25000"/>
                  </a:schemeClr>
                </a:solidFill>
                <a:latin typeface="Arial" pitchFamily="34" charset="0"/>
                <a:cs typeface="Arial" pitchFamily="34" charset="0"/>
              </a:rPr>
              <a:t>	'</a:t>
            </a:r>
            <a:r>
              <a:rPr lang="en-US" sz="1700" dirty="0" err="1" smtClean="0">
                <a:solidFill>
                  <a:schemeClr val="tx1">
                    <a:lumMod val="75000"/>
                    <a:lumOff val="25000"/>
                  </a:schemeClr>
                </a:solidFill>
                <a:latin typeface="Arial" pitchFamily="34" charset="0"/>
                <a:cs typeface="Arial" pitchFamily="34" charset="0"/>
              </a:rPr>
              <a:t>sb_proj_telco_churn</a:t>
            </a:r>
            <a:r>
              <a:rPr lang="en-US" sz="1700" dirty="0" smtClean="0">
                <a:solidFill>
                  <a:schemeClr val="tx1">
                    <a:lumMod val="75000"/>
                    <a:lumOff val="25000"/>
                  </a:schemeClr>
                </a:solidFill>
                <a:latin typeface="Arial" pitchFamily="34" charset="0"/>
                <a:cs typeface="Arial" pitchFamily="34" charset="0"/>
              </a:rPr>
              <a:t>/CASE7/</a:t>
            </a:r>
            <a:r>
              <a:rPr lang="en-US" sz="1700" dirty="0" err="1" smtClean="0">
                <a:solidFill>
                  <a:schemeClr val="tx1">
                    <a:lumMod val="75000"/>
                    <a:lumOff val="25000"/>
                  </a:schemeClr>
                </a:solidFill>
                <a:latin typeface="Arial" pitchFamily="34" charset="0"/>
                <a:cs typeface="Arial" pitchFamily="34" charset="0"/>
              </a:rPr>
              <a:t>telco_cust_streamTV_added_bill</a:t>
            </a:r>
            <a:r>
              <a:rPr lang="en-US" sz="1700" dirty="0" smtClean="0">
                <a:solidFill>
                  <a:schemeClr val="tx1">
                    <a:lumMod val="75000"/>
                    <a:lumOff val="25000"/>
                  </a:schemeClr>
                </a:solidFill>
                <a:latin typeface="Arial" pitchFamily="34" charset="0"/>
                <a:cs typeface="Arial" pitchFamily="34" charset="0"/>
              </a:rPr>
              <a:t>' </a:t>
            </a:r>
            <a:endParaRPr lang="en-US" sz="1700" dirty="0" smtClean="0">
              <a:solidFill>
                <a:schemeClr val="tx1">
                  <a:lumMod val="75000"/>
                  <a:lumOff val="25000"/>
                </a:schemeClr>
              </a:solidFill>
              <a:latin typeface="Arial" pitchFamily="34" charset="0"/>
              <a:cs typeface="Arial" pitchFamily="34" charset="0"/>
            </a:endParaRPr>
          </a:p>
          <a:p>
            <a:pPr>
              <a:buNone/>
            </a:pPr>
            <a:r>
              <a:rPr lang="en-US" sz="1700" dirty="0" smtClean="0">
                <a:solidFill>
                  <a:schemeClr val="tx1">
                    <a:lumMod val="75000"/>
                    <a:lumOff val="25000"/>
                  </a:schemeClr>
                </a:solidFill>
                <a:latin typeface="Arial" pitchFamily="34" charset="0"/>
                <a:cs typeface="Arial" pitchFamily="34" charset="0"/>
              </a:rPr>
              <a:t>	</a:t>
            </a:r>
            <a:r>
              <a:rPr lang="en-US" sz="1700" dirty="0" smtClean="0">
                <a:solidFill>
                  <a:schemeClr val="tx1">
                    <a:lumMod val="75000"/>
                    <a:lumOff val="25000"/>
                  </a:schemeClr>
                </a:solidFill>
                <a:latin typeface="Arial" pitchFamily="34" charset="0"/>
                <a:cs typeface="Arial" pitchFamily="34" charset="0"/>
              </a:rPr>
              <a:t>	 USING </a:t>
            </a:r>
            <a:r>
              <a:rPr lang="en-US" sz="1700" dirty="0" err="1" smtClean="0">
                <a:solidFill>
                  <a:schemeClr val="tx1">
                    <a:lumMod val="75000"/>
                    <a:lumOff val="25000"/>
                  </a:schemeClr>
                </a:solidFill>
                <a:latin typeface="Arial" pitchFamily="34" charset="0"/>
                <a:cs typeface="Arial" pitchFamily="34" charset="0"/>
              </a:rPr>
              <a:t>PigStorage</a:t>
            </a:r>
            <a:r>
              <a:rPr lang="en-US" sz="1700" dirty="0" smtClean="0">
                <a:solidFill>
                  <a:schemeClr val="tx1">
                    <a:lumMod val="75000"/>
                    <a:lumOff val="25000"/>
                  </a:schemeClr>
                </a:solidFill>
                <a:latin typeface="Arial" pitchFamily="34" charset="0"/>
                <a:cs typeface="Arial" pitchFamily="34" charset="0"/>
              </a:rPr>
              <a:t>(',');</a:t>
            </a:r>
          </a:p>
          <a:p>
            <a:pPr>
              <a:buNone/>
            </a:pPr>
            <a:endParaRPr lang="en-US" sz="2000" dirty="0" smtClean="0">
              <a:solidFill>
                <a:schemeClr val="tx1">
                  <a:lumMod val="75000"/>
                  <a:lumOff val="25000"/>
                </a:schemeClr>
              </a:solidFill>
              <a:latin typeface="Arial" pitchFamily="34" charset="0"/>
              <a:cs typeface="Arial" pitchFamily="34" charset="0"/>
            </a:endParaRPr>
          </a:p>
          <a:p>
            <a:pPr>
              <a:buNone/>
            </a:pPr>
            <a:endParaRPr lang="en-US" sz="2000" dirty="0" smtClean="0">
              <a:solidFill>
                <a:schemeClr val="tx1">
                  <a:lumMod val="75000"/>
                  <a:lumOff val="25000"/>
                </a:schemeClr>
              </a:solidFill>
              <a:latin typeface="Arial" pitchFamily="34" charset="0"/>
              <a:cs typeface="Arial" pitchFamily="34" charset="0"/>
            </a:endParaRPr>
          </a:p>
          <a:p>
            <a:pPr>
              <a:buNone/>
            </a:pPr>
            <a:endParaRPr lang="en-US" sz="2000" dirty="0">
              <a:solidFill>
                <a:schemeClr val="tx1">
                  <a:lumMod val="75000"/>
                  <a:lumOff val="2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Project Done By</a:t>
            </a:r>
            <a:endParaRPr lang="en-US" dirty="0">
              <a:latin typeface="Arial Black" pitchFamily="34" charset="0"/>
            </a:endParaRPr>
          </a:p>
        </p:txBody>
      </p:sp>
      <p:sp>
        <p:nvSpPr>
          <p:cNvPr id="3" name="Content Placeholder 2"/>
          <p:cNvSpPr>
            <a:spLocks noGrp="1"/>
          </p:cNvSpPr>
          <p:nvPr>
            <p:ph sz="quarter" idx="1"/>
          </p:nvPr>
        </p:nvSpPr>
        <p:spPr/>
        <p:txBody>
          <a:bodyPr>
            <a:normAutofit/>
          </a:bodyPr>
          <a:lstStyle/>
          <a:p>
            <a:pPr>
              <a:buNone/>
            </a:pPr>
            <a:r>
              <a:rPr lang="en-US" b="1" dirty="0" smtClean="0">
                <a:solidFill>
                  <a:schemeClr val="bg1">
                    <a:lumMod val="50000"/>
                  </a:schemeClr>
                </a:solidFill>
                <a:latin typeface="Arial" pitchFamily="34" charset="0"/>
                <a:cs typeface="Arial" pitchFamily="34" charset="0"/>
              </a:rPr>
              <a:t>Name : </a:t>
            </a:r>
            <a:r>
              <a:rPr lang="en-US" b="1" dirty="0" err="1" smtClean="0">
                <a:solidFill>
                  <a:schemeClr val="bg1">
                    <a:lumMod val="50000"/>
                  </a:schemeClr>
                </a:solidFill>
                <a:latin typeface="Arial" pitchFamily="34" charset="0"/>
                <a:cs typeface="Arial" pitchFamily="34" charset="0"/>
              </a:rPr>
              <a:t>Shubhro</a:t>
            </a:r>
            <a:r>
              <a:rPr lang="en-US" b="1" dirty="0" smtClean="0">
                <a:solidFill>
                  <a:schemeClr val="bg1">
                    <a:lumMod val="50000"/>
                  </a:schemeClr>
                </a:solidFill>
                <a:latin typeface="Arial" pitchFamily="34" charset="0"/>
                <a:cs typeface="Arial" pitchFamily="34" charset="0"/>
              </a:rPr>
              <a:t> </a:t>
            </a:r>
            <a:r>
              <a:rPr lang="en-US" b="1" dirty="0" err="1" smtClean="0">
                <a:solidFill>
                  <a:schemeClr val="bg1">
                    <a:lumMod val="50000"/>
                  </a:schemeClr>
                </a:solidFill>
                <a:latin typeface="Arial" pitchFamily="34" charset="0"/>
                <a:cs typeface="Arial" pitchFamily="34" charset="0"/>
              </a:rPr>
              <a:t>Banerjee</a:t>
            </a:r>
            <a:endParaRPr lang="en-US" b="1" dirty="0">
              <a:solidFill>
                <a:schemeClr val="bg1">
                  <a:lumMod val="50000"/>
                </a:schemeClr>
              </a:solidFill>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ial Black" pitchFamily="34" charset="0"/>
              </a:rPr>
              <a:t>Business Questions Answered (contd.)</a:t>
            </a:r>
            <a:endParaRPr lang="en-US" sz="2800" dirty="0"/>
          </a:p>
        </p:txBody>
      </p:sp>
      <p:sp>
        <p:nvSpPr>
          <p:cNvPr id="3" name="Content Placeholder 2"/>
          <p:cNvSpPr>
            <a:spLocks noGrp="1"/>
          </p:cNvSpPr>
          <p:nvPr>
            <p:ph sz="quarter" idx="1"/>
          </p:nvPr>
        </p:nvSpPr>
        <p:spPr/>
        <p:txBody>
          <a:bodyPr/>
          <a:lstStyle/>
          <a:p>
            <a:pPr>
              <a:buNone/>
            </a:pPr>
            <a:r>
              <a:rPr lang="en-US" sz="1600" b="1" u="sng" dirty="0" smtClean="0">
                <a:solidFill>
                  <a:schemeClr val="tx1">
                    <a:lumMod val="75000"/>
                    <a:lumOff val="25000"/>
                  </a:schemeClr>
                </a:solidFill>
                <a:latin typeface="Arial" pitchFamily="34" charset="0"/>
                <a:cs typeface="Arial" pitchFamily="34" charset="0"/>
              </a:rPr>
              <a:t>RESULT:</a:t>
            </a:r>
            <a:r>
              <a:rPr lang="en-US" sz="1600" b="1" dirty="0" smtClean="0">
                <a:solidFill>
                  <a:schemeClr val="tx1">
                    <a:lumMod val="75000"/>
                    <a:lumOff val="25000"/>
                  </a:schemeClr>
                </a:solidFill>
                <a:latin typeface="Arial" pitchFamily="34" charset="0"/>
                <a:cs typeface="Arial" pitchFamily="34" charset="0"/>
              </a:rPr>
              <a:t> </a:t>
            </a:r>
            <a:r>
              <a:rPr lang="en-US" sz="1600" b="1" dirty="0" smtClean="0">
                <a:solidFill>
                  <a:schemeClr val="tx1">
                    <a:lumMod val="75000"/>
                    <a:lumOff val="25000"/>
                  </a:schemeClr>
                </a:solidFill>
                <a:latin typeface="Arial" pitchFamily="34" charset="0"/>
                <a:cs typeface="Arial" pitchFamily="34" charset="0"/>
              </a:rPr>
              <a:t> (snapshot: The </a:t>
            </a:r>
            <a:r>
              <a:rPr lang="en-US" sz="1600" b="1" dirty="0" err="1" smtClean="0">
                <a:solidFill>
                  <a:schemeClr val="tx1">
                    <a:lumMod val="75000"/>
                    <a:lumOff val="25000"/>
                  </a:schemeClr>
                </a:solidFill>
                <a:latin typeface="Arial" pitchFamily="34" charset="0"/>
                <a:cs typeface="Arial" pitchFamily="34" charset="0"/>
              </a:rPr>
              <a:t>highlighted,underlined</a:t>
            </a:r>
            <a:r>
              <a:rPr lang="en-US" sz="1600" b="1" dirty="0" smtClean="0">
                <a:solidFill>
                  <a:schemeClr val="tx1">
                    <a:lumMod val="75000"/>
                    <a:lumOff val="25000"/>
                  </a:schemeClr>
                </a:solidFill>
                <a:latin typeface="Arial" pitchFamily="34" charset="0"/>
                <a:cs typeface="Arial" pitchFamily="34" charset="0"/>
              </a:rPr>
              <a:t> text is the final bill with 	added surcharge of 9.5%)</a:t>
            </a:r>
          </a:p>
          <a:p>
            <a:pPr>
              <a:buNone/>
            </a:pPr>
            <a:endParaRPr lang="en-US" sz="1600" b="1" dirty="0" smtClean="0">
              <a:solidFill>
                <a:schemeClr val="tx1">
                  <a:lumMod val="75000"/>
                  <a:lumOff val="25000"/>
                </a:schemeClr>
              </a:solidFill>
              <a:latin typeface="Arial" pitchFamily="34" charset="0"/>
              <a:cs typeface="Arial" pitchFamily="34" charset="0"/>
            </a:endParaRPr>
          </a:p>
          <a:p>
            <a:pPr>
              <a:buNone/>
            </a:pPr>
            <a:r>
              <a:rPr lang="en-US" sz="1600" dirty="0" smtClean="0">
                <a:solidFill>
                  <a:schemeClr val="tx1">
                    <a:lumMod val="75000"/>
                    <a:lumOff val="25000"/>
                  </a:schemeClr>
                </a:solidFill>
                <a:latin typeface="Courier New" pitchFamily="49" charset="0"/>
                <a:cs typeface="Courier New" pitchFamily="49" charset="0"/>
              </a:rPr>
              <a:t>9305-CDSKC,Female,0,No,No,8,Yes,Yes,Fiber </a:t>
            </a:r>
            <a:r>
              <a:rPr lang="en-US" sz="1600" dirty="0" err="1" smtClean="0">
                <a:solidFill>
                  <a:schemeClr val="tx1">
                    <a:lumMod val="75000"/>
                    <a:lumOff val="25000"/>
                  </a:schemeClr>
                </a:solidFill>
                <a:latin typeface="Courier New" pitchFamily="49" charset="0"/>
                <a:cs typeface="Courier New" pitchFamily="49" charset="0"/>
              </a:rPr>
              <a:t>optic,No,No,Yes,No,Yes,Yes,Month</a:t>
            </a:r>
            <a:r>
              <a:rPr lang="en-US" sz="1600" dirty="0" smtClean="0">
                <a:solidFill>
                  <a:schemeClr val="tx1">
                    <a:lumMod val="75000"/>
                    <a:lumOff val="25000"/>
                  </a:schemeClr>
                </a:solidFill>
                <a:latin typeface="Courier New" pitchFamily="49" charset="0"/>
                <a:cs typeface="Courier New" pitchFamily="49" charset="0"/>
              </a:rPr>
              <a:t>-to-</a:t>
            </a:r>
            <a:r>
              <a:rPr lang="en-US" sz="1600" dirty="0" err="1" smtClean="0">
                <a:solidFill>
                  <a:schemeClr val="tx1">
                    <a:lumMod val="75000"/>
                    <a:lumOff val="25000"/>
                  </a:schemeClr>
                </a:solidFill>
                <a:latin typeface="Courier New" pitchFamily="49" charset="0"/>
                <a:cs typeface="Courier New" pitchFamily="49" charset="0"/>
              </a:rPr>
              <a:t>month,Yes,Electronic</a:t>
            </a:r>
            <a:r>
              <a:rPr lang="en-US" sz="1600" dirty="0" smtClean="0">
                <a:solidFill>
                  <a:schemeClr val="tx1">
                    <a:lumMod val="75000"/>
                    <a:lumOff val="25000"/>
                  </a:schemeClr>
                </a:solidFill>
                <a:latin typeface="Courier New" pitchFamily="49" charset="0"/>
                <a:cs typeface="Courier New" pitchFamily="49" charset="0"/>
              </a:rPr>
              <a:t> check,99.65,820.5,Yes,</a:t>
            </a:r>
            <a:r>
              <a:rPr lang="en-US" sz="1600" b="1" u="sng" dirty="0" smtClean="0">
                <a:solidFill>
                  <a:schemeClr val="tx1">
                    <a:lumMod val="75000"/>
                    <a:lumOff val="25000"/>
                  </a:schemeClr>
                </a:solidFill>
                <a:latin typeface="Courier New" pitchFamily="49" charset="0"/>
                <a:cs typeface="Courier New" pitchFamily="49" charset="0"/>
              </a:rPr>
              <a:t>100.6,828.29</a:t>
            </a:r>
            <a:r>
              <a:rPr lang="en-US" sz="1600" dirty="0" smtClean="0">
                <a:solidFill>
                  <a:schemeClr val="tx1">
                    <a:lumMod val="75000"/>
                    <a:lumOff val="25000"/>
                  </a:schemeClr>
                </a:solidFill>
                <a:latin typeface="Courier New" pitchFamily="49" charset="0"/>
                <a:cs typeface="Courier New" pitchFamily="49" charset="0"/>
              </a:rPr>
              <a:t> </a:t>
            </a:r>
            <a:endParaRPr lang="en-US" sz="1600" dirty="0" smtClean="0">
              <a:solidFill>
                <a:schemeClr val="tx1">
                  <a:lumMod val="75000"/>
                  <a:lumOff val="25000"/>
                </a:schemeClr>
              </a:solidFill>
              <a:latin typeface="Courier New" pitchFamily="49" charset="0"/>
              <a:cs typeface="Courier New" pitchFamily="49" charset="0"/>
            </a:endParaRPr>
          </a:p>
          <a:p>
            <a:pPr>
              <a:buNone/>
            </a:pPr>
            <a:endParaRPr lang="en-US" sz="1600" dirty="0" smtClean="0">
              <a:solidFill>
                <a:schemeClr val="tx1">
                  <a:lumMod val="75000"/>
                  <a:lumOff val="25000"/>
                </a:schemeClr>
              </a:solidFill>
              <a:latin typeface="Courier New" pitchFamily="49" charset="0"/>
              <a:cs typeface="Courier New" pitchFamily="49" charset="0"/>
            </a:endParaRPr>
          </a:p>
          <a:p>
            <a:pPr>
              <a:buNone/>
            </a:pPr>
            <a:r>
              <a:rPr lang="en-US" sz="1600" dirty="0" smtClean="0">
                <a:solidFill>
                  <a:schemeClr val="tx1">
                    <a:lumMod val="75000"/>
                    <a:lumOff val="25000"/>
                  </a:schemeClr>
                </a:solidFill>
                <a:latin typeface="Courier New" pitchFamily="49" charset="0"/>
                <a:cs typeface="Courier New" pitchFamily="49" charset="0"/>
              </a:rPr>
              <a:t>1452-KIOVK,Male,0,No,Yes,22,Yes,Yes,Fiber </a:t>
            </a:r>
            <a:r>
              <a:rPr lang="en-US" sz="1600" dirty="0" err="1" smtClean="0">
                <a:solidFill>
                  <a:schemeClr val="tx1">
                    <a:lumMod val="75000"/>
                    <a:lumOff val="25000"/>
                  </a:schemeClr>
                </a:solidFill>
                <a:latin typeface="Courier New" pitchFamily="49" charset="0"/>
                <a:cs typeface="Courier New" pitchFamily="49" charset="0"/>
              </a:rPr>
              <a:t>optic,No,Yes,No,No,Yes,No,Month</a:t>
            </a:r>
            <a:r>
              <a:rPr lang="en-US" sz="1600" dirty="0" smtClean="0">
                <a:solidFill>
                  <a:schemeClr val="tx1">
                    <a:lumMod val="75000"/>
                    <a:lumOff val="25000"/>
                  </a:schemeClr>
                </a:solidFill>
                <a:latin typeface="Courier New" pitchFamily="49" charset="0"/>
                <a:cs typeface="Courier New" pitchFamily="49" charset="0"/>
              </a:rPr>
              <a:t>-to-</a:t>
            </a:r>
            <a:r>
              <a:rPr lang="en-US" sz="1600" dirty="0" err="1" smtClean="0">
                <a:solidFill>
                  <a:schemeClr val="tx1">
                    <a:lumMod val="75000"/>
                    <a:lumOff val="25000"/>
                  </a:schemeClr>
                </a:solidFill>
                <a:latin typeface="Courier New" pitchFamily="49" charset="0"/>
                <a:cs typeface="Courier New" pitchFamily="49" charset="0"/>
              </a:rPr>
              <a:t>month,Yes,Credit</a:t>
            </a:r>
            <a:r>
              <a:rPr lang="en-US" sz="1600" dirty="0" smtClean="0">
                <a:solidFill>
                  <a:schemeClr val="tx1">
                    <a:lumMod val="75000"/>
                    <a:lumOff val="25000"/>
                  </a:schemeClr>
                </a:solidFill>
                <a:latin typeface="Courier New" pitchFamily="49" charset="0"/>
                <a:cs typeface="Courier New" pitchFamily="49" charset="0"/>
              </a:rPr>
              <a:t> card (automatic),89.1,1949.4,No,</a:t>
            </a:r>
            <a:r>
              <a:rPr lang="en-US" sz="1600" b="1" u="sng" dirty="0" smtClean="0">
                <a:solidFill>
                  <a:schemeClr val="tx1">
                    <a:lumMod val="75000"/>
                    <a:lumOff val="25000"/>
                  </a:schemeClr>
                </a:solidFill>
                <a:latin typeface="Courier New" pitchFamily="49" charset="0"/>
                <a:cs typeface="Courier New" pitchFamily="49" charset="0"/>
              </a:rPr>
              <a:t>89.95,1967.92 </a:t>
            </a:r>
            <a:endParaRPr lang="en-US" sz="1600" b="1" u="sng" dirty="0" smtClean="0">
              <a:solidFill>
                <a:schemeClr val="tx1">
                  <a:lumMod val="75000"/>
                  <a:lumOff val="25000"/>
                </a:schemeClr>
              </a:solidFill>
              <a:latin typeface="Courier New" pitchFamily="49" charset="0"/>
              <a:cs typeface="Courier New" pitchFamily="49" charset="0"/>
            </a:endParaRPr>
          </a:p>
          <a:p>
            <a:pPr>
              <a:buNone/>
            </a:pPr>
            <a:endParaRPr lang="en-US" sz="1600" dirty="0" smtClean="0">
              <a:solidFill>
                <a:schemeClr val="tx1">
                  <a:lumMod val="75000"/>
                  <a:lumOff val="25000"/>
                </a:schemeClr>
              </a:solidFill>
              <a:latin typeface="Courier New" pitchFamily="49" charset="0"/>
              <a:cs typeface="Courier New" pitchFamily="49" charset="0"/>
            </a:endParaRPr>
          </a:p>
          <a:p>
            <a:pPr>
              <a:buNone/>
            </a:pPr>
            <a:r>
              <a:rPr lang="en-US" sz="1600" dirty="0" smtClean="0">
                <a:solidFill>
                  <a:schemeClr val="tx1">
                    <a:lumMod val="75000"/>
                    <a:lumOff val="25000"/>
                  </a:schemeClr>
                </a:solidFill>
                <a:latin typeface="Courier New" pitchFamily="49" charset="0"/>
                <a:cs typeface="Courier New" pitchFamily="49" charset="0"/>
              </a:rPr>
              <a:t>7892-POOKP,Female,0,Yes,No,28,Yes,Yes,Fiber </a:t>
            </a:r>
            <a:r>
              <a:rPr lang="en-US" sz="1600" dirty="0" err="1" smtClean="0">
                <a:solidFill>
                  <a:schemeClr val="tx1">
                    <a:lumMod val="75000"/>
                    <a:lumOff val="25000"/>
                  </a:schemeClr>
                </a:solidFill>
                <a:latin typeface="Courier New" pitchFamily="49" charset="0"/>
                <a:cs typeface="Courier New" pitchFamily="49" charset="0"/>
              </a:rPr>
              <a:t>optic,No,No,Yes,Yes,Yes,Yes,Month</a:t>
            </a:r>
            <a:r>
              <a:rPr lang="en-US" sz="1600" dirty="0" smtClean="0">
                <a:solidFill>
                  <a:schemeClr val="tx1">
                    <a:lumMod val="75000"/>
                    <a:lumOff val="25000"/>
                  </a:schemeClr>
                </a:solidFill>
                <a:latin typeface="Courier New" pitchFamily="49" charset="0"/>
                <a:cs typeface="Courier New" pitchFamily="49" charset="0"/>
              </a:rPr>
              <a:t>-to-</a:t>
            </a:r>
            <a:r>
              <a:rPr lang="en-US" sz="1600" dirty="0" err="1" smtClean="0">
                <a:solidFill>
                  <a:schemeClr val="tx1">
                    <a:lumMod val="75000"/>
                    <a:lumOff val="25000"/>
                  </a:schemeClr>
                </a:solidFill>
                <a:latin typeface="Courier New" pitchFamily="49" charset="0"/>
                <a:cs typeface="Courier New" pitchFamily="49" charset="0"/>
              </a:rPr>
              <a:t>month,Yes,Electronic</a:t>
            </a:r>
            <a:r>
              <a:rPr lang="en-US" sz="1600" dirty="0" smtClean="0">
                <a:solidFill>
                  <a:schemeClr val="tx1">
                    <a:lumMod val="75000"/>
                    <a:lumOff val="25000"/>
                  </a:schemeClr>
                </a:solidFill>
                <a:latin typeface="Courier New" pitchFamily="49" charset="0"/>
                <a:cs typeface="Courier New" pitchFamily="49" charset="0"/>
              </a:rPr>
              <a:t> check,104.8,3046.05,Yes,</a:t>
            </a:r>
            <a:r>
              <a:rPr lang="en-US" sz="1600" b="1" u="sng" dirty="0" smtClean="0">
                <a:solidFill>
                  <a:schemeClr val="tx1">
                    <a:lumMod val="75000"/>
                    <a:lumOff val="25000"/>
                  </a:schemeClr>
                </a:solidFill>
                <a:latin typeface="Courier New" pitchFamily="49" charset="0"/>
                <a:cs typeface="Courier New" pitchFamily="49" charset="0"/>
              </a:rPr>
              <a:t>105.8,3074.99</a:t>
            </a:r>
          </a:p>
          <a:p>
            <a:pPr>
              <a:buNone/>
            </a:pPr>
            <a:endParaRPr lang="en-US" sz="1600" b="1" dirty="0" smtClean="0">
              <a:solidFill>
                <a:schemeClr val="tx1">
                  <a:lumMod val="75000"/>
                  <a:lumOff val="25000"/>
                </a:schemeClr>
              </a:solidFill>
              <a:latin typeface="Arial" pitchFamily="34" charset="0"/>
              <a:cs typeface="Arial" pitchFamily="34" charset="0"/>
            </a:endParaRP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ial Black" pitchFamily="34" charset="0"/>
                <a:cs typeface="Courier New" pitchFamily="49" charset="0"/>
              </a:rPr>
              <a:t>Evaluation With Hive </a:t>
            </a:r>
            <a:endParaRPr lang="en-US" sz="2800" dirty="0">
              <a:latin typeface="Arial Black" pitchFamily="34" charset="0"/>
              <a:cs typeface="Courier New" pitchFamily="49" charset="0"/>
            </a:endParaRPr>
          </a:p>
        </p:txBody>
      </p:sp>
      <p:sp>
        <p:nvSpPr>
          <p:cNvPr id="3" name="Content Placeholder 2"/>
          <p:cNvSpPr>
            <a:spLocks noGrp="1"/>
          </p:cNvSpPr>
          <p:nvPr>
            <p:ph sz="quarter" idx="1"/>
          </p:nvPr>
        </p:nvSpPr>
        <p:spPr/>
        <p:txBody>
          <a:bodyPr>
            <a:normAutofit fontScale="25000" lnSpcReduction="20000"/>
          </a:bodyPr>
          <a:lstStyle/>
          <a:p>
            <a:pPr>
              <a:buFont typeface="Wingdings" pitchFamily="2" charset="2"/>
              <a:buChar char="v"/>
            </a:pPr>
            <a:r>
              <a:rPr lang="en-US" sz="6200" dirty="0" smtClean="0">
                <a:solidFill>
                  <a:schemeClr val="tx1">
                    <a:lumMod val="75000"/>
                    <a:lumOff val="25000"/>
                  </a:schemeClr>
                </a:solidFill>
                <a:latin typeface="Arial" pitchFamily="34" charset="0"/>
                <a:cs typeface="Arial" pitchFamily="34" charset="0"/>
              </a:rPr>
              <a:t>Create database and table within the database and load data into the table.</a:t>
            </a:r>
          </a:p>
          <a:p>
            <a:pPr>
              <a:buNone/>
            </a:pPr>
            <a:endParaRPr lang="en-US" dirty="0" smtClean="0">
              <a:solidFill>
                <a:schemeClr val="tx1">
                  <a:lumMod val="75000"/>
                  <a:lumOff val="25000"/>
                </a:schemeClr>
              </a:solidFill>
            </a:endParaRPr>
          </a:p>
          <a:p>
            <a:pPr>
              <a:buFont typeface="Wingdings" pitchFamily="2" charset="2"/>
              <a:buChar char="ü"/>
            </a:pPr>
            <a:r>
              <a:rPr lang="en-US" sz="4300" dirty="0" smtClean="0">
                <a:solidFill>
                  <a:schemeClr val="tx1">
                    <a:lumMod val="75000"/>
                    <a:lumOff val="25000"/>
                  </a:schemeClr>
                </a:solidFill>
                <a:latin typeface="Courier New" pitchFamily="49" charset="0"/>
                <a:cs typeface="Courier New" pitchFamily="49" charset="0"/>
              </a:rPr>
              <a:t>CREATE </a:t>
            </a:r>
            <a:r>
              <a:rPr lang="en-US" sz="4300" dirty="0" smtClean="0">
                <a:solidFill>
                  <a:schemeClr val="tx1">
                    <a:lumMod val="75000"/>
                    <a:lumOff val="25000"/>
                  </a:schemeClr>
                </a:solidFill>
                <a:latin typeface="Courier New" pitchFamily="49" charset="0"/>
                <a:cs typeface="Courier New" pitchFamily="49" charset="0"/>
              </a:rPr>
              <a:t>DATABASE sb_proj1_telco_churn;</a:t>
            </a:r>
          </a:p>
          <a:p>
            <a:pPr>
              <a:buFont typeface="Wingdings" pitchFamily="2" charset="2"/>
              <a:buChar char="ü"/>
            </a:pPr>
            <a:endParaRPr lang="en-US" sz="4300" dirty="0" smtClean="0">
              <a:solidFill>
                <a:schemeClr val="tx1">
                  <a:lumMod val="75000"/>
                  <a:lumOff val="25000"/>
                </a:schemeClr>
              </a:solidFill>
              <a:latin typeface="Courier New" pitchFamily="49" charset="0"/>
              <a:cs typeface="Courier New" pitchFamily="49" charset="0"/>
            </a:endParaRPr>
          </a:p>
          <a:p>
            <a:pPr>
              <a:buFont typeface="Wingdings" pitchFamily="2" charset="2"/>
              <a:buChar char="ü"/>
            </a:pPr>
            <a:r>
              <a:rPr lang="en-US" sz="4300" dirty="0" smtClean="0">
                <a:solidFill>
                  <a:schemeClr val="tx1">
                    <a:lumMod val="75000"/>
                    <a:lumOff val="25000"/>
                  </a:schemeClr>
                </a:solidFill>
                <a:latin typeface="Courier New" pitchFamily="49" charset="0"/>
                <a:cs typeface="Courier New" pitchFamily="49" charset="0"/>
              </a:rPr>
              <a:t> USE </a:t>
            </a:r>
            <a:r>
              <a:rPr lang="en-US" sz="4300" dirty="0" smtClean="0">
                <a:solidFill>
                  <a:schemeClr val="tx1">
                    <a:lumMod val="75000"/>
                    <a:lumOff val="25000"/>
                  </a:schemeClr>
                </a:solidFill>
                <a:latin typeface="Courier New" pitchFamily="49" charset="0"/>
                <a:cs typeface="Courier New" pitchFamily="49" charset="0"/>
              </a:rPr>
              <a:t>sb_proj1_telco_churn;</a:t>
            </a:r>
          </a:p>
          <a:p>
            <a:pPr>
              <a:buFont typeface="Wingdings" pitchFamily="2" charset="2"/>
              <a:buChar char="ü"/>
            </a:pPr>
            <a:endParaRPr lang="en-US" sz="4300" dirty="0" smtClean="0">
              <a:solidFill>
                <a:schemeClr val="tx1">
                  <a:lumMod val="75000"/>
                  <a:lumOff val="25000"/>
                </a:schemeClr>
              </a:solidFill>
              <a:latin typeface="Courier New" pitchFamily="49" charset="0"/>
              <a:cs typeface="Courier New" pitchFamily="49" charset="0"/>
            </a:endParaRPr>
          </a:p>
          <a:p>
            <a:pPr>
              <a:buFont typeface="Wingdings" pitchFamily="2" charset="2"/>
              <a:buChar char="ü"/>
            </a:pPr>
            <a:r>
              <a:rPr lang="en-US" sz="4300" dirty="0" smtClean="0">
                <a:solidFill>
                  <a:schemeClr val="tx1">
                    <a:lumMod val="75000"/>
                    <a:lumOff val="25000"/>
                  </a:schemeClr>
                </a:solidFill>
                <a:latin typeface="Courier New" pitchFamily="49" charset="0"/>
                <a:cs typeface="Courier New" pitchFamily="49" charset="0"/>
              </a:rPr>
              <a:t>C</a:t>
            </a:r>
            <a:r>
              <a:rPr lang="en-US" sz="4300" dirty="0" smtClean="0">
                <a:solidFill>
                  <a:schemeClr val="tx1">
                    <a:lumMod val="75000"/>
                    <a:lumOff val="25000"/>
                  </a:schemeClr>
                </a:solidFill>
                <a:latin typeface="Courier New" pitchFamily="49" charset="0"/>
                <a:cs typeface="Courier New" pitchFamily="49" charset="0"/>
              </a:rPr>
              <a:t>REATE </a:t>
            </a:r>
            <a:r>
              <a:rPr lang="en-US" sz="4300" dirty="0" smtClean="0">
                <a:solidFill>
                  <a:schemeClr val="tx1">
                    <a:lumMod val="75000"/>
                    <a:lumOff val="25000"/>
                  </a:schemeClr>
                </a:solidFill>
                <a:latin typeface="Courier New" pitchFamily="49" charset="0"/>
                <a:cs typeface="Courier New" pitchFamily="49" charset="0"/>
              </a:rPr>
              <a:t>EXTERNAL TABLE </a:t>
            </a:r>
            <a:r>
              <a:rPr lang="en-US" sz="4300" dirty="0" err="1" smtClean="0">
                <a:solidFill>
                  <a:schemeClr val="tx1">
                    <a:lumMod val="75000"/>
                    <a:lumOff val="25000"/>
                  </a:schemeClr>
                </a:solidFill>
                <a:latin typeface="Courier New" pitchFamily="49" charset="0"/>
                <a:cs typeface="Courier New" pitchFamily="49" charset="0"/>
              </a:rPr>
              <a:t>telco_churn_table</a:t>
            </a:r>
            <a:r>
              <a:rPr lang="en-US" sz="4300" dirty="0" smtClean="0">
                <a:solidFill>
                  <a:schemeClr val="tx1">
                    <a:lumMod val="75000"/>
                    <a:lumOff val="25000"/>
                  </a:schemeClr>
                </a:solidFill>
                <a:latin typeface="Courier New" pitchFamily="49" charset="0"/>
                <a:cs typeface="Courier New" pitchFamily="49" charset="0"/>
              </a:rPr>
              <a:t> </a:t>
            </a:r>
            <a:r>
              <a:rPr lang="en-US" sz="4300" dirty="0" smtClean="0">
                <a:solidFill>
                  <a:schemeClr val="tx1">
                    <a:lumMod val="75000"/>
                    <a:lumOff val="25000"/>
                  </a:schemeClr>
                </a:solidFill>
                <a:latin typeface="Courier New" pitchFamily="49" charset="0"/>
                <a:cs typeface="Courier New" pitchFamily="49" charset="0"/>
              </a:rPr>
              <a:t>(</a:t>
            </a:r>
          </a:p>
          <a:p>
            <a:pPr>
              <a:buNone/>
            </a:pPr>
            <a:r>
              <a:rPr lang="en-US" sz="4300" dirty="0" smtClean="0">
                <a:solidFill>
                  <a:schemeClr val="tx1">
                    <a:lumMod val="75000"/>
                    <a:lumOff val="25000"/>
                  </a:schemeClr>
                </a:solidFill>
                <a:latin typeface="Courier New" pitchFamily="49" charset="0"/>
                <a:cs typeface="Courier New" pitchFamily="49" charset="0"/>
              </a:rPr>
              <a:t>   </a:t>
            </a:r>
            <a:r>
              <a:rPr lang="en-US" sz="4300" dirty="0" err="1" smtClean="0">
                <a:solidFill>
                  <a:schemeClr val="tx1">
                    <a:lumMod val="75000"/>
                    <a:lumOff val="25000"/>
                  </a:schemeClr>
                </a:solidFill>
                <a:latin typeface="Courier New" pitchFamily="49" charset="0"/>
                <a:cs typeface="Courier New" pitchFamily="49" charset="0"/>
              </a:rPr>
              <a:t>customerID</a:t>
            </a:r>
            <a:r>
              <a:rPr lang="en-US" sz="4300" dirty="0" smtClean="0">
                <a:solidFill>
                  <a:schemeClr val="tx1">
                    <a:lumMod val="75000"/>
                    <a:lumOff val="25000"/>
                  </a:schemeClr>
                </a:solidFill>
                <a:latin typeface="Courier New" pitchFamily="49" charset="0"/>
                <a:cs typeface="Courier New" pitchFamily="49" charset="0"/>
              </a:rPr>
              <a:t> </a:t>
            </a:r>
            <a:r>
              <a:rPr lang="en-US" sz="4300" dirty="0" err="1" smtClean="0">
                <a:solidFill>
                  <a:schemeClr val="tx1">
                    <a:lumMod val="75000"/>
                    <a:lumOff val="25000"/>
                  </a:schemeClr>
                </a:solidFill>
                <a:latin typeface="Courier New" pitchFamily="49" charset="0"/>
                <a:cs typeface="Courier New" pitchFamily="49" charset="0"/>
              </a:rPr>
              <a:t>STRING,gender</a:t>
            </a:r>
            <a:r>
              <a:rPr lang="en-US" sz="4300" dirty="0" smtClean="0">
                <a:solidFill>
                  <a:schemeClr val="tx1">
                    <a:lumMod val="75000"/>
                    <a:lumOff val="25000"/>
                  </a:schemeClr>
                </a:solidFill>
                <a:latin typeface="Courier New" pitchFamily="49" charset="0"/>
                <a:cs typeface="Courier New" pitchFamily="49" charset="0"/>
              </a:rPr>
              <a:t> </a:t>
            </a:r>
            <a:r>
              <a:rPr lang="en-US" sz="4300" dirty="0" err="1" smtClean="0">
                <a:solidFill>
                  <a:schemeClr val="tx1">
                    <a:lumMod val="75000"/>
                    <a:lumOff val="25000"/>
                  </a:schemeClr>
                </a:solidFill>
                <a:latin typeface="Courier New" pitchFamily="49" charset="0"/>
                <a:cs typeface="Courier New" pitchFamily="49" charset="0"/>
              </a:rPr>
              <a:t>STRING,SeniorCitizen</a:t>
            </a:r>
            <a:r>
              <a:rPr lang="en-US" sz="4300" dirty="0" smtClean="0">
                <a:solidFill>
                  <a:schemeClr val="tx1">
                    <a:lumMod val="75000"/>
                    <a:lumOff val="25000"/>
                  </a:schemeClr>
                </a:solidFill>
                <a:latin typeface="Courier New" pitchFamily="49" charset="0"/>
                <a:cs typeface="Courier New" pitchFamily="49" charset="0"/>
              </a:rPr>
              <a:t> </a:t>
            </a:r>
            <a:r>
              <a:rPr lang="en-US" sz="4300" dirty="0" err="1" smtClean="0">
                <a:solidFill>
                  <a:schemeClr val="tx1">
                    <a:lumMod val="75000"/>
                    <a:lumOff val="25000"/>
                  </a:schemeClr>
                </a:solidFill>
                <a:latin typeface="Courier New" pitchFamily="49" charset="0"/>
                <a:cs typeface="Courier New" pitchFamily="49" charset="0"/>
              </a:rPr>
              <a:t>INT,Partner</a:t>
            </a:r>
            <a:r>
              <a:rPr lang="en-US" sz="4300" dirty="0" smtClean="0">
                <a:solidFill>
                  <a:schemeClr val="tx1">
                    <a:lumMod val="75000"/>
                    <a:lumOff val="25000"/>
                  </a:schemeClr>
                </a:solidFill>
                <a:latin typeface="Courier New" pitchFamily="49" charset="0"/>
                <a:cs typeface="Courier New" pitchFamily="49" charset="0"/>
              </a:rPr>
              <a:t> STRING,</a:t>
            </a:r>
          </a:p>
          <a:p>
            <a:pPr>
              <a:buNone/>
            </a:pPr>
            <a:r>
              <a:rPr lang="en-US" sz="4300" dirty="0" smtClean="0">
                <a:solidFill>
                  <a:schemeClr val="tx1">
                    <a:lumMod val="75000"/>
                    <a:lumOff val="25000"/>
                  </a:schemeClr>
                </a:solidFill>
                <a:latin typeface="Courier New" pitchFamily="49" charset="0"/>
                <a:cs typeface="Courier New" pitchFamily="49" charset="0"/>
              </a:rPr>
              <a:t>   Dependents </a:t>
            </a:r>
            <a:r>
              <a:rPr lang="en-US" sz="4300" dirty="0" err="1" smtClean="0">
                <a:solidFill>
                  <a:schemeClr val="tx1">
                    <a:lumMod val="75000"/>
                    <a:lumOff val="25000"/>
                  </a:schemeClr>
                </a:solidFill>
                <a:latin typeface="Courier New" pitchFamily="49" charset="0"/>
                <a:cs typeface="Courier New" pitchFamily="49" charset="0"/>
              </a:rPr>
              <a:t>STRING,tenure</a:t>
            </a:r>
            <a:r>
              <a:rPr lang="en-US" sz="4300" dirty="0" smtClean="0">
                <a:solidFill>
                  <a:schemeClr val="tx1">
                    <a:lumMod val="75000"/>
                    <a:lumOff val="25000"/>
                  </a:schemeClr>
                </a:solidFill>
                <a:latin typeface="Courier New" pitchFamily="49" charset="0"/>
                <a:cs typeface="Courier New" pitchFamily="49" charset="0"/>
              </a:rPr>
              <a:t> </a:t>
            </a:r>
            <a:r>
              <a:rPr lang="en-US" sz="4300" dirty="0" err="1" smtClean="0">
                <a:solidFill>
                  <a:schemeClr val="tx1">
                    <a:lumMod val="75000"/>
                    <a:lumOff val="25000"/>
                  </a:schemeClr>
                </a:solidFill>
                <a:latin typeface="Courier New" pitchFamily="49" charset="0"/>
                <a:cs typeface="Courier New" pitchFamily="49" charset="0"/>
              </a:rPr>
              <a:t>INT,PhoneService</a:t>
            </a:r>
            <a:r>
              <a:rPr lang="en-US" sz="4300" dirty="0" smtClean="0">
                <a:solidFill>
                  <a:schemeClr val="tx1">
                    <a:lumMod val="75000"/>
                    <a:lumOff val="25000"/>
                  </a:schemeClr>
                </a:solidFill>
                <a:latin typeface="Courier New" pitchFamily="49" charset="0"/>
                <a:cs typeface="Courier New" pitchFamily="49" charset="0"/>
              </a:rPr>
              <a:t> </a:t>
            </a:r>
            <a:r>
              <a:rPr lang="en-US" sz="4300" dirty="0" err="1" smtClean="0">
                <a:solidFill>
                  <a:schemeClr val="tx1">
                    <a:lumMod val="75000"/>
                    <a:lumOff val="25000"/>
                  </a:schemeClr>
                </a:solidFill>
                <a:latin typeface="Courier New" pitchFamily="49" charset="0"/>
                <a:cs typeface="Courier New" pitchFamily="49" charset="0"/>
              </a:rPr>
              <a:t>STRING,MultipleLines</a:t>
            </a:r>
            <a:endParaRPr lang="en-US" sz="4300" dirty="0" smtClean="0">
              <a:solidFill>
                <a:schemeClr val="tx1">
                  <a:lumMod val="75000"/>
                  <a:lumOff val="25000"/>
                </a:schemeClr>
              </a:solidFill>
              <a:latin typeface="Courier New" pitchFamily="49" charset="0"/>
              <a:cs typeface="Courier New" pitchFamily="49" charset="0"/>
            </a:endParaRPr>
          </a:p>
          <a:p>
            <a:pPr>
              <a:buNone/>
            </a:pPr>
            <a:r>
              <a:rPr lang="en-US" sz="4300" dirty="0" smtClean="0">
                <a:solidFill>
                  <a:schemeClr val="tx1">
                    <a:lumMod val="75000"/>
                    <a:lumOff val="25000"/>
                  </a:schemeClr>
                </a:solidFill>
                <a:latin typeface="Courier New" pitchFamily="49" charset="0"/>
                <a:cs typeface="Courier New" pitchFamily="49" charset="0"/>
              </a:rPr>
              <a:t> </a:t>
            </a:r>
            <a:r>
              <a:rPr lang="en-US" sz="4300" dirty="0" smtClean="0">
                <a:solidFill>
                  <a:schemeClr val="tx1">
                    <a:lumMod val="75000"/>
                    <a:lumOff val="25000"/>
                  </a:schemeClr>
                </a:solidFill>
                <a:latin typeface="Courier New" pitchFamily="49" charset="0"/>
                <a:cs typeface="Courier New" pitchFamily="49" charset="0"/>
              </a:rPr>
              <a:t>  STRING, </a:t>
            </a:r>
            <a:r>
              <a:rPr lang="en-US" sz="4300" dirty="0" err="1" smtClean="0">
                <a:solidFill>
                  <a:schemeClr val="tx1">
                    <a:lumMod val="75000"/>
                    <a:lumOff val="25000"/>
                  </a:schemeClr>
                </a:solidFill>
                <a:latin typeface="Courier New" pitchFamily="49" charset="0"/>
                <a:cs typeface="Courier New" pitchFamily="49" charset="0"/>
              </a:rPr>
              <a:t>InternetService</a:t>
            </a:r>
            <a:r>
              <a:rPr lang="en-US" sz="4300" dirty="0" smtClean="0">
                <a:solidFill>
                  <a:schemeClr val="tx1">
                    <a:lumMod val="75000"/>
                    <a:lumOff val="25000"/>
                  </a:schemeClr>
                </a:solidFill>
                <a:latin typeface="Courier New" pitchFamily="49" charset="0"/>
                <a:cs typeface="Courier New" pitchFamily="49" charset="0"/>
              </a:rPr>
              <a:t> </a:t>
            </a:r>
            <a:r>
              <a:rPr lang="en-US" sz="4300" dirty="0" err="1" smtClean="0">
                <a:solidFill>
                  <a:schemeClr val="tx1">
                    <a:lumMod val="75000"/>
                    <a:lumOff val="25000"/>
                  </a:schemeClr>
                </a:solidFill>
                <a:latin typeface="Courier New" pitchFamily="49" charset="0"/>
                <a:cs typeface="Courier New" pitchFamily="49" charset="0"/>
              </a:rPr>
              <a:t>STRING,OnlineSecurity</a:t>
            </a:r>
            <a:r>
              <a:rPr lang="en-US" sz="4300" dirty="0" smtClean="0">
                <a:solidFill>
                  <a:schemeClr val="tx1">
                    <a:lumMod val="75000"/>
                    <a:lumOff val="25000"/>
                  </a:schemeClr>
                </a:solidFill>
                <a:latin typeface="Courier New" pitchFamily="49" charset="0"/>
                <a:cs typeface="Courier New" pitchFamily="49" charset="0"/>
              </a:rPr>
              <a:t> </a:t>
            </a:r>
            <a:r>
              <a:rPr lang="en-US" sz="4300" dirty="0" err="1" smtClean="0">
                <a:solidFill>
                  <a:schemeClr val="tx1">
                    <a:lumMod val="75000"/>
                    <a:lumOff val="25000"/>
                  </a:schemeClr>
                </a:solidFill>
                <a:latin typeface="Courier New" pitchFamily="49" charset="0"/>
                <a:cs typeface="Courier New" pitchFamily="49" charset="0"/>
              </a:rPr>
              <a:t>STRING,OnlineBackup</a:t>
            </a:r>
            <a:endParaRPr lang="en-US" sz="4300" dirty="0" smtClean="0">
              <a:solidFill>
                <a:schemeClr val="tx1">
                  <a:lumMod val="75000"/>
                  <a:lumOff val="25000"/>
                </a:schemeClr>
              </a:solidFill>
              <a:latin typeface="Courier New" pitchFamily="49" charset="0"/>
              <a:cs typeface="Courier New" pitchFamily="49" charset="0"/>
            </a:endParaRPr>
          </a:p>
          <a:p>
            <a:pPr>
              <a:buNone/>
            </a:pPr>
            <a:r>
              <a:rPr lang="en-US" sz="4300" dirty="0" smtClean="0">
                <a:solidFill>
                  <a:schemeClr val="tx1">
                    <a:lumMod val="75000"/>
                    <a:lumOff val="25000"/>
                  </a:schemeClr>
                </a:solidFill>
                <a:latin typeface="Courier New" pitchFamily="49" charset="0"/>
                <a:cs typeface="Courier New" pitchFamily="49" charset="0"/>
              </a:rPr>
              <a:t> </a:t>
            </a:r>
            <a:r>
              <a:rPr lang="en-US" sz="4300" dirty="0" smtClean="0">
                <a:solidFill>
                  <a:schemeClr val="tx1">
                    <a:lumMod val="75000"/>
                    <a:lumOff val="25000"/>
                  </a:schemeClr>
                </a:solidFill>
                <a:latin typeface="Courier New" pitchFamily="49" charset="0"/>
                <a:cs typeface="Courier New" pitchFamily="49" charset="0"/>
              </a:rPr>
              <a:t>  STRING, </a:t>
            </a:r>
            <a:r>
              <a:rPr lang="en-US" sz="4300" dirty="0" err="1" smtClean="0">
                <a:solidFill>
                  <a:schemeClr val="tx1">
                    <a:lumMod val="75000"/>
                    <a:lumOff val="25000"/>
                  </a:schemeClr>
                </a:solidFill>
                <a:latin typeface="Courier New" pitchFamily="49" charset="0"/>
                <a:cs typeface="Courier New" pitchFamily="49" charset="0"/>
              </a:rPr>
              <a:t>DeviceProtection</a:t>
            </a:r>
            <a:r>
              <a:rPr lang="en-US" sz="4300" dirty="0" smtClean="0">
                <a:solidFill>
                  <a:schemeClr val="tx1">
                    <a:lumMod val="75000"/>
                    <a:lumOff val="25000"/>
                  </a:schemeClr>
                </a:solidFill>
                <a:latin typeface="Courier New" pitchFamily="49" charset="0"/>
                <a:cs typeface="Courier New" pitchFamily="49" charset="0"/>
              </a:rPr>
              <a:t> </a:t>
            </a:r>
            <a:r>
              <a:rPr lang="en-US" sz="4300" dirty="0" smtClean="0">
                <a:solidFill>
                  <a:schemeClr val="tx1">
                    <a:lumMod val="75000"/>
                    <a:lumOff val="25000"/>
                  </a:schemeClr>
                </a:solidFill>
                <a:latin typeface="Courier New" pitchFamily="49" charset="0"/>
                <a:cs typeface="Courier New" pitchFamily="49" charset="0"/>
              </a:rPr>
              <a:t>STRING</a:t>
            </a:r>
            <a:r>
              <a:rPr lang="en-US" sz="4300" dirty="0" smtClean="0">
                <a:solidFill>
                  <a:schemeClr val="tx1">
                    <a:lumMod val="75000"/>
                    <a:lumOff val="25000"/>
                  </a:schemeClr>
                </a:solidFill>
                <a:latin typeface="Courier New" pitchFamily="49" charset="0"/>
                <a:cs typeface="Courier New" pitchFamily="49" charset="0"/>
              </a:rPr>
              <a:t>, </a:t>
            </a:r>
            <a:r>
              <a:rPr lang="en-US" sz="4300" dirty="0" err="1" smtClean="0">
                <a:solidFill>
                  <a:schemeClr val="tx1">
                    <a:lumMod val="75000"/>
                    <a:lumOff val="25000"/>
                  </a:schemeClr>
                </a:solidFill>
                <a:latin typeface="Courier New" pitchFamily="49" charset="0"/>
                <a:cs typeface="Courier New" pitchFamily="49" charset="0"/>
              </a:rPr>
              <a:t>TechSupport</a:t>
            </a:r>
            <a:r>
              <a:rPr lang="en-US" sz="4300" dirty="0" smtClean="0">
                <a:solidFill>
                  <a:schemeClr val="tx1">
                    <a:lumMod val="75000"/>
                    <a:lumOff val="25000"/>
                  </a:schemeClr>
                </a:solidFill>
                <a:latin typeface="Courier New" pitchFamily="49" charset="0"/>
                <a:cs typeface="Courier New" pitchFamily="49" charset="0"/>
              </a:rPr>
              <a:t> STRING, </a:t>
            </a:r>
            <a:r>
              <a:rPr lang="en-US" sz="4300" dirty="0" err="1" smtClean="0">
                <a:solidFill>
                  <a:schemeClr val="tx1">
                    <a:lumMod val="75000"/>
                    <a:lumOff val="25000"/>
                  </a:schemeClr>
                </a:solidFill>
                <a:latin typeface="Courier New" pitchFamily="49" charset="0"/>
                <a:cs typeface="Courier New" pitchFamily="49" charset="0"/>
              </a:rPr>
              <a:t>StreamingTV</a:t>
            </a:r>
            <a:r>
              <a:rPr lang="en-US" sz="4300" dirty="0" smtClean="0">
                <a:solidFill>
                  <a:schemeClr val="tx1">
                    <a:lumMod val="75000"/>
                    <a:lumOff val="25000"/>
                  </a:schemeClr>
                </a:solidFill>
                <a:latin typeface="Courier New" pitchFamily="49" charset="0"/>
                <a:cs typeface="Courier New" pitchFamily="49" charset="0"/>
              </a:rPr>
              <a:t> </a:t>
            </a:r>
          </a:p>
          <a:p>
            <a:pPr>
              <a:buNone/>
            </a:pPr>
            <a:r>
              <a:rPr lang="en-US" sz="4300" dirty="0" smtClean="0">
                <a:solidFill>
                  <a:schemeClr val="tx1">
                    <a:lumMod val="75000"/>
                    <a:lumOff val="25000"/>
                  </a:schemeClr>
                </a:solidFill>
                <a:latin typeface="Courier New" pitchFamily="49" charset="0"/>
                <a:cs typeface="Courier New" pitchFamily="49" charset="0"/>
              </a:rPr>
              <a:t> </a:t>
            </a:r>
            <a:r>
              <a:rPr lang="en-US" sz="4300" dirty="0" smtClean="0">
                <a:solidFill>
                  <a:schemeClr val="tx1">
                    <a:lumMod val="75000"/>
                    <a:lumOff val="25000"/>
                  </a:schemeClr>
                </a:solidFill>
                <a:latin typeface="Courier New" pitchFamily="49" charset="0"/>
                <a:cs typeface="Courier New" pitchFamily="49" charset="0"/>
              </a:rPr>
              <a:t>  </a:t>
            </a:r>
            <a:r>
              <a:rPr lang="en-US" sz="4300" dirty="0" err="1" smtClean="0">
                <a:solidFill>
                  <a:schemeClr val="tx1">
                    <a:lumMod val="75000"/>
                    <a:lumOff val="25000"/>
                  </a:schemeClr>
                </a:solidFill>
                <a:latin typeface="Courier New" pitchFamily="49" charset="0"/>
                <a:cs typeface="Courier New" pitchFamily="49" charset="0"/>
              </a:rPr>
              <a:t>STRING,StreamingMovies</a:t>
            </a:r>
            <a:r>
              <a:rPr lang="en-US" sz="4300" dirty="0" smtClean="0">
                <a:solidFill>
                  <a:schemeClr val="tx1">
                    <a:lumMod val="75000"/>
                    <a:lumOff val="25000"/>
                  </a:schemeClr>
                </a:solidFill>
                <a:latin typeface="Courier New" pitchFamily="49" charset="0"/>
                <a:cs typeface="Courier New" pitchFamily="49" charset="0"/>
              </a:rPr>
              <a:t> </a:t>
            </a:r>
            <a:r>
              <a:rPr lang="en-US" sz="4300" dirty="0" err="1" smtClean="0">
                <a:solidFill>
                  <a:schemeClr val="tx1">
                    <a:lumMod val="75000"/>
                    <a:lumOff val="25000"/>
                  </a:schemeClr>
                </a:solidFill>
                <a:latin typeface="Courier New" pitchFamily="49" charset="0"/>
                <a:cs typeface="Courier New" pitchFamily="49" charset="0"/>
              </a:rPr>
              <a:t>STRING,Contract</a:t>
            </a:r>
            <a:r>
              <a:rPr lang="en-US" sz="4300" dirty="0" smtClean="0">
                <a:solidFill>
                  <a:schemeClr val="tx1">
                    <a:lumMod val="75000"/>
                    <a:lumOff val="25000"/>
                  </a:schemeClr>
                </a:solidFill>
                <a:latin typeface="Courier New" pitchFamily="49" charset="0"/>
                <a:cs typeface="Courier New" pitchFamily="49" charset="0"/>
              </a:rPr>
              <a:t> </a:t>
            </a:r>
            <a:r>
              <a:rPr lang="en-US" sz="4300" dirty="0" err="1" smtClean="0">
                <a:solidFill>
                  <a:schemeClr val="tx1">
                    <a:lumMod val="75000"/>
                    <a:lumOff val="25000"/>
                  </a:schemeClr>
                </a:solidFill>
                <a:latin typeface="Courier New" pitchFamily="49" charset="0"/>
                <a:cs typeface="Courier New" pitchFamily="49" charset="0"/>
              </a:rPr>
              <a:t>STRING,PaperlessBilling</a:t>
            </a:r>
            <a:r>
              <a:rPr lang="en-US" sz="4300" dirty="0" smtClean="0">
                <a:solidFill>
                  <a:schemeClr val="tx1">
                    <a:lumMod val="75000"/>
                    <a:lumOff val="25000"/>
                  </a:schemeClr>
                </a:solidFill>
                <a:latin typeface="Courier New" pitchFamily="49" charset="0"/>
                <a:cs typeface="Courier New" pitchFamily="49" charset="0"/>
              </a:rPr>
              <a:t> </a:t>
            </a:r>
            <a:endParaRPr lang="en-US" sz="4300" dirty="0" smtClean="0">
              <a:solidFill>
                <a:schemeClr val="tx1">
                  <a:lumMod val="75000"/>
                  <a:lumOff val="25000"/>
                </a:schemeClr>
              </a:solidFill>
              <a:latin typeface="Courier New" pitchFamily="49" charset="0"/>
              <a:cs typeface="Courier New" pitchFamily="49" charset="0"/>
            </a:endParaRPr>
          </a:p>
          <a:p>
            <a:pPr>
              <a:buNone/>
            </a:pPr>
            <a:r>
              <a:rPr lang="en-US" sz="4300" dirty="0" smtClean="0">
                <a:solidFill>
                  <a:schemeClr val="tx1">
                    <a:lumMod val="75000"/>
                    <a:lumOff val="25000"/>
                  </a:schemeClr>
                </a:solidFill>
                <a:latin typeface="Courier New" pitchFamily="49" charset="0"/>
                <a:cs typeface="Courier New" pitchFamily="49" charset="0"/>
              </a:rPr>
              <a:t> </a:t>
            </a:r>
            <a:r>
              <a:rPr lang="en-US" sz="4300" dirty="0" smtClean="0">
                <a:solidFill>
                  <a:schemeClr val="tx1">
                    <a:lumMod val="75000"/>
                    <a:lumOff val="25000"/>
                  </a:schemeClr>
                </a:solidFill>
                <a:latin typeface="Courier New" pitchFamily="49" charset="0"/>
                <a:cs typeface="Courier New" pitchFamily="49" charset="0"/>
              </a:rPr>
              <a:t>  </a:t>
            </a:r>
            <a:r>
              <a:rPr lang="en-US" sz="4300" dirty="0" err="1" smtClean="0">
                <a:solidFill>
                  <a:schemeClr val="tx1">
                    <a:lumMod val="75000"/>
                    <a:lumOff val="25000"/>
                  </a:schemeClr>
                </a:solidFill>
                <a:latin typeface="Courier New" pitchFamily="49" charset="0"/>
                <a:cs typeface="Courier New" pitchFamily="49" charset="0"/>
              </a:rPr>
              <a:t>STRING,PaymentMethod</a:t>
            </a:r>
            <a:r>
              <a:rPr lang="en-US" sz="4300" dirty="0" smtClean="0">
                <a:solidFill>
                  <a:schemeClr val="tx1">
                    <a:lumMod val="75000"/>
                    <a:lumOff val="25000"/>
                  </a:schemeClr>
                </a:solidFill>
                <a:latin typeface="Courier New" pitchFamily="49" charset="0"/>
                <a:cs typeface="Courier New" pitchFamily="49" charset="0"/>
              </a:rPr>
              <a:t> </a:t>
            </a:r>
            <a:r>
              <a:rPr lang="en-US" sz="4300" dirty="0" err="1" smtClean="0">
                <a:solidFill>
                  <a:schemeClr val="tx1">
                    <a:lumMod val="75000"/>
                    <a:lumOff val="25000"/>
                  </a:schemeClr>
                </a:solidFill>
                <a:latin typeface="Courier New" pitchFamily="49" charset="0"/>
                <a:cs typeface="Courier New" pitchFamily="49" charset="0"/>
              </a:rPr>
              <a:t>STRING,MonthlyCharges</a:t>
            </a:r>
            <a:r>
              <a:rPr lang="en-US" sz="4300" dirty="0" smtClean="0">
                <a:solidFill>
                  <a:schemeClr val="tx1">
                    <a:lumMod val="75000"/>
                    <a:lumOff val="25000"/>
                  </a:schemeClr>
                </a:solidFill>
                <a:latin typeface="Courier New" pitchFamily="49" charset="0"/>
                <a:cs typeface="Courier New" pitchFamily="49" charset="0"/>
              </a:rPr>
              <a:t> </a:t>
            </a:r>
            <a:r>
              <a:rPr lang="en-US" sz="4300" dirty="0" err="1" smtClean="0">
                <a:solidFill>
                  <a:schemeClr val="tx1">
                    <a:lumMod val="75000"/>
                    <a:lumOff val="25000"/>
                  </a:schemeClr>
                </a:solidFill>
                <a:latin typeface="Courier New" pitchFamily="49" charset="0"/>
                <a:cs typeface="Courier New" pitchFamily="49" charset="0"/>
              </a:rPr>
              <a:t>DOUBLE,TotalCharges</a:t>
            </a:r>
            <a:r>
              <a:rPr lang="en-US" sz="4300" dirty="0" smtClean="0">
                <a:solidFill>
                  <a:schemeClr val="tx1">
                    <a:lumMod val="75000"/>
                    <a:lumOff val="25000"/>
                  </a:schemeClr>
                </a:solidFill>
                <a:latin typeface="Courier New" pitchFamily="49" charset="0"/>
                <a:cs typeface="Courier New" pitchFamily="49" charset="0"/>
              </a:rPr>
              <a:t> </a:t>
            </a:r>
            <a:endParaRPr lang="en-US" sz="4300" dirty="0" smtClean="0">
              <a:solidFill>
                <a:schemeClr val="tx1">
                  <a:lumMod val="75000"/>
                  <a:lumOff val="25000"/>
                </a:schemeClr>
              </a:solidFill>
              <a:latin typeface="Courier New" pitchFamily="49" charset="0"/>
              <a:cs typeface="Courier New" pitchFamily="49" charset="0"/>
            </a:endParaRPr>
          </a:p>
          <a:p>
            <a:pPr>
              <a:buNone/>
            </a:pPr>
            <a:r>
              <a:rPr lang="en-US" sz="4300" dirty="0" smtClean="0">
                <a:solidFill>
                  <a:schemeClr val="tx1">
                    <a:lumMod val="75000"/>
                    <a:lumOff val="25000"/>
                  </a:schemeClr>
                </a:solidFill>
                <a:latin typeface="Courier New" pitchFamily="49" charset="0"/>
                <a:cs typeface="Courier New" pitchFamily="49" charset="0"/>
              </a:rPr>
              <a:t> </a:t>
            </a:r>
            <a:r>
              <a:rPr lang="en-US" sz="4300" dirty="0" smtClean="0">
                <a:solidFill>
                  <a:schemeClr val="tx1">
                    <a:lumMod val="75000"/>
                    <a:lumOff val="25000"/>
                  </a:schemeClr>
                </a:solidFill>
                <a:latin typeface="Courier New" pitchFamily="49" charset="0"/>
                <a:cs typeface="Courier New" pitchFamily="49" charset="0"/>
              </a:rPr>
              <a:t>  </a:t>
            </a:r>
            <a:r>
              <a:rPr lang="en-US" sz="4300" dirty="0" err="1" smtClean="0">
                <a:solidFill>
                  <a:schemeClr val="tx1">
                    <a:lumMod val="75000"/>
                    <a:lumOff val="25000"/>
                  </a:schemeClr>
                </a:solidFill>
                <a:latin typeface="Courier New" pitchFamily="49" charset="0"/>
                <a:cs typeface="Courier New" pitchFamily="49" charset="0"/>
              </a:rPr>
              <a:t>DOUBLE,Churn</a:t>
            </a:r>
            <a:r>
              <a:rPr lang="en-US" sz="4300" dirty="0" smtClean="0">
                <a:solidFill>
                  <a:schemeClr val="tx1">
                    <a:lumMod val="75000"/>
                    <a:lumOff val="25000"/>
                  </a:schemeClr>
                </a:solidFill>
                <a:latin typeface="Courier New" pitchFamily="49" charset="0"/>
                <a:cs typeface="Courier New" pitchFamily="49" charset="0"/>
              </a:rPr>
              <a:t> </a:t>
            </a:r>
            <a:r>
              <a:rPr lang="en-US" sz="4300" dirty="0" smtClean="0">
                <a:solidFill>
                  <a:schemeClr val="tx1">
                    <a:lumMod val="75000"/>
                    <a:lumOff val="25000"/>
                  </a:schemeClr>
                </a:solidFill>
                <a:latin typeface="Courier New" pitchFamily="49" charset="0"/>
                <a:cs typeface="Courier New" pitchFamily="49" charset="0"/>
              </a:rPr>
              <a:t>STRING)</a:t>
            </a:r>
          </a:p>
          <a:p>
            <a:pPr>
              <a:buNone/>
            </a:pPr>
            <a:r>
              <a:rPr lang="en-US" sz="4300" dirty="0" smtClean="0">
                <a:solidFill>
                  <a:schemeClr val="tx1">
                    <a:lumMod val="75000"/>
                    <a:lumOff val="25000"/>
                  </a:schemeClr>
                </a:solidFill>
                <a:latin typeface="Courier New" pitchFamily="49" charset="0"/>
                <a:cs typeface="Courier New" pitchFamily="49" charset="0"/>
              </a:rPr>
              <a:t>	ROW </a:t>
            </a:r>
            <a:r>
              <a:rPr lang="en-US" sz="4300" dirty="0" smtClean="0">
                <a:solidFill>
                  <a:schemeClr val="tx1">
                    <a:lumMod val="75000"/>
                    <a:lumOff val="25000"/>
                  </a:schemeClr>
                </a:solidFill>
                <a:latin typeface="Courier New" pitchFamily="49" charset="0"/>
                <a:cs typeface="Courier New" pitchFamily="49" charset="0"/>
              </a:rPr>
              <a:t>FORMAT DELIMITED</a:t>
            </a:r>
          </a:p>
          <a:p>
            <a:pPr>
              <a:buNone/>
            </a:pPr>
            <a:r>
              <a:rPr lang="en-US" sz="4300" dirty="0" smtClean="0">
                <a:solidFill>
                  <a:schemeClr val="tx1">
                    <a:lumMod val="75000"/>
                    <a:lumOff val="25000"/>
                  </a:schemeClr>
                </a:solidFill>
                <a:latin typeface="Courier New" pitchFamily="49" charset="0"/>
                <a:cs typeface="Courier New" pitchFamily="49" charset="0"/>
              </a:rPr>
              <a:t>	FIELDS </a:t>
            </a:r>
            <a:r>
              <a:rPr lang="en-US" sz="4300" dirty="0" smtClean="0">
                <a:solidFill>
                  <a:schemeClr val="tx1">
                    <a:lumMod val="75000"/>
                    <a:lumOff val="25000"/>
                  </a:schemeClr>
                </a:solidFill>
                <a:latin typeface="Courier New" pitchFamily="49" charset="0"/>
                <a:cs typeface="Courier New" pitchFamily="49" charset="0"/>
              </a:rPr>
              <a:t>TERMINATED BY ','</a:t>
            </a:r>
          </a:p>
          <a:p>
            <a:pPr>
              <a:buNone/>
            </a:pPr>
            <a:r>
              <a:rPr lang="en-US" sz="4300" dirty="0" smtClean="0">
                <a:solidFill>
                  <a:schemeClr val="tx1">
                    <a:lumMod val="75000"/>
                    <a:lumOff val="25000"/>
                  </a:schemeClr>
                </a:solidFill>
                <a:latin typeface="Courier New" pitchFamily="49" charset="0"/>
                <a:cs typeface="Courier New" pitchFamily="49" charset="0"/>
              </a:rPr>
              <a:t>	LINES </a:t>
            </a:r>
            <a:r>
              <a:rPr lang="en-US" sz="4300" dirty="0" smtClean="0">
                <a:solidFill>
                  <a:schemeClr val="tx1">
                    <a:lumMod val="75000"/>
                    <a:lumOff val="25000"/>
                  </a:schemeClr>
                </a:solidFill>
                <a:latin typeface="Courier New" pitchFamily="49" charset="0"/>
                <a:cs typeface="Courier New" pitchFamily="49" charset="0"/>
              </a:rPr>
              <a:t>TERMINATED BY '\n';</a:t>
            </a:r>
          </a:p>
          <a:p>
            <a:pPr>
              <a:buFont typeface="Wingdings" pitchFamily="2" charset="2"/>
              <a:buChar char="ü"/>
            </a:pPr>
            <a:endParaRPr lang="en-US" sz="4300" dirty="0" smtClean="0">
              <a:solidFill>
                <a:schemeClr val="tx1">
                  <a:lumMod val="75000"/>
                  <a:lumOff val="25000"/>
                </a:schemeClr>
              </a:solidFill>
              <a:latin typeface="Courier New" pitchFamily="49" charset="0"/>
              <a:cs typeface="Courier New" pitchFamily="49" charset="0"/>
            </a:endParaRPr>
          </a:p>
          <a:p>
            <a:pPr>
              <a:buFont typeface="Wingdings" pitchFamily="2" charset="2"/>
              <a:buChar char="ü"/>
            </a:pPr>
            <a:r>
              <a:rPr lang="en-US" sz="4300" dirty="0" smtClean="0">
                <a:solidFill>
                  <a:schemeClr val="tx1">
                    <a:lumMod val="75000"/>
                    <a:lumOff val="25000"/>
                  </a:schemeClr>
                </a:solidFill>
                <a:latin typeface="Courier New" pitchFamily="49" charset="0"/>
                <a:cs typeface="Courier New" pitchFamily="49" charset="0"/>
              </a:rPr>
              <a:t>LOAD </a:t>
            </a:r>
            <a:r>
              <a:rPr lang="en-US" sz="4300" dirty="0" smtClean="0">
                <a:solidFill>
                  <a:schemeClr val="tx1">
                    <a:lumMod val="75000"/>
                    <a:lumOff val="25000"/>
                  </a:schemeClr>
                </a:solidFill>
                <a:latin typeface="Courier New" pitchFamily="49" charset="0"/>
                <a:cs typeface="Courier New" pitchFamily="49" charset="0"/>
              </a:rPr>
              <a:t>DATA INPATH '</a:t>
            </a:r>
            <a:r>
              <a:rPr lang="en-US" sz="4300" dirty="0" err="1" smtClean="0">
                <a:solidFill>
                  <a:schemeClr val="tx1">
                    <a:lumMod val="75000"/>
                    <a:lumOff val="25000"/>
                  </a:schemeClr>
                </a:solidFill>
                <a:latin typeface="Courier New" pitchFamily="49" charset="0"/>
                <a:cs typeface="Courier New" pitchFamily="49" charset="0"/>
              </a:rPr>
              <a:t>hive_shubhro</a:t>
            </a:r>
            <a:r>
              <a:rPr lang="en-US" sz="4300" dirty="0" smtClean="0">
                <a:solidFill>
                  <a:schemeClr val="tx1">
                    <a:lumMod val="75000"/>
                    <a:lumOff val="25000"/>
                  </a:schemeClr>
                </a:solidFill>
                <a:latin typeface="Courier New" pitchFamily="49" charset="0"/>
                <a:cs typeface="Courier New" pitchFamily="49" charset="0"/>
              </a:rPr>
              <a:t>/Telco_Customer_Churn.csv' OVERWRITE INTO TABLE </a:t>
            </a:r>
            <a:r>
              <a:rPr lang="en-US" sz="4300" dirty="0" err="1" smtClean="0">
                <a:solidFill>
                  <a:schemeClr val="tx1">
                    <a:lumMod val="75000"/>
                    <a:lumOff val="25000"/>
                  </a:schemeClr>
                </a:solidFill>
                <a:latin typeface="Courier New" pitchFamily="49" charset="0"/>
                <a:cs typeface="Courier New" pitchFamily="49" charset="0"/>
              </a:rPr>
              <a:t>telco_churn_table</a:t>
            </a:r>
            <a:r>
              <a:rPr lang="en-US" sz="4300" dirty="0" smtClean="0">
                <a:solidFill>
                  <a:schemeClr val="tx1">
                    <a:lumMod val="75000"/>
                    <a:lumOff val="25000"/>
                  </a:schemeClr>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ial Black" pitchFamily="34" charset="0"/>
              </a:rPr>
              <a:t>Evaluation with Hive (contd..)</a:t>
            </a:r>
            <a:endParaRPr lang="en-US" sz="2800" dirty="0">
              <a:latin typeface="Arial Black" pitchFamily="34" charset="0"/>
            </a:endParaRPr>
          </a:p>
        </p:txBody>
      </p:sp>
      <p:sp>
        <p:nvSpPr>
          <p:cNvPr id="3" name="Content Placeholder 2"/>
          <p:cNvSpPr>
            <a:spLocks noGrp="1"/>
          </p:cNvSpPr>
          <p:nvPr>
            <p:ph sz="quarter" idx="1"/>
          </p:nvPr>
        </p:nvSpPr>
        <p:spPr/>
        <p:txBody>
          <a:bodyPr/>
          <a:lstStyle/>
          <a:p>
            <a:pPr marL="457200" indent="-457200">
              <a:buNone/>
            </a:pPr>
            <a:r>
              <a:rPr lang="en-US" sz="1600" dirty="0" smtClean="0">
                <a:solidFill>
                  <a:schemeClr val="tx1">
                    <a:lumMod val="75000"/>
                    <a:lumOff val="25000"/>
                  </a:schemeClr>
                </a:solidFill>
                <a:latin typeface="Arial" pitchFamily="34" charset="0"/>
                <a:cs typeface="Arial" pitchFamily="34" charset="0"/>
              </a:rPr>
              <a:t>1) </a:t>
            </a:r>
            <a:r>
              <a:rPr lang="en-US" sz="1600" b="1" dirty="0" smtClean="0">
                <a:solidFill>
                  <a:schemeClr val="tx1">
                    <a:lumMod val="75000"/>
                    <a:lumOff val="25000"/>
                  </a:schemeClr>
                </a:solidFill>
                <a:latin typeface="Arial" pitchFamily="34" charset="0"/>
                <a:cs typeface="Arial" pitchFamily="34" charset="0"/>
              </a:rPr>
              <a:t>Display </a:t>
            </a:r>
            <a:r>
              <a:rPr lang="en-US" sz="1600" b="1" dirty="0" smtClean="0">
                <a:solidFill>
                  <a:schemeClr val="tx1">
                    <a:lumMod val="75000"/>
                    <a:lumOff val="25000"/>
                  </a:schemeClr>
                </a:solidFill>
                <a:latin typeface="Arial" pitchFamily="34" charset="0"/>
                <a:cs typeface="Arial" pitchFamily="34" charset="0"/>
              </a:rPr>
              <a:t>average bill (Total charges) paid by male and female. </a:t>
            </a:r>
            <a:endParaRPr lang="en-US" sz="1600" b="1" dirty="0" smtClean="0">
              <a:solidFill>
                <a:schemeClr val="tx1">
                  <a:lumMod val="75000"/>
                  <a:lumOff val="25000"/>
                </a:schemeClr>
              </a:solidFill>
              <a:latin typeface="Arial" pitchFamily="34" charset="0"/>
              <a:cs typeface="Arial" pitchFamily="34" charset="0"/>
            </a:endParaRPr>
          </a:p>
          <a:p>
            <a:pPr marL="457200" indent="-457200">
              <a:buNone/>
            </a:pPr>
            <a:r>
              <a:rPr lang="en-US" sz="1600" dirty="0" smtClean="0">
                <a:solidFill>
                  <a:schemeClr val="tx1">
                    <a:lumMod val="75000"/>
                    <a:lumOff val="25000"/>
                  </a:schemeClr>
                </a:solidFill>
                <a:latin typeface="Courier New" pitchFamily="49" charset="0"/>
                <a:cs typeface="Courier New" pitchFamily="49" charset="0"/>
              </a:rPr>
              <a:t>	INSERT OVERWRITE DIRECTORY '/apps/hive/warehouse/sb_proj1_telco_churn.db/AVG_BILL' </a:t>
            </a:r>
          </a:p>
          <a:p>
            <a:pPr marL="457200" indent="-457200">
              <a:buNone/>
            </a:pPr>
            <a:r>
              <a:rPr lang="en-US" sz="1600" dirty="0" smtClean="0">
                <a:solidFill>
                  <a:schemeClr val="tx1">
                    <a:lumMod val="75000"/>
                    <a:lumOff val="25000"/>
                  </a:schemeClr>
                </a:solidFill>
                <a:latin typeface="Courier New" pitchFamily="49" charset="0"/>
                <a:cs typeface="Courier New" pitchFamily="49" charset="0"/>
              </a:rPr>
              <a:t>	SELECT ROUND(AVG(</a:t>
            </a:r>
            <a:r>
              <a:rPr lang="en-US" sz="1600" dirty="0" err="1" smtClean="0">
                <a:solidFill>
                  <a:schemeClr val="tx1">
                    <a:lumMod val="75000"/>
                    <a:lumOff val="25000"/>
                  </a:schemeClr>
                </a:solidFill>
                <a:latin typeface="Courier New" pitchFamily="49" charset="0"/>
                <a:cs typeface="Courier New" pitchFamily="49" charset="0"/>
              </a:rPr>
              <a:t>TotalCharges</a:t>
            </a:r>
            <a:r>
              <a:rPr lang="en-US" sz="1600" dirty="0" smtClean="0">
                <a:solidFill>
                  <a:schemeClr val="tx1">
                    <a:lumMod val="75000"/>
                    <a:lumOff val="25000"/>
                  </a:schemeClr>
                </a:solidFill>
                <a:latin typeface="Courier New" pitchFamily="49" charset="0"/>
                <a:cs typeface="Courier New" pitchFamily="49" charset="0"/>
              </a:rPr>
              <a:t>),2) FROM </a:t>
            </a:r>
            <a:r>
              <a:rPr lang="en-US" sz="1600" dirty="0" err="1" smtClean="0">
                <a:solidFill>
                  <a:schemeClr val="tx1">
                    <a:lumMod val="75000"/>
                    <a:lumOff val="25000"/>
                  </a:schemeClr>
                </a:solidFill>
                <a:latin typeface="Courier New" pitchFamily="49" charset="0"/>
                <a:cs typeface="Courier New" pitchFamily="49" charset="0"/>
              </a:rPr>
              <a:t>telco_churn_table</a:t>
            </a:r>
            <a:r>
              <a:rPr lang="en-US" sz="1600" dirty="0" smtClean="0">
                <a:solidFill>
                  <a:schemeClr val="tx1">
                    <a:lumMod val="75000"/>
                    <a:lumOff val="25000"/>
                  </a:schemeClr>
                </a:solidFill>
                <a:latin typeface="Courier New" pitchFamily="49" charset="0"/>
                <a:cs typeface="Courier New" pitchFamily="49" charset="0"/>
              </a:rPr>
              <a:t>;</a:t>
            </a:r>
          </a:p>
          <a:p>
            <a:pPr marL="457200" indent="-457200">
              <a:buNone/>
            </a:pPr>
            <a:endParaRPr lang="en-US" sz="1600" dirty="0" smtClean="0">
              <a:solidFill>
                <a:schemeClr val="tx1">
                  <a:lumMod val="75000"/>
                  <a:lumOff val="25000"/>
                </a:schemeClr>
              </a:solidFill>
            </a:endParaRPr>
          </a:p>
          <a:p>
            <a:pPr marL="457200" indent="-457200">
              <a:buNone/>
            </a:pPr>
            <a:r>
              <a:rPr lang="en-US" sz="1600" dirty="0" smtClean="0">
                <a:solidFill>
                  <a:schemeClr val="tx1">
                    <a:lumMod val="75000"/>
                    <a:lumOff val="25000"/>
                  </a:schemeClr>
                </a:solidFill>
              </a:rPr>
              <a:t>2) </a:t>
            </a:r>
            <a:r>
              <a:rPr lang="en-US" sz="1600" b="1" dirty="0" smtClean="0">
                <a:solidFill>
                  <a:schemeClr val="tx1">
                    <a:lumMod val="75000"/>
                    <a:lumOff val="25000"/>
                  </a:schemeClr>
                </a:solidFill>
                <a:latin typeface="Arial" pitchFamily="34" charset="0"/>
                <a:cs typeface="Arial" pitchFamily="34" charset="0"/>
              </a:rPr>
              <a:t>Display the most frequently used payment method a male</a:t>
            </a:r>
            <a:r>
              <a:rPr lang="en-US" sz="1600" b="1" dirty="0" smtClean="0">
                <a:solidFill>
                  <a:schemeClr val="tx1">
                    <a:lumMod val="75000"/>
                    <a:lumOff val="25000"/>
                  </a:schemeClr>
                </a:solidFill>
                <a:latin typeface="Arial" pitchFamily="34" charset="0"/>
                <a:cs typeface="Arial" pitchFamily="34" charset="0"/>
              </a:rPr>
              <a:t>.</a:t>
            </a:r>
          </a:p>
          <a:p>
            <a:pPr marL="457200" indent="-457200">
              <a:buNone/>
            </a:pPr>
            <a:r>
              <a:rPr lang="en-US" sz="1600" dirty="0" smtClean="0">
                <a:solidFill>
                  <a:schemeClr val="tx1">
                    <a:lumMod val="75000"/>
                    <a:lumOff val="25000"/>
                  </a:schemeClr>
                </a:solidFill>
                <a:latin typeface="Courier New" pitchFamily="49" charset="0"/>
                <a:cs typeface="Courier New" pitchFamily="49" charset="0"/>
              </a:rPr>
              <a:t>	INSERT OVERWRITE DIRECTORY '/apps/hive/warehouse/sb_proj1_telco_churn.db/PAY_METHOD_BY_MALE' </a:t>
            </a:r>
          </a:p>
          <a:p>
            <a:pPr marL="457200" indent="-457200">
              <a:buNone/>
            </a:pPr>
            <a:r>
              <a:rPr lang="en-US" sz="1600" dirty="0" smtClean="0">
                <a:solidFill>
                  <a:schemeClr val="tx1">
                    <a:lumMod val="75000"/>
                    <a:lumOff val="25000"/>
                  </a:schemeClr>
                </a:solidFill>
                <a:latin typeface="Courier New" pitchFamily="49" charset="0"/>
                <a:cs typeface="Courier New" pitchFamily="49" charset="0"/>
              </a:rPr>
              <a:t>	SELECT </a:t>
            </a:r>
            <a:r>
              <a:rPr lang="en-US" sz="1600" dirty="0" err="1" smtClean="0">
                <a:solidFill>
                  <a:schemeClr val="tx1">
                    <a:lumMod val="75000"/>
                    <a:lumOff val="25000"/>
                  </a:schemeClr>
                </a:solidFill>
                <a:latin typeface="Courier New" pitchFamily="49" charset="0"/>
                <a:cs typeface="Courier New" pitchFamily="49" charset="0"/>
              </a:rPr>
              <a:t>PaymentMethod,COUNT</a:t>
            </a:r>
            <a:r>
              <a:rPr lang="en-US" sz="1600" dirty="0" smtClean="0">
                <a:solidFill>
                  <a:schemeClr val="tx1">
                    <a:lumMod val="75000"/>
                    <a:lumOff val="25000"/>
                  </a:schemeClr>
                </a:solidFill>
                <a:latin typeface="Courier New" pitchFamily="49" charset="0"/>
                <a:cs typeface="Courier New" pitchFamily="49" charset="0"/>
              </a:rPr>
              <a:t>(*) as </a:t>
            </a:r>
            <a:r>
              <a:rPr lang="en-US" sz="1600" dirty="0" err="1" smtClean="0">
                <a:solidFill>
                  <a:schemeClr val="tx1">
                    <a:lumMod val="75000"/>
                    <a:lumOff val="25000"/>
                  </a:schemeClr>
                </a:solidFill>
                <a:latin typeface="Courier New" pitchFamily="49" charset="0"/>
                <a:cs typeface="Courier New" pitchFamily="49" charset="0"/>
              </a:rPr>
              <a:t>payCount</a:t>
            </a:r>
            <a:r>
              <a:rPr lang="en-US" sz="1600" dirty="0" smtClean="0">
                <a:solidFill>
                  <a:schemeClr val="tx1">
                    <a:lumMod val="75000"/>
                    <a:lumOff val="25000"/>
                  </a:schemeClr>
                </a:solidFill>
                <a:latin typeface="Courier New" pitchFamily="49" charset="0"/>
                <a:cs typeface="Courier New" pitchFamily="49" charset="0"/>
              </a:rPr>
              <a:t> FROM </a:t>
            </a:r>
            <a:r>
              <a:rPr lang="en-US" sz="1600" dirty="0" err="1" smtClean="0">
                <a:solidFill>
                  <a:schemeClr val="tx1">
                    <a:lumMod val="75000"/>
                    <a:lumOff val="25000"/>
                  </a:schemeClr>
                </a:solidFill>
                <a:latin typeface="Courier New" pitchFamily="49" charset="0"/>
                <a:cs typeface="Courier New" pitchFamily="49" charset="0"/>
              </a:rPr>
              <a:t>telco_churn_table</a:t>
            </a:r>
            <a:r>
              <a:rPr lang="en-US" sz="1600" dirty="0" smtClean="0">
                <a:solidFill>
                  <a:schemeClr val="tx1">
                    <a:lumMod val="75000"/>
                    <a:lumOff val="25000"/>
                  </a:schemeClr>
                </a:solidFill>
                <a:latin typeface="Courier New" pitchFamily="49" charset="0"/>
                <a:cs typeface="Courier New" pitchFamily="49" charset="0"/>
              </a:rPr>
              <a:t> </a:t>
            </a:r>
          </a:p>
          <a:p>
            <a:pPr marL="457200" indent="-457200">
              <a:buNone/>
            </a:pPr>
            <a:r>
              <a:rPr lang="en-US" sz="1600" dirty="0" smtClean="0">
                <a:solidFill>
                  <a:schemeClr val="tx1">
                    <a:lumMod val="75000"/>
                    <a:lumOff val="25000"/>
                  </a:schemeClr>
                </a:solidFill>
                <a:latin typeface="Courier New" pitchFamily="49" charset="0"/>
                <a:cs typeface="Courier New" pitchFamily="49" charset="0"/>
              </a:rPr>
              <a:t>	WHERE gender = 'Male'</a:t>
            </a:r>
          </a:p>
          <a:p>
            <a:pPr marL="457200" indent="-457200">
              <a:buNone/>
            </a:pPr>
            <a:r>
              <a:rPr lang="en-US" sz="1600" dirty="0" smtClean="0">
                <a:solidFill>
                  <a:schemeClr val="tx1">
                    <a:lumMod val="75000"/>
                    <a:lumOff val="25000"/>
                  </a:schemeClr>
                </a:solidFill>
                <a:latin typeface="Courier New" pitchFamily="49" charset="0"/>
                <a:cs typeface="Courier New" pitchFamily="49" charset="0"/>
              </a:rPr>
              <a:t>	GROUP BY </a:t>
            </a:r>
            <a:r>
              <a:rPr lang="en-US" sz="1600" dirty="0" err="1" smtClean="0">
                <a:solidFill>
                  <a:schemeClr val="tx1">
                    <a:lumMod val="75000"/>
                    <a:lumOff val="25000"/>
                  </a:schemeClr>
                </a:solidFill>
                <a:latin typeface="Courier New" pitchFamily="49" charset="0"/>
                <a:cs typeface="Courier New" pitchFamily="49" charset="0"/>
              </a:rPr>
              <a:t>PaymentMethod</a:t>
            </a:r>
            <a:r>
              <a:rPr lang="en-US" sz="1600" dirty="0" smtClean="0">
                <a:solidFill>
                  <a:schemeClr val="tx1">
                    <a:lumMod val="75000"/>
                    <a:lumOff val="25000"/>
                  </a:schemeClr>
                </a:solidFill>
                <a:latin typeface="Courier New" pitchFamily="49" charset="0"/>
                <a:cs typeface="Courier New" pitchFamily="49" charset="0"/>
              </a:rPr>
              <a:t> </a:t>
            </a:r>
          </a:p>
          <a:p>
            <a:pPr marL="457200" indent="-457200">
              <a:buNone/>
            </a:pPr>
            <a:r>
              <a:rPr lang="en-US" sz="1600" dirty="0" smtClean="0">
                <a:solidFill>
                  <a:schemeClr val="tx1">
                    <a:lumMod val="75000"/>
                    <a:lumOff val="25000"/>
                  </a:schemeClr>
                </a:solidFill>
                <a:latin typeface="Courier New" pitchFamily="49" charset="0"/>
                <a:cs typeface="Courier New" pitchFamily="49" charset="0"/>
              </a:rPr>
              <a:t>	ORDER BY </a:t>
            </a:r>
            <a:r>
              <a:rPr lang="en-US" sz="1600" dirty="0" err="1" smtClean="0">
                <a:solidFill>
                  <a:schemeClr val="tx1">
                    <a:lumMod val="75000"/>
                    <a:lumOff val="25000"/>
                  </a:schemeClr>
                </a:solidFill>
                <a:latin typeface="Courier New" pitchFamily="49" charset="0"/>
                <a:cs typeface="Courier New" pitchFamily="49" charset="0"/>
              </a:rPr>
              <a:t>payCount</a:t>
            </a:r>
            <a:r>
              <a:rPr lang="en-US" sz="1600" dirty="0" smtClean="0">
                <a:solidFill>
                  <a:schemeClr val="tx1">
                    <a:lumMod val="75000"/>
                    <a:lumOff val="25000"/>
                  </a:schemeClr>
                </a:solidFill>
                <a:latin typeface="Courier New" pitchFamily="49" charset="0"/>
                <a:cs typeface="Courier New" pitchFamily="49" charset="0"/>
              </a:rPr>
              <a:t> DESC;</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ial Black" pitchFamily="34" charset="0"/>
              </a:rPr>
              <a:t>Evaluation with Hive (contd..)</a:t>
            </a:r>
            <a:endParaRPr lang="en-US" sz="2800" dirty="0">
              <a:latin typeface="Arial Black" pitchFamily="34" charset="0"/>
            </a:endParaRPr>
          </a:p>
        </p:txBody>
      </p:sp>
      <p:sp>
        <p:nvSpPr>
          <p:cNvPr id="3" name="Content Placeholder 2"/>
          <p:cNvSpPr>
            <a:spLocks noGrp="1"/>
          </p:cNvSpPr>
          <p:nvPr>
            <p:ph sz="quarter" idx="1"/>
          </p:nvPr>
        </p:nvSpPr>
        <p:spPr/>
        <p:txBody>
          <a:bodyPr>
            <a:normAutofit/>
          </a:bodyPr>
          <a:lstStyle/>
          <a:p>
            <a:pPr marL="457200" indent="-457200">
              <a:buNone/>
            </a:pPr>
            <a:r>
              <a:rPr lang="en-US" sz="1600" dirty="0" smtClean="0">
                <a:solidFill>
                  <a:schemeClr val="tx1">
                    <a:lumMod val="75000"/>
                    <a:lumOff val="25000"/>
                  </a:schemeClr>
                </a:solidFill>
                <a:latin typeface="Arial" pitchFamily="34" charset="0"/>
                <a:cs typeface="Arial" pitchFamily="34" charset="0"/>
              </a:rPr>
              <a:t>3) </a:t>
            </a:r>
            <a:r>
              <a:rPr lang="en-US" sz="1600" b="1" dirty="0" smtClean="0">
                <a:solidFill>
                  <a:schemeClr val="tx1">
                    <a:lumMod val="75000"/>
                    <a:lumOff val="25000"/>
                  </a:schemeClr>
                </a:solidFill>
                <a:latin typeface="Arial" pitchFamily="34" charset="0"/>
                <a:cs typeface="Arial" pitchFamily="34" charset="0"/>
              </a:rPr>
              <a:t>If the customer is not having any internet connection then what is</a:t>
            </a:r>
          </a:p>
          <a:p>
            <a:pPr marL="457200" indent="-457200">
              <a:buNone/>
            </a:pPr>
            <a:r>
              <a:rPr lang="en-US" sz="1600" b="1" dirty="0" smtClean="0">
                <a:solidFill>
                  <a:schemeClr val="tx1">
                    <a:lumMod val="75000"/>
                    <a:lumOff val="25000"/>
                  </a:schemeClr>
                </a:solidFill>
                <a:latin typeface="Arial" pitchFamily="34" charset="0"/>
                <a:cs typeface="Arial" pitchFamily="34" charset="0"/>
              </a:rPr>
              <a:t> </a:t>
            </a:r>
            <a:r>
              <a:rPr lang="en-US" sz="1600" b="1" dirty="0" smtClean="0">
                <a:solidFill>
                  <a:schemeClr val="tx1">
                    <a:lumMod val="75000"/>
                    <a:lumOff val="25000"/>
                  </a:schemeClr>
                </a:solidFill>
                <a:latin typeface="Arial" pitchFamily="34" charset="0"/>
                <a:cs typeface="Arial" pitchFamily="34" charset="0"/>
              </a:rPr>
              <a:t>    the </a:t>
            </a:r>
            <a:r>
              <a:rPr lang="en-US" sz="1600" b="1" dirty="0" smtClean="0">
                <a:solidFill>
                  <a:schemeClr val="tx1">
                    <a:lumMod val="75000"/>
                    <a:lumOff val="25000"/>
                  </a:schemeClr>
                </a:solidFill>
                <a:latin typeface="Arial" pitchFamily="34" charset="0"/>
                <a:cs typeface="Arial" pitchFamily="34" charset="0"/>
              </a:rPr>
              <a:t>minimum bill that the customer has paid.</a:t>
            </a:r>
            <a:endParaRPr lang="en-US" sz="1600" b="1" dirty="0" smtClean="0">
              <a:solidFill>
                <a:schemeClr val="tx1">
                  <a:lumMod val="75000"/>
                  <a:lumOff val="25000"/>
                </a:schemeClr>
              </a:solidFill>
              <a:latin typeface="Arial" pitchFamily="34" charset="0"/>
              <a:cs typeface="Arial" pitchFamily="34" charset="0"/>
            </a:endParaRPr>
          </a:p>
          <a:p>
            <a:pPr marL="457200" indent="-457200">
              <a:buNone/>
            </a:pPr>
            <a:r>
              <a:rPr lang="en-US" sz="1600" dirty="0" smtClean="0">
                <a:solidFill>
                  <a:schemeClr val="tx1">
                    <a:lumMod val="75000"/>
                    <a:lumOff val="25000"/>
                  </a:schemeClr>
                </a:solidFill>
                <a:latin typeface="Courier New" pitchFamily="49" charset="0"/>
                <a:cs typeface="Courier New" pitchFamily="49" charset="0"/>
              </a:rPr>
              <a:t>	INSERT OVERWRITE DIRECTORY '/apps/hive/warehouse/sb_proj1_telco_churn.db/MIN_BILL_FOR_NO_INTERNET' </a:t>
            </a:r>
          </a:p>
          <a:p>
            <a:pPr marL="457200" indent="-457200">
              <a:buNone/>
            </a:pPr>
            <a:r>
              <a:rPr lang="en-US" sz="1600" dirty="0" smtClean="0">
                <a:solidFill>
                  <a:schemeClr val="tx1">
                    <a:lumMod val="75000"/>
                    <a:lumOff val="25000"/>
                  </a:schemeClr>
                </a:solidFill>
                <a:latin typeface="Courier New" pitchFamily="49" charset="0"/>
                <a:cs typeface="Courier New" pitchFamily="49" charset="0"/>
              </a:rPr>
              <a:t>	SELECT MIN(</a:t>
            </a:r>
            <a:r>
              <a:rPr lang="en-US" sz="1600" dirty="0" err="1" smtClean="0">
                <a:solidFill>
                  <a:schemeClr val="tx1">
                    <a:lumMod val="75000"/>
                    <a:lumOff val="25000"/>
                  </a:schemeClr>
                </a:solidFill>
                <a:latin typeface="Courier New" pitchFamily="49" charset="0"/>
                <a:cs typeface="Courier New" pitchFamily="49" charset="0"/>
              </a:rPr>
              <a:t>TotalCharges</a:t>
            </a:r>
            <a:r>
              <a:rPr lang="en-US" sz="1600" dirty="0" smtClean="0">
                <a:solidFill>
                  <a:schemeClr val="tx1">
                    <a:lumMod val="75000"/>
                    <a:lumOff val="25000"/>
                  </a:schemeClr>
                </a:solidFill>
                <a:latin typeface="Courier New" pitchFamily="49" charset="0"/>
                <a:cs typeface="Courier New" pitchFamily="49" charset="0"/>
              </a:rPr>
              <a:t>) FROM </a:t>
            </a:r>
            <a:r>
              <a:rPr lang="en-US" sz="1600" dirty="0" err="1" smtClean="0">
                <a:solidFill>
                  <a:schemeClr val="tx1">
                    <a:lumMod val="75000"/>
                    <a:lumOff val="25000"/>
                  </a:schemeClr>
                </a:solidFill>
                <a:latin typeface="Courier New" pitchFamily="49" charset="0"/>
                <a:cs typeface="Courier New" pitchFamily="49" charset="0"/>
              </a:rPr>
              <a:t>telco_churn_table</a:t>
            </a:r>
            <a:r>
              <a:rPr lang="en-US" sz="1600" dirty="0" smtClean="0">
                <a:solidFill>
                  <a:schemeClr val="tx1">
                    <a:lumMod val="75000"/>
                    <a:lumOff val="25000"/>
                  </a:schemeClr>
                </a:solidFill>
                <a:latin typeface="Courier New" pitchFamily="49" charset="0"/>
                <a:cs typeface="Courier New" pitchFamily="49" charset="0"/>
              </a:rPr>
              <a:t> WHERE </a:t>
            </a:r>
            <a:r>
              <a:rPr lang="en-US" sz="1600" dirty="0" err="1" smtClean="0">
                <a:solidFill>
                  <a:schemeClr val="tx1">
                    <a:lumMod val="75000"/>
                    <a:lumOff val="25000"/>
                  </a:schemeClr>
                </a:solidFill>
                <a:latin typeface="Courier New" pitchFamily="49" charset="0"/>
                <a:cs typeface="Courier New" pitchFamily="49" charset="0"/>
              </a:rPr>
              <a:t>InternetService</a:t>
            </a:r>
            <a:r>
              <a:rPr lang="en-US" sz="1600" dirty="0" smtClean="0">
                <a:solidFill>
                  <a:schemeClr val="tx1">
                    <a:lumMod val="75000"/>
                    <a:lumOff val="25000"/>
                  </a:schemeClr>
                </a:solidFill>
                <a:latin typeface="Courier New" pitchFamily="49" charset="0"/>
                <a:cs typeface="Courier New" pitchFamily="49" charset="0"/>
              </a:rPr>
              <a:t> = 'No</a:t>
            </a:r>
            <a:r>
              <a:rPr lang="en-US" sz="1600" dirty="0" smtClean="0">
                <a:solidFill>
                  <a:schemeClr val="tx1">
                    <a:lumMod val="75000"/>
                    <a:lumOff val="25000"/>
                  </a:schemeClr>
                </a:solidFill>
                <a:latin typeface="Courier New" pitchFamily="49" charset="0"/>
                <a:cs typeface="Courier New" pitchFamily="49" charset="0"/>
              </a:rPr>
              <a:t>';</a:t>
            </a:r>
          </a:p>
          <a:p>
            <a:pPr marL="457200" indent="-457200">
              <a:buNone/>
            </a:pPr>
            <a:endParaRPr lang="en-US" sz="1600" dirty="0" smtClean="0">
              <a:solidFill>
                <a:schemeClr val="tx1">
                  <a:lumMod val="75000"/>
                  <a:lumOff val="25000"/>
                </a:schemeClr>
              </a:solidFill>
            </a:endParaRPr>
          </a:p>
          <a:p>
            <a:pPr marL="457200" indent="-457200">
              <a:buNone/>
            </a:pPr>
            <a:r>
              <a:rPr lang="en-US" sz="1600" dirty="0" smtClean="0">
                <a:solidFill>
                  <a:schemeClr val="tx1">
                    <a:lumMod val="75000"/>
                    <a:lumOff val="25000"/>
                  </a:schemeClr>
                </a:solidFill>
              </a:rPr>
              <a:t>4) </a:t>
            </a:r>
            <a:r>
              <a:rPr lang="en-US" sz="1600" b="1" dirty="0" smtClean="0">
                <a:solidFill>
                  <a:schemeClr val="tx1">
                    <a:lumMod val="75000"/>
                    <a:lumOff val="25000"/>
                  </a:schemeClr>
                </a:solidFill>
                <a:latin typeface="Arial" pitchFamily="34" charset="0"/>
                <a:cs typeface="Arial" pitchFamily="34" charset="0"/>
              </a:rPr>
              <a:t>Count the number of senior citizen who have dependents (i.e. 1) </a:t>
            </a:r>
            <a:r>
              <a:rPr lang="en-US" sz="1600" b="1" dirty="0" smtClean="0">
                <a:solidFill>
                  <a:schemeClr val="tx1">
                    <a:lumMod val="75000"/>
                    <a:lumOff val="25000"/>
                  </a:schemeClr>
                </a:solidFill>
                <a:latin typeface="Arial" pitchFamily="34" charset="0"/>
                <a:cs typeface="Arial" pitchFamily="34" charset="0"/>
              </a:rPr>
              <a:t>and</a:t>
            </a:r>
          </a:p>
          <a:p>
            <a:pPr marL="457200" indent="-457200">
              <a:buNone/>
            </a:pPr>
            <a:r>
              <a:rPr lang="en-US" sz="1600" b="1" dirty="0" smtClean="0">
                <a:solidFill>
                  <a:schemeClr val="tx1">
                    <a:lumMod val="75000"/>
                    <a:lumOff val="25000"/>
                  </a:schemeClr>
                </a:solidFill>
                <a:latin typeface="Arial" pitchFamily="34" charset="0"/>
                <a:cs typeface="Arial" pitchFamily="34" charset="0"/>
              </a:rPr>
              <a:t> </a:t>
            </a:r>
            <a:r>
              <a:rPr lang="en-US" sz="1600" b="1" dirty="0" smtClean="0">
                <a:solidFill>
                  <a:schemeClr val="tx1">
                    <a:lumMod val="75000"/>
                    <a:lumOff val="25000"/>
                  </a:schemeClr>
                </a:solidFill>
                <a:latin typeface="Arial" pitchFamily="34" charset="0"/>
                <a:cs typeface="Arial" pitchFamily="34" charset="0"/>
              </a:rPr>
              <a:t>    give  </a:t>
            </a:r>
            <a:r>
              <a:rPr lang="en-US" sz="1600" b="1" dirty="0" smtClean="0">
                <a:solidFill>
                  <a:schemeClr val="tx1">
                    <a:lumMod val="75000"/>
                    <a:lumOff val="25000"/>
                  </a:schemeClr>
                </a:solidFill>
                <a:latin typeface="Arial" pitchFamily="34" charset="0"/>
                <a:cs typeface="Arial" pitchFamily="34" charset="0"/>
              </a:rPr>
              <a:t>them 20% discount on final bill and marked them as '</a:t>
            </a:r>
            <a:r>
              <a:rPr lang="en-US" sz="1600" b="1" dirty="0" err="1" smtClean="0">
                <a:solidFill>
                  <a:schemeClr val="tx1">
                    <a:lumMod val="75000"/>
                    <a:lumOff val="25000"/>
                  </a:schemeClr>
                </a:solidFill>
                <a:latin typeface="Arial" pitchFamily="34" charset="0"/>
                <a:cs typeface="Arial" pitchFamily="34" charset="0"/>
              </a:rPr>
              <a:t>Sr</a:t>
            </a:r>
            <a:r>
              <a:rPr lang="en-US" sz="1600" b="1" dirty="0" smtClean="0">
                <a:solidFill>
                  <a:schemeClr val="tx1">
                    <a:lumMod val="75000"/>
                    <a:lumOff val="25000"/>
                  </a:schemeClr>
                </a:solidFill>
                <a:latin typeface="Arial" pitchFamily="34" charset="0"/>
                <a:cs typeface="Arial" pitchFamily="34" charset="0"/>
              </a:rPr>
              <a:t> Discount</a:t>
            </a:r>
            <a:r>
              <a:rPr lang="en-US" sz="1600" b="1" dirty="0" smtClean="0">
                <a:solidFill>
                  <a:schemeClr val="tx1">
                    <a:lumMod val="75000"/>
                    <a:lumOff val="25000"/>
                  </a:schemeClr>
                </a:solidFill>
                <a:latin typeface="Arial" pitchFamily="34" charset="0"/>
                <a:cs typeface="Arial" pitchFamily="34" charset="0"/>
              </a:rPr>
              <a:t>'.</a:t>
            </a:r>
          </a:p>
          <a:p>
            <a:pPr marL="457200" indent="-457200">
              <a:buNone/>
            </a:pPr>
            <a:r>
              <a:rPr lang="en-US" sz="1600" dirty="0" smtClean="0">
                <a:solidFill>
                  <a:schemeClr val="tx1">
                    <a:lumMod val="75000"/>
                    <a:lumOff val="25000"/>
                  </a:schemeClr>
                </a:solidFill>
                <a:latin typeface="Courier New" pitchFamily="49" charset="0"/>
                <a:cs typeface="Courier New" pitchFamily="49" charset="0"/>
              </a:rPr>
              <a:t>	INSERT OVERWRITE DIRECTORY '/apps/hive/warehouse/sb_proj1_telco_churn.db/SENIOR_CITIZENS_WITH_DEP'</a:t>
            </a:r>
          </a:p>
          <a:p>
            <a:pPr marL="457200" indent="-457200">
              <a:buNone/>
            </a:pPr>
            <a:r>
              <a:rPr lang="en-US" sz="1600" dirty="0" smtClean="0">
                <a:solidFill>
                  <a:schemeClr val="tx1">
                    <a:lumMod val="75000"/>
                    <a:lumOff val="25000"/>
                  </a:schemeClr>
                </a:solidFill>
                <a:latin typeface="Courier New" pitchFamily="49" charset="0"/>
                <a:cs typeface="Courier New" pitchFamily="49" charset="0"/>
              </a:rPr>
              <a:t>	SELECT COUNT(*) FROM </a:t>
            </a:r>
            <a:r>
              <a:rPr lang="en-US" sz="1600" dirty="0" err="1" smtClean="0">
                <a:solidFill>
                  <a:schemeClr val="tx1">
                    <a:lumMod val="75000"/>
                    <a:lumOff val="25000"/>
                  </a:schemeClr>
                </a:solidFill>
                <a:latin typeface="Courier New" pitchFamily="49" charset="0"/>
                <a:cs typeface="Courier New" pitchFamily="49" charset="0"/>
              </a:rPr>
              <a:t>telco_churn_table</a:t>
            </a:r>
            <a:r>
              <a:rPr lang="en-US" sz="1600" dirty="0" smtClean="0">
                <a:solidFill>
                  <a:schemeClr val="tx1">
                    <a:lumMod val="75000"/>
                    <a:lumOff val="25000"/>
                  </a:schemeClr>
                </a:solidFill>
                <a:latin typeface="Courier New" pitchFamily="49" charset="0"/>
                <a:cs typeface="Courier New" pitchFamily="49" charset="0"/>
              </a:rPr>
              <a:t> WHERE </a:t>
            </a:r>
            <a:r>
              <a:rPr lang="en-US" sz="1600" dirty="0" err="1" smtClean="0">
                <a:solidFill>
                  <a:schemeClr val="tx1">
                    <a:lumMod val="75000"/>
                    <a:lumOff val="25000"/>
                  </a:schemeClr>
                </a:solidFill>
                <a:latin typeface="Courier New" pitchFamily="49" charset="0"/>
                <a:cs typeface="Courier New" pitchFamily="49" charset="0"/>
              </a:rPr>
              <a:t>SeniorCitizen</a:t>
            </a:r>
            <a:r>
              <a:rPr lang="en-US" sz="1600" dirty="0" smtClean="0">
                <a:solidFill>
                  <a:schemeClr val="tx1">
                    <a:lumMod val="75000"/>
                    <a:lumOff val="25000"/>
                  </a:schemeClr>
                </a:solidFill>
                <a:latin typeface="Courier New" pitchFamily="49" charset="0"/>
                <a:cs typeface="Courier New" pitchFamily="49" charset="0"/>
              </a:rPr>
              <a:t> !=0 AND Dependents != 'No</a:t>
            </a:r>
            <a:r>
              <a:rPr lang="en-US" sz="1600" dirty="0" smtClean="0">
                <a:solidFill>
                  <a:schemeClr val="tx1">
                    <a:lumMod val="75000"/>
                    <a:lumOff val="25000"/>
                  </a:schemeClr>
                </a:solidFill>
                <a:latin typeface="Courier New" pitchFamily="49" charset="0"/>
                <a:cs typeface="Courier New" pitchFamily="49" charset="0"/>
              </a:rPr>
              <a:t>';</a:t>
            </a:r>
          </a:p>
          <a:p>
            <a:pPr marL="457200" indent="-457200">
              <a:buNone/>
            </a:pPr>
            <a:endParaRPr lang="en-US" sz="1600" dirty="0" smtClean="0">
              <a:solidFill>
                <a:schemeClr val="tx1">
                  <a:lumMod val="75000"/>
                  <a:lumOff val="25000"/>
                </a:schemeClr>
              </a:solidFill>
              <a:latin typeface="Courier New" pitchFamily="49" charset="0"/>
              <a:cs typeface="Courier New" pitchFamily="49" charset="0"/>
            </a:endParaRPr>
          </a:p>
          <a:p>
            <a:pPr marL="457200" indent="-457200">
              <a:buNone/>
            </a:pPr>
            <a:endParaRPr lang="en-US" sz="1600" dirty="0" smtClean="0">
              <a:solidFill>
                <a:schemeClr val="tx1">
                  <a:lumMod val="75000"/>
                  <a:lumOff val="25000"/>
                </a:schemeClr>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ial Black" pitchFamily="34" charset="0"/>
              </a:rPr>
              <a:t>Evaluation with Hive (contd..)</a:t>
            </a:r>
            <a:endParaRPr lang="en-US" sz="2800" dirty="0">
              <a:latin typeface="Arial Black" pitchFamily="34" charset="0"/>
            </a:endParaRPr>
          </a:p>
        </p:txBody>
      </p:sp>
      <p:sp>
        <p:nvSpPr>
          <p:cNvPr id="3" name="Content Placeholder 2"/>
          <p:cNvSpPr>
            <a:spLocks noGrp="1"/>
          </p:cNvSpPr>
          <p:nvPr>
            <p:ph sz="quarter" idx="1"/>
          </p:nvPr>
        </p:nvSpPr>
        <p:spPr/>
        <p:txBody>
          <a:bodyPr>
            <a:normAutofit/>
          </a:bodyPr>
          <a:lstStyle/>
          <a:p>
            <a:pPr marL="457200" indent="-457200">
              <a:buNone/>
            </a:pPr>
            <a:r>
              <a:rPr lang="en-US" sz="1600" dirty="0" smtClean="0">
                <a:solidFill>
                  <a:schemeClr val="tx1">
                    <a:lumMod val="75000"/>
                    <a:lumOff val="25000"/>
                  </a:schemeClr>
                </a:solidFill>
                <a:latin typeface="Courier New" pitchFamily="49" charset="0"/>
                <a:cs typeface="Courier New" pitchFamily="49" charset="0"/>
              </a:rPr>
              <a:t>	INSERT OVERWRITE DIRECTORY '/apps/hive/warehouse/sb_proj1_telco_churn.db/SENIOR_CITIZENS_WITH_DEP_DISCOUNTED_BILL'</a:t>
            </a:r>
          </a:p>
          <a:p>
            <a:pPr marL="457200" indent="-457200">
              <a:buNone/>
            </a:pPr>
            <a:r>
              <a:rPr lang="en-US" sz="1600" dirty="0" smtClean="0">
                <a:solidFill>
                  <a:schemeClr val="tx1">
                    <a:lumMod val="75000"/>
                    <a:lumOff val="25000"/>
                  </a:schemeClr>
                </a:solidFill>
                <a:latin typeface="Courier New" pitchFamily="49" charset="0"/>
                <a:cs typeface="Courier New" pitchFamily="49" charset="0"/>
              </a:rPr>
              <a:t>	SELECT *,ROUND((</a:t>
            </a:r>
            <a:r>
              <a:rPr lang="en-US" sz="1600" dirty="0" err="1" smtClean="0">
                <a:solidFill>
                  <a:schemeClr val="tx1">
                    <a:lumMod val="75000"/>
                    <a:lumOff val="25000"/>
                  </a:schemeClr>
                </a:solidFill>
                <a:latin typeface="Courier New" pitchFamily="49" charset="0"/>
                <a:cs typeface="Courier New" pitchFamily="49" charset="0"/>
              </a:rPr>
              <a:t>MonthlyCharges</a:t>
            </a:r>
            <a:r>
              <a:rPr lang="en-US" sz="1600" dirty="0" smtClean="0">
                <a:solidFill>
                  <a:schemeClr val="tx1">
                    <a:lumMod val="75000"/>
                    <a:lumOff val="25000"/>
                  </a:schemeClr>
                </a:solidFill>
                <a:latin typeface="Courier New" pitchFamily="49" charset="0"/>
                <a:cs typeface="Courier New" pitchFamily="49" charset="0"/>
              </a:rPr>
              <a:t> * 0.8),2)</a:t>
            </a:r>
          </a:p>
          <a:p>
            <a:pPr marL="457200" indent="-457200">
              <a:buNone/>
            </a:pPr>
            <a:r>
              <a:rPr lang="en-US" sz="1600" dirty="0" smtClean="0">
                <a:solidFill>
                  <a:schemeClr val="tx1">
                    <a:lumMod val="75000"/>
                    <a:lumOff val="25000"/>
                  </a:schemeClr>
                </a:solidFill>
                <a:latin typeface="Courier New" pitchFamily="49" charset="0"/>
                <a:cs typeface="Courier New" pitchFamily="49" charset="0"/>
              </a:rPr>
              <a:t>	FROM </a:t>
            </a:r>
            <a:r>
              <a:rPr lang="en-US" sz="1600" dirty="0" err="1" smtClean="0">
                <a:solidFill>
                  <a:schemeClr val="tx1">
                    <a:lumMod val="75000"/>
                    <a:lumOff val="25000"/>
                  </a:schemeClr>
                </a:solidFill>
                <a:latin typeface="Courier New" pitchFamily="49" charset="0"/>
                <a:cs typeface="Courier New" pitchFamily="49" charset="0"/>
              </a:rPr>
              <a:t>telco_churn_table</a:t>
            </a:r>
            <a:endParaRPr lang="en-US" sz="1600" dirty="0" smtClean="0">
              <a:solidFill>
                <a:schemeClr val="tx1">
                  <a:lumMod val="75000"/>
                  <a:lumOff val="25000"/>
                </a:schemeClr>
              </a:solidFill>
              <a:latin typeface="Courier New" pitchFamily="49" charset="0"/>
              <a:cs typeface="Courier New" pitchFamily="49" charset="0"/>
            </a:endParaRPr>
          </a:p>
          <a:p>
            <a:pPr marL="457200" indent="-457200">
              <a:buNone/>
            </a:pPr>
            <a:r>
              <a:rPr lang="en-US" sz="1600" dirty="0" smtClean="0">
                <a:solidFill>
                  <a:schemeClr val="tx1">
                    <a:lumMod val="75000"/>
                    <a:lumOff val="25000"/>
                  </a:schemeClr>
                </a:solidFill>
                <a:latin typeface="Courier New" pitchFamily="49" charset="0"/>
                <a:cs typeface="Courier New" pitchFamily="49" charset="0"/>
              </a:rPr>
              <a:t>	WHERE Dependents != 'No' </a:t>
            </a:r>
          </a:p>
          <a:p>
            <a:pPr marL="457200" indent="-457200">
              <a:buNone/>
            </a:pPr>
            <a:r>
              <a:rPr lang="en-US" sz="1600" dirty="0" smtClean="0">
                <a:solidFill>
                  <a:schemeClr val="tx1">
                    <a:lumMod val="75000"/>
                    <a:lumOff val="25000"/>
                  </a:schemeClr>
                </a:solidFill>
                <a:latin typeface="Courier New" pitchFamily="49" charset="0"/>
                <a:cs typeface="Courier New" pitchFamily="49" charset="0"/>
              </a:rPr>
              <a:t>	AND </a:t>
            </a:r>
            <a:r>
              <a:rPr lang="en-US" sz="1600" dirty="0" err="1" smtClean="0">
                <a:solidFill>
                  <a:schemeClr val="tx1">
                    <a:lumMod val="75000"/>
                    <a:lumOff val="25000"/>
                  </a:schemeClr>
                </a:solidFill>
                <a:latin typeface="Courier New" pitchFamily="49" charset="0"/>
                <a:cs typeface="Courier New" pitchFamily="49" charset="0"/>
              </a:rPr>
              <a:t>SeniorCitizen</a:t>
            </a:r>
            <a:r>
              <a:rPr lang="en-US" sz="1600" dirty="0" smtClean="0">
                <a:solidFill>
                  <a:schemeClr val="tx1">
                    <a:lumMod val="75000"/>
                    <a:lumOff val="25000"/>
                  </a:schemeClr>
                </a:solidFill>
                <a:latin typeface="Courier New" pitchFamily="49" charset="0"/>
                <a:cs typeface="Courier New" pitchFamily="49" charset="0"/>
              </a:rPr>
              <a:t> != 0</a:t>
            </a:r>
            <a:r>
              <a:rPr lang="en-US" sz="1600" dirty="0" smtClean="0">
                <a:solidFill>
                  <a:schemeClr val="tx1">
                    <a:lumMod val="75000"/>
                    <a:lumOff val="25000"/>
                  </a:schemeClr>
                </a:solidFill>
                <a:latin typeface="Courier New" pitchFamily="49" charset="0"/>
                <a:cs typeface="Courier New" pitchFamily="49" charset="0"/>
              </a:rPr>
              <a:t>;</a:t>
            </a:r>
          </a:p>
          <a:p>
            <a:pPr marL="457200" indent="-457200">
              <a:buNone/>
            </a:pPr>
            <a:endParaRPr lang="en-US" sz="1600" dirty="0" smtClean="0">
              <a:solidFill>
                <a:schemeClr val="tx1">
                  <a:lumMod val="75000"/>
                  <a:lumOff val="25000"/>
                </a:schemeClr>
              </a:solidFill>
              <a:latin typeface="Arial" pitchFamily="34" charset="0"/>
              <a:cs typeface="Arial" pitchFamily="34" charset="0"/>
            </a:endParaRPr>
          </a:p>
          <a:p>
            <a:pPr marL="457200" indent="-457200">
              <a:buNone/>
            </a:pPr>
            <a:r>
              <a:rPr lang="en-US" sz="1600" dirty="0" smtClean="0">
                <a:solidFill>
                  <a:schemeClr val="tx1">
                    <a:lumMod val="75000"/>
                    <a:lumOff val="25000"/>
                  </a:schemeClr>
                </a:solidFill>
                <a:latin typeface="Arial" pitchFamily="34" charset="0"/>
                <a:cs typeface="Arial" pitchFamily="34" charset="0"/>
              </a:rPr>
              <a:t>5</a:t>
            </a:r>
            <a:r>
              <a:rPr lang="en-US" sz="1600" dirty="0" smtClean="0">
                <a:solidFill>
                  <a:schemeClr val="tx1">
                    <a:lumMod val="75000"/>
                    <a:lumOff val="25000"/>
                  </a:schemeClr>
                </a:solidFill>
                <a:latin typeface="Arial" pitchFamily="34" charset="0"/>
                <a:cs typeface="Arial" pitchFamily="34" charset="0"/>
              </a:rPr>
              <a:t>)  </a:t>
            </a:r>
            <a:r>
              <a:rPr lang="en-US" sz="1600" b="1" dirty="0" smtClean="0">
                <a:solidFill>
                  <a:schemeClr val="tx1">
                    <a:lumMod val="75000"/>
                    <a:lumOff val="25000"/>
                  </a:schemeClr>
                </a:solidFill>
                <a:latin typeface="Arial" pitchFamily="34" charset="0"/>
                <a:cs typeface="Arial" pitchFamily="34" charset="0"/>
              </a:rPr>
              <a:t>Display customer id and their tenure whose tenure is more than 20 </a:t>
            </a:r>
            <a:r>
              <a:rPr lang="en-US" sz="1600" b="1" dirty="0" smtClean="0">
                <a:solidFill>
                  <a:schemeClr val="tx1">
                    <a:lumMod val="75000"/>
                    <a:lumOff val="25000"/>
                  </a:schemeClr>
                </a:solidFill>
                <a:latin typeface="Arial" pitchFamily="34" charset="0"/>
                <a:cs typeface="Arial" pitchFamily="34" charset="0"/>
              </a:rPr>
              <a:t>years and </a:t>
            </a:r>
            <a:r>
              <a:rPr lang="en-US" sz="1600" b="1" dirty="0" smtClean="0">
                <a:solidFill>
                  <a:schemeClr val="tx1">
                    <a:lumMod val="75000"/>
                    <a:lumOff val="25000"/>
                  </a:schemeClr>
                </a:solidFill>
                <a:latin typeface="Arial" pitchFamily="34" charset="0"/>
                <a:cs typeface="Arial" pitchFamily="34" charset="0"/>
              </a:rPr>
              <a:t>are using paperless billing method to save an environment</a:t>
            </a:r>
            <a:r>
              <a:rPr lang="en-US" sz="1600" dirty="0" smtClean="0">
                <a:solidFill>
                  <a:schemeClr val="tx1">
                    <a:lumMod val="75000"/>
                    <a:lumOff val="25000"/>
                  </a:schemeClr>
                </a:solidFill>
                <a:latin typeface="Courier New" pitchFamily="49" charset="0"/>
                <a:cs typeface="Courier New" pitchFamily="49" charset="0"/>
              </a:rPr>
              <a:t>	</a:t>
            </a:r>
            <a:endParaRPr lang="en-US" sz="1600" dirty="0" smtClean="0">
              <a:solidFill>
                <a:schemeClr val="tx1">
                  <a:lumMod val="75000"/>
                  <a:lumOff val="25000"/>
                </a:schemeClr>
              </a:solidFill>
              <a:latin typeface="Courier New" pitchFamily="49" charset="0"/>
              <a:cs typeface="Courier New" pitchFamily="49" charset="0"/>
            </a:endParaRPr>
          </a:p>
          <a:p>
            <a:pPr marL="457200" indent="-457200">
              <a:buNone/>
            </a:pPr>
            <a:r>
              <a:rPr lang="en-US" sz="1600" dirty="0" smtClean="0">
                <a:solidFill>
                  <a:schemeClr val="tx1">
                    <a:lumMod val="75000"/>
                    <a:lumOff val="25000"/>
                  </a:schemeClr>
                </a:solidFill>
                <a:latin typeface="Courier New" pitchFamily="49" charset="0"/>
                <a:cs typeface="Courier New" pitchFamily="49" charset="0"/>
              </a:rPr>
              <a:t>	INSERT OVERWRITE DIRECTORY '/apps/hive/warehouse/sb_proj1_telco_churn.db/CUST_20_YR_PAPERLESS_BILL_LIST' </a:t>
            </a:r>
          </a:p>
          <a:p>
            <a:pPr marL="457200" indent="-457200">
              <a:buNone/>
            </a:pPr>
            <a:r>
              <a:rPr lang="en-US" sz="1600" dirty="0" smtClean="0">
                <a:solidFill>
                  <a:schemeClr val="tx1">
                    <a:lumMod val="75000"/>
                    <a:lumOff val="25000"/>
                  </a:schemeClr>
                </a:solidFill>
                <a:latin typeface="Courier New" pitchFamily="49" charset="0"/>
                <a:cs typeface="Courier New" pitchFamily="49" charset="0"/>
              </a:rPr>
              <a:t>	SELECT </a:t>
            </a:r>
            <a:r>
              <a:rPr lang="en-US" sz="1600" dirty="0" err="1" smtClean="0">
                <a:solidFill>
                  <a:schemeClr val="tx1">
                    <a:lumMod val="75000"/>
                    <a:lumOff val="25000"/>
                  </a:schemeClr>
                </a:solidFill>
                <a:latin typeface="Courier New" pitchFamily="49" charset="0"/>
                <a:cs typeface="Courier New" pitchFamily="49" charset="0"/>
              </a:rPr>
              <a:t>customerID,tenure</a:t>
            </a:r>
            <a:r>
              <a:rPr lang="en-US" sz="1600" dirty="0" smtClean="0">
                <a:solidFill>
                  <a:schemeClr val="tx1">
                    <a:lumMod val="75000"/>
                    <a:lumOff val="25000"/>
                  </a:schemeClr>
                </a:solidFill>
                <a:latin typeface="Courier New" pitchFamily="49" charset="0"/>
                <a:cs typeface="Courier New" pitchFamily="49" charset="0"/>
              </a:rPr>
              <a:t> FROM </a:t>
            </a:r>
            <a:r>
              <a:rPr lang="en-US" sz="1600" dirty="0" err="1" smtClean="0">
                <a:solidFill>
                  <a:schemeClr val="tx1">
                    <a:lumMod val="75000"/>
                    <a:lumOff val="25000"/>
                  </a:schemeClr>
                </a:solidFill>
                <a:latin typeface="Courier New" pitchFamily="49" charset="0"/>
                <a:cs typeface="Courier New" pitchFamily="49" charset="0"/>
              </a:rPr>
              <a:t>telco_churn_table</a:t>
            </a:r>
            <a:r>
              <a:rPr lang="en-US" sz="1600" dirty="0" smtClean="0">
                <a:solidFill>
                  <a:schemeClr val="tx1">
                    <a:lumMod val="75000"/>
                    <a:lumOff val="25000"/>
                  </a:schemeClr>
                </a:solidFill>
                <a:latin typeface="Courier New" pitchFamily="49" charset="0"/>
                <a:cs typeface="Courier New" pitchFamily="49" charset="0"/>
              </a:rPr>
              <a:t> WHERE tenure &gt; 20 AND </a:t>
            </a:r>
            <a:r>
              <a:rPr lang="en-US" sz="1600" dirty="0" err="1" smtClean="0">
                <a:solidFill>
                  <a:schemeClr val="tx1">
                    <a:lumMod val="75000"/>
                    <a:lumOff val="25000"/>
                  </a:schemeClr>
                </a:solidFill>
                <a:latin typeface="Courier New" pitchFamily="49" charset="0"/>
                <a:cs typeface="Courier New" pitchFamily="49" charset="0"/>
              </a:rPr>
              <a:t>PaperlessBilling</a:t>
            </a:r>
            <a:r>
              <a:rPr lang="en-US" sz="1600" dirty="0" smtClean="0">
                <a:solidFill>
                  <a:schemeClr val="tx1">
                    <a:lumMod val="75000"/>
                    <a:lumOff val="25000"/>
                  </a:schemeClr>
                </a:solidFill>
                <a:latin typeface="Courier New" pitchFamily="49" charset="0"/>
                <a:cs typeface="Courier New" pitchFamily="49" charset="0"/>
              </a:rPr>
              <a:t> = 'Yes';</a:t>
            </a:r>
          </a:p>
          <a:p>
            <a:pPr marL="457200" indent="-457200">
              <a:buNone/>
            </a:pPr>
            <a:endParaRPr lang="en-US" sz="1600" dirty="0" smtClean="0">
              <a:solidFill>
                <a:schemeClr val="tx1">
                  <a:lumMod val="75000"/>
                  <a:lumOff val="25000"/>
                </a:schemeClr>
              </a:solidFill>
            </a:endParaRPr>
          </a:p>
          <a:p>
            <a:pPr marL="457200" indent="-457200">
              <a:buNone/>
            </a:pPr>
            <a:endParaRPr lang="en-US" sz="1600" dirty="0" smtClean="0">
              <a:solidFill>
                <a:schemeClr val="tx1">
                  <a:lumMod val="75000"/>
                  <a:lumOff val="25000"/>
                </a:schemeClr>
              </a:solidFill>
              <a:latin typeface="Courier New" pitchFamily="49" charset="0"/>
              <a:cs typeface="Courier New" pitchFamily="49" charset="0"/>
            </a:endParaRPr>
          </a:p>
          <a:p>
            <a:pPr marL="457200" indent="-457200">
              <a:buNone/>
            </a:pPr>
            <a:endParaRPr lang="en-US" sz="1600" dirty="0" smtClean="0">
              <a:solidFill>
                <a:schemeClr val="tx1">
                  <a:lumMod val="75000"/>
                  <a:lumOff val="25000"/>
                </a:schemeClr>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ial Black" pitchFamily="34" charset="0"/>
              </a:rPr>
              <a:t>Evaluation with Hive (contd..)</a:t>
            </a:r>
            <a:endParaRPr lang="en-US" sz="2800" dirty="0">
              <a:latin typeface="Arial Black" pitchFamily="34" charset="0"/>
            </a:endParaRPr>
          </a:p>
        </p:txBody>
      </p:sp>
      <p:sp>
        <p:nvSpPr>
          <p:cNvPr id="3" name="Content Placeholder 2"/>
          <p:cNvSpPr>
            <a:spLocks noGrp="1"/>
          </p:cNvSpPr>
          <p:nvPr>
            <p:ph sz="quarter" idx="1"/>
          </p:nvPr>
        </p:nvSpPr>
        <p:spPr/>
        <p:txBody>
          <a:bodyPr>
            <a:normAutofit lnSpcReduction="10000"/>
          </a:bodyPr>
          <a:lstStyle/>
          <a:p>
            <a:pPr marL="457200" indent="-457200">
              <a:buNone/>
            </a:pPr>
            <a:endParaRPr lang="en-US" sz="1600" dirty="0" smtClean="0">
              <a:latin typeface="Arial" pitchFamily="34" charset="0"/>
              <a:cs typeface="Arial" pitchFamily="34" charset="0"/>
            </a:endParaRPr>
          </a:p>
          <a:p>
            <a:pPr marL="457200" indent="-457200">
              <a:buNone/>
            </a:pPr>
            <a:r>
              <a:rPr lang="en-US" sz="1700" b="1" dirty="0" smtClean="0">
                <a:solidFill>
                  <a:schemeClr val="tx1">
                    <a:lumMod val="75000"/>
                    <a:lumOff val="25000"/>
                  </a:schemeClr>
                </a:solidFill>
                <a:latin typeface="Arial" pitchFamily="34" charset="0"/>
                <a:cs typeface="Arial" pitchFamily="34" charset="0"/>
              </a:rPr>
              <a:t>6</a:t>
            </a:r>
            <a:r>
              <a:rPr lang="en-US" sz="1700" b="1" dirty="0" smtClean="0">
                <a:solidFill>
                  <a:schemeClr val="tx1">
                    <a:lumMod val="75000"/>
                    <a:lumOff val="25000"/>
                  </a:schemeClr>
                </a:solidFill>
                <a:latin typeface="Arial" pitchFamily="34" charset="0"/>
                <a:cs typeface="Arial" pitchFamily="34" charset="0"/>
              </a:rPr>
              <a:t>) Which is the most preferred internet service used by </a:t>
            </a:r>
            <a:r>
              <a:rPr lang="en-US" sz="1700" b="1" dirty="0" smtClean="0">
                <a:solidFill>
                  <a:schemeClr val="tx1">
                    <a:lumMod val="75000"/>
                    <a:lumOff val="25000"/>
                  </a:schemeClr>
                </a:solidFill>
                <a:latin typeface="Arial" pitchFamily="34" charset="0"/>
                <a:cs typeface="Arial" pitchFamily="34" charset="0"/>
              </a:rPr>
              <a:t>the customer</a:t>
            </a:r>
            <a:r>
              <a:rPr lang="en-US" sz="1700" b="1" dirty="0" smtClean="0">
                <a:solidFill>
                  <a:schemeClr val="tx1">
                    <a:lumMod val="75000"/>
                    <a:lumOff val="25000"/>
                  </a:schemeClr>
                </a:solidFill>
                <a:latin typeface="Arial" pitchFamily="34" charset="0"/>
                <a:cs typeface="Arial" pitchFamily="34" charset="0"/>
              </a:rPr>
              <a:t>, is it </a:t>
            </a:r>
            <a:r>
              <a:rPr lang="en-US" sz="1700" b="1" dirty="0" smtClean="0">
                <a:solidFill>
                  <a:schemeClr val="tx1">
                    <a:lumMod val="75000"/>
                    <a:lumOff val="25000"/>
                  </a:schemeClr>
                </a:solidFill>
                <a:latin typeface="Arial" pitchFamily="34" charset="0"/>
                <a:cs typeface="Arial" pitchFamily="34" charset="0"/>
              </a:rPr>
              <a:t>for </a:t>
            </a:r>
            <a:r>
              <a:rPr lang="en-US" sz="1700" b="1" dirty="0" err="1" smtClean="0">
                <a:solidFill>
                  <a:schemeClr val="tx1">
                    <a:lumMod val="75000"/>
                    <a:lumOff val="25000"/>
                  </a:schemeClr>
                </a:solidFill>
                <a:latin typeface="Arial" pitchFamily="34" charset="0"/>
                <a:cs typeface="Arial" pitchFamily="34" charset="0"/>
              </a:rPr>
              <a:t>Fibre</a:t>
            </a:r>
            <a:r>
              <a:rPr lang="en-US" sz="1700" b="1" dirty="0" smtClean="0">
                <a:solidFill>
                  <a:schemeClr val="tx1">
                    <a:lumMod val="75000"/>
                    <a:lumOff val="25000"/>
                  </a:schemeClr>
                </a:solidFill>
                <a:latin typeface="Arial" pitchFamily="34" charset="0"/>
                <a:cs typeface="Arial" pitchFamily="34" charset="0"/>
              </a:rPr>
              <a:t> </a:t>
            </a:r>
            <a:r>
              <a:rPr lang="en-US" sz="1700" b="1" dirty="0" smtClean="0">
                <a:solidFill>
                  <a:schemeClr val="tx1">
                    <a:lumMod val="75000"/>
                    <a:lumOff val="25000"/>
                  </a:schemeClr>
                </a:solidFill>
                <a:latin typeface="Arial" pitchFamily="34" charset="0"/>
                <a:cs typeface="Arial" pitchFamily="34" charset="0"/>
              </a:rPr>
              <a:t>optic or for DSL?</a:t>
            </a:r>
            <a:endParaRPr lang="en-US" sz="1700" b="1" dirty="0" smtClean="0">
              <a:solidFill>
                <a:schemeClr val="tx1">
                  <a:lumMod val="75000"/>
                  <a:lumOff val="25000"/>
                </a:schemeClr>
              </a:solidFill>
              <a:latin typeface="Arial" pitchFamily="34" charset="0"/>
              <a:cs typeface="Arial" pitchFamily="34" charset="0"/>
            </a:endParaRPr>
          </a:p>
          <a:p>
            <a:pPr marL="457200" indent="-457200">
              <a:buNone/>
            </a:pPr>
            <a:r>
              <a:rPr lang="en-US" sz="1500" dirty="0" smtClean="0">
                <a:solidFill>
                  <a:schemeClr val="tx1">
                    <a:lumMod val="75000"/>
                    <a:lumOff val="25000"/>
                  </a:schemeClr>
                </a:solidFill>
                <a:latin typeface="Courier New" pitchFamily="49" charset="0"/>
                <a:cs typeface="Courier New" pitchFamily="49" charset="0"/>
              </a:rPr>
              <a:t>	INSERT OVERWRITE DIRECTORY '/apps/hive/warehouse/sb_proj1_telco_churn.db/PREFERRED_INTERNET_SERVICE' </a:t>
            </a:r>
            <a:r>
              <a:rPr lang="en-US" sz="1500" dirty="0" smtClean="0">
                <a:solidFill>
                  <a:schemeClr val="tx1">
                    <a:lumMod val="75000"/>
                    <a:lumOff val="25000"/>
                  </a:schemeClr>
                </a:solidFill>
                <a:latin typeface="Courier New" pitchFamily="49" charset="0"/>
                <a:cs typeface="Courier New" pitchFamily="49" charset="0"/>
              </a:rPr>
              <a:t>SELECT </a:t>
            </a:r>
            <a:r>
              <a:rPr lang="en-US" sz="1500" dirty="0" err="1" smtClean="0">
                <a:solidFill>
                  <a:schemeClr val="tx1">
                    <a:lumMod val="75000"/>
                    <a:lumOff val="25000"/>
                  </a:schemeClr>
                </a:solidFill>
                <a:latin typeface="Courier New" pitchFamily="49" charset="0"/>
                <a:cs typeface="Courier New" pitchFamily="49" charset="0"/>
              </a:rPr>
              <a:t>InternetService,COUNT</a:t>
            </a:r>
            <a:r>
              <a:rPr lang="en-US" sz="1500" dirty="0" smtClean="0">
                <a:solidFill>
                  <a:schemeClr val="tx1">
                    <a:lumMod val="75000"/>
                    <a:lumOff val="25000"/>
                  </a:schemeClr>
                </a:solidFill>
                <a:latin typeface="Courier New" pitchFamily="49" charset="0"/>
                <a:cs typeface="Courier New" pitchFamily="49" charset="0"/>
              </a:rPr>
              <a:t>(*) as </a:t>
            </a:r>
            <a:r>
              <a:rPr lang="en-US" sz="1500" dirty="0" err="1" smtClean="0">
                <a:solidFill>
                  <a:schemeClr val="tx1">
                    <a:lumMod val="75000"/>
                    <a:lumOff val="25000"/>
                  </a:schemeClr>
                </a:solidFill>
                <a:latin typeface="Courier New" pitchFamily="49" charset="0"/>
                <a:cs typeface="Courier New" pitchFamily="49" charset="0"/>
              </a:rPr>
              <a:t>serviceCount</a:t>
            </a:r>
            <a:r>
              <a:rPr lang="en-US" sz="1500" dirty="0" smtClean="0">
                <a:solidFill>
                  <a:schemeClr val="tx1">
                    <a:lumMod val="75000"/>
                    <a:lumOff val="25000"/>
                  </a:schemeClr>
                </a:solidFill>
                <a:latin typeface="Courier New" pitchFamily="49" charset="0"/>
                <a:cs typeface="Courier New" pitchFamily="49" charset="0"/>
              </a:rPr>
              <a:t> FROM </a:t>
            </a:r>
            <a:r>
              <a:rPr lang="en-US" sz="1500" dirty="0" err="1" smtClean="0">
                <a:solidFill>
                  <a:schemeClr val="tx1">
                    <a:lumMod val="75000"/>
                    <a:lumOff val="25000"/>
                  </a:schemeClr>
                </a:solidFill>
                <a:latin typeface="Courier New" pitchFamily="49" charset="0"/>
                <a:cs typeface="Courier New" pitchFamily="49" charset="0"/>
              </a:rPr>
              <a:t>telco_churn_table</a:t>
            </a:r>
            <a:r>
              <a:rPr lang="en-US" sz="1500" dirty="0" smtClean="0">
                <a:solidFill>
                  <a:schemeClr val="tx1">
                    <a:lumMod val="75000"/>
                    <a:lumOff val="25000"/>
                  </a:schemeClr>
                </a:solidFill>
                <a:latin typeface="Courier New" pitchFamily="49" charset="0"/>
                <a:cs typeface="Courier New" pitchFamily="49" charset="0"/>
              </a:rPr>
              <a:t> </a:t>
            </a:r>
            <a:r>
              <a:rPr lang="en-US" sz="1500" dirty="0" smtClean="0">
                <a:solidFill>
                  <a:schemeClr val="tx1">
                    <a:lumMod val="75000"/>
                    <a:lumOff val="25000"/>
                  </a:schemeClr>
                </a:solidFill>
                <a:latin typeface="Courier New" pitchFamily="49" charset="0"/>
                <a:cs typeface="Courier New" pitchFamily="49" charset="0"/>
              </a:rPr>
              <a:t>WHERE </a:t>
            </a:r>
          </a:p>
          <a:p>
            <a:pPr marL="457200" indent="-457200">
              <a:buNone/>
            </a:pPr>
            <a:r>
              <a:rPr lang="en-US" sz="1500" dirty="0" smtClean="0">
                <a:solidFill>
                  <a:schemeClr val="tx1">
                    <a:lumMod val="75000"/>
                    <a:lumOff val="25000"/>
                  </a:schemeClr>
                </a:solidFill>
                <a:latin typeface="Courier New" pitchFamily="49" charset="0"/>
                <a:cs typeface="Courier New" pitchFamily="49" charset="0"/>
              </a:rPr>
              <a:t> </a:t>
            </a:r>
            <a:r>
              <a:rPr lang="en-US" sz="1500" dirty="0" smtClean="0">
                <a:solidFill>
                  <a:schemeClr val="tx1">
                    <a:lumMod val="75000"/>
                    <a:lumOff val="25000"/>
                  </a:schemeClr>
                </a:solidFill>
                <a:latin typeface="Courier New" pitchFamily="49" charset="0"/>
                <a:cs typeface="Courier New" pitchFamily="49" charset="0"/>
              </a:rPr>
              <a:t>   </a:t>
            </a:r>
            <a:r>
              <a:rPr lang="en-US" sz="1500" dirty="0" err="1" smtClean="0">
                <a:solidFill>
                  <a:schemeClr val="tx1">
                    <a:lumMod val="75000"/>
                    <a:lumOff val="25000"/>
                  </a:schemeClr>
                </a:solidFill>
                <a:latin typeface="Courier New" pitchFamily="49" charset="0"/>
                <a:cs typeface="Courier New" pitchFamily="49" charset="0"/>
              </a:rPr>
              <a:t>InternetService</a:t>
            </a:r>
            <a:r>
              <a:rPr lang="en-US" sz="1500" dirty="0" smtClean="0">
                <a:solidFill>
                  <a:schemeClr val="tx1">
                    <a:lumMod val="75000"/>
                    <a:lumOff val="25000"/>
                  </a:schemeClr>
                </a:solidFill>
                <a:latin typeface="Courier New" pitchFamily="49" charset="0"/>
                <a:cs typeface="Courier New" pitchFamily="49" charset="0"/>
              </a:rPr>
              <a:t> </a:t>
            </a:r>
            <a:r>
              <a:rPr lang="en-US" sz="1500" dirty="0" smtClean="0">
                <a:solidFill>
                  <a:schemeClr val="tx1">
                    <a:lumMod val="75000"/>
                    <a:lumOff val="25000"/>
                  </a:schemeClr>
                </a:solidFill>
                <a:latin typeface="Courier New" pitchFamily="49" charset="0"/>
                <a:cs typeface="Courier New" pitchFamily="49" charset="0"/>
              </a:rPr>
              <a:t>!= 'No' </a:t>
            </a:r>
            <a:r>
              <a:rPr lang="en-US" sz="1500" dirty="0" smtClean="0">
                <a:solidFill>
                  <a:schemeClr val="tx1">
                    <a:lumMod val="75000"/>
                    <a:lumOff val="25000"/>
                  </a:schemeClr>
                </a:solidFill>
                <a:latin typeface="Courier New" pitchFamily="49" charset="0"/>
                <a:cs typeface="Courier New" pitchFamily="49" charset="0"/>
              </a:rPr>
              <a:t>GROUP </a:t>
            </a:r>
            <a:r>
              <a:rPr lang="en-US" sz="1500" dirty="0" smtClean="0">
                <a:solidFill>
                  <a:schemeClr val="tx1">
                    <a:lumMod val="75000"/>
                    <a:lumOff val="25000"/>
                  </a:schemeClr>
                </a:solidFill>
                <a:latin typeface="Courier New" pitchFamily="49" charset="0"/>
                <a:cs typeface="Courier New" pitchFamily="49" charset="0"/>
              </a:rPr>
              <a:t>BY </a:t>
            </a:r>
            <a:r>
              <a:rPr lang="en-US" sz="1500" dirty="0" err="1" smtClean="0">
                <a:solidFill>
                  <a:schemeClr val="tx1">
                    <a:lumMod val="75000"/>
                    <a:lumOff val="25000"/>
                  </a:schemeClr>
                </a:solidFill>
                <a:latin typeface="Courier New" pitchFamily="49" charset="0"/>
                <a:cs typeface="Courier New" pitchFamily="49" charset="0"/>
              </a:rPr>
              <a:t>InternetService</a:t>
            </a:r>
            <a:endParaRPr lang="en-US" sz="1500" dirty="0" smtClean="0">
              <a:solidFill>
                <a:schemeClr val="tx1">
                  <a:lumMod val="75000"/>
                  <a:lumOff val="25000"/>
                </a:schemeClr>
              </a:solidFill>
              <a:latin typeface="Courier New" pitchFamily="49" charset="0"/>
              <a:cs typeface="Courier New" pitchFamily="49" charset="0"/>
            </a:endParaRPr>
          </a:p>
          <a:p>
            <a:pPr marL="457200" indent="-457200">
              <a:buNone/>
            </a:pPr>
            <a:r>
              <a:rPr lang="en-US" sz="1500" dirty="0" smtClean="0">
                <a:solidFill>
                  <a:schemeClr val="tx1">
                    <a:lumMod val="75000"/>
                    <a:lumOff val="25000"/>
                  </a:schemeClr>
                </a:solidFill>
                <a:latin typeface="Courier New" pitchFamily="49" charset="0"/>
                <a:cs typeface="Courier New" pitchFamily="49" charset="0"/>
              </a:rPr>
              <a:t>	ORDER BY </a:t>
            </a:r>
            <a:r>
              <a:rPr lang="en-US" sz="1500" dirty="0" err="1" smtClean="0">
                <a:solidFill>
                  <a:schemeClr val="tx1">
                    <a:lumMod val="75000"/>
                    <a:lumOff val="25000"/>
                  </a:schemeClr>
                </a:solidFill>
                <a:latin typeface="Courier New" pitchFamily="49" charset="0"/>
                <a:cs typeface="Courier New" pitchFamily="49" charset="0"/>
              </a:rPr>
              <a:t>serviceCount</a:t>
            </a:r>
            <a:r>
              <a:rPr lang="en-US" sz="1500" dirty="0" smtClean="0">
                <a:solidFill>
                  <a:schemeClr val="tx1">
                    <a:lumMod val="75000"/>
                    <a:lumOff val="25000"/>
                  </a:schemeClr>
                </a:solidFill>
                <a:latin typeface="Courier New" pitchFamily="49" charset="0"/>
                <a:cs typeface="Courier New" pitchFamily="49" charset="0"/>
              </a:rPr>
              <a:t> </a:t>
            </a:r>
            <a:r>
              <a:rPr lang="en-US" sz="1500" dirty="0" smtClean="0">
                <a:solidFill>
                  <a:schemeClr val="tx1">
                    <a:lumMod val="75000"/>
                    <a:lumOff val="25000"/>
                  </a:schemeClr>
                </a:solidFill>
                <a:latin typeface="Courier New" pitchFamily="49" charset="0"/>
                <a:cs typeface="Courier New" pitchFamily="49" charset="0"/>
              </a:rPr>
              <a:t>DESC;</a:t>
            </a:r>
          </a:p>
          <a:p>
            <a:pPr marL="457200" indent="-457200">
              <a:buNone/>
            </a:pPr>
            <a:endParaRPr lang="en-US" sz="1600" dirty="0" smtClean="0">
              <a:solidFill>
                <a:schemeClr val="tx1">
                  <a:lumMod val="75000"/>
                  <a:lumOff val="25000"/>
                </a:schemeClr>
              </a:solidFill>
            </a:endParaRPr>
          </a:p>
          <a:p>
            <a:pPr marL="457200" indent="-457200">
              <a:buNone/>
            </a:pPr>
            <a:r>
              <a:rPr lang="en-US" sz="1700" b="1" dirty="0" smtClean="0">
                <a:solidFill>
                  <a:schemeClr val="tx1">
                    <a:lumMod val="75000"/>
                    <a:lumOff val="25000"/>
                  </a:schemeClr>
                </a:solidFill>
                <a:latin typeface="Arial" pitchFamily="34" charset="0"/>
                <a:cs typeface="Arial" pitchFamily="34" charset="0"/>
              </a:rPr>
              <a:t>7</a:t>
            </a:r>
            <a:r>
              <a:rPr lang="en-US" sz="1700" b="1" dirty="0" smtClean="0">
                <a:solidFill>
                  <a:schemeClr val="tx1">
                    <a:lumMod val="75000"/>
                    <a:lumOff val="25000"/>
                  </a:schemeClr>
                </a:solidFill>
                <a:latin typeface="Arial" pitchFamily="34" charset="0"/>
                <a:cs typeface="Arial" pitchFamily="34" charset="0"/>
              </a:rPr>
              <a:t>) </a:t>
            </a:r>
            <a:r>
              <a:rPr lang="en-US" sz="1700" b="1" dirty="0" smtClean="0">
                <a:solidFill>
                  <a:schemeClr val="tx1">
                    <a:lumMod val="75000"/>
                    <a:lumOff val="25000"/>
                  </a:schemeClr>
                </a:solidFill>
                <a:latin typeface="Arial" pitchFamily="34" charset="0"/>
                <a:cs typeface="Arial" pitchFamily="34" charset="0"/>
              </a:rPr>
              <a:t>Customer who are using Streaming movies option. Calculate its final bill by </a:t>
            </a:r>
            <a:r>
              <a:rPr lang="en-US" sz="1700" b="1" dirty="0" smtClean="0">
                <a:solidFill>
                  <a:schemeClr val="tx1">
                    <a:lumMod val="75000"/>
                    <a:lumOff val="25000"/>
                  </a:schemeClr>
                </a:solidFill>
                <a:latin typeface="Arial" pitchFamily="34" charset="0"/>
                <a:cs typeface="Arial" pitchFamily="34" charset="0"/>
              </a:rPr>
              <a:t>increasing </a:t>
            </a:r>
            <a:r>
              <a:rPr lang="en-US" sz="1700" b="1" dirty="0" smtClean="0">
                <a:solidFill>
                  <a:schemeClr val="tx1">
                    <a:lumMod val="75000"/>
                    <a:lumOff val="25000"/>
                  </a:schemeClr>
                </a:solidFill>
                <a:latin typeface="Arial" pitchFamily="34" charset="0"/>
                <a:cs typeface="Arial" pitchFamily="34" charset="0"/>
              </a:rPr>
              <a:t>the monthly bill by 9.5%</a:t>
            </a:r>
            <a:r>
              <a:rPr lang="en-US" sz="1700" b="1" dirty="0" smtClean="0">
                <a:solidFill>
                  <a:schemeClr val="tx1">
                    <a:lumMod val="75000"/>
                    <a:lumOff val="25000"/>
                  </a:schemeClr>
                </a:solidFill>
                <a:latin typeface="Arial" pitchFamily="34" charset="0"/>
                <a:cs typeface="Arial" pitchFamily="34" charset="0"/>
              </a:rPr>
              <a:t>.</a:t>
            </a:r>
          </a:p>
          <a:p>
            <a:pPr marL="457200" indent="-457200">
              <a:buNone/>
            </a:pPr>
            <a:r>
              <a:rPr lang="en-US" sz="1600" dirty="0" smtClean="0">
                <a:solidFill>
                  <a:schemeClr val="tx1">
                    <a:lumMod val="75000"/>
                    <a:lumOff val="25000"/>
                  </a:schemeClr>
                </a:solidFill>
                <a:latin typeface="Courier New" pitchFamily="49" charset="0"/>
                <a:cs typeface="Courier New" pitchFamily="49" charset="0"/>
              </a:rPr>
              <a:t>	INSERT OVERWRITE DIRECTORY '/apps/hive/warehouse/sb_proj1_telco_churn.db/STREAM_MOVIES_ADD_BILL' </a:t>
            </a:r>
            <a:r>
              <a:rPr lang="en-US" sz="1600" dirty="0" smtClean="0">
                <a:solidFill>
                  <a:schemeClr val="tx1">
                    <a:lumMod val="75000"/>
                    <a:lumOff val="25000"/>
                  </a:schemeClr>
                </a:solidFill>
                <a:latin typeface="Courier New" pitchFamily="49" charset="0"/>
                <a:cs typeface="Courier New" pitchFamily="49" charset="0"/>
              </a:rPr>
              <a:t>SELECT </a:t>
            </a:r>
            <a:r>
              <a:rPr lang="en-US" sz="1600" dirty="0" smtClean="0">
                <a:solidFill>
                  <a:schemeClr val="tx1">
                    <a:lumMod val="75000"/>
                    <a:lumOff val="25000"/>
                  </a:schemeClr>
                </a:solidFill>
                <a:latin typeface="Courier New" pitchFamily="49" charset="0"/>
                <a:cs typeface="Courier New" pitchFamily="49" charset="0"/>
              </a:rPr>
              <a:t>*,ROUND((</a:t>
            </a:r>
            <a:r>
              <a:rPr lang="en-US" sz="1600" dirty="0" err="1" smtClean="0">
                <a:solidFill>
                  <a:schemeClr val="tx1">
                    <a:lumMod val="75000"/>
                    <a:lumOff val="25000"/>
                  </a:schemeClr>
                </a:solidFill>
                <a:latin typeface="Courier New" pitchFamily="49" charset="0"/>
                <a:cs typeface="Courier New" pitchFamily="49" charset="0"/>
              </a:rPr>
              <a:t>MonthlyCharges</a:t>
            </a:r>
            <a:r>
              <a:rPr lang="en-US" sz="1600" dirty="0" smtClean="0">
                <a:solidFill>
                  <a:schemeClr val="tx1">
                    <a:lumMod val="75000"/>
                    <a:lumOff val="25000"/>
                  </a:schemeClr>
                </a:solidFill>
                <a:latin typeface="Courier New" pitchFamily="49" charset="0"/>
                <a:cs typeface="Courier New" pitchFamily="49" charset="0"/>
              </a:rPr>
              <a:t> * 1.0095),2) AS </a:t>
            </a:r>
            <a:r>
              <a:rPr lang="en-US" sz="1600" dirty="0" err="1" smtClean="0">
                <a:solidFill>
                  <a:schemeClr val="tx1">
                    <a:lumMod val="75000"/>
                    <a:lumOff val="25000"/>
                  </a:schemeClr>
                </a:solidFill>
                <a:latin typeface="Courier New" pitchFamily="49" charset="0"/>
                <a:cs typeface="Courier New" pitchFamily="49" charset="0"/>
              </a:rPr>
              <a:t>newMonthCharge</a:t>
            </a:r>
            <a:r>
              <a:rPr lang="en-US" sz="1600" dirty="0" smtClean="0">
                <a:solidFill>
                  <a:schemeClr val="tx1">
                    <a:lumMod val="75000"/>
                    <a:lumOff val="25000"/>
                  </a:schemeClr>
                </a:solidFill>
                <a:latin typeface="Courier New" pitchFamily="49" charset="0"/>
                <a:cs typeface="Courier New" pitchFamily="49" charset="0"/>
              </a:rPr>
              <a:t>, ROUND((</a:t>
            </a:r>
            <a:r>
              <a:rPr lang="en-US" sz="1600" dirty="0" err="1" smtClean="0">
                <a:solidFill>
                  <a:schemeClr val="tx1">
                    <a:lumMod val="75000"/>
                    <a:lumOff val="25000"/>
                  </a:schemeClr>
                </a:solidFill>
                <a:latin typeface="Courier New" pitchFamily="49" charset="0"/>
                <a:cs typeface="Courier New" pitchFamily="49" charset="0"/>
              </a:rPr>
              <a:t>TotalCharges</a:t>
            </a:r>
            <a:r>
              <a:rPr lang="en-US" sz="1600" dirty="0" smtClean="0">
                <a:solidFill>
                  <a:schemeClr val="tx1">
                    <a:lumMod val="75000"/>
                    <a:lumOff val="25000"/>
                  </a:schemeClr>
                </a:solidFill>
                <a:latin typeface="Courier New" pitchFamily="49" charset="0"/>
                <a:cs typeface="Courier New" pitchFamily="49" charset="0"/>
              </a:rPr>
              <a:t> * 1.0095),2) </a:t>
            </a:r>
          </a:p>
          <a:p>
            <a:pPr marL="457200" indent="-457200">
              <a:buNone/>
            </a:pPr>
            <a:r>
              <a:rPr lang="en-US" sz="1600" dirty="0" smtClean="0">
                <a:solidFill>
                  <a:schemeClr val="tx1">
                    <a:lumMod val="75000"/>
                    <a:lumOff val="25000"/>
                  </a:schemeClr>
                </a:solidFill>
                <a:latin typeface="Courier New" pitchFamily="49" charset="0"/>
                <a:cs typeface="Courier New" pitchFamily="49" charset="0"/>
              </a:rPr>
              <a:t>	FROM </a:t>
            </a:r>
            <a:r>
              <a:rPr lang="en-US" sz="1600" dirty="0" err="1" smtClean="0">
                <a:solidFill>
                  <a:schemeClr val="tx1">
                    <a:lumMod val="75000"/>
                    <a:lumOff val="25000"/>
                  </a:schemeClr>
                </a:solidFill>
                <a:latin typeface="Courier New" pitchFamily="49" charset="0"/>
                <a:cs typeface="Courier New" pitchFamily="49" charset="0"/>
              </a:rPr>
              <a:t>telco_churn_table</a:t>
            </a:r>
            <a:r>
              <a:rPr lang="en-US" sz="1600" dirty="0" smtClean="0">
                <a:solidFill>
                  <a:schemeClr val="tx1">
                    <a:lumMod val="75000"/>
                    <a:lumOff val="25000"/>
                  </a:schemeClr>
                </a:solidFill>
                <a:latin typeface="Courier New" pitchFamily="49" charset="0"/>
                <a:cs typeface="Courier New" pitchFamily="49" charset="0"/>
              </a:rPr>
              <a:t> WHERE </a:t>
            </a:r>
            <a:r>
              <a:rPr lang="en-US" sz="1600" dirty="0" err="1" smtClean="0">
                <a:solidFill>
                  <a:schemeClr val="tx1">
                    <a:lumMod val="75000"/>
                    <a:lumOff val="25000"/>
                  </a:schemeClr>
                </a:solidFill>
                <a:latin typeface="Courier New" pitchFamily="49" charset="0"/>
                <a:cs typeface="Courier New" pitchFamily="49" charset="0"/>
              </a:rPr>
              <a:t>StreamingTV</a:t>
            </a:r>
            <a:r>
              <a:rPr lang="en-US" sz="1600" dirty="0" smtClean="0">
                <a:solidFill>
                  <a:schemeClr val="tx1">
                    <a:lumMod val="75000"/>
                    <a:lumOff val="25000"/>
                  </a:schemeClr>
                </a:solidFill>
                <a:latin typeface="Courier New" pitchFamily="49" charset="0"/>
                <a:cs typeface="Courier New" pitchFamily="49" charset="0"/>
              </a:rPr>
              <a:t> != 'No';</a:t>
            </a:r>
          </a:p>
          <a:p>
            <a:pPr marL="457200" indent="-457200">
              <a:buNone/>
            </a:pPr>
            <a:endParaRPr lang="en-US" sz="16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ial Black" pitchFamily="34" charset="0"/>
                <a:cs typeface="Arial" pitchFamily="34" charset="0"/>
              </a:rPr>
              <a:t>Errors Encountered</a:t>
            </a:r>
            <a:endParaRPr lang="en-US" sz="2800" dirty="0">
              <a:latin typeface="Arial Black" pitchFamily="34" charset="0"/>
              <a:cs typeface="Arial" pitchFamily="34" charset="0"/>
            </a:endParaRPr>
          </a:p>
        </p:txBody>
      </p:sp>
      <p:sp>
        <p:nvSpPr>
          <p:cNvPr id="3" name="Content Placeholder 2"/>
          <p:cNvSpPr>
            <a:spLocks noGrp="1"/>
          </p:cNvSpPr>
          <p:nvPr>
            <p:ph sz="quarter" idx="1"/>
          </p:nvPr>
        </p:nvSpPr>
        <p:spPr/>
        <p:txBody>
          <a:bodyPr>
            <a:normAutofit lnSpcReduction="10000"/>
          </a:bodyPr>
          <a:lstStyle/>
          <a:p>
            <a:pPr>
              <a:buFont typeface="Wingdings" pitchFamily="2" charset="2"/>
              <a:buChar char="v"/>
            </a:pPr>
            <a:r>
              <a:rPr lang="en-US" sz="1400" dirty="0" smtClean="0">
                <a:solidFill>
                  <a:schemeClr val="tx1">
                    <a:lumMod val="75000"/>
                    <a:lumOff val="25000"/>
                  </a:schemeClr>
                </a:solidFill>
                <a:latin typeface="Arial" pitchFamily="34" charset="0"/>
                <a:cs typeface="Arial" pitchFamily="34" charset="0"/>
              </a:rPr>
              <a:t>pig script failed to validate: </a:t>
            </a:r>
            <a:r>
              <a:rPr lang="en-US" sz="1400" dirty="0" err="1" smtClean="0">
                <a:solidFill>
                  <a:schemeClr val="tx1">
                    <a:lumMod val="75000"/>
                    <a:lumOff val="25000"/>
                  </a:schemeClr>
                </a:solidFill>
                <a:latin typeface="Arial" pitchFamily="34" charset="0"/>
                <a:cs typeface="Arial" pitchFamily="34" charset="0"/>
              </a:rPr>
              <a:t>org.apache.pig.backend.executionengine.ExecException</a:t>
            </a:r>
            <a:r>
              <a:rPr lang="en-US" sz="1400" dirty="0" smtClean="0">
                <a:solidFill>
                  <a:schemeClr val="tx1">
                    <a:lumMod val="75000"/>
                    <a:lumOff val="25000"/>
                  </a:schemeClr>
                </a:solidFill>
                <a:latin typeface="Arial" pitchFamily="34" charset="0"/>
                <a:cs typeface="Arial" pitchFamily="34" charset="0"/>
              </a:rPr>
              <a:t>: ERROR 1070: Could not </a:t>
            </a:r>
            <a:r>
              <a:rPr lang="en-US" sz="1400" dirty="0" smtClean="0">
                <a:solidFill>
                  <a:schemeClr val="tx1">
                    <a:lumMod val="75000"/>
                    <a:lumOff val="25000"/>
                  </a:schemeClr>
                </a:solidFill>
                <a:latin typeface="Arial" pitchFamily="34" charset="0"/>
                <a:cs typeface="Arial" pitchFamily="34" charset="0"/>
              </a:rPr>
              <a:t>resolve </a:t>
            </a:r>
            <a:r>
              <a:rPr lang="en-US" sz="1400" dirty="0" err="1" smtClean="0">
                <a:solidFill>
                  <a:schemeClr val="tx1">
                    <a:lumMod val="75000"/>
                    <a:lumOff val="25000"/>
                  </a:schemeClr>
                </a:solidFill>
                <a:latin typeface="Arial" pitchFamily="34" charset="0"/>
                <a:cs typeface="Arial" pitchFamily="34" charset="0"/>
              </a:rPr>
              <a:t>pigStorage</a:t>
            </a:r>
            <a:r>
              <a:rPr lang="en-US" sz="1400" dirty="0" smtClean="0">
                <a:solidFill>
                  <a:schemeClr val="tx1">
                    <a:lumMod val="75000"/>
                    <a:lumOff val="25000"/>
                  </a:schemeClr>
                </a:solidFill>
                <a:latin typeface="Arial" pitchFamily="34" charset="0"/>
                <a:cs typeface="Arial" pitchFamily="34" charset="0"/>
              </a:rPr>
              <a:t> using imports: [, </a:t>
            </a:r>
            <a:r>
              <a:rPr lang="en-US" sz="1400" dirty="0" err="1" smtClean="0">
                <a:solidFill>
                  <a:schemeClr val="tx1">
                    <a:lumMod val="75000"/>
                    <a:lumOff val="25000"/>
                  </a:schemeClr>
                </a:solidFill>
                <a:latin typeface="Arial" pitchFamily="34" charset="0"/>
                <a:cs typeface="Arial" pitchFamily="34" charset="0"/>
              </a:rPr>
              <a:t>java.lang</a:t>
            </a:r>
            <a:r>
              <a:rPr lang="en-US" sz="1400" dirty="0" smtClean="0">
                <a:solidFill>
                  <a:schemeClr val="tx1">
                    <a:lumMod val="75000"/>
                    <a:lumOff val="25000"/>
                  </a:schemeClr>
                </a:solidFill>
                <a:latin typeface="Arial" pitchFamily="34" charset="0"/>
                <a:cs typeface="Arial" pitchFamily="34" charset="0"/>
              </a:rPr>
              <a:t>., </a:t>
            </a:r>
            <a:r>
              <a:rPr lang="en-US" sz="1400" dirty="0" err="1" smtClean="0">
                <a:solidFill>
                  <a:schemeClr val="tx1">
                    <a:lumMod val="75000"/>
                    <a:lumOff val="25000"/>
                  </a:schemeClr>
                </a:solidFill>
                <a:latin typeface="Arial" pitchFamily="34" charset="0"/>
                <a:cs typeface="Arial" pitchFamily="34" charset="0"/>
              </a:rPr>
              <a:t>org.apache.pig.builtin</a:t>
            </a:r>
            <a:r>
              <a:rPr lang="en-US" sz="1400" dirty="0" smtClean="0">
                <a:solidFill>
                  <a:schemeClr val="tx1">
                    <a:lumMod val="75000"/>
                    <a:lumOff val="25000"/>
                  </a:schemeClr>
                </a:solidFill>
                <a:latin typeface="Arial" pitchFamily="34" charset="0"/>
                <a:cs typeface="Arial" pitchFamily="34" charset="0"/>
              </a:rPr>
              <a:t>., </a:t>
            </a:r>
            <a:r>
              <a:rPr lang="en-US" sz="1400" dirty="0" err="1" smtClean="0">
                <a:solidFill>
                  <a:schemeClr val="tx1">
                    <a:lumMod val="75000"/>
                    <a:lumOff val="25000"/>
                  </a:schemeClr>
                </a:solidFill>
                <a:latin typeface="Arial" pitchFamily="34" charset="0"/>
                <a:cs typeface="Arial" pitchFamily="34" charset="0"/>
              </a:rPr>
              <a:t>org.apache.pig.impl.builtin</a:t>
            </a:r>
            <a:r>
              <a:rPr lang="en-US" sz="1400" dirty="0" smtClean="0">
                <a:solidFill>
                  <a:schemeClr val="tx1">
                    <a:lumMod val="75000"/>
                    <a:lumOff val="25000"/>
                  </a:schemeClr>
                </a:solidFill>
                <a:latin typeface="Arial" pitchFamily="34" charset="0"/>
                <a:cs typeface="Arial" pitchFamily="34" charset="0"/>
              </a:rPr>
              <a:t>.]“</a:t>
            </a:r>
          </a:p>
          <a:p>
            <a:endParaRPr lang="en-US" sz="1400" dirty="0" smtClean="0">
              <a:solidFill>
                <a:schemeClr val="tx1">
                  <a:lumMod val="75000"/>
                  <a:lumOff val="25000"/>
                </a:schemeClr>
              </a:solidFill>
              <a:latin typeface="Arial" pitchFamily="34" charset="0"/>
              <a:cs typeface="Arial" pitchFamily="34" charset="0"/>
            </a:endParaRPr>
          </a:p>
          <a:p>
            <a:pPr>
              <a:buNone/>
            </a:pPr>
            <a:r>
              <a:rPr lang="en-US" sz="1400" dirty="0" smtClean="0">
                <a:solidFill>
                  <a:schemeClr val="tx1">
                    <a:lumMod val="75000"/>
                    <a:lumOff val="25000"/>
                  </a:schemeClr>
                </a:solidFill>
                <a:latin typeface="Arial" pitchFamily="34" charset="0"/>
                <a:cs typeface="Arial" pitchFamily="34" charset="0"/>
              </a:rPr>
              <a:t>	</a:t>
            </a:r>
            <a:r>
              <a:rPr lang="en-US" sz="1400" b="1" u="sng" dirty="0" smtClean="0">
                <a:solidFill>
                  <a:schemeClr val="tx1">
                    <a:lumMod val="75000"/>
                    <a:lumOff val="25000"/>
                  </a:schemeClr>
                </a:solidFill>
                <a:latin typeface="Arial" pitchFamily="34" charset="0"/>
                <a:cs typeface="Arial" pitchFamily="34" charset="0"/>
              </a:rPr>
              <a:t>Reason:</a:t>
            </a:r>
            <a:r>
              <a:rPr lang="en-US" sz="1400" dirty="0" smtClean="0">
                <a:solidFill>
                  <a:schemeClr val="tx1">
                    <a:lumMod val="75000"/>
                    <a:lumOff val="25000"/>
                  </a:schemeClr>
                </a:solidFill>
                <a:latin typeface="Arial" pitchFamily="34" charset="0"/>
                <a:cs typeface="Arial" pitchFamily="34" charset="0"/>
              </a:rPr>
              <a:t> the case of "</a:t>
            </a:r>
            <a:r>
              <a:rPr lang="en-US" sz="1400" dirty="0" err="1" smtClean="0">
                <a:solidFill>
                  <a:schemeClr val="tx1">
                    <a:lumMod val="75000"/>
                    <a:lumOff val="25000"/>
                  </a:schemeClr>
                </a:solidFill>
                <a:latin typeface="Arial" pitchFamily="34" charset="0"/>
                <a:cs typeface="Arial" pitchFamily="34" charset="0"/>
              </a:rPr>
              <a:t>PigStorage</a:t>
            </a:r>
            <a:r>
              <a:rPr lang="en-US" sz="1400" dirty="0" smtClean="0">
                <a:solidFill>
                  <a:schemeClr val="tx1">
                    <a:lumMod val="75000"/>
                    <a:lumOff val="25000"/>
                  </a:schemeClr>
                </a:solidFill>
                <a:latin typeface="Arial" pitchFamily="34" charset="0"/>
                <a:cs typeface="Arial" pitchFamily="34" charset="0"/>
              </a:rPr>
              <a:t>" was incorrect i.e. I used "</a:t>
            </a:r>
            <a:r>
              <a:rPr lang="en-US" sz="1400" dirty="0" err="1" smtClean="0">
                <a:solidFill>
                  <a:schemeClr val="tx1">
                    <a:lumMod val="75000"/>
                    <a:lumOff val="25000"/>
                  </a:schemeClr>
                </a:solidFill>
                <a:latin typeface="Arial" pitchFamily="34" charset="0"/>
                <a:cs typeface="Arial" pitchFamily="34" charset="0"/>
              </a:rPr>
              <a:t>pigStorage</a:t>
            </a:r>
            <a:r>
              <a:rPr lang="en-US" sz="1400" dirty="0" smtClean="0">
                <a:solidFill>
                  <a:schemeClr val="tx1">
                    <a:lumMod val="75000"/>
                    <a:lumOff val="25000"/>
                  </a:schemeClr>
                </a:solidFill>
                <a:latin typeface="Arial" pitchFamily="34" charset="0"/>
                <a:cs typeface="Arial" pitchFamily="34" charset="0"/>
              </a:rPr>
              <a:t>" instead of "</a:t>
            </a:r>
            <a:r>
              <a:rPr lang="en-US" sz="1400" dirty="0" err="1" smtClean="0">
                <a:solidFill>
                  <a:schemeClr val="tx1">
                    <a:lumMod val="75000"/>
                    <a:lumOff val="25000"/>
                  </a:schemeClr>
                </a:solidFill>
                <a:latin typeface="Arial" pitchFamily="34" charset="0"/>
                <a:cs typeface="Arial" pitchFamily="34" charset="0"/>
              </a:rPr>
              <a:t>PigStorage</a:t>
            </a:r>
            <a:r>
              <a:rPr lang="en-US" sz="1400" dirty="0" smtClean="0">
                <a:solidFill>
                  <a:schemeClr val="tx1">
                    <a:lumMod val="75000"/>
                    <a:lumOff val="25000"/>
                  </a:schemeClr>
                </a:solidFill>
                <a:latin typeface="Arial" pitchFamily="34" charset="0"/>
                <a:cs typeface="Arial" pitchFamily="34" charset="0"/>
              </a:rPr>
              <a:t>" in LOAD command</a:t>
            </a:r>
            <a:r>
              <a:rPr lang="en-US" sz="1400" dirty="0" smtClean="0">
                <a:solidFill>
                  <a:schemeClr val="tx1">
                    <a:lumMod val="75000"/>
                    <a:lumOff val="25000"/>
                  </a:schemeClr>
                </a:solidFill>
                <a:latin typeface="Arial" pitchFamily="34" charset="0"/>
                <a:cs typeface="Arial" pitchFamily="34" charset="0"/>
              </a:rPr>
              <a:t>.</a:t>
            </a:r>
          </a:p>
          <a:p>
            <a:pPr>
              <a:buNone/>
            </a:pPr>
            <a:endParaRPr lang="en-US" sz="1400" dirty="0" smtClean="0">
              <a:solidFill>
                <a:schemeClr val="tx1">
                  <a:lumMod val="75000"/>
                  <a:lumOff val="25000"/>
                </a:schemeClr>
              </a:solidFill>
              <a:latin typeface="Arial" pitchFamily="34" charset="0"/>
              <a:cs typeface="Arial" pitchFamily="34" charset="0"/>
            </a:endParaRPr>
          </a:p>
          <a:p>
            <a:pPr>
              <a:buFont typeface="Wingdings" pitchFamily="2" charset="2"/>
              <a:buChar char="v"/>
            </a:pPr>
            <a:r>
              <a:rPr lang="en-US" sz="1400" dirty="0" smtClean="0">
                <a:solidFill>
                  <a:schemeClr val="tx1">
                    <a:lumMod val="75000"/>
                    <a:lumOff val="25000"/>
                  </a:schemeClr>
                </a:solidFill>
                <a:latin typeface="Arial" pitchFamily="34" charset="0"/>
                <a:cs typeface="Arial" pitchFamily="34" charset="0"/>
              </a:rPr>
              <a:t>Could not infer the matching function for </a:t>
            </a:r>
            <a:r>
              <a:rPr lang="en-US" sz="1400" dirty="0" err="1" smtClean="0">
                <a:solidFill>
                  <a:schemeClr val="tx1">
                    <a:lumMod val="75000"/>
                    <a:lumOff val="25000"/>
                  </a:schemeClr>
                </a:solidFill>
                <a:latin typeface="Arial" pitchFamily="34" charset="0"/>
                <a:cs typeface="Arial" pitchFamily="34" charset="0"/>
              </a:rPr>
              <a:t>org.apache.pig.builtin.SUM</a:t>
            </a:r>
            <a:r>
              <a:rPr lang="en-US" sz="1400" dirty="0" smtClean="0">
                <a:solidFill>
                  <a:schemeClr val="tx1">
                    <a:lumMod val="75000"/>
                    <a:lumOff val="25000"/>
                  </a:schemeClr>
                </a:solidFill>
                <a:latin typeface="Arial" pitchFamily="34" charset="0"/>
                <a:cs typeface="Arial" pitchFamily="34" charset="0"/>
              </a:rPr>
              <a:t> as multiple or none of them fit. Please </a:t>
            </a:r>
            <a:r>
              <a:rPr lang="en-US" sz="1400" dirty="0" smtClean="0">
                <a:solidFill>
                  <a:schemeClr val="tx1">
                    <a:lumMod val="75000"/>
                    <a:lumOff val="25000"/>
                  </a:schemeClr>
                </a:solidFill>
                <a:latin typeface="Arial" pitchFamily="34" charset="0"/>
                <a:cs typeface="Arial" pitchFamily="34" charset="0"/>
              </a:rPr>
              <a:t>use </a:t>
            </a:r>
            <a:r>
              <a:rPr lang="en-US" sz="1400" dirty="0" smtClean="0">
                <a:solidFill>
                  <a:schemeClr val="tx1">
                    <a:lumMod val="75000"/>
                    <a:lumOff val="25000"/>
                  </a:schemeClr>
                </a:solidFill>
                <a:latin typeface="Arial" pitchFamily="34" charset="0"/>
                <a:cs typeface="Arial" pitchFamily="34" charset="0"/>
              </a:rPr>
              <a:t>an explicit cast</a:t>
            </a:r>
            <a:r>
              <a:rPr lang="en-US" sz="1400" dirty="0" smtClean="0">
                <a:solidFill>
                  <a:schemeClr val="tx1">
                    <a:lumMod val="75000"/>
                    <a:lumOff val="25000"/>
                  </a:schemeClr>
                </a:solidFill>
                <a:latin typeface="Arial" pitchFamily="34" charset="0"/>
                <a:cs typeface="Arial" pitchFamily="34" charset="0"/>
              </a:rPr>
              <a:t>.“</a:t>
            </a:r>
          </a:p>
          <a:p>
            <a:pPr>
              <a:buFont typeface="Wingdings" pitchFamily="2" charset="2"/>
              <a:buChar char="v"/>
            </a:pPr>
            <a:endParaRPr lang="en-US" sz="1400" dirty="0" smtClean="0">
              <a:solidFill>
                <a:schemeClr val="tx1">
                  <a:lumMod val="75000"/>
                  <a:lumOff val="25000"/>
                </a:schemeClr>
              </a:solidFill>
              <a:latin typeface="Arial" pitchFamily="34" charset="0"/>
              <a:cs typeface="Arial" pitchFamily="34" charset="0"/>
            </a:endParaRPr>
          </a:p>
          <a:p>
            <a:pPr>
              <a:buNone/>
            </a:pPr>
            <a:r>
              <a:rPr lang="en-US" sz="1400" dirty="0" smtClean="0">
                <a:solidFill>
                  <a:schemeClr val="tx1">
                    <a:lumMod val="75000"/>
                    <a:lumOff val="25000"/>
                  </a:schemeClr>
                </a:solidFill>
                <a:latin typeface="Arial" pitchFamily="34" charset="0"/>
                <a:cs typeface="Arial" pitchFamily="34" charset="0"/>
              </a:rPr>
              <a:t>	</a:t>
            </a:r>
            <a:r>
              <a:rPr lang="en-US" sz="1400" b="1" u="sng" dirty="0" smtClean="0">
                <a:solidFill>
                  <a:schemeClr val="tx1">
                    <a:lumMod val="75000"/>
                    <a:lumOff val="25000"/>
                  </a:schemeClr>
                </a:solidFill>
                <a:latin typeface="Arial" pitchFamily="34" charset="0"/>
                <a:cs typeface="Arial" pitchFamily="34" charset="0"/>
              </a:rPr>
              <a:t>Reason:</a:t>
            </a:r>
            <a:r>
              <a:rPr lang="en-US" sz="1400" dirty="0" smtClean="0">
                <a:solidFill>
                  <a:schemeClr val="tx1">
                    <a:lumMod val="75000"/>
                    <a:lumOff val="25000"/>
                  </a:schemeClr>
                </a:solidFill>
                <a:latin typeface="Arial" pitchFamily="34" charset="0"/>
                <a:cs typeface="Arial" pitchFamily="34" charset="0"/>
              </a:rPr>
              <a:t> </a:t>
            </a:r>
            <a:r>
              <a:rPr lang="en-US" sz="1400" dirty="0" err="1" smtClean="0">
                <a:solidFill>
                  <a:schemeClr val="tx1">
                    <a:lumMod val="75000"/>
                    <a:lumOff val="25000"/>
                  </a:schemeClr>
                </a:solidFill>
                <a:latin typeface="Arial" pitchFamily="34" charset="0"/>
                <a:cs typeface="Arial" pitchFamily="34" charset="0"/>
              </a:rPr>
              <a:t>telco_total_charge</a:t>
            </a:r>
            <a:r>
              <a:rPr lang="en-US" sz="1400" dirty="0" smtClean="0">
                <a:solidFill>
                  <a:schemeClr val="tx1">
                    <a:lumMod val="75000"/>
                    <a:lumOff val="25000"/>
                  </a:schemeClr>
                </a:solidFill>
                <a:latin typeface="Arial" pitchFamily="34" charset="0"/>
                <a:cs typeface="Arial" pitchFamily="34" charset="0"/>
              </a:rPr>
              <a:t> = FOREACH </a:t>
            </a:r>
            <a:r>
              <a:rPr lang="en-US" sz="1400" dirty="0" err="1" smtClean="0">
                <a:solidFill>
                  <a:schemeClr val="tx1">
                    <a:lumMod val="75000"/>
                    <a:lumOff val="25000"/>
                  </a:schemeClr>
                </a:solidFill>
                <a:latin typeface="Arial" pitchFamily="34" charset="0"/>
                <a:cs typeface="Arial" pitchFamily="34" charset="0"/>
              </a:rPr>
              <a:t>telco_churn_data</a:t>
            </a:r>
            <a:r>
              <a:rPr lang="en-US" sz="1400" dirty="0" smtClean="0">
                <a:solidFill>
                  <a:schemeClr val="tx1">
                    <a:lumMod val="75000"/>
                    <a:lumOff val="25000"/>
                  </a:schemeClr>
                </a:solidFill>
                <a:latin typeface="Arial" pitchFamily="34" charset="0"/>
                <a:cs typeface="Arial" pitchFamily="34" charset="0"/>
              </a:rPr>
              <a:t> GENERATE SUM(</a:t>
            </a:r>
            <a:r>
              <a:rPr lang="en-US" sz="1400" dirty="0" err="1" smtClean="0">
                <a:solidFill>
                  <a:schemeClr val="tx1">
                    <a:lumMod val="75000"/>
                    <a:lumOff val="25000"/>
                  </a:schemeClr>
                </a:solidFill>
                <a:latin typeface="Arial" pitchFamily="34" charset="0"/>
                <a:cs typeface="Arial" pitchFamily="34" charset="0"/>
              </a:rPr>
              <a:t>TotalCharges</a:t>
            </a:r>
            <a:r>
              <a:rPr lang="en-US" sz="1400" dirty="0" smtClean="0">
                <a:solidFill>
                  <a:schemeClr val="tx1">
                    <a:lumMod val="75000"/>
                    <a:lumOff val="25000"/>
                  </a:schemeClr>
                </a:solidFill>
                <a:latin typeface="Arial" pitchFamily="34" charset="0"/>
                <a:cs typeface="Arial" pitchFamily="34" charset="0"/>
              </a:rPr>
              <a:t>); is not acceptable for automatic casting.</a:t>
            </a:r>
          </a:p>
          <a:p>
            <a:pPr>
              <a:buNone/>
            </a:pPr>
            <a:r>
              <a:rPr lang="en-US" sz="1400" dirty="0" smtClean="0">
                <a:solidFill>
                  <a:schemeClr val="tx1">
                    <a:lumMod val="75000"/>
                    <a:lumOff val="25000"/>
                  </a:schemeClr>
                </a:solidFill>
                <a:latin typeface="Arial" pitchFamily="34" charset="0"/>
                <a:cs typeface="Arial" pitchFamily="34" charset="0"/>
              </a:rPr>
              <a:t>	 </a:t>
            </a:r>
            <a:r>
              <a:rPr lang="en-US" sz="1400" dirty="0" smtClean="0">
                <a:solidFill>
                  <a:schemeClr val="tx1">
                    <a:lumMod val="75000"/>
                    <a:lumOff val="25000"/>
                  </a:schemeClr>
                </a:solidFill>
                <a:latin typeface="Arial" pitchFamily="34" charset="0"/>
                <a:cs typeface="Arial" pitchFamily="34" charset="0"/>
              </a:rPr>
              <a:t>I had to group the data and then GENERATE SUM</a:t>
            </a:r>
            <a:r>
              <a:rPr lang="en-US" sz="1400" dirty="0" smtClean="0">
                <a:solidFill>
                  <a:schemeClr val="tx1">
                    <a:lumMod val="75000"/>
                    <a:lumOff val="25000"/>
                  </a:schemeClr>
                </a:solidFill>
                <a:latin typeface="Arial" pitchFamily="34" charset="0"/>
                <a:cs typeface="Arial" pitchFamily="34" charset="0"/>
              </a:rPr>
              <a:t>(...)</a:t>
            </a:r>
          </a:p>
          <a:p>
            <a:pPr>
              <a:buNone/>
            </a:pPr>
            <a:endParaRPr lang="en-US" sz="1400" dirty="0" smtClean="0">
              <a:solidFill>
                <a:schemeClr val="tx1">
                  <a:lumMod val="75000"/>
                  <a:lumOff val="25000"/>
                </a:schemeClr>
              </a:solidFill>
              <a:latin typeface="Arial" pitchFamily="34" charset="0"/>
              <a:cs typeface="Arial" pitchFamily="34" charset="0"/>
            </a:endParaRPr>
          </a:p>
          <a:p>
            <a:pPr>
              <a:buFont typeface="Wingdings" pitchFamily="2" charset="2"/>
              <a:buChar char="v"/>
            </a:pPr>
            <a:r>
              <a:rPr lang="en-US" sz="1400" dirty="0" smtClean="0">
                <a:solidFill>
                  <a:schemeClr val="tx1">
                    <a:lumMod val="75000"/>
                    <a:lumOff val="25000"/>
                  </a:schemeClr>
                </a:solidFill>
                <a:latin typeface="Arial" pitchFamily="34" charset="0"/>
                <a:cs typeface="Arial" pitchFamily="34" charset="0"/>
              </a:rPr>
              <a:t>In alias </a:t>
            </a:r>
            <a:r>
              <a:rPr lang="en-US" sz="1400" dirty="0" err="1" smtClean="0">
                <a:solidFill>
                  <a:schemeClr val="tx1">
                    <a:lumMod val="75000"/>
                    <a:lumOff val="25000"/>
                  </a:schemeClr>
                </a:solidFill>
                <a:latin typeface="Arial" pitchFamily="34" charset="0"/>
                <a:cs typeface="Arial" pitchFamily="34" charset="0"/>
              </a:rPr>
              <a:t>telco_senior_cust_have_dependents</a:t>
            </a:r>
            <a:r>
              <a:rPr lang="en-US" sz="1400" dirty="0" smtClean="0">
                <a:solidFill>
                  <a:schemeClr val="tx1">
                    <a:lumMod val="75000"/>
                    <a:lumOff val="25000"/>
                  </a:schemeClr>
                </a:solidFill>
                <a:latin typeface="Arial" pitchFamily="34" charset="0"/>
                <a:cs typeface="Arial" pitchFamily="34" charset="0"/>
              </a:rPr>
              <a:t>, incompatible types in Equal Operator left hand </a:t>
            </a:r>
            <a:r>
              <a:rPr lang="en-US" sz="1400" dirty="0" err="1" smtClean="0">
                <a:solidFill>
                  <a:schemeClr val="tx1">
                    <a:lumMod val="75000"/>
                    <a:lumOff val="25000"/>
                  </a:schemeClr>
                </a:solidFill>
                <a:latin typeface="Arial" pitchFamily="34" charset="0"/>
                <a:cs typeface="Arial" pitchFamily="34" charset="0"/>
              </a:rPr>
              <a:t>side:int</a:t>
            </a:r>
            <a:r>
              <a:rPr lang="en-US" sz="1400" dirty="0" smtClean="0">
                <a:solidFill>
                  <a:schemeClr val="tx1">
                    <a:lumMod val="75000"/>
                    <a:lumOff val="25000"/>
                  </a:schemeClr>
                </a:solidFill>
                <a:latin typeface="Arial" pitchFamily="34" charset="0"/>
                <a:cs typeface="Arial" pitchFamily="34" charset="0"/>
              </a:rPr>
              <a:t> right </a:t>
            </a:r>
            <a:r>
              <a:rPr lang="en-US" sz="1400" dirty="0" smtClean="0">
                <a:solidFill>
                  <a:schemeClr val="tx1">
                    <a:lumMod val="75000"/>
                    <a:lumOff val="25000"/>
                  </a:schemeClr>
                </a:solidFill>
                <a:latin typeface="Arial" pitchFamily="34" charset="0"/>
                <a:cs typeface="Arial" pitchFamily="34" charset="0"/>
              </a:rPr>
              <a:t>hand </a:t>
            </a:r>
            <a:r>
              <a:rPr lang="en-US" sz="1400" dirty="0" err="1" smtClean="0">
                <a:solidFill>
                  <a:schemeClr val="tx1">
                    <a:lumMod val="75000"/>
                    <a:lumOff val="25000"/>
                  </a:schemeClr>
                </a:solidFill>
                <a:latin typeface="Arial" pitchFamily="34" charset="0"/>
                <a:cs typeface="Arial" pitchFamily="34" charset="0"/>
              </a:rPr>
              <a:t>side:chararray</a:t>
            </a:r>
            <a:endParaRPr lang="en-US" sz="1400" dirty="0" smtClean="0">
              <a:solidFill>
                <a:schemeClr val="tx1">
                  <a:lumMod val="75000"/>
                  <a:lumOff val="25000"/>
                </a:schemeClr>
              </a:solidFill>
              <a:latin typeface="Arial" pitchFamily="34" charset="0"/>
              <a:cs typeface="Arial" pitchFamily="34" charset="0"/>
            </a:endParaRPr>
          </a:p>
          <a:p>
            <a:pPr>
              <a:buFont typeface="Wingdings" pitchFamily="2" charset="2"/>
              <a:buChar char="v"/>
            </a:pPr>
            <a:endParaRPr lang="en-US" sz="1400" dirty="0" smtClean="0">
              <a:solidFill>
                <a:schemeClr val="tx1">
                  <a:lumMod val="75000"/>
                  <a:lumOff val="25000"/>
                </a:schemeClr>
              </a:solidFill>
              <a:latin typeface="Arial" pitchFamily="34" charset="0"/>
              <a:cs typeface="Arial" pitchFamily="34" charset="0"/>
            </a:endParaRPr>
          </a:p>
          <a:p>
            <a:pPr>
              <a:buNone/>
            </a:pPr>
            <a:r>
              <a:rPr lang="en-US" sz="1400" dirty="0" smtClean="0">
                <a:solidFill>
                  <a:schemeClr val="tx1">
                    <a:lumMod val="75000"/>
                    <a:lumOff val="25000"/>
                  </a:schemeClr>
                </a:solidFill>
                <a:latin typeface="Arial" pitchFamily="34" charset="0"/>
                <a:cs typeface="Arial" pitchFamily="34" charset="0"/>
              </a:rPr>
              <a:t>	</a:t>
            </a:r>
            <a:r>
              <a:rPr lang="en-US" sz="1400" b="1" u="sng" dirty="0" smtClean="0">
                <a:solidFill>
                  <a:schemeClr val="tx1">
                    <a:lumMod val="75000"/>
                    <a:lumOff val="25000"/>
                  </a:schemeClr>
                </a:solidFill>
                <a:latin typeface="Arial" pitchFamily="34" charset="0"/>
                <a:cs typeface="Arial" pitchFamily="34" charset="0"/>
              </a:rPr>
              <a:t>Reason: </a:t>
            </a:r>
            <a:r>
              <a:rPr lang="en-US" sz="1400" dirty="0" smtClean="0">
                <a:solidFill>
                  <a:schemeClr val="tx1">
                    <a:lumMod val="75000"/>
                    <a:lumOff val="25000"/>
                  </a:schemeClr>
                </a:solidFill>
                <a:latin typeface="Arial" pitchFamily="34" charset="0"/>
                <a:cs typeface="Arial" pitchFamily="34" charset="0"/>
              </a:rPr>
              <a:t>one of the fields have been marked as INT but the relation is passing it as </a:t>
            </a:r>
            <a:r>
              <a:rPr lang="en-US" sz="1400" dirty="0" err="1" smtClean="0">
                <a:solidFill>
                  <a:schemeClr val="tx1">
                    <a:lumMod val="75000"/>
                    <a:lumOff val="25000"/>
                  </a:schemeClr>
                </a:solidFill>
                <a:latin typeface="Arial" pitchFamily="34" charset="0"/>
                <a:cs typeface="Arial" pitchFamily="34" charset="0"/>
              </a:rPr>
              <a:t>chararray</a:t>
            </a:r>
            <a:r>
              <a:rPr lang="en-US" sz="1400" dirty="0" smtClean="0">
                <a:solidFill>
                  <a:schemeClr val="tx1">
                    <a:lumMod val="75000"/>
                    <a:lumOff val="25000"/>
                  </a:schemeClr>
                </a:solidFill>
                <a:latin typeface="Arial" pitchFamily="34" charset="0"/>
                <a:cs typeface="Arial" pitchFamily="34" charset="0"/>
              </a:rPr>
              <a:t>.</a:t>
            </a:r>
            <a:endParaRPr lang="en-US" sz="1400" dirty="0" smtClean="0">
              <a:solidFill>
                <a:schemeClr val="tx1">
                  <a:lumMod val="75000"/>
                  <a:lumOff val="25000"/>
                </a:schemeClr>
              </a:solidFill>
              <a:latin typeface="Arial" pitchFamily="34" charset="0"/>
              <a:cs typeface="Arial" pitchFamily="34" charset="0"/>
            </a:endParaRPr>
          </a:p>
          <a:p>
            <a:pPr>
              <a:buNone/>
            </a:pPr>
            <a:endParaRPr lang="en-US" sz="1400" dirty="0" smtClean="0">
              <a:solidFill>
                <a:schemeClr val="tx1">
                  <a:lumMod val="75000"/>
                  <a:lumOff val="25000"/>
                </a:schemeClr>
              </a:solidFill>
              <a:latin typeface="Arial" pitchFamily="34" charset="0"/>
              <a:cs typeface="Arial" pitchFamily="34" charset="0"/>
            </a:endParaRPr>
          </a:p>
          <a:p>
            <a:pPr>
              <a:buNone/>
            </a:pPr>
            <a:endParaRPr lang="en-US" sz="1400" dirty="0">
              <a:solidFill>
                <a:schemeClr val="tx1">
                  <a:lumMod val="75000"/>
                  <a:lumOff val="2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ial Black" pitchFamily="34" charset="0"/>
                <a:cs typeface="Arial" pitchFamily="34" charset="0"/>
              </a:rPr>
              <a:t>Errors Encountered</a:t>
            </a:r>
            <a:endParaRPr lang="en-US" sz="2800" dirty="0">
              <a:latin typeface="Arial Black" pitchFamily="34" charset="0"/>
              <a:cs typeface="Arial" pitchFamily="34"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v"/>
            </a:pPr>
            <a:r>
              <a:rPr lang="en-US" sz="1400" dirty="0" smtClean="0">
                <a:solidFill>
                  <a:schemeClr val="tx1">
                    <a:lumMod val="75000"/>
                    <a:lumOff val="25000"/>
                  </a:schemeClr>
                </a:solidFill>
                <a:latin typeface="Arial" pitchFamily="34" charset="0"/>
                <a:cs typeface="Arial" pitchFamily="34" charset="0"/>
              </a:rPr>
              <a:t>pig script failed to validate: </a:t>
            </a:r>
            <a:r>
              <a:rPr lang="en-US" sz="1400" dirty="0" err="1" smtClean="0">
                <a:solidFill>
                  <a:schemeClr val="tx1">
                    <a:lumMod val="75000"/>
                    <a:lumOff val="25000"/>
                  </a:schemeClr>
                </a:solidFill>
                <a:latin typeface="Arial" pitchFamily="34" charset="0"/>
                <a:cs typeface="Arial" pitchFamily="34" charset="0"/>
              </a:rPr>
              <a:t>org.apache.pig.backend.executionengine.ExecException</a:t>
            </a:r>
            <a:r>
              <a:rPr lang="en-US" sz="1400" dirty="0" smtClean="0">
                <a:solidFill>
                  <a:schemeClr val="tx1">
                    <a:lumMod val="75000"/>
                    <a:lumOff val="25000"/>
                  </a:schemeClr>
                </a:solidFill>
                <a:latin typeface="Arial" pitchFamily="34" charset="0"/>
                <a:cs typeface="Arial" pitchFamily="34" charset="0"/>
              </a:rPr>
              <a:t>: ERROR 1070: Could not </a:t>
            </a:r>
            <a:r>
              <a:rPr lang="en-US" sz="1400" dirty="0" smtClean="0">
                <a:solidFill>
                  <a:schemeClr val="tx1">
                    <a:lumMod val="75000"/>
                    <a:lumOff val="25000"/>
                  </a:schemeClr>
                </a:solidFill>
                <a:latin typeface="Arial" pitchFamily="34" charset="0"/>
                <a:cs typeface="Arial" pitchFamily="34" charset="0"/>
              </a:rPr>
              <a:t>resolve </a:t>
            </a:r>
            <a:r>
              <a:rPr lang="en-US" sz="1400" dirty="0" err="1" smtClean="0">
                <a:solidFill>
                  <a:schemeClr val="tx1">
                    <a:lumMod val="75000"/>
                    <a:lumOff val="25000"/>
                  </a:schemeClr>
                </a:solidFill>
                <a:latin typeface="Arial" pitchFamily="34" charset="0"/>
                <a:cs typeface="Arial" pitchFamily="34" charset="0"/>
              </a:rPr>
              <a:t>pigStorage</a:t>
            </a:r>
            <a:r>
              <a:rPr lang="en-US" sz="1400" dirty="0" smtClean="0">
                <a:solidFill>
                  <a:schemeClr val="tx1">
                    <a:lumMod val="75000"/>
                    <a:lumOff val="25000"/>
                  </a:schemeClr>
                </a:solidFill>
                <a:latin typeface="Arial" pitchFamily="34" charset="0"/>
                <a:cs typeface="Arial" pitchFamily="34" charset="0"/>
              </a:rPr>
              <a:t> using imports: [, </a:t>
            </a:r>
            <a:r>
              <a:rPr lang="en-US" sz="1400" dirty="0" err="1" smtClean="0">
                <a:solidFill>
                  <a:schemeClr val="tx1">
                    <a:lumMod val="75000"/>
                    <a:lumOff val="25000"/>
                  </a:schemeClr>
                </a:solidFill>
                <a:latin typeface="Arial" pitchFamily="34" charset="0"/>
                <a:cs typeface="Arial" pitchFamily="34" charset="0"/>
              </a:rPr>
              <a:t>java.lang</a:t>
            </a:r>
            <a:r>
              <a:rPr lang="en-US" sz="1400" dirty="0" smtClean="0">
                <a:solidFill>
                  <a:schemeClr val="tx1">
                    <a:lumMod val="75000"/>
                    <a:lumOff val="25000"/>
                  </a:schemeClr>
                </a:solidFill>
                <a:latin typeface="Arial" pitchFamily="34" charset="0"/>
                <a:cs typeface="Arial" pitchFamily="34" charset="0"/>
              </a:rPr>
              <a:t>., </a:t>
            </a:r>
            <a:r>
              <a:rPr lang="en-US" sz="1400" dirty="0" err="1" smtClean="0">
                <a:solidFill>
                  <a:schemeClr val="tx1">
                    <a:lumMod val="75000"/>
                    <a:lumOff val="25000"/>
                  </a:schemeClr>
                </a:solidFill>
                <a:latin typeface="Arial" pitchFamily="34" charset="0"/>
                <a:cs typeface="Arial" pitchFamily="34" charset="0"/>
              </a:rPr>
              <a:t>org.apache.pig.builtin</a:t>
            </a:r>
            <a:r>
              <a:rPr lang="en-US" sz="1400" dirty="0" smtClean="0">
                <a:solidFill>
                  <a:schemeClr val="tx1">
                    <a:lumMod val="75000"/>
                    <a:lumOff val="25000"/>
                  </a:schemeClr>
                </a:solidFill>
                <a:latin typeface="Arial" pitchFamily="34" charset="0"/>
                <a:cs typeface="Arial" pitchFamily="34" charset="0"/>
              </a:rPr>
              <a:t>., </a:t>
            </a:r>
            <a:r>
              <a:rPr lang="en-US" sz="1400" dirty="0" err="1" smtClean="0">
                <a:solidFill>
                  <a:schemeClr val="tx1">
                    <a:lumMod val="75000"/>
                    <a:lumOff val="25000"/>
                  </a:schemeClr>
                </a:solidFill>
                <a:latin typeface="Arial" pitchFamily="34" charset="0"/>
                <a:cs typeface="Arial" pitchFamily="34" charset="0"/>
              </a:rPr>
              <a:t>org.apache.pig.impl.builtin</a:t>
            </a:r>
            <a:r>
              <a:rPr lang="en-US" sz="1400" dirty="0" smtClean="0">
                <a:solidFill>
                  <a:schemeClr val="tx1">
                    <a:lumMod val="75000"/>
                    <a:lumOff val="25000"/>
                  </a:schemeClr>
                </a:solidFill>
                <a:latin typeface="Arial" pitchFamily="34" charset="0"/>
                <a:cs typeface="Arial" pitchFamily="34" charset="0"/>
              </a:rPr>
              <a:t>.]“</a:t>
            </a:r>
          </a:p>
          <a:p>
            <a:endParaRPr lang="en-US" sz="1400" dirty="0" smtClean="0">
              <a:solidFill>
                <a:schemeClr val="tx1">
                  <a:lumMod val="75000"/>
                  <a:lumOff val="25000"/>
                </a:schemeClr>
              </a:solidFill>
              <a:latin typeface="Arial" pitchFamily="34" charset="0"/>
              <a:cs typeface="Arial" pitchFamily="34" charset="0"/>
            </a:endParaRPr>
          </a:p>
          <a:p>
            <a:pPr>
              <a:buNone/>
            </a:pPr>
            <a:r>
              <a:rPr lang="en-US" sz="1400" dirty="0" smtClean="0">
                <a:solidFill>
                  <a:schemeClr val="tx1">
                    <a:lumMod val="75000"/>
                    <a:lumOff val="25000"/>
                  </a:schemeClr>
                </a:solidFill>
                <a:latin typeface="Arial" pitchFamily="34" charset="0"/>
                <a:cs typeface="Arial" pitchFamily="34" charset="0"/>
              </a:rPr>
              <a:t>	</a:t>
            </a:r>
            <a:r>
              <a:rPr lang="en-US" sz="1400" b="1" u="sng" dirty="0" smtClean="0">
                <a:solidFill>
                  <a:schemeClr val="tx1">
                    <a:lumMod val="75000"/>
                    <a:lumOff val="25000"/>
                  </a:schemeClr>
                </a:solidFill>
                <a:latin typeface="Arial" pitchFamily="34" charset="0"/>
                <a:cs typeface="Arial" pitchFamily="34" charset="0"/>
              </a:rPr>
              <a:t>Reason:</a:t>
            </a:r>
            <a:r>
              <a:rPr lang="en-US" sz="1400" dirty="0" smtClean="0">
                <a:solidFill>
                  <a:schemeClr val="tx1">
                    <a:lumMod val="75000"/>
                    <a:lumOff val="25000"/>
                  </a:schemeClr>
                </a:solidFill>
                <a:latin typeface="Arial" pitchFamily="34" charset="0"/>
                <a:cs typeface="Arial" pitchFamily="34" charset="0"/>
              </a:rPr>
              <a:t> the case of "</a:t>
            </a:r>
            <a:r>
              <a:rPr lang="en-US" sz="1400" dirty="0" err="1" smtClean="0">
                <a:solidFill>
                  <a:schemeClr val="tx1">
                    <a:lumMod val="75000"/>
                    <a:lumOff val="25000"/>
                  </a:schemeClr>
                </a:solidFill>
                <a:latin typeface="Arial" pitchFamily="34" charset="0"/>
                <a:cs typeface="Arial" pitchFamily="34" charset="0"/>
              </a:rPr>
              <a:t>PigStorage</a:t>
            </a:r>
            <a:r>
              <a:rPr lang="en-US" sz="1400" dirty="0" smtClean="0">
                <a:solidFill>
                  <a:schemeClr val="tx1">
                    <a:lumMod val="75000"/>
                    <a:lumOff val="25000"/>
                  </a:schemeClr>
                </a:solidFill>
                <a:latin typeface="Arial" pitchFamily="34" charset="0"/>
                <a:cs typeface="Arial" pitchFamily="34" charset="0"/>
              </a:rPr>
              <a:t>" was incorrect i.e. I used "</a:t>
            </a:r>
            <a:r>
              <a:rPr lang="en-US" sz="1400" dirty="0" err="1" smtClean="0">
                <a:solidFill>
                  <a:schemeClr val="tx1">
                    <a:lumMod val="75000"/>
                    <a:lumOff val="25000"/>
                  </a:schemeClr>
                </a:solidFill>
                <a:latin typeface="Arial" pitchFamily="34" charset="0"/>
                <a:cs typeface="Arial" pitchFamily="34" charset="0"/>
              </a:rPr>
              <a:t>pigStorage</a:t>
            </a:r>
            <a:r>
              <a:rPr lang="en-US" sz="1400" dirty="0" smtClean="0">
                <a:solidFill>
                  <a:schemeClr val="tx1">
                    <a:lumMod val="75000"/>
                    <a:lumOff val="25000"/>
                  </a:schemeClr>
                </a:solidFill>
                <a:latin typeface="Arial" pitchFamily="34" charset="0"/>
                <a:cs typeface="Arial" pitchFamily="34" charset="0"/>
              </a:rPr>
              <a:t>" instead of "</a:t>
            </a:r>
            <a:r>
              <a:rPr lang="en-US" sz="1400" dirty="0" err="1" smtClean="0">
                <a:solidFill>
                  <a:schemeClr val="tx1">
                    <a:lumMod val="75000"/>
                    <a:lumOff val="25000"/>
                  </a:schemeClr>
                </a:solidFill>
                <a:latin typeface="Arial" pitchFamily="34" charset="0"/>
                <a:cs typeface="Arial" pitchFamily="34" charset="0"/>
              </a:rPr>
              <a:t>PigStorage</a:t>
            </a:r>
            <a:r>
              <a:rPr lang="en-US" sz="1400" dirty="0" smtClean="0">
                <a:solidFill>
                  <a:schemeClr val="tx1">
                    <a:lumMod val="75000"/>
                    <a:lumOff val="25000"/>
                  </a:schemeClr>
                </a:solidFill>
                <a:latin typeface="Arial" pitchFamily="34" charset="0"/>
                <a:cs typeface="Arial" pitchFamily="34" charset="0"/>
              </a:rPr>
              <a:t>" in LOAD command</a:t>
            </a:r>
            <a:r>
              <a:rPr lang="en-US" sz="1400" dirty="0" smtClean="0">
                <a:solidFill>
                  <a:schemeClr val="tx1">
                    <a:lumMod val="75000"/>
                    <a:lumOff val="25000"/>
                  </a:schemeClr>
                </a:solidFill>
                <a:latin typeface="Arial" pitchFamily="34" charset="0"/>
                <a:cs typeface="Arial" pitchFamily="34" charset="0"/>
              </a:rPr>
              <a:t>.</a:t>
            </a:r>
          </a:p>
          <a:p>
            <a:pPr>
              <a:buNone/>
            </a:pPr>
            <a:endParaRPr lang="en-US" sz="1400" dirty="0" smtClean="0">
              <a:solidFill>
                <a:schemeClr val="tx1">
                  <a:lumMod val="75000"/>
                  <a:lumOff val="25000"/>
                </a:schemeClr>
              </a:solidFill>
              <a:latin typeface="Arial" pitchFamily="34" charset="0"/>
              <a:cs typeface="Arial" pitchFamily="34" charset="0"/>
            </a:endParaRPr>
          </a:p>
          <a:p>
            <a:pPr>
              <a:buFont typeface="Wingdings" pitchFamily="2" charset="2"/>
              <a:buChar char="v"/>
            </a:pPr>
            <a:r>
              <a:rPr lang="en-US" sz="1400" dirty="0" err="1" smtClean="0">
                <a:solidFill>
                  <a:schemeClr val="tx1">
                    <a:lumMod val="75000"/>
                    <a:lumOff val="25000"/>
                  </a:schemeClr>
                </a:solidFill>
                <a:latin typeface="Arial" pitchFamily="34" charset="0"/>
                <a:cs typeface="Arial" pitchFamily="34" charset="0"/>
              </a:rPr>
              <a:t>telco_senior_cust_have_dependents_count</a:t>
            </a:r>
            <a:r>
              <a:rPr lang="en-US" sz="1400" dirty="0" smtClean="0">
                <a:solidFill>
                  <a:schemeClr val="tx1">
                    <a:lumMod val="75000"/>
                    <a:lumOff val="25000"/>
                  </a:schemeClr>
                </a:solidFill>
                <a:latin typeface="Arial" pitchFamily="34" charset="0"/>
                <a:cs typeface="Arial" pitchFamily="34" charset="0"/>
              </a:rPr>
              <a:t> = FOREACH </a:t>
            </a:r>
            <a:r>
              <a:rPr lang="en-US" sz="1400" dirty="0" err="1" smtClean="0">
                <a:solidFill>
                  <a:schemeClr val="tx1">
                    <a:lumMod val="75000"/>
                    <a:lumOff val="25000"/>
                  </a:schemeClr>
                </a:solidFill>
                <a:latin typeface="Arial" pitchFamily="34" charset="0"/>
                <a:cs typeface="Arial" pitchFamily="34" charset="0"/>
              </a:rPr>
              <a:t>telco_senior_cust_have_dep_grp</a:t>
            </a:r>
            <a:r>
              <a:rPr lang="en-US" sz="1400" dirty="0" smtClean="0">
                <a:solidFill>
                  <a:schemeClr val="tx1">
                    <a:lumMod val="75000"/>
                    <a:lumOff val="25000"/>
                  </a:schemeClr>
                </a:solidFill>
                <a:latin typeface="Arial" pitchFamily="34" charset="0"/>
                <a:cs typeface="Arial" pitchFamily="34" charset="0"/>
              </a:rPr>
              <a:t> GENERATE count($1</a:t>
            </a:r>
            <a:r>
              <a:rPr lang="en-US" sz="1400" dirty="0" smtClean="0">
                <a:solidFill>
                  <a:schemeClr val="tx1">
                    <a:lumMod val="75000"/>
                    <a:lumOff val="25000"/>
                  </a:schemeClr>
                </a:solidFill>
                <a:latin typeface="Arial" pitchFamily="34" charset="0"/>
                <a:cs typeface="Arial" pitchFamily="34" charset="0"/>
              </a:rPr>
              <a:t>);</a:t>
            </a:r>
          </a:p>
          <a:p>
            <a:pPr>
              <a:buNone/>
            </a:pPr>
            <a:r>
              <a:rPr lang="en-US" sz="1400" dirty="0" smtClean="0">
                <a:solidFill>
                  <a:schemeClr val="tx1">
                    <a:lumMod val="75000"/>
                    <a:lumOff val="25000"/>
                  </a:schemeClr>
                </a:solidFill>
                <a:latin typeface="Arial" pitchFamily="34" charset="0"/>
                <a:cs typeface="Arial" pitchFamily="34" charset="0"/>
              </a:rPr>
              <a:t>	</a:t>
            </a:r>
            <a:r>
              <a:rPr lang="en-US" sz="1400" dirty="0" smtClean="0">
                <a:solidFill>
                  <a:schemeClr val="tx1">
                    <a:lumMod val="75000"/>
                    <a:lumOff val="25000"/>
                  </a:schemeClr>
                </a:solidFill>
                <a:latin typeface="Arial" pitchFamily="34" charset="0"/>
                <a:cs typeface="Arial" pitchFamily="34" charset="0"/>
              </a:rPr>
              <a:t>2017-12-30 </a:t>
            </a:r>
            <a:r>
              <a:rPr lang="en-US" sz="1400" dirty="0" smtClean="0">
                <a:solidFill>
                  <a:schemeClr val="tx1">
                    <a:lumMod val="75000"/>
                    <a:lumOff val="25000"/>
                  </a:schemeClr>
                </a:solidFill>
                <a:latin typeface="Arial" pitchFamily="34" charset="0"/>
                <a:cs typeface="Arial" pitchFamily="34" charset="0"/>
              </a:rPr>
              <a:t>10:36:48,019 [main] ERROR </a:t>
            </a:r>
            <a:r>
              <a:rPr lang="en-US" sz="1400" dirty="0" err="1" smtClean="0">
                <a:solidFill>
                  <a:schemeClr val="tx1">
                    <a:lumMod val="75000"/>
                    <a:lumOff val="25000"/>
                  </a:schemeClr>
                </a:solidFill>
                <a:latin typeface="Arial" pitchFamily="34" charset="0"/>
                <a:cs typeface="Arial" pitchFamily="34" charset="0"/>
              </a:rPr>
              <a:t>org.apache.pig.tools.grunt.Grunt</a:t>
            </a:r>
            <a:r>
              <a:rPr lang="en-US" sz="1400" dirty="0" smtClean="0">
                <a:solidFill>
                  <a:schemeClr val="tx1">
                    <a:lumMod val="75000"/>
                    <a:lumOff val="25000"/>
                  </a:schemeClr>
                </a:solidFill>
                <a:latin typeface="Arial" pitchFamily="34" charset="0"/>
                <a:cs typeface="Arial" pitchFamily="34" charset="0"/>
              </a:rPr>
              <a:t> - ERROR 1070: Could not resolve count using imports: [, </a:t>
            </a:r>
            <a:r>
              <a:rPr lang="en-US" sz="1400" dirty="0" err="1" smtClean="0">
                <a:solidFill>
                  <a:schemeClr val="tx1">
                    <a:lumMod val="75000"/>
                    <a:lumOff val="25000"/>
                  </a:schemeClr>
                </a:solidFill>
                <a:latin typeface="Arial" pitchFamily="34" charset="0"/>
                <a:cs typeface="Arial" pitchFamily="34" charset="0"/>
              </a:rPr>
              <a:t>java.lang</a:t>
            </a:r>
            <a:r>
              <a:rPr lang="en-US" sz="1400" dirty="0" smtClean="0">
                <a:solidFill>
                  <a:schemeClr val="tx1">
                    <a:lumMod val="75000"/>
                    <a:lumOff val="25000"/>
                  </a:schemeClr>
                </a:solidFill>
                <a:latin typeface="Arial" pitchFamily="34" charset="0"/>
                <a:cs typeface="Arial" pitchFamily="34" charset="0"/>
              </a:rPr>
              <a:t>., </a:t>
            </a:r>
            <a:r>
              <a:rPr lang="en-US" sz="1400" dirty="0" err="1" smtClean="0">
                <a:solidFill>
                  <a:schemeClr val="tx1">
                    <a:lumMod val="75000"/>
                    <a:lumOff val="25000"/>
                  </a:schemeClr>
                </a:solidFill>
                <a:latin typeface="Arial" pitchFamily="34" charset="0"/>
                <a:cs typeface="Arial" pitchFamily="34" charset="0"/>
              </a:rPr>
              <a:t>org.apache.pig.builtin</a:t>
            </a:r>
            <a:r>
              <a:rPr lang="en-US" sz="1400" dirty="0" smtClean="0">
                <a:solidFill>
                  <a:schemeClr val="tx1">
                    <a:lumMod val="75000"/>
                    <a:lumOff val="25000"/>
                  </a:schemeClr>
                </a:solidFill>
                <a:latin typeface="Arial" pitchFamily="34" charset="0"/>
                <a:cs typeface="Arial" pitchFamily="34" charset="0"/>
              </a:rPr>
              <a:t>., </a:t>
            </a:r>
            <a:r>
              <a:rPr lang="en-US" sz="1400" dirty="0" err="1" smtClean="0">
                <a:solidFill>
                  <a:schemeClr val="tx1">
                    <a:lumMod val="75000"/>
                    <a:lumOff val="25000"/>
                  </a:schemeClr>
                </a:solidFill>
                <a:latin typeface="Arial" pitchFamily="34" charset="0"/>
                <a:cs typeface="Arial" pitchFamily="34" charset="0"/>
              </a:rPr>
              <a:t>org.apache.pig.impl.builtin</a:t>
            </a:r>
            <a:r>
              <a:rPr lang="en-US" sz="1400" dirty="0" smtClean="0">
                <a:solidFill>
                  <a:schemeClr val="tx1">
                    <a:lumMod val="75000"/>
                    <a:lumOff val="25000"/>
                  </a:schemeClr>
                </a:solidFill>
                <a:latin typeface="Arial" pitchFamily="34" charset="0"/>
                <a:cs typeface="Arial" pitchFamily="34" charset="0"/>
              </a:rPr>
              <a:t>.]</a:t>
            </a:r>
          </a:p>
          <a:p>
            <a:pPr>
              <a:buNone/>
            </a:pPr>
            <a:endParaRPr lang="en-US" sz="1400" dirty="0" smtClean="0">
              <a:solidFill>
                <a:schemeClr val="tx1">
                  <a:lumMod val="75000"/>
                  <a:lumOff val="25000"/>
                </a:schemeClr>
              </a:solidFill>
              <a:latin typeface="Arial" pitchFamily="34" charset="0"/>
              <a:cs typeface="Arial" pitchFamily="34" charset="0"/>
            </a:endParaRPr>
          </a:p>
          <a:p>
            <a:pPr>
              <a:buNone/>
            </a:pPr>
            <a:r>
              <a:rPr lang="en-US" sz="1400" dirty="0" smtClean="0">
                <a:solidFill>
                  <a:schemeClr val="tx1">
                    <a:lumMod val="75000"/>
                    <a:lumOff val="25000"/>
                  </a:schemeClr>
                </a:solidFill>
                <a:latin typeface="Arial" pitchFamily="34" charset="0"/>
                <a:cs typeface="Arial" pitchFamily="34" charset="0"/>
              </a:rPr>
              <a:t>	</a:t>
            </a:r>
            <a:r>
              <a:rPr lang="en-US" sz="1400" b="1" u="sng" dirty="0" smtClean="0">
                <a:solidFill>
                  <a:schemeClr val="tx1">
                    <a:lumMod val="75000"/>
                    <a:lumOff val="25000"/>
                  </a:schemeClr>
                </a:solidFill>
                <a:latin typeface="Arial" pitchFamily="34" charset="0"/>
                <a:cs typeface="Arial" pitchFamily="34" charset="0"/>
              </a:rPr>
              <a:t>Reason:</a:t>
            </a:r>
            <a:r>
              <a:rPr lang="en-US" sz="1400" dirty="0" smtClean="0">
                <a:solidFill>
                  <a:schemeClr val="tx1">
                    <a:lumMod val="75000"/>
                    <a:lumOff val="25000"/>
                  </a:schemeClr>
                </a:solidFill>
                <a:latin typeface="Arial" pitchFamily="34" charset="0"/>
                <a:cs typeface="Arial" pitchFamily="34" charset="0"/>
              </a:rPr>
              <a:t> </a:t>
            </a:r>
            <a:r>
              <a:rPr lang="en-US" sz="1400" dirty="0" smtClean="0">
                <a:solidFill>
                  <a:schemeClr val="tx1">
                    <a:lumMod val="75000"/>
                    <a:lumOff val="25000"/>
                  </a:schemeClr>
                </a:solidFill>
                <a:latin typeface="Arial" pitchFamily="34" charset="0"/>
                <a:cs typeface="Arial" pitchFamily="34" charset="0"/>
              </a:rPr>
              <a:t>“COUNT” is </a:t>
            </a:r>
            <a:r>
              <a:rPr lang="en-US" sz="1400" dirty="0" smtClean="0">
                <a:solidFill>
                  <a:schemeClr val="tx1">
                    <a:lumMod val="75000"/>
                    <a:lumOff val="25000"/>
                  </a:schemeClr>
                </a:solidFill>
                <a:latin typeface="Arial" pitchFamily="34" charset="0"/>
                <a:cs typeface="Arial" pitchFamily="34" charset="0"/>
              </a:rPr>
              <a:t>CASE Sensitive.</a:t>
            </a:r>
            <a:endParaRPr lang="en-US" sz="1400" dirty="0">
              <a:solidFill>
                <a:schemeClr val="tx1">
                  <a:lumMod val="75000"/>
                  <a:lumOff val="2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ettyImages-185002046-5772f4153df78cb62ce1ad69.jpg"/>
          <p:cNvPicPr>
            <a:picLocks noGrp="1" noChangeAspect="1"/>
          </p:cNvPicPr>
          <p:nvPr>
            <p:ph sz="quarter" idx="1"/>
          </p:nvPr>
        </p:nvPicPr>
        <p:blipFill>
          <a:blip r:embed="rId2" cstate="print"/>
          <a:stretch>
            <a:fillRect/>
          </a:stretch>
        </p:blipFill>
        <p:spPr>
          <a:xfrm>
            <a:off x="535781" y="1600200"/>
            <a:ext cx="7310438" cy="4873625"/>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Project Introduction</a:t>
            </a:r>
            <a:endParaRPr lang="en-US" dirty="0">
              <a:latin typeface="Arial Black" pitchFamily="34" charset="0"/>
            </a:endParaRPr>
          </a:p>
        </p:txBody>
      </p:sp>
      <p:sp>
        <p:nvSpPr>
          <p:cNvPr id="3" name="Content Placeholder 2"/>
          <p:cNvSpPr>
            <a:spLocks noGrp="1"/>
          </p:cNvSpPr>
          <p:nvPr>
            <p:ph sz="quarter" idx="1"/>
          </p:nvPr>
        </p:nvSpPr>
        <p:spPr/>
        <p:txBody>
          <a:bodyPr>
            <a:normAutofit fontScale="92500"/>
          </a:bodyPr>
          <a:lstStyle/>
          <a:p>
            <a:pPr>
              <a:buNone/>
            </a:pPr>
            <a:r>
              <a:rPr lang="en-US" dirty="0" smtClean="0">
                <a:solidFill>
                  <a:schemeClr val="tx1">
                    <a:lumMod val="75000"/>
                    <a:lumOff val="25000"/>
                  </a:schemeClr>
                </a:solidFill>
                <a:latin typeface="Arial Black" pitchFamily="34" charset="0"/>
              </a:rPr>
              <a:t>Domain : </a:t>
            </a:r>
            <a:r>
              <a:rPr lang="en-US" b="1" dirty="0" smtClean="0">
                <a:solidFill>
                  <a:schemeClr val="tx1">
                    <a:lumMod val="75000"/>
                    <a:lumOff val="25000"/>
                  </a:schemeClr>
                </a:solidFill>
                <a:latin typeface="Arial Black" pitchFamily="34" charset="0"/>
              </a:rPr>
              <a:t>Telecom</a:t>
            </a:r>
          </a:p>
          <a:p>
            <a:pPr>
              <a:buNone/>
            </a:pPr>
            <a:endParaRPr lang="en-US" b="1" dirty="0" smtClean="0"/>
          </a:p>
          <a:p>
            <a:pPr>
              <a:buNone/>
            </a:pPr>
            <a:r>
              <a:rPr lang="en-US" sz="2200" b="1" dirty="0" smtClean="0">
                <a:solidFill>
                  <a:schemeClr val="tx1">
                    <a:lumMod val="75000"/>
                    <a:lumOff val="25000"/>
                  </a:schemeClr>
                </a:solidFill>
                <a:latin typeface="Arial Black" pitchFamily="34" charset="0"/>
              </a:rPr>
              <a:t>Technology Used:  Pig Latin on </a:t>
            </a:r>
            <a:r>
              <a:rPr lang="en-US" sz="2200" b="1" dirty="0" err="1" smtClean="0">
                <a:solidFill>
                  <a:schemeClr val="tx1">
                    <a:lumMod val="75000"/>
                    <a:lumOff val="25000"/>
                  </a:schemeClr>
                </a:solidFill>
                <a:latin typeface="Arial Black" pitchFamily="34" charset="0"/>
              </a:rPr>
              <a:t>Hadoop</a:t>
            </a:r>
            <a:r>
              <a:rPr lang="en-US" sz="2200" b="1" dirty="0" smtClean="0">
                <a:solidFill>
                  <a:schemeClr val="tx1">
                    <a:lumMod val="75000"/>
                    <a:lumOff val="25000"/>
                  </a:schemeClr>
                </a:solidFill>
                <a:latin typeface="Arial Black" pitchFamily="34" charset="0"/>
              </a:rPr>
              <a:t> </a:t>
            </a:r>
            <a:r>
              <a:rPr lang="en-US" sz="2200" b="1" dirty="0" smtClean="0">
                <a:solidFill>
                  <a:schemeClr val="tx1">
                    <a:lumMod val="75000"/>
                    <a:lumOff val="25000"/>
                  </a:schemeClr>
                </a:solidFill>
                <a:latin typeface="Arial Black" pitchFamily="34" charset="0"/>
              </a:rPr>
              <a:t>Cluster &amp;      </a:t>
            </a:r>
          </a:p>
          <a:p>
            <a:pPr>
              <a:buNone/>
            </a:pPr>
            <a:r>
              <a:rPr lang="en-US" sz="2200" b="1" dirty="0" smtClean="0">
                <a:solidFill>
                  <a:schemeClr val="tx1">
                    <a:lumMod val="75000"/>
                    <a:lumOff val="25000"/>
                  </a:schemeClr>
                </a:solidFill>
                <a:latin typeface="Arial Black" pitchFamily="34" charset="0"/>
              </a:rPr>
              <a:t> </a:t>
            </a:r>
            <a:r>
              <a:rPr lang="en-US" sz="2200" b="1" dirty="0" smtClean="0">
                <a:solidFill>
                  <a:schemeClr val="tx1">
                    <a:lumMod val="75000"/>
                    <a:lumOff val="25000"/>
                  </a:schemeClr>
                </a:solidFill>
                <a:latin typeface="Arial Black" pitchFamily="34" charset="0"/>
              </a:rPr>
              <a:t>                               </a:t>
            </a:r>
            <a:r>
              <a:rPr lang="en-US" sz="2200" b="1" dirty="0" err="1" smtClean="0">
                <a:solidFill>
                  <a:schemeClr val="tx1">
                    <a:lumMod val="75000"/>
                    <a:lumOff val="25000"/>
                  </a:schemeClr>
                </a:solidFill>
                <a:latin typeface="Arial Black" pitchFamily="34" charset="0"/>
              </a:rPr>
              <a:t>HiveQL</a:t>
            </a:r>
            <a:r>
              <a:rPr lang="en-US" sz="2200" b="1" dirty="0" smtClean="0">
                <a:solidFill>
                  <a:schemeClr val="tx1">
                    <a:lumMod val="75000"/>
                    <a:lumOff val="25000"/>
                  </a:schemeClr>
                </a:solidFill>
                <a:latin typeface="Arial Black" pitchFamily="34" charset="0"/>
              </a:rPr>
              <a:t> on </a:t>
            </a:r>
            <a:r>
              <a:rPr lang="en-US" sz="2200" b="1" dirty="0" err="1" smtClean="0">
                <a:solidFill>
                  <a:schemeClr val="tx1">
                    <a:lumMod val="75000"/>
                    <a:lumOff val="25000"/>
                  </a:schemeClr>
                </a:solidFill>
                <a:latin typeface="Arial Black" pitchFamily="34" charset="0"/>
              </a:rPr>
              <a:t>Hadoop</a:t>
            </a:r>
            <a:r>
              <a:rPr lang="en-US" sz="2200" b="1" dirty="0" smtClean="0">
                <a:solidFill>
                  <a:schemeClr val="tx1">
                    <a:lumMod val="75000"/>
                    <a:lumOff val="25000"/>
                  </a:schemeClr>
                </a:solidFill>
                <a:latin typeface="Arial Black" pitchFamily="34" charset="0"/>
              </a:rPr>
              <a:t> Cluster</a:t>
            </a:r>
          </a:p>
          <a:p>
            <a:pPr>
              <a:buNone/>
            </a:pPr>
            <a:endParaRPr lang="en-US" b="1" dirty="0" smtClean="0"/>
          </a:p>
          <a:p>
            <a:pPr>
              <a:buNone/>
            </a:pPr>
            <a:r>
              <a:rPr lang="en-US" dirty="0" smtClean="0">
                <a:solidFill>
                  <a:schemeClr val="tx1">
                    <a:lumMod val="75000"/>
                    <a:lumOff val="25000"/>
                  </a:schemeClr>
                </a:solidFill>
                <a:latin typeface="Arial Black" pitchFamily="34" charset="0"/>
              </a:rPr>
              <a:t>Dataset: </a:t>
            </a:r>
            <a:r>
              <a:rPr lang="en-US" dirty="0" err="1" smtClean="0">
                <a:solidFill>
                  <a:schemeClr val="tx1">
                    <a:lumMod val="75000"/>
                    <a:lumOff val="25000"/>
                  </a:schemeClr>
                </a:solidFill>
                <a:latin typeface="Arial" pitchFamily="34" charset="0"/>
                <a:cs typeface="Arial" pitchFamily="34" charset="0"/>
              </a:rPr>
              <a:t>WA_Fn</a:t>
            </a:r>
            <a:r>
              <a:rPr lang="en-US" dirty="0" smtClean="0">
                <a:solidFill>
                  <a:schemeClr val="tx1">
                    <a:lumMod val="75000"/>
                    <a:lumOff val="25000"/>
                  </a:schemeClr>
                </a:solidFill>
                <a:latin typeface="Arial" pitchFamily="34" charset="0"/>
                <a:cs typeface="Arial" pitchFamily="34" charset="0"/>
              </a:rPr>
              <a:t>-</a:t>
            </a:r>
            <a:r>
              <a:rPr lang="en-US" dirty="0" err="1" smtClean="0">
                <a:solidFill>
                  <a:schemeClr val="tx1">
                    <a:lumMod val="75000"/>
                    <a:lumOff val="25000"/>
                  </a:schemeClr>
                </a:solidFill>
                <a:latin typeface="Arial" pitchFamily="34" charset="0"/>
                <a:cs typeface="Arial" pitchFamily="34" charset="0"/>
              </a:rPr>
              <a:t>UseC</a:t>
            </a:r>
            <a:r>
              <a:rPr lang="en-US" dirty="0" smtClean="0">
                <a:solidFill>
                  <a:schemeClr val="tx1">
                    <a:lumMod val="75000"/>
                    <a:lumOff val="25000"/>
                  </a:schemeClr>
                </a:solidFill>
                <a:latin typeface="Arial" pitchFamily="34" charset="0"/>
                <a:cs typeface="Arial" pitchFamily="34" charset="0"/>
              </a:rPr>
              <a:t>_-</a:t>
            </a:r>
            <a:r>
              <a:rPr lang="en-US" dirty="0" smtClean="0">
                <a:solidFill>
                  <a:schemeClr val="tx1">
                    <a:lumMod val="75000"/>
                    <a:lumOff val="25000"/>
                  </a:schemeClr>
                </a:solidFill>
                <a:latin typeface="Arial" pitchFamily="34" charset="0"/>
                <a:cs typeface="Arial" pitchFamily="34" charset="0"/>
              </a:rPr>
              <a:t>Telco-Customer-</a:t>
            </a:r>
            <a:r>
              <a:rPr lang="en-US" dirty="0" err="1" smtClean="0">
                <a:solidFill>
                  <a:schemeClr val="tx1">
                    <a:lumMod val="75000"/>
                    <a:lumOff val="25000"/>
                  </a:schemeClr>
                </a:solidFill>
                <a:latin typeface="Arial" pitchFamily="34" charset="0"/>
                <a:cs typeface="Arial" pitchFamily="34" charset="0"/>
              </a:rPr>
              <a:t>Churn.csv</a:t>
            </a:r>
            <a:endParaRPr lang="en-US" dirty="0" smtClean="0">
              <a:solidFill>
                <a:schemeClr val="tx1">
                  <a:lumMod val="75000"/>
                  <a:lumOff val="25000"/>
                </a:schemeClr>
              </a:solidFill>
              <a:latin typeface="Arial" pitchFamily="34" charset="0"/>
              <a:cs typeface="Arial" pitchFamily="34" charset="0"/>
            </a:endParaRPr>
          </a:p>
          <a:p>
            <a:pPr>
              <a:buNone/>
            </a:pPr>
            <a:endParaRPr lang="en-US" dirty="0" smtClean="0"/>
          </a:p>
          <a:p>
            <a:pPr>
              <a:buNone/>
            </a:pPr>
            <a:r>
              <a:rPr lang="en-US" dirty="0" smtClean="0"/>
              <a:t>    </a:t>
            </a:r>
            <a:r>
              <a:rPr lang="en-US" dirty="0" smtClean="0">
                <a:solidFill>
                  <a:schemeClr val="tx1">
                    <a:lumMod val="85000"/>
                    <a:lumOff val="15000"/>
                  </a:schemeClr>
                </a:solidFill>
                <a:latin typeface="Arial" pitchFamily="34" charset="0"/>
                <a:cs typeface="Arial" pitchFamily="34" charset="0"/>
              </a:rPr>
              <a:t> A telecommunications </a:t>
            </a:r>
            <a:r>
              <a:rPr lang="en-US" dirty="0" smtClean="0">
                <a:solidFill>
                  <a:schemeClr val="tx1">
                    <a:lumMod val="85000"/>
                    <a:lumOff val="15000"/>
                  </a:schemeClr>
                </a:solidFill>
                <a:latin typeface="Arial" pitchFamily="34" charset="0"/>
                <a:cs typeface="Arial" pitchFamily="34" charset="0"/>
              </a:rPr>
              <a:t>company is concerned about the number of customers leaving their landline business for cable competitors. It also helps to retain the customer by providing good services and launching new schemes, discounts at required times. </a:t>
            </a:r>
            <a:endParaRPr lang="en-US"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Dataset Description</a:t>
            </a:r>
            <a:endParaRPr lang="en-US" dirty="0">
              <a:latin typeface="Arial Black" pitchFamily="34" charset="0"/>
            </a:endParaRPr>
          </a:p>
        </p:txBody>
      </p:sp>
      <p:sp>
        <p:nvSpPr>
          <p:cNvPr id="3" name="Content Placeholder 2"/>
          <p:cNvSpPr>
            <a:spLocks noGrp="1"/>
          </p:cNvSpPr>
          <p:nvPr>
            <p:ph sz="quarter" idx="1"/>
          </p:nvPr>
        </p:nvSpPr>
        <p:spPr/>
        <p:txBody>
          <a:bodyPr>
            <a:normAutofit lnSpcReduction="10000"/>
          </a:bodyPr>
          <a:lstStyle/>
          <a:p>
            <a:pPr>
              <a:buNone/>
            </a:pPr>
            <a:r>
              <a:rPr lang="en-US" dirty="0" err="1" smtClean="0">
                <a:solidFill>
                  <a:schemeClr val="tx1">
                    <a:lumMod val="75000"/>
                    <a:lumOff val="25000"/>
                  </a:schemeClr>
                </a:solidFill>
                <a:latin typeface="Arial" pitchFamily="34" charset="0"/>
                <a:cs typeface="Arial" pitchFamily="34" charset="0"/>
              </a:rPr>
              <a:t>customerID</a:t>
            </a:r>
            <a:r>
              <a:rPr lang="en-US" dirty="0" smtClean="0">
                <a:solidFill>
                  <a:schemeClr val="tx1">
                    <a:lumMod val="75000"/>
                    <a:lumOff val="25000"/>
                  </a:schemeClr>
                </a:solidFill>
                <a:latin typeface="Arial" pitchFamily="34" charset="0"/>
                <a:cs typeface="Arial" pitchFamily="34" charset="0"/>
              </a:rPr>
              <a:t>			</a:t>
            </a:r>
            <a:r>
              <a:rPr lang="en-US" dirty="0" err="1" smtClean="0">
                <a:solidFill>
                  <a:schemeClr val="tx1">
                    <a:lumMod val="75000"/>
                    <a:lumOff val="25000"/>
                  </a:schemeClr>
                </a:solidFill>
                <a:latin typeface="Arial" pitchFamily="34" charset="0"/>
                <a:cs typeface="Arial" pitchFamily="34" charset="0"/>
              </a:rPr>
              <a:t>DeviceProtection</a:t>
            </a:r>
            <a:endParaRPr lang="en-US" dirty="0" smtClean="0">
              <a:solidFill>
                <a:schemeClr val="tx1">
                  <a:lumMod val="75000"/>
                  <a:lumOff val="25000"/>
                </a:schemeClr>
              </a:solidFill>
              <a:latin typeface="Arial" pitchFamily="34" charset="0"/>
              <a:cs typeface="Arial" pitchFamily="34" charset="0"/>
            </a:endParaRPr>
          </a:p>
          <a:p>
            <a:pPr>
              <a:buNone/>
            </a:pPr>
            <a:r>
              <a:rPr lang="en-US" dirty="0" smtClean="0">
                <a:solidFill>
                  <a:schemeClr val="tx1">
                    <a:lumMod val="75000"/>
                    <a:lumOff val="25000"/>
                  </a:schemeClr>
                </a:solidFill>
                <a:latin typeface="Arial" pitchFamily="34" charset="0"/>
                <a:cs typeface="Arial" pitchFamily="34" charset="0"/>
              </a:rPr>
              <a:t>gender			</a:t>
            </a:r>
            <a:r>
              <a:rPr lang="en-US" dirty="0" err="1" smtClean="0">
                <a:solidFill>
                  <a:schemeClr val="tx1">
                    <a:lumMod val="75000"/>
                    <a:lumOff val="25000"/>
                  </a:schemeClr>
                </a:solidFill>
                <a:latin typeface="Arial" pitchFamily="34" charset="0"/>
                <a:cs typeface="Arial" pitchFamily="34" charset="0"/>
              </a:rPr>
              <a:t>TechSupport</a:t>
            </a:r>
            <a:endParaRPr lang="en-US" dirty="0" smtClean="0">
              <a:solidFill>
                <a:schemeClr val="tx1">
                  <a:lumMod val="75000"/>
                  <a:lumOff val="25000"/>
                </a:schemeClr>
              </a:solidFill>
              <a:latin typeface="Arial" pitchFamily="34" charset="0"/>
              <a:cs typeface="Arial" pitchFamily="34" charset="0"/>
            </a:endParaRPr>
          </a:p>
          <a:p>
            <a:pPr>
              <a:buNone/>
            </a:pPr>
            <a:r>
              <a:rPr lang="en-US" dirty="0" err="1" smtClean="0">
                <a:solidFill>
                  <a:schemeClr val="tx1">
                    <a:lumMod val="75000"/>
                    <a:lumOff val="25000"/>
                  </a:schemeClr>
                </a:solidFill>
                <a:latin typeface="Arial" pitchFamily="34" charset="0"/>
                <a:cs typeface="Arial" pitchFamily="34" charset="0"/>
              </a:rPr>
              <a:t>SeniorCitizen</a:t>
            </a:r>
            <a:r>
              <a:rPr lang="en-US" dirty="0" smtClean="0">
                <a:solidFill>
                  <a:schemeClr val="tx1">
                    <a:lumMod val="75000"/>
                    <a:lumOff val="25000"/>
                  </a:schemeClr>
                </a:solidFill>
                <a:latin typeface="Arial" pitchFamily="34" charset="0"/>
                <a:cs typeface="Arial" pitchFamily="34" charset="0"/>
              </a:rPr>
              <a:t>		</a:t>
            </a:r>
            <a:r>
              <a:rPr lang="en-US" dirty="0" smtClean="0">
                <a:solidFill>
                  <a:schemeClr val="tx1">
                    <a:lumMod val="75000"/>
                    <a:lumOff val="25000"/>
                  </a:schemeClr>
                </a:solidFill>
                <a:latin typeface="Arial" pitchFamily="34" charset="0"/>
                <a:cs typeface="Arial" pitchFamily="34" charset="0"/>
              </a:rPr>
              <a:t>	</a:t>
            </a:r>
            <a:r>
              <a:rPr lang="en-US" dirty="0" err="1" smtClean="0">
                <a:solidFill>
                  <a:schemeClr val="tx1">
                    <a:lumMod val="75000"/>
                    <a:lumOff val="25000"/>
                  </a:schemeClr>
                </a:solidFill>
                <a:latin typeface="Arial" pitchFamily="34" charset="0"/>
                <a:cs typeface="Arial" pitchFamily="34" charset="0"/>
              </a:rPr>
              <a:t>StreamingTV</a:t>
            </a:r>
            <a:endParaRPr lang="en-US" dirty="0" smtClean="0">
              <a:solidFill>
                <a:schemeClr val="tx1">
                  <a:lumMod val="75000"/>
                  <a:lumOff val="25000"/>
                </a:schemeClr>
              </a:solidFill>
              <a:latin typeface="Arial" pitchFamily="34" charset="0"/>
              <a:cs typeface="Arial" pitchFamily="34" charset="0"/>
            </a:endParaRPr>
          </a:p>
          <a:p>
            <a:pPr>
              <a:buNone/>
            </a:pPr>
            <a:r>
              <a:rPr lang="en-US" dirty="0" smtClean="0">
                <a:solidFill>
                  <a:schemeClr val="tx1">
                    <a:lumMod val="75000"/>
                    <a:lumOff val="25000"/>
                  </a:schemeClr>
                </a:solidFill>
                <a:latin typeface="Arial" pitchFamily="34" charset="0"/>
                <a:cs typeface="Arial" pitchFamily="34" charset="0"/>
              </a:rPr>
              <a:t>Partner			</a:t>
            </a:r>
            <a:r>
              <a:rPr lang="en-US" dirty="0" err="1" smtClean="0">
                <a:solidFill>
                  <a:schemeClr val="tx1">
                    <a:lumMod val="75000"/>
                    <a:lumOff val="25000"/>
                  </a:schemeClr>
                </a:solidFill>
                <a:latin typeface="Arial" pitchFamily="34" charset="0"/>
                <a:cs typeface="Arial" pitchFamily="34" charset="0"/>
              </a:rPr>
              <a:t>StreamingMovies</a:t>
            </a:r>
            <a:endParaRPr lang="en-US" dirty="0" smtClean="0">
              <a:solidFill>
                <a:schemeClr val="tx1">
                  <a:lumMod val="75000"/>
                  <a:lumOff val="25000"/>
                </a:schemeClr>
              </a:solidFill>
              <a:latin typeface="Arial" pitchFamily="34" charset="0"/>
              <a:cs typeface="Arial" pitchFamily="34" charset="0"/>
            </a:endParaRPr>
          </a:p>
          <a:p>
            <a:pPr>
              <a:buNone/>
            </a:pPr>
            <a:r>
              <a:rPr lang="en-US" dirty="0" smtClean="0">
                <a:solidFill>
                  <a:schemeClr val="tx1">
                    <a:lumMod val="75000"/>
                    <a:lumOff val="25000"/>
                  </a:schemeClr>
                </a:solidFill>
                <a:latin typeface="Arial" pitchFamily="34" charset="0"/>
                <a:cs typeface="Arial" pitchFamily="34" charset="0"/>
              </a:rPr>
              <a:t>Dependents			Contract</a:t>
            </a:r>
          </a:p>
          <a:p>
            <a:pPr>
              <a:buNone/>
            </a:pPr>
            <a:r>
              <a:rPr lang="en-US" dirty="0" smtClean="0">
                <a:solidFill>
                  <a:schemeClr val="tx1">
                    <a:lumMod val="75000"/>
                    <a:lumOff val="25000"/>
                  </a:schemeClr>
                </a:solidFill>
                <a:latin typeface="Arial" pitchFamily="34" charset="0"/>
                <a:cs typeface="Arial" pitchFamily="34" charset="0"/>
              </a:rPr>
              <a:t>tenure			</a:t>
            </a:r>
            <a:r>
              <a:rPr lang="en-US" dirty="0" smtClean="0">
                <a:solidFill>
                  <a:schemeClr val="tx1">
                    <a:lumMod val="75000"/>
                    <a:lumOff val="25000"/>
                  </a:schemeClr>
                </a:solidFill>
                <a:latin typeface="Arial" pitchFamily="34" charset="0"/>
                <a:cs typeface="Arial" pitchFamily="34" charset="0"/>
              </a:rPr>
              <a:t>	</a:t>
            </a:r>
            <a:r>
              <a:rPr lang="en-US" dirty="0" err="1" smtClean="0">
                <a:solidFill>
                  <a:schemeClr val="tx1">
                    <a:lumMod val="75000"/>
                    <a:lumOff val="25000"/>
                  </a:schemeClr>
                </a:solidFill>
                <a:latin typeface="Arial" pitchFamily="34" charset="0"/>
                <a:cs typeface="Arial" pitchFamily="34" charset="0"/>
              </a:rPr>
              <a:t>PaperlessBilling</a:t>
            </a:r>
            <a:endParaRPr lang="en-US" dirty="0" smtClean="0">
              <a:solidFill>
                <a:schemeClr val="tx1">
                  <a:lumMod val="75000"/>
                  <a:lumOff val="25000"/>
                </a:schemeClr>
              </a:solidFill>
              <a:latin typeface="Arial" pitchFamily="34" charset="0"/>
              <a:cs typeface="Arial" pitchFamily="34" charset="0"/>
            </a:endParaRPr>
          </a:p>
          <a:p>
            <a:pPr>
              <a:buNone/>
            </a:pPr>
            <a:r>
              <a:rPr lang="en-US" dirty="0" err="1" smtClean="0">
                <a:solidFill>
                  <a:schemeClr val="tx1">
                    <a:lumMod val="75000"/>
                    <a:lumOff val="25000"/>
                  </a:schemeClr>
                </a:solidFill>
                <a:latin typeface="Arial" pitchFamily="34" charset="0"/>
                <a:cs typeface="Arial" pitchFamily="34" charset="0"/>
              </a:rPr>
              <a:t>PhoneService</a:t>
            </a:r>
            <a:r>
              <a:rPr lang="en-US" dirty="0" smtClean="0">
                <a:solidFill>
                  <a:schemeClr val="tx1">
                    <a:lumMod val="75000"/>
                    <a:lumOff val="25000"/>
                  </a:schemeClr>
                </a:solidFill>
                <a:latin typeface="Arial" pitchFamily="34" charset="0"/>
                <a:cs typeface="Arial" pitchFamily="34" charset="0"/>
              </a:rPr>
              <a:t>		</a:t>
            </a:r>
            <a:r>
              <a:rPr lang="en-US" dirty="0" err="1" smtClean="0">
                <a:solidFill>
                  <a:schemeClr val="tx1">
                    <a:lumMod val="75000"/>
                    <a:lumOff val="25000"/>
                  </a:schemeClr>
                </a:solidFill>
                <a:latin typeface="Arial" pitchFamily="34" charset="0"/>
                <a:cs typeface="Arial" pitchFamily="34" charset="0"/>
              </a:rPr>
              <a:t>PaymentMethod</a:t>
            </a:r>
            <a:endParaRPr lang="en-US" dirty="0" smtClean="0">
              <a:solidFill>
                <a:schemeClr val="tx1">
                  <a:lumMod val="75000"/>
                  <a:lumOff val="25000"/>
                </a:schemeClr>
              </a:solidFill>
              <a:latin typeface="Arial" pitchFamily="34" charset="0"/>
              <a:cs typeface="Arial" pitchFamily="34" charset="0"/>
            </a:endParaRPr>
          </a:p>
          <a:p>
            <a:pPr>
              <a:buNone/>
            </a:pPr>
            <a:r>
              <a:rPr lang="en-US" dirty="0" err="1" smtClean="0">
                <a:solidFill>
                  <a:schemeClr val="tx1">
                    <a:lumMod val="75000"/>
                    <a:lumOff val="25000"/>
                  </a:schemeClr>
                </a:solidFill>
                <a:latin typeface="Arial" pitchFamily="34" charset="0"/>
                <a:cs typeface="Arial" pitchFamily="34" charset="0"/>
              </a:rPr>
              <a:t>MultipleLines</a:t>
            </a:r>
            <a:r>
              <a:rPr lang="en-US" dirty="0" smtClean="0">
                <a:solidFill>
                  <a:schemeClr val="tx1">
                    <a:lumMod val="75000"/>
                    <a:lumOff val="25000"/>
                  </a:schemeClr>
                </a:solidFill>
                <a:latin typeface="Arial" pitchFamily="34" charset="0"/>
                <a:cs typeface="Arial" pitchFamily="34" charset="0"/>
              </a:rPr>
              <a:t>		</a:t>
            </a:r>
            <a:r>
              <a:rPr lang="en-US" dirty="0" smtClean="0">
                <a:solidFill>
                  <a:schemeClr val="tx1">
                    <a:lumMod val="75000"/>
                    <a:lumOff val="25000"/>
                  </a:schemeClr>
                </a:solidFill>
                <a:latin typeface="Arial" pitchFamily="34" charset="0"/>
                <a:cs typeface="Arial" pitchFamily="34" charset="0"/>
              </a:rPr>
              <a:t>	</a:t>
            </a:r>
            <a:r>
              <a:rPr lang="en-US" dirty="0" err="1" smtClean="0">
                <a:solidFill>
                  <a:schemeClr val="tx1">
                    <a:lumMod val="75000"/>
                    <a:lumOff val="25000"/>
                  </a:schemeClr>
                </a:solidFill>
                <a:latin typeface="Arial" pitchFamily="34" charset="0"/>
                <a:cs typeface="Arial" pitchFamily="34" charset="0"/>
              </a:rPr>
              <a:t>MonthlyCharges</a:t>
            </a:r>
            <a:endParaRPr lang="en-US" dirty="0" smtClean="0">
              <a:solidFill>
                <a:schemeClr val="tx1">
                  <a:lumMod val="75000"/>
                  <a:lumOff val="25000"/>
                </a:schemeClr>
              </a:solidFill>
              <a:latin typeface="Arial" pitchFamily="34" charset="0"/>
              <a:cs typeface="Arial" pitchFamily="34" charset="0"/>
            </a:endParaRPr>
          </a:p>
          <a:p>
            <a:pPr>
              <a:buNone/>
            </a:pPr>
            <a:r>
              <a:rPr lang="en-US" dirty="0" err="1" smtClean="0">
                <a:solidFill>
                  <a:schemeClr val="tx1">
                    <a:lumMod val="75000"/>
                    <a:lumOff val="25000"/>
                  </a:schemeClr>
                </a:solidFill>
                <a:latin typeface="Arial" pitchFamily="34" charset="0"/>
                <a:cs typeface="Arial" pitchFamily="34" charset="0"/>
              </a:rPr>
              <a:t>InternetService</a:t>
            </a:r>
            <a:r>
              <a:rPr lang="en-US" dirty="0" smtClean="0">
                <a:solidFill>
                  <a:schemeClr val="tx1">
                    <a:lumMod val="75000"/>
                    <a:lumOff val="25000"/>
                  </a:schemeClr>
                </a:solidFill>
                <a:latin typeface="Arial" pitchFamily="34" charset="0"/>
                <a:cs typeface="Arial" pitchFamily="34" charset="0"/>
              </a:rPr>
              <a:t>		</a:t>
            </a:r>
            <a:r>
              <a:rPr lang="en-US" dirty="0" err="1" smtClean="0">
                <a:solidFill>
                  <a:schemeClr val="tx1">
                    <a:lumMod val="75000"/>
                    <a:lumOff val="25000"/>
                  </a:schemeClr>
                </a:solidFill>
                <a:latin typeface="Arial" pitchFamily="34" charset="0"/>
                <a:cs typeface="Arial" pitchFamily="34" charset="0"/>
              </a:rPr>
              <a:t>TotalCharges</a:t>
            </a:r>
            <a:endParaRPr lang="en-US" dirty="0" smtClean="0">
              <a:solidFill>
                <a:schemeClr val="tx1">
                  <a:lumMod val="75000"/>
                  <a:lumOff val="25000"/>
                </a:schemeClr>
              </a:solidFill>
              <a:latin typeface="Arial" pitchFamily="34" charset="0"/>
              <a:cs typeface="Arial" pitchFamily="34" charset="0"/>
            </a:endParaRPr>
          </a:p>
          <a:p>
            <a:pPr>
              <a:buNone/>
            </a:pPr>
            <a:r>
              <a:rPr lang="en-US" dirty="0" err="1" smtClean="0">
                <a:solidFill>
                  <a:schemeClr val="tx1">
                    <a:lumMod val="75000"/>
                    <a:lumOff val="25000"/>
                  </a:schemeClr>
                </a:solidFill>
                <a:latin typeface="Arial" pitchFamily="34" charset="0"/>
                <a:cs typeface="Arial" pitchFamily="34" charset="0"/>
              </a:rPr>
              <a:t>OnlineSecurity</a:t>
            </a:r>
            <a:r>
              <a:rPr lang="en-US" dirty="0" smtClean="0">
                <a:solidFill>
                  <a:schemeClr val="tx1">
                    <a:lumMod val="75000"/>
                    <a:lumOff val="25000"/>
                  </a:schemeClr>
                </a:solidFill>
                <a:latin typeface="Arial" pitchFamily="34" charset="0"/>
                <a:cs typeface="Arial" pitchFamily="34" charset="0"/>
              </a:rPr>
              <a:t>		Churn</a:t>
            </a:r>
          </a:p>
          <a:p>
            <a:pPr>
              <a:buNone/>
            </a:pPr>
            <a:r>
              <a:rPr lang="en-US" dirty="0" err="1" smtClean="0">
                <a:solidFill>
                  <a:schemeClr val="tx1">
                    <a:lumMod val="75000"/>
                    <a:lumOff val="25000"/>
                  </a:schemeClr>
                </a:solidFill>
                <a:latin typeface="Arial" pitchFamily="34" charset="0"/>
                <a:cs typeface="Arial" pitchFamily="34" charset="0"/>
              </a:rPr>
              <a:t>OnlineBackup</a:t>
            </a:r>
            <a:endParaRPr lang="en-US" dirty="0">
              <a:solidFill>
                <a:schemeClr val="tx1">
                  <a:lumMod val="75000"/>
                  <a:lumOff val="25000"/>
                </a:schemeClr>
              </a:solidFill>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Technical Architecture</a:t>
            </a:r>
            <a:endParaRPr lang="en-US" dirty="0">
              <a:latin typeface="Arial Black" pitchFamily="34"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v"/>
            </a:pPr>
            <a:r>
              <a:rPr lang="en-US" dirty="0" smtClean="0">
                <a:solidFill>
                  <a:schemeClr val="tx1">
                    <a:lumMod val="75000"/>
                    <a:lumOff val="25000"/>
                  </a:schemeClr>
                </a:solidFill>
                <a:latin typeface="Arial" pitchFamily="34" charset="0"/>
                <a:cs typeface="Arial" pitchFamily="34" charset="0"/>
              </a:rPr>
              <a:t>I am trying to use PIG Latin to handle the “data exploration ideas” mentioned in the case-study. I will store the results to HDFS for evaluation.</a:t>
            </a:r>
          </a:p>
          <a:p>
            <a:pPr>
              <a:buFont typeface="Wingdings" pitchFamily="2" charset="2"/>
              <a:buChar char="v"/>
            </a:pPr>
            <a:endParaRPr lang="en-US" dirty="0" smtClean="0">
              <a:solidFill>
                <a:schemeClr val="tx1">
                  <a:lumMod val="75000"/>
                  <a:lumOff val="25000"/>
                </a:schemeClr>
              </a:solidFill>
              <a:latin typeface="Arial" pitchFamily="34" charset="0"/>
              <a:cs typeface="Arial" pitchFamily="34" charset="0"/>
            </a:endParaRPr>
          </a:p>
          <a:p>
            <a:pPr>
              <a:buFont typeface="Wingdings" pitchFamily="2" charset="2"/>
              <a:buChar char="v"/>
            </a:pPr>
            <a:r>
              <a:rPr lang="en-US" dirty="0" smtClean="0">
                <a:solidFill>
                  <a:schemeClr val="tx1">
                    <a:lumMod val="75000"/>
                    <a:lumOff val="25000"/>
                  </a:schemeClr>
                </a:solidFill>
                <a:latin typeface="Arial" pitchFamily="34" charset="0"/>
                <a:cs typeface="Arial" pitchFamily="34" charset="0"/>
              </a:rPr>
              <a:t>In order to validate the results returned from PIG Latin, I will use </a:t>
            </a:r>
            <a:r>
              <a:rPr lang="en-US" dirty="0" err="1" smtClean="0">
                <a:solidFill>
                  <a:schemeClr val="tx1">
                    <a:lumMod val="75000"/>
                    <a:lumOff val="25000"/>
                  </a:schemeClr>
                </a:solidFill>
                <a:latin typeface="Arial" pitchFamily="34" charset="0"/>
                <a:cs typeface="Arial" pitchFamily="34" charset="0"/>
              </a:rPr>
              <a:t>HiveQL</a:t>
            </a:r>
            <a:r>
              <a:rPr lang="en-US" dirty="0" smtClean="0">
                <a:solidFill>
                  <a:schemeClr val="tx1">
                    <a:lumMod val="75000"/>
                    <a:lumOff val="25000"/>
                  </a:schemeClr>
                </a:solidFill>
                <a:latin typeface="Arial" pitchFamily="34" charset="0"/>
                <a:cs typeface="Arial" pitchFamily="34" charset="0"/>
              </a:rPr>
              <a:t>.</a:t>
            </a:r>
            <a:endParaRPr lang="en-US" dirty="0">
              <a:solidFill>
                <a:schemeClr val="tx1">
                  <a:lumMod val="75000"/>
                  <a:lumOff val="25000"/>
                </a:schemeClr>
              </a:solidFill>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ial Black" pitchFamily="34" charset="0"/>
              </a:rPr>
              <a:t>Business Questions Answered</a:t>
            </a:r>
            <a:endParaRPr lang="en-US" sz="2800" dirty="0">
              <a:latin typeface="Arial Black" pitchFamily="34"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v"/>
            </a:pPr>
            <a:r>
              <a:rPr lang="en-US" sz="2000" dirty="0" smtClean="0">
                <a:solidFill>
                  <a:schemeClr val="tx1">
                    <a:lumMod val="75000"/>
                    <a:lumOff val="25000"/>
                  </a:schemeClr>
                </a:solidFill>
                <a:latin typeface="Arial" pitchFamily="34" charset="0"/>
                <a:cs typeface="Arial" pitchFamily="34" charset="0"/>
              </a:rPr>
              <a:t>Display average bill (Total charges) paid by male and female</a:t>
            </a:r>
            <a:r>
              <a:rPr lang="en-US" sz="2000" dirty="0" smtClean="0">
                <a:solidFill>
                  <a:schemeClr val="tx1">
                    <a:lumMod val="75000"/>
                    <a:lumOff val="25000"/>
                  </a:schemeClr>
                </a:solidFill>
                <a:latin typeface="Arial" pitchFamily="34" charset="0"/>
                <a:cs typeface="Arial" pitchFamily="34" charset="0"/>
              </a:rPr>
              <a:t>.</a:t>
            </a:r>
          </a:p>
          <a:p>
            <a:pPr>
              <a:buNone/>
            </a:pPr>
            <a:endParaRPr lang="en-US" sz="2000" dirty="0" smtClean="0">
              <a:solidFill>
                <a:schemeClr val="tx1">
                  <a:lumMod val="75000"/>
                  <a:lumOff val="25000"/>
                </a:schemeClr>
              </a:solidFill>
              <a:latin typeface="Arial" pitchFamily="34" charset="0"/>
              <a:cs typeface="Arial" pitchFamily="34" charset="0"/>
            </a:endParaRPr>
          </a:p>
          <a:p>
            <a:pPr>
              <a:buNone/>
            </a:pPr>
            <a:r>
              <a:rPr lang="en-US" sz="1600" b="1" u="sng" dirty="0" smtClean="0">
                <a:solidFill>
                  <a:schemeClr val="tx1">
                    <a:lumMod val="75000"/>
                    <a:lumOff val="25000"/>
                  </a:schemeClr>
                </a:solidFill>
                <a:latin typeface="Arial" pitchFamily="34" charset="0"/>
                <a:cs typeface="Arial" pitchFamily="34" charset="0"/>
              </a:rPr>
              <a:t>STEP-1</a:t>
            </a:r>
            <a:r>
              <a:rPr lang="en-US" sz="1600" b="1" dirty="0" smtClean="0">
                <a:solidFill>
                  <a:schemeClr val="tx1">
                    <a:lumMod val="75000"/>
                    <a:lumOff val="25000"/>
                  </a:schemeClr>
                </a:solidFill>
                <a:latin typeface="Arial" pitchFamily="34" charset="0"/>
                <a:cs typeface="Arial" pitchFamily="34" charset="0"/>
              </a:rPr>
              <a:t>:    </a:t>
            </a:r>
            <a:r>
              <a:rPr lang="en-US" sz="1700" dirty="0" smtClean="0">
                <a:solidFill>
                  <a:schemeClr val="tx1">
                    <a:lumMod val="75000"/>
                    <a:lumOff val="25000"/>
                  </a:schemeClr>
                </a:solidFill>
                <a:latin typeface="Arial" pitchFamily="34" charset="0"/>
                <a:cs typeface="Arial" pitchFamily="34" charset="0"/>
              </a:rPr>
              <a:t>load the .</a:t>
            </a:r>
            <a:r>
              <a:rPr lang="en-US" sz="1700" dirty="0" err="1" smtClean="0">
                <a:solidFill>
                  <a:schemeClr val="tx1">
                    <a:lumMod val="75000"/>
                    <a:lumOff val="25000"/>
                  </a:schemeClr>
                </a:solidFill>
                <a:latin typeface="Arial" pitchFamily="34" charset="0"/>
                <a:cs typeface="Arial" pitchFamily="34" charset="0"/>
              </a:rPr>
              <a:t>csv</a:t>
            </a:r>
            <a:r>
              <a:rPr lang="en-US" sz="1700" dirty="0" smtClean="0">
                <a:solidFill>
                  <a:schemeClr val="tx1">
                    <a:lumMod val="75000"/>
                    <a:lumOff val="25000"/>
                  </a:schemeClr>
                </a:solidFill>
                <a:latin typeface="Arial" pitchFamily="34" charset="0"/>
                <a:cs typeface="Arial" pitchFamily="34" charset="0"/>
              </a:rPr>
              <a:t> file</a:t>
            </a:r>
          </a:p>
          <a:p>
            <a:pPr>
              <a:buNone/>
            </a:pPr>
            <a:r>
              <a:rPr lang="en-US" sz="1700" dirty="0" smtClean="0">
                <a:solidFill>
                  <a:schemeClr val="tx1">
                    <a:lumMod val="75000"/>
                    <a:lumOff val="25000"/>
                  </a:schemeClr>
                </a:solidFill>
                <a:latin typeface="Arial" pitchFamily="34" charset="0"/>
                <a:cs typeface="Arial" pitchFamily="34" charset="0"/>
              </a:rPr>
              <a:t>	</a:t>
            </a:r>
            <a:r>
              <a:rPr lang="en-US" sz="1700" dirty="0" err="1" smtClean="0">
                <a:solidFill>
                  <a:schemeClr val="tx1">
                    <a:lumMod val="75000"/>
                    <a:lumOff val="25000"/>
                  </a:schemeClr>
                </a:solidFill>
                <a:latin typeface="Arial" pitchFamily="34" charset="0"/>
                <a:cs typeface="Arial" pitchFamily="34" charset="0"/>
              </a:rPr>
              <a:t>telco_churn_data</a:t>
            </a:r>
            <a:r>
              <a:rPr lang="en-US" sz="1700" dirty="0" smtClean="0">
                <a:solidFill>
                  <a:schemeClr val="tx1">
                    <a:lumMod val="75000"/>
                    <a:lumOff val="25000"/>
                  </a:schemeClr>
                </a:solidFill>
                <a:latin typeface="Arial" pitchFamily="34" charset="0"/>
                <a:cs typeface="Arial" pitchFamily="34" charset="0"/>
              </a:rPr>
              <a:t> = LOAD '</a:t>
            </a:r>
            <a:r>
              <a:rPr lang="en-US" sz="1700" dirty="0" err="1" smtClean="0">
                <a:solidFill>
                  <a:schemeClr val="tx1">
                    <a:lumMod val="75000"/>
                    <a:lumOff val="25000"/>
                  </a:schemeClr>
                </a:solidFill>
                <a:latin typeface="Arial" pitchFamily="34" charset="0"/>
                <a:cs typeface="Arial" pitchFamily="34" charset="0"/>
              </a:rPr>
              <a:t>WA_Fn</a:t>
            </a:r>
            <a:r>
              <a:rPr lang="en-US" sz="1700" dirty="0" smtClean="0">
                <a:solidFill>
                  <a:schemeClr val="tx1">
                    <a:lumMod val="75000"/>
                    <a:lumOff val="25000"/>
                  </a:schemeClr>
                </a:solidFill>
                <a:latin typeface="Arial" pitchFamily="34" charset="0"/>
                <a:cs typeface="Arial" pitchFamily="34" charset="0"/>
              </a:rPr>
              <a:t>-</a:t>
            </a:r>
            <a:r>
              <a:rPr lang="en-US" sz="1700" dirty="0" err="1" smtClean="0">
                <a:solidFill>
                  <a:schemeClr val="tx1">
                    <a:lumMod val="75000"/>
                    <a:lumOff val="25000"/>
                  </a:schemeClr>
                </a:solidFill>
                <a:latin typeface="Arial" pitchFamily="34" charset="0"/>
                <a:cs typeface="Arial" pitchFamily="34" charset="0"/>
              </a:rPr>
              <a:t>UseC</a:t>
            </a:r>
            <a:r>
              <a:rPr lang="en-US" sz="1700" dirty="0" smtClean="0">
                <a:solidFill>
                  <a:schemeClr val="tx1">
                    <a:lumMod val="75000"/>
                    <a:lumOff val="25000"/>
                  </a:schemeClr>
                </a:solidFill>
                <a:latin typeface="Arial" pitchFamily="34" charset="0"/>
                <a:cs typeface="Arial" pitchFamily="34" charset="0"/>
              </a:rPr>
              <a:t>_-Telco-Customer-</a:t>
            </a:r>
            <a:r>
              <a:rPr lang="en-US" sz="1700" dirty="0" err="1" smtClean="0">
                <a:solidFill>
                  <a:schemeClr val="tx1">
                    <a:lumMod val="75000"/>
                    <a:lumOff val="25000"/>
                  </a:schemeClr>
                </a:solidFill>
                <a:latin typeface="Arial" pitchFamily="34" charset="0"/>
                <a:cs typeface="Arial" pitchFamily="34" charset="0"/>
              </a:rPr>
              <a:t>Churn.csv</a:t>
            </a:r>
            <a:r>
              <a:rPr lang="en-US" sz="1700" dirty="0" smtClean="0">
                <a:solidFill>
                  <a:schemeClr val="tx1">
                    <a:lumMod val="75000"/>
                    <a:lumOff val="25000"/>
                  </a:schemeClr>
                </a:solidFill>
                <a:latin typeface="Arial" pitchFamily="34" charset="0"/>
                <a:cs typeface="Arial" pitchFamily="34" charset="0"/>
              </a:rPr>
              <a:t>' USING </a:t>
            </a:r>
            <a:r>
              <a:rPr lang="en-US" sz="1700" dirty="0" err="1" smtClean="0">
                <a:solidFill>
                  <a:schemeClr val="tx1">
                    <a:lumMod val="75000"/>
                    <a:lumOff val="25000"/>
                  </a:schemeClr>
                </a:solidFill>
                <a:latin typeface="Arial" pitchFamily="34" charset="0"/>
                <a:cs typeface="Arial" pitchFamily="34" charset="0"/>
              </a:rPr>
              <a:t>PigStorage</a:t>
            </a:r>
            <a:r>
              <a:rPr lang="en-US" sz="1700" dirty="0" smtClean="0">
                <a:solidFill>
                  <a:schemeClr val="tx1">
                    <a:lumMod val="75000"/>
                    <a:lumOff val="25000"/>
                  </a:schemeClr>
                </a:solidFill>
                <a:latin typeface="Arial" pitchFamily="34" charset="0"/>
                <a:cs typeface="Arial" pitchFamily="34" charset="0"/>
              </a:rPr>
              <a:t>(',') AS (customerID:chararray,gender:chararray,SeniorCitizen:int,Partner:chararray,Dependents:chararray,tenure:int,PhoneService:chararray,MultipleLines:chararray,InternetService:chararray,OnlineSecurity:chararray,OnlineBackup:chararray,DeviceProtection:chararray,TechSupport:chararray,StreamingTV:chararray,StreamingMovies:chararray,Contract:chararray,PaperlessBilling:chararray,PaymentMethod:chararray,MonthlyCharges:double,TotalCharges:double,Churn:chararray);</a:t>
            </a:r>
          </a:p>
          <a:p>
            <a:pPr lvl="5">
              <a:buNone/>
            </a:pPr>
            <a:endParaRPr lang="en-US" dirty="0" smtClean="0">
              <a:solidFill>
                <a:schemeClr val="tx1">
                  <a:lumMod val="75000"/>
                  <a:lumOff val="25000"/>
                </a:schemeClr>
              </a:solidFill>
              <a:latin typeface="Arial" pitchFamily="34" charset="0"/>
              <a:cs typeface="Arial" pitchFamily="34" charset="0"/>
            </a:endParaRPr>
          </a:p>
          <a:p>
            <a:pPr>
              <a:buNone/>
            </a:pPr>
            <a:r>
              <a:rPr lang="en-US" sz="1600" b="1" u="sng" dirty="0" smtClean="0">
                <a:solidFill>
                  <a:schemeClr val="tx1">
                    <a:lumMod val="75000"/>
                    <a:lumOff val="25000"/>
                  </a:schemeClr>
                </a:solidFill>
                <a:latin typeface="Arial" pitchFamily="34" charset="0"/>
                <a:cs typeface="Arial" pitchFamily="34" charset="0"/>
              </a:rPr>
              <a:t>STEP-2</a:t>
            </a:r>
            <a:r>
              <a:rPr lang="en-US" sz="1600" b="1"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Group the relation created in STEP-1</a:t>
            </a: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telco_churn_group_data</a:t>
            </a:r>
            <a:r>
              <a:rPr lang="en-US" sz="1600" dirty="0" smtClean="0">
                <a:solidFill>
                  <a:schemeClr val="tx1">
                    <a:lumMod val="75000"/>
                    <a:lumOff val="25000"/>
                  </a:schemeClr>
                </a:solidFill>
                <a:latin typeface="Arial" pitchFamily="34" charset="0"/>
                <a:cs typeface="Arial" pitchFamily="34" charset="0"/>
              </a:rPr>
              <a:t> = GROUP </a:t>
            </a:r>
            <a:r>
              <a:rPr lang="en-US" sz="1600" dirty="0" err="1" smtClean="0">
                <a:solidFill>
                  <a:schemeClr val="tx1">
                    <a:lumMod val="75000"/>
                    <a:lumOff val="25000"/>
                  </a:schemeClr>
                </a:solidFill>
                <a:latin typeface="Arial" pitchFamily="34" charset="0"/>
                <a:cs typeface="Arial" pitchFamily="34" charset="0"/>
              </a:rPr>
              <a:t>telco_churn_data</a:t>
            </a:r>
            <a:r>
              <a:rPr lang="en-US" sz="1600" dirty="0" smtClean="0">
                <a:solidFill>
                  <a:schemeClr val="tx1">
                    <a:lumMod val="75000"/>
                    <a:lumOff val="25000"/>
                  </a:schemeClr>
                </a:solidFill>
                <a:latin typeface="Arial" pitchFamily="34" charset="0"/>
                <a:cs typeface="Arial" pitchFamily="34" charset="0"/>
              </a:rPr>
              <a:t> </a:t>
            </a:r>
          </a:p>
          <a:p>
            <a:pPr>
              <a:buNone/>
            </a:pPr>
            <a:r>
              <a:rPr lang="en-US" sz="1600" dirty="0" smtClean="0">
                <a:solidFill>
                  <a:schemeClr val="tx1">
                    <a:lumMod val="75000"/>
                    <a:lumOff val="25000"/>
                  </a:schemeClr>
                </a:solidFill>
                <a:latin typeface="Arial" pitchFamily="34" charset="0"/>
                <a:cs typeface="Arial" pitchFamily="34" charset="0"/>
              </a:rPr>
              <a:t>                  ALL;</a:t>
            </a:r>
          </a:p>
          <a:p>
            <a:pPr lvl="5">
              <a:buNone/>
            </a:pPr>
            <a:endParaRPr lang="en-US" dirty="0" smtClean="0">
              <a:solidFill>
                <a:schemeClr val="tx1">
                  <a:lumMod val="75000"/>
                  <a:lumOff val="2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ial Black" pitchFamily="34" charset="0"/>
              </a:rPr>
              <a:t>Business Questions </a:t>
            </a:r>
            <a:r>
              <a:rPr lang="en-US" sz="2800" dirty="0" smtClean="0">
                <a:latin typeface="Arial Black" pitchFamily="34" charset="0"/>
              </a:rPr>
              <a:t>Answered (contd.)</a:t>
            </a:r>
            <a:endParaRPr lang="en-US" sz="2800" dirty="0"/>
          </a:p>
        </p:txBody>
      </p:sp>
      <p:sp>
        <p:nvSpPr>
          <p:cNvPr id="3" name="Content Placeholder 2"/>
          <p:cNvSpPr>
            <a:spLocks noGrp="1"/>
          </p:cNvSpPr>
          <p:nvPr>
            <p:ph sz="quarter" idx="1"/>
          </p:nvPr>
        </p:nvSpPr>
        <p:spPr/>
        <p:txBody>
          <a:bodyPr>
            <a:normAutofit/>
          </a:bodyPr>
          <a:lstStyle/>
          <a:p>
            <a:pPr>
              <a:buNone/>
            </a:pPr>
            <a:endParaRPr lang="en-US" sz="1600" dirty="0" smtClean="0">
              <a:solidFill>
                <a:schemeClr val="tx1">
                  <a:lumMod val="75000"/>
                  <a:lumOff val="25000"/>
                </a:schemeClr>
              </a:solidFill>
              <a:latin typeface="Arial" pitchFamily="34" charset="0"/>
              <a:cs typeface="Arial" pitchFamily="34" charset="0"/>
            </a:endParaRPr>
          </a:p>
          <a:p>
            <a:pPr>
              <a:buNone/>
            </a:pPr>
            <a:r>
              <a:rPr lang="en-US" sz="1600" b="1" u="sng" dirty="0" smtClean="0">
                <a:solidFill>
                  <a:schemeClr val="tx1">
                    <a:lumMod val="75000"/>
                    <a:lumOff val="25000"/>
                  </a:schemeClr>
                </a:solidFill>
                <a:latin typeface="Arial" pitchFamily="34" charset="0"/>
                <a:cs typeface="Arial" pitchFamily="34" charset="0"/>
              </a:rPr>
              <a:t>STEP-3</a:t>
            </a:r>
            <a:r>
              <a:rPr lang="en-US" sz="1600" b="1"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calculate the average bill.</a:t>
            </a: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telco_average_bill</a:t>
            </a: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FOREACH </a:t>
            </a:r>
            <a:r>
              <a:rPr lang="en-US" sz="1600" dirty="0" smtClean="0">
                <a:solidFill>
                  <a:schemeClr val="tx1">
                    <a:lumMod val="75000"/>
                    <a:lumOff val="25000"/>
                  </a:schemeClr>
                </a:solidFill>
                <a:latin typeface="Arial" pitchFamily="34" charset="0"/>
                <a:cs typeface="Arial" pitchFamily="34" charset="0"/>
              </a:rPr>
              <a:t> </a:t>
            </a: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telco_churn_group_data</a:t>
            </a: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GENERATE </a:t>
            </a:r>
            <a:r>
              <a:rPr lang="en-US" sz="1600" dirty="0" smtClean="0">
                <a:solidFill>
                  <a:schemeClr val="tx1">
                    <a:lumMod val="75000"/>
                    <a:lumOff val="25000"/>
                  </a:schemeClr>
                </a:solidFill>
                <a:latin typeface="Arial" pitchFamily="34" charset="0"/>
                <a:cs typeface="Arial" pitchFamily="34" charset="0"/>
              </a:rPr>
              <a:t> </a:t>
            </a: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AVG(</a:t>
            </a:r>
            <a:r>
              <a:rPr lang="en-US" sz="1600" dirty="0" err="1" smtClean="0">
                <a:solidFill>
                  <a:schemeClr val="tx1">
                    <a:lumMod val="75000"/>
                    <a:lumOff val="25000"/>
                  </a:schemeClr>
                </a:solidFill>
                <a:latin typeface="Arial" pitchFamily="34" charset="0"/>
                <a:cs typeface="Arial" pitchFamily="34" charset="0"/>
              </a:rPr>
              <a:t>telco_churn_data.TotalCharges</a:t>
            </a:r>
            <a:r>
              <a:rPr lang="en-US" sz="1600" dirty="0" smtClean="0">
                <a:solidFill>
                  <a:schemeClr val="tx1">
                    <a:lumMod val="75000"/>
                    <a:lumOff val="25000"/>
                  </a:schemeClr>
                </a:solidFill>
                <a:latin typeface="Arial" pitchFamily="34" charset="0"/>
                <a:cs typeface="Arial" pitchFamily="34" charset="0"/>
              </a:rPr>
              <a:t>); </a:t>
            </a:r>
            <a:endParaRPr lang="en-US" sz="1600" dirty="0" smtClean="0">
              <a:solidFill>
                <a:schemeClr val="tx1">
                  <a:lumMod val="75000"/>
                  <a:lumOff val="25000"/>
                </a:schemeClr>
              </a:solidFill>
              <a:latin typeface="Arial" pitchFamily="34" charset="0"/>
              <a:cs typeface="Arial" pitchFamily="34" charset="0"/>
            </a:endParaRPr>
          </a:p>
          <a:p>
            <a:pPr>
              <a:buNone/>
            </a:pPr>
            <a:endParaRPr lang="en-US" sz="1600" dirty="0" smtClean="0">
              <a:solidFill>
                <a:schemeClr val="tx1">
                  <a:lumMod val="75000"/>
                  <a:lumOff val="25000"/>
                </a:schemeClr>
              </a:solidFill>
              <a:latin typeface="Arial" pitchFamily="34" charset="0"/>
              <a:cs typeface="Arial" pitchFamily="34" charset="0"/>
            </a:endParaRPr>
          </a:p>
          <a:p>
            <a:pPr>
              <a:buNone/>
            </a:pPr>
            <a:r>
              <a:rPr lang="en-US" sz="1600" b="1" u="sng" dirty="0" smtClean="0">
                <a:solidFill>
                  <a:schemeClr val="tx1">
                    <a:lumMod val="75000"/>
                    <a:lumOff val="25000"/>
                  </a:schemeClr>
                </a:solidFill>
                <a:latin typeface="Arial" pitchFamily="34" charset="0"/>
                <a:cs typeface="Arial" pitchFamily="34" charset="0"/>
              </a:rPr>
              <a:t>STEP-4:</a:t>
            </a:r>
            <a:r>
              <a:rPr lang="en-US" sz="1600" b="1"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Store the average bill in HDFS</a:t>
            </a: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STORE </a:t>
            </a:r>
            <a:r>
              <a:rPr lang="en-US" sz="1600" dirty="0" err="1" smtClean="0">
                <a:solidFill>
                  <a:schemeClr val="tx1">
                    <a:lumMod val="75000"/>
                    <a:lumOff val="25000"/>
                  </a:schemeClr>
                </a:solidFill>
                <a:latin typeface="Arial" pitchFamily="34" charset="0"/>
                <a:cs typeface="Arial" pitchFamily="34" charset="0"/>
              </a:rPr>
              <a:t>telco_average_bill</a:t>
            </a:r>
            <a:r>
              <a:rPr lang="en-US" sz="1600" dirty="0" smtClean="0">
                <a:solidFill>
                  <a:schemeClr val="tx1">
                    <a:lumMod val="75000"/>
                    <a:lumOff val="25000"/>
                  </a:schemeClr>
                </a:solidFill>
                <a:latin typeface="Arial" pitchFamily="34" charset="0"/>
                <a:cs typeface="Arial" pitchFamily="34" charset="0"/>
              </a:rPr>
              <a:t> INTO </a:t>
            </a:r>
            <a:r>
              <a:rPr lang="en-US" sz="1600" dirty="0" smtClean="0">
                <a:solidFill>
                  <a:schemeClr val="tx1">
                    <a:lumMod val="75000"/>
                    <a:lumOff val="25000"/>
                  </a:schemeClr>
                </a:solidFill>
                <a:latin typeface="Arial" pitchFamily="34" charset="0"/>
                <a:cs typeface="Arial" pitchFamily="34" charset="0"/>
              </a:rPr>
              <a:t>  </a:t>
            </a: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sb_proj_telco_churn</a:t>
            </a:r>
            <a:r>
              <a:rPr lang="en-US" sz="1600" dirty="0" smtClean="0">
                <a:solidFill>
                  <a:schemeClr val="tx1">
                    <a:lumMod val="75000"/>
                    <a:lumOff val="25000"/>
                  </a:schemeClr>
                </a:solidFill>
                <a:latin typeface="Arial" pitchFamily="34" charset="0"/>
                <a:cs typeface="Arial" pitchFamily="34" charset="0"/>
              </a:rPr>
              <a:t>/CASE1/</a:t>
            </a:r>
            <a:r>
              <a:rPr lang="en-US" sz="1600" dirty="0" err="1" smtClean="0">
                <a:solidFill>
                  <a:schemeClr val="tx1">
                    <a:lumMod val="75000"/>
                    <a:lumOff val="25000"/>
                  </a:schemeClr>
                </a:solidFill>
                <a:latin typeface="Arial" pitchFamily="34" charset="0"/>
                <a:cs typeface="Arial" pitchFamily="34" charset="0"/>
              </a:rPr>
              <a:t>telco_average_bill</a:t>
            </a:r>
            <a:r>
              <a:rPr lang="en-US" sz="1600" dirty="0" smtClean="0">
                <a:solidFill>
                  <a:schemeClr val="tx1">
                    <a:lumMod val="75000"/>
                    <a:lumOff val="25000"/>
                  </a:schemeClr>
                </a:solidFill>
                <a:latin typeface="Arial" pitchFamily="34" charset="0"/>
                <a:cs typeface="Arial" pitchFamily="34" charset="0"/>
              </a:rPr>
              <a:t>' </a:t>
            </a:r>
            <a:endParaRPr lang="en-US" sz="1600" dirty="0" smtClean="0">
              <a:solidFill>
                <a:schemeClr val="tx1">
                  <a:lumMod val="75000"/>
                  <a:lumOff val="25000"/>
                </a:schemeClr>
              </a:solidFill>
              <a:latin typeface="Arial" pitchFamily="34" charset="0"/>
              <a:cs typeface="Arial" pitchFamily="34" charset="0"/>
            </a:endParaRP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USING </a:t>
            </a:r>
            <a:r>
              <a:rPr lang="en-US" sz="1600" dirty="0" err="1" smtClean="0">
                <a:solidFill>
                  <a:schemeClr val="tx1">
                    <a:lumMod val="75000"/>
                    <a:lumOff val="25000"/>
                  </a:schemeClr>
                </a:solidFill>
                <a:latin typeface="Arial" pitchFamily="34" charset="0"/>
                <a:cs typeface="Arial" pitchFamily="34" charset="0"/>
              </a:rPr>
              <a:t>PigStorage</a:t>
            </a:r>
            <a:r>
              <a:rPr lang="en-US" sz="1600" dirty="0" smtClean="0">
                <a:solidFill>
                  <a:schemeClr val="tx1">
                    <a:lumMod val="75000"/>
                    <a:lumOff val="25000"/>
                  </a:schemeClr>
                </a:solidFill>
                <a:latin typeface="Arial" pitchFamily="34" charset="0"/>
                <a:cs typeface="Arial" pitchFamily="34" charset="0"/>
              </a:rPr>
              <a:t>(',');</a:t>
            </a:r>
          </a:p>
          <a:p>
            <a:pPr>
              <a:buNone/>
            </a:pPr>
            <a:endParaRPr lang="en-US" sz="1600" dirty="0" smtClean="0">
              <a:solidFill>
                <a:schemeClr val="tx1">
                  <a:lumMod val="75000"/>
                  <a:lumOff val="25000"/>
                </a:schemeClr>
              </a:solidFill>
              <a:latin typeface="Arial" pitchFamily="34" charset="0"/>
              <a:cs typeface="Arial" pitchFamily="34" charset="0"/>
            </a:endParaRPr>
          </a:p>
          <a:p>
            <a:pPr>
              <a:buNone/>
            </a:pPr>
            <a:endParaRPr lang="en-US" sz="1600" b="1" u="sng" dirty="0" smtClean="0">
              <a:solidFill>
                <a:schemeClr val="tx1">
                  <a:lumMod val="75000"/>
                  <a:lumOff val="25000"/>
                </a:schemeClr>
              </a:solidFill>
              <a:latin typeface="Arial" pitchFamily="34" charset="0"/>
              <a:cs typeface="Arial" pitchFamily="34" charset="0"/>
            </a:endParaRPr>
          </a:p>
          <a:p>
            <a:pPr>
              <a:buNone/>
            </a:pPr>
            <a:r>
              <a:rPr lang="en-US" sz="1800" b="1" u="sng" dirty="0" smtClean="0">
                <a:solidFill>
                  <a:schemeClr val="tx1">
                    <a:lumMod val="75000"/>
                    <a:lumOff val="25000"/>
                  </a:schemeClr>
                </a:solidFill>
                <a:latin typeface="Arial" pitchFamily="34" charset="0"/>
                <a:cs typeface="Arial" pitchFamily="34" charset="0"/>
              </a:rPr>
              <a:t>RESULT</a:t>
            </a:r>
            <a:r>
              <a:rPr lang="en-US" sz="1800" b="1" dirty="0" smtClean="0">
                <a:solidFill>
                  <a:schemeClr val="tx1">
                    <a:lumMod val="75000"/>
                    <a:lumOff val="25000"/>
                  </a:schemeClr>
                </a:solidFill>
                <a:latin typeface="Arial" pitchFamily="34" charset="0"/>
                <a:cs typeface="Arial" pitchFamily="34" charset="0"/>
              </a:rPr>
              <a:t>: </a:t>
            </a:r>
            <a:r>
              <a:rPr lang="en-US" sz="1800" b="1"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2283.3004408418697</a:t>
            </a:r>
            <a:endParaRPr lang="en-US" sz="1600" dirty="0" smtClean="0">
              <a:solidFill>
                <a:schemeClr val="tx1">
                  <a:lumMod val="75000"/>
                  <a:lumOff val="25000"/>
                </a:schemeClr>
              </a:solidFill>
              <a:latin typeface="Arial" pitchFamily="34" charset="0"/>
              <a:cs typeface="Arial" pitchFamily="34" charset="0"/>
            </a:endParaRPr>
          </a:p>
          <a:p>
            <a:pPr>
              <a:buNone/>
            </a:pPr>
            <a:endParaRPr lang="en-US" sz="1600" dirty="0">
              <a:solidFill>
                <a:schemeClr val="tx1">
                  <a:lumMod val="75000"/>
                  <a:lumOff val="2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ial Black" pitchFamily="34" charset="0"/>
              </a:rPr>
              <a:t>Business Questions Answered (contd.)</a:t>
            </a:r>
            <a:endParaRPr lang="en-US" sz="2800" dirty="0"/>
          </a:p>
        </p:txBody>
      </p:sp>
      <p:sp>
        <p:nvSpPr>
          <p:cNvPr id="3" name="Content Placeholder 2"/>
          <p:cNvSpPr>
            <a:spLocks noGrp="1"/>
          </p:cNvSpPr>
          <p:nvPr>
            <p:ph sz="quarter" idx="1"/>
          </p:nvPr>
        </p:nvSpPr>
        <p:spPr/>
        <p:txBody>
          <a:bodyPr>
            <a:normAutofit/>
          </a:bodyPr>
          <a:lstStyle/>
          <a:p>
            <a:pPr>
              <a:buFont typeface="Wingdings" pitchFamily="2" charset="2"/>
              <a:buChar char="v"/>
            </a:pPr>
            <a:r>
              <a:rPr lang="en-US" sz="2000" dirty="0" smtClean="0">
                <a:solidFill>
                  <a:schemeClr val="tx1">
                    <a:lumMod val="75000"/>
                    <a:lumOff val="25000"/>
                  </a:schemeClr>
                </a:solidFill>
                <a:latin typeface="Arial" pitchFamily="34" charset="0"/>
                <a:cs typeface="Arial" pitchFamily="34" charset="0"/>
              </a:rPr>
              <a:t>Display the most frequently used payment method a male</a:t>
            </a:r>
            <a:r>
              <a:rPr lang="en-US" sz="2000" dirty="0" smtClean="0">
                <a:solidFill>
                  <a:schemeClr val="tx1">
                    <a:lumMod val="75000"/>
                    <a:lumOff val="25000"/>
                  </a:schemeClr>
                </a:solidFill>
                <a:latin typeface="Arial" pitchFamily="34" charset="0"/>
                <a:cs typeface="Arial" pitchFamily="34" charset="0"/>
              </a:rPr>
              <a:t>.</a:t>
            </a:r>
          </a:p>
          <a:p>
            <a:endParaRPr lang="en-US" dirty="0" smtClean="0">
              <a:solidFill>
                <a:schemeClr val="tx1">
                  <a:lumMod val="75000"/>
                  <a:lumOff val="25000"/>
                </a:schemeClr>
              </a:solidFill>
              <a:latin typeface="Arial" pitchFamily="34" charset="0"/>
              <a:cs typeface="Arial" pitchFamily="34" charset="0"/>
            </a:endParaRPr>
          </a:p>
          <a:p>
            <a:pPr>
              <a:buNone/>
            </a:pPr>
            <a:r>
              <a:rPr lang="en-US" sz="1600" b="1" u="sng" dirty="0" smtClean="0">
                <a:solidFill>
                  <a:schemeClr val="tx1">
                    <a:lumMod val="75000"/>
                    <a:lumOff val="25000"/>
                  </a:schemeClr>
                </a:solidFill>
                <a:latin typeface="Arial" pitchFamily="34" charset="0"/>
                <a:cs typeface="Arial" pitchFamily="34" charset="0"/>
              </a:rPr>
              <a:t>STEP-1:</a:t>
            </a:r>
            <a:r>
              <a:rPr lang="en-US" sz="1600" dirty="0" smtClean="0">
                <a:solidFill>
                  <a:schemeClr val="tx1">
                    <a:lumMod val="75000"/>
                    <a:lumOff val="25000"/>
                  </a:schemeClr>
                </a:solidFill>
                <a:latin typeface="Arial" pitchFamily="34" charset="0"/>
                <a:cs typeface="Arial" pitchFamily="34" charset="0"/>
              </a:rPr>
              <a:t>  Filter data loaded by Gender = ‘Male’</a:t>
            </a: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telco_data_male</a:t>
            </a: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FILTER </a:t>
            </a:r>
            <a:r>
              <a:rPr lang="en-US" sz="1600" dirty="0" err="1" smtClean="0">
                <a:solidFill>
                  <a:schemeClr val="tx1">
                    <a:lumMod val="75000"/>
                    <a:lumOff val="25000"/>
                  </a:schemeClr>
                </a:solidFill>
                <a:latin typeface="Arial" pitchFamily="34" charset="0"/>
                <a:cs typeface="Arial" pitchFamily="34" charset="0"/>
              </a:rPr>
              <a:t>telco_churn_data</a:t>
            </a:r>
            <a:r>
              <a:rPr lang="en-US" sz="1600" dirty="0" smtClean="0">
                <a:solidFill>
                  <a:schemeClr val="tx1">
                    <a:lumMod val="75000"/>
                    <a:lumOff val="25000"/>
                  </a:schemeClr>
                </a:solidFill>
                <a:latin typeface="Arial" pitchFamily="34" charset="0"/>
                <a:cs typeface="Arial" pitchFamily="34" charset="0"/>
              </a:rPr>
              <a:t> BY gender == 'Male</a:t>
            </a:r>
            <a:r>
              <a:rPr lang="en-US" sz="1600" dirty="0" smtClean="0">
                <a:solidFill>
                  <a:schemeClr val="tx1">
                    <a:lumMod val="75000"/>
                    <a:lumOff val="25000"/>
                  </a:schemeClr>
                </a:solidFill>
                <a:latin typeface="Arial" pitchFamily="34" charset="0"/>
                <a:cs typeface="Arial" pitchFamily="34" charset="0"/>
              </a:rPr>
              <a:t>';</a:t>
            </a:r>
          </a:p>
          <a:p>
            <a:pPr>
              <a:buNone/>
            </a:pPr>
            <a:endParaRPr lang="en-US" sz="1600" dirty="0" smtClean="0">
              <a:solidFill>
                <a:schemeClr val="tx1">
                  <a:lumMod val="75000"/>
                  <a:lumOff val="25000"/>
                </a:schemeClr>
              </a:solidFill>
              <a:latin typeface="Arial" pitchFamily="34" charset="0"/>
              <a:cs typeface="Arial" pitchFamily="34" charset="0"/>
            </a:endParaRPr>
          </a:p>
          <a:p>
            <a:pPr>
              <a:buNone/>
            </a:pPr>
            <a:r>
              <a:rPr lang="en-US" sz="1600" b="1" u="sng" dirty="0" smtClean="0">
                <a:solidFill>
                  <a:schemeClr val="tx1">
                    <a:lumMod val="75000"/>
                    <a:lumOff val="25000"/>
                  </a:schemeClr>
                </a:solidFill>
                <a:latin typeface="Arial" pitchFamily="34" charset="0"/>
                <a:cs typeface="Arial" pitchFamily="34" charset="0"/>
              </a:rPr>
              <a:t>STEP-2:</a:t>
            </a:r>
            <a:r>
              <a:rPr lang="en-US" sz="1600" dirty="0" smtClean="0">
                <a:solidFill>
                  <a:schemeClr val="tx1">
                    <a:lumMod val="75000"/>
                    <a:lumOff val="25000"/>
                  </a:schemeClr>
                </a:solidFill>
                <a:latin typeface="Arial" pitchFamily="34" charset="0"/>
                <a:cs typeface="Arial" pitchFamily="34" charset="0"/>
              </a:rPr>
              <a:t> Group the filtered data by payment method</a:t>
            </a: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telco_data_male_paymethod</a:t>
            </a: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GROUP </a:t>
            </a:r>
            <a:r>
              <a:rPr lang="en-US" sz="1600" dirty="0" err="1" smtClean="0">
                <a:solidFill>
                  <a:schemeClr val="tx1">
                    <a:lumMod val="75000"/>
                    <a:lumOff val="25000"/>
                  </a:schemeClr>
                </a:solidFill>
                <a:latin typeface="Arial" pitchFamily="34" charset="0"/>
                <a:cs typeface="Arial" pitchFamily="34" charset="0"/>
              </a:rPr>
              <a:t>telco_data_male</a:t>
            </a:r>
            <a:r>
              <a:rPr lang="en-US" sz="1600" dirty="0" smtClean="0">
                <a:solidFill>
                  <a:schemeClr val="tx1">
                    <a:lumMod val="75000"/>
                    <a:lumOff val="25000"/>
                  </a:schemeClr>
                </a:solidFill>
                <a:latin typeface="Arial" pitchFamily="34" charset="0"/>
                <a:cs typeface="Arial" pitchFamily="34" charset="0"/>
              </a:rPr>
              <a:t> BY </a:t>
            </a:r>
            <a:endParaRPr lang="en-US" sz="1600" dirty="0" smtClean="0">
              <a:solidFill>
                <a:schemeClr val="tx1">
                  <a:lumMod val="75000"/>
                  <a:lumOff val="25000"/>
                </a:schemeClr>
              </a:solidFill>
              <a:latin typeface="Arial" pitchFamily="34" charset="0"/>
              <a:cs typeface="Arial" pitchFamily="34" charset="0"/>
            </a:endParaRP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PaymentMethod</a:t>
            </a:r>
            <a:r>
              <a:rPr lang="en-US" sz="1600" dirty="0" smtClean="0">
                <a:solidFill>
                  <a:schemeClr val="tx1">
                    <a:lumMod val="75000"/>
                    <a:lumOff val="25000"/>
                  </a:schemeClr>
                </a:solidFill>
                <a:latin typeface="Arial" pitchFamily="34" charset="0"/>
                <a:cs typeface="Arial" pitchFamily="34" charset="0"/>
              </a:rPr>
              <a:t>;</a:t>
            </a:r>
          </a:p>
          <a:p>
            <a:pPr>
              <a:buNone/>
            </a:pPr>
            <a:endParaRPr lang="en-US" sz="1600" dirty="0" smtClean="0">
              <a:solidFill>
                <a:schemeClr val="tx1">
                  <a:lumMod val="75000"/>
                  <a:lumOff val="25000"/>
                </a:schemeClr>
              </a:solidFill>
              <a:latin typeface="Arial" pitchFamily="34" charset="0"/>
              <a:cs typeface="Arial" pitchFamily="34" charset="0"/>
            </a:endParaRPr>
          </a:p>
          <a:p>
            <a:pPr>
              <a:buNone/>
            </a:pPr>
            <a:r>
              <a:rPr lang="en-US" sz="1600" b="1" u="sng" dirty="0" smtClean="0">
                <a:solidFill>
                  <a:schemeClr val="tx1">
                    <a:lumMod val="75000"/>
                    <a:lumOff val="25000"/>
                  </a:schemeClr>
                </a:solidFill>
                <a:latin typeface="Arial" pitchFamily="34" charset="0"/>
                <a:cs typeface="Arial" pitchFamily="34" charset="0"/>
              </a:rPr>
              <a:t>STEP-3:</a:t>
            </a:r>
            <a:r>
              <a:rPr lang="en-US" sz="1600" dirty="0" smtClean="0">
                <a:solidFill>
                  <a:schemeClr val="tx1">
                    <a:lumMod val="75000"/>
                    <a:lumOff val="25000"/>
                  </a:schemeClr>
                </a:solidFill>
                <a:latin typeface="Arial" pitchFamily="34" charset="0"/>
                <a:cs typeface="Arial" pitchFamily="34" charset="0"/>
              </a:rPr>
              <a:t> count the number of entries for each pay method</a:t>
            </a: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t</a:t>
            </a:r>
            <a:r>
              <a:rPr lang="en-US" sz="1600" dirty="0" err="1" smtClean="0">
                <a:solidFill>
                  <a:schemeClr val="tx1">
                    <a:lumMod val="75000"/>
                    <a:lumOff val="25000"/>
                  </a:schemeClr>
                </a:solidFill>
                <a:latin typeface="Arial" pitchFamily="34" charset="0"/>
                <a:cs typeface="Arial" pitchFamily="34" charset="0"/>
              </a:rPr>
              <a:t>elco_male_paymethod_count</a:t>
            </a: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a:t>
            </a:r>
            <a:endParaRPr lang="en-US" sz="1600" dirty="0" smtClean="0">
              <a:solidFill>
                <a:schemeClr val="tx1">
                  <a:lumMod val="75000"/>
                  <a:lumOff val="25000"/>
                </a:schemeClr>
              </a:solidFill>
              <a:latin typeface="Arial" pitchFamily="34" charset="0"/>
              <a:cs typeface="Arial" pitchFamily="34" charset="0"/>
            </a:endParaRP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FOREACH </a:t>
            </a:r>
            <a:r>
              <a:rPr lang="en-US" sz="1600" dirty="0" err="1" smtClean="0">
                <a:solidFill>
                  <a:schemeClr val="tx1">
                    <a:lumMod val="75000"/>
                    <a:lumOff val="25000"/>
                  </a:schemeClr>
                </a:solidFill>
                <a:latin typeface="Arial" pitchFamily="34" charset="0"/>
                <a:cs typeface="Arial" pitchFamily="34" charset="0"/>
              </a:rPr>
              <a:t>telco_data_male_paymethod</a:t>
            </a:r>
            <a:r>
              <a:rPr lang="en-US" sz="1600" dirty="0" smtClean="0">
                <a:solidFill>
                  <a:schemeClr val="tx1">
                    <a:lumMod val="75000"/>
                    <a:lumOff val="25000"/>
                  </a:schemeClr>
                </a:solidFill>
                <a:latin typeface="Arial" pitchFamily="34" charset="0"/>
                <a:cs typeface="Arial" pitchFamily="34" charset="0"/>
              </a:rPr>
              <a:t> </a:t>
            </a: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GENERATE </a:t>
            </a:r>
            <a:r>
              <a:rPr lang="en-US" sz="1600" dirty="0" err="1" smtClean="0">
                <a:solidFill>
                  <a:schemeClr val="tx1">
                    <a:lumMod val="75000"/>
                    <a:lumOff val="25000"/>
                  </a:schemeClr>
                </a:solidFill>
                <a:latin typeface="Arial" pitchFamily="34" charset="0"/>
                <a:cs typeface="Arial" pitchFamily="34" charset="0"/>
              </a:rPr>
              <a:t>group,FLATTEN</a:t>
            </a:r>
            <a:r>
              <a:rPr lang="en-US" sz="1600" dirty="0" smtClean="0">
                <a:solidFill>
                  <a:schemeClr val="tx1">
                    <a:lumMod val="75000"/>
                    <a:lumOff val="25000"/>
                  </a:schemeClr>
                </a:solidFill>
                <a:latin typeface="Arial" pitchFamily="34" charset="0"/>
                <a:cs typeface="Arial" pitchFamily="34" charset="0"/>
              </a:rPr>
              <a:t>(COUNT($1)) AS </a:t>
            </a:r>
            <a:r>
              <a:rPr lang="en-US" sz="1600" dirty="0" err="1" smtClean="0">
                <a:solidFill>
                  <a:schemeClr val="tx1">
                    <a:lumMod val="75000"/>
                    <a:lumOff val="25000"/>
                  </a:schemeClr>
                </a:solidFill>
                <a:latin typeface="Arial" pitchFamily="34" charset="0"/>
                <a:cs typeface="Arial" pitchFamily="34" charset="0"/>
              </a:rPr>
              <a:t>payMethodCount</a:t>
            </a:r>
            <a:r>
              <a:rPr lang="en-US" sz="1600" dirty="0" smtClean="0">
                <a:solidFill>
                  <a:schemeClr val="tx1">
                    <a:lumMod val="75000"/>
                    <a:lumOff val="25000"/>
                  </a:schemeClr>
                </a:solidFill>
                <a:latin typeface="Arial" pitchFamily="34" charset="0"/>
                <a:cs typeface="Arial" pitchFamily="34" charset="0"/>
              </a:rPr>
              <a:t>;</a:t>
            </a:r>
          </a:p>
          <a:p>
            <a:pPr>
              <a:buNone/>
            </a:pPr>
            <a:endParaRPr lang="en-US" sz="1700" dirty="0" smtClean="0">
              <a:latin typeface="Arial" pitchFamily="34" charset="0"/>
              <a:cs typeface="Arial" pitchFamily="34" charset="0"/>
            </a:endParaRPr>
          </a:p>
          <a:p>
            <a:pPr>
              <a:buNone/>
            </a:pP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Arial Black" pitchFamily="34" charset="0"/>
              </a:rPr>
              <a:t>Business Questions Answered (contd.)</a:t>
            </a:r>
            <a:endParaRPr lang="en-US" dirty="0"/>
          </a:p>
        </p:txBody>
      </p:sp>
      <p:sp>
        <p:nvSpPr>
          <p:cNvPr id="3" name="Content Placeholder 2"/>
          <p:cNvSpPr>
            <a:spLocks noGrp="1"/>
          </p:cNvSpPr>
          <p:nvPr>
            <p:ph sz="quarter" idx="1"/>
          </p:nvPr>
        </p:nvSpPr>
        <p:spPr/>
        <p:txBody>
          <a:bodyPr/>
          <a:lstStyle/>
          <a:p>
            <a:pPr>
              <a:buNone/>
            </a:pPr>
            <a:r>
              <a:rPr lang="en-US" sz="1600" b="1" u="sng" dirty="0" smtClean="0">
                <a:solidFill>
                  <a:schemeClr val="tx1">
                    <a:lumMod val="75000"/>
                    <a:lumOff val="25000"/>
                  </a:schemeClr>
                </a:solidFill>
                <a:latin typeface="Arial" pitchFamily="34" charset="0"/>
                <a:cs typeface="Arial" pitchFamily="34" charset="0"/>
              </a:rPr>
              <a:t>STEP-4:</a:t>
            </a:r>
            <a:r>
              <a:rPr lang="en-US" sz="1600" dirty="0" smtClean="0">
                <a:solidFill>
                  <a:schemeClr val="tx1">
                    <a:lumMod val="75000"/>
                    <a:lumOff val="25000"/>
                  </a:schemeClr>
                </a:solidFill>
                <a:latin typeface="Arial" pitchFamily="34" charset="0"/>
                <a:cs typeface="Arial" pitchFamily="34" charset="0"/>
              </a:rPr>
              <a:t>  Order  the count in descending order and derive the </a:t>
            </a:r>
            <a:r>
              <a:rPr lang="en-US" sz="1600" dirty="0" err="1" smtClean="0">
                <a:solidFill>
                  <a:schemeClr val="tx1">
                    <a:lumMod val="75000"/>
                    <a:lumOff val="25000"/>
                  </a:schemeClr>
                </a:solidFill>
                <a:latin typeface="Arial" pitchFamily="34" charset="0"/>
                <a:cs typeface="Arial" pitchFamily="34" charset="0"/>
              </a:rPr>
              <a:t>maximumvalue</a:t>
            </a:r>
            <a:endParaRPr lang="en-US" sz="1600" dirty="0" smtClean="0">
              <a:solidFill>
                <a:schemeClr val="tx1">
                  <a:lumMod val="75000"/>
                  <a:lumOff val="25000"/>
                </a:schemeClr>
              </a:solidFill>
              <a:latin typeface="Arial" pitchFamily="34" charset="0"/>
              <a:cs typeface="Arial" pitchFamily="34" charset="0"/>
            </a:endParaRP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telco_male_paymethod_count_sort</a:t>
            </a:r>
            <a:r>
              <a:rPr lang="en-US" sz="1600" dirty="0" smtClean="0">
                <a:solidFill>
                  <a:schemeClr val="tx1">
                    <a:lumMod val="75000"/>
                    <a:lumOff val="25000"/>
                  </a:schemeClr>
                </a:solidFill>
                <a:latin typeface="Arial" pitchFamily="34" charset="0"/>
                <a:cs typeface="Arial" pitchFamily="34" charset="0"/>
              </a:rPr>
              <a:t> = ORDER    </a:t>
            </a: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telco_male_paymethod_count</a:t>
            </a:r>
            <a:r>
              <a:rPr lang="en-US" sz="1600" dirty="0" smtClean="0">
                <a:solidFill>
                  <a:schemeClr val="tx1">
                    <a:lumMod val="75000"/>
                    <a:lumOff val="25000"/>
                  </a:schemeClr>
                </a:solidFill>
                <a:latin typeface="Arial" pitchFamily="34" charset="0"/>
                <a:cs typeface="Arial" pitchFamily="34" charset="0"/>
              </a:rPr>
              <a:t> BY </a:t>
            </a:r>
            <a:r>
              <a:rPr lang="en-US" sz="1600" dirty="0" err="1" smtClean="0">
                <a:solidFill>
                  <a:schemeClr val="tx1">
                    <a:lumMod val="75000"/>
                    <a:lumOff val="25000"/>
                  </a:schemeClr>
                </a:solidFill>
                <a:latin typeface="Arial" pitchFamily="34" charset="0"/>
                <a:cs typeface="Arial" pitchFamily="34" charset="0"/>
              </a:rPr>
              <a:t>payMethodCount</a:t>
            </a:r>
            <a:r>
              <a:rPr lang="en-US" sz="1600" dirty="0" smtClean="0">
                <a:solidFill>
                  <a:schemeClr val="tx1">
                    <a:lumMod val="75000"/>
                    <a:lumOff val="25000"/>
                  </a:schemeClr>
                </a:solidFill>
                <a:latin typeface="Arial" pitchFamily="34" charset="0"/>
                <a:cs typeface="Arial" pitchFamily="34" charset="0"/>
              </a:rPr>
              <a:t> DESC;</a:t>
            </a:r>
          </a:p>
          <a:p>
            <a:pPr>
              <a:buNone/>
            </a:pPr>
            <a:r>
              <a:rPr lang="en-US" sz="1600" dirty="0" smtClean="0">
                <a:solidFill>
                  <a:schemeClr val="tx1">
                    <a:lumMod val="75000"/>
                    <a:lumOff val="25000"/>
                  </a:schemeClr>
                </a:solidFill>
                <a:latin typeface="Arial" pitchFamily="34" charset="0"/>
                <a:cs typeface="Arial" pitchFamily="34" charset="0"/>
              </a:rPr>
              <a:t>	</a:t>
            </a: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telco_male_paymethod_freq</a:t>
            </a:r>
            <a:r>
              <a:rPr lang="en-US" sz="1600" dirty="0" smtClean="0">
                <a:solidFill>
                  <a:schemeClr val="tx1">
                    <a:lumMod val="75000"/>
                    <a:lumOff val="25000"/>
                  </a:schemeClr>
                </a:solidFill>
                <a:latin typeface="Arial" pitchFamily="34" charset="0"/>
                <a:cs typeface="Arial" pitchFamily="34" charset="0"/>
              </a:rPr>
              <a:t> = </a:t>
            </a:r>
            <a:r>
              <a:rPr lang="en-US" sz="1600" dirty="0" smtClean="0">
                <a:solidFill>
                  <a:schemeClr val="tx1">
                    <a:lumMod val="75000"/>
                    <a:lumOff val="25000"/>
                  </a:schemeClr>
                </a:solidFill>
                <a:latin typeface="Arial" pitchFamily="34" charset="0"/>
                <a:cs typeface="Arial" pitchFamily="34" charset="0"/>
              </a:rPr>
              <a:t>LIMIT                </a:t>
            </a: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telco_male_paymethod_count_sort</a:t>
            </a: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1</a:t>
            </a:r>
            <a:r>
              <a:rPr lang="en-US" sz="1600" dirty="0" smtClean="0">
                <a:solidFill>
                  <a:schemeClr val="tx1">
                    <a:lumMod val="75000"/>
                    <a:lumOff val="25000"/>
                  </a:schemeClr>
                </a:solidFill>
                <a:latin typeface="Arial" pitchFamily="34" charset="0"/>
                <a:cs typeface="Arial" pitchFamily="34" charset="0"/>
              </a:rPr>
              <a:t>;</a:t>
            </a:r>
          </a:p>
          <a:p>
            <a:pPr>
              <a:buNone/>
            </a:pPr>
            <a:endParaRPr lang="en-US" sz="1600" dirty="0" smtClean="0">
              <a:solidFill>
                <a:schemeClr val="tx1">
                  <a:lumMod val="75000"/>
                  <a:lumOff val="25000"/>
                </a:schemeClr>
              </a:solidFill>
              <a:latin typeface="Arial" pitchFamily="34" charset="0"/>
              <a:cs typeface="Arial" pitchFamily="34" charset="0"/>
            </a:endParaRPr>
          </a:p>
          <a:p>
            <a:pPr>
              <a:buNone/>
            </a:pPr>
            <a:r>
              <a:rPr lang="en-US" sz="1600" b="1" u="sng" dirty="0" smtClean="0">
                <a:solidFill>
                  <a:schemeClr val="tx1">
                    <a:lumMod val="75000"/>
                    <a:lumOff val="25000"/>
                  </a:schemeClr>
                </a:solidFill>
                <a:latin typeface="Arial" pitchFamily="34" charset="0"/>
                <a:cs typeface="Arial" pitchFamily="34" charset="0"/>
              </a:rPr>
              <a:t>STEP-5:</a:t>
            </a:r>
            <a:r>
              <a:rPr lang="en-US" sz="1600" b="1"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Store the result in HDFS</a:t>
            </a:r>
          </a:p>
          <a:p>
            <a:pPr>
              <a:buNone/>
            </a:pPr>
            <a:r>
              <a:rPr lang="en-US" sz="1600" dirty="0" smtClean="0">
                <a:solidFill>
                  <a:schemeClr val="tx1">
                    <a:lumMod val="75000"/>
                    <a:lumOff val="25000"/>
                  </a:schemeClr>
                </a:solidFill>
                <a:latin typeface="Arial" pitchFamily="34" charset="0"/>
                <a:cs typeface="Arial" pitchFamily="34" charset="0"/>
              </a:rPr>
              <a:t>		STORE </a:t>
            </a:r>
            <a:r>
              <a:rPr lang="en-US" sz="1600" dirty="0" err="1" smtClean="0">
                <a:solidFill>
                  <a:schemeClr val="tx1">
                    <a:lumMod val="75000"/>
                    <a:lumOff val="25000"/>
                  </a:schemeClr>
                </a:solidFill>
                <a:latin typeface="Arial" pitchFamily="34" charset="0"/>
                <a:cs typeface="Arial" pitchFamily="34" charset="0"/>
              </a:rPr>
              <a:t>telco_male_paymethod_freq</a:t>
            </a:r>
            <a:r>
              <a:rPr lang="en-US" sz="1600" dirty="0" smtClean="0">
                <a:solidFill>
                  <a:schemeClr val="tx1">
                    <a:lumMod val="75000"/>
                    <a:lumOff val="25000"/>
                  </a:schemeClr>
                </a:solidFill>
                <a:latin typeface="Arial" pitchFamily="34" charset="0"/>
                <a:cs typeface="Arial" pitchFamily="34" charset="0"/>
              </a:rPr>
              <a:t> INTO </a:t>
            </a:r>
            <a:endParaRPr lang="en-US" sz="1600" dirty="0" smtClean="0">
              <a:solidFill>
                <a:schemeClr val="tx1">
                  <a:lumMod val="75000"/>
                  <a:lumOff val="25000"/>
                </a:schemeClr>
              </a:solidFill>
              <a:latin typeface="Arial" pitchFamily="34" charset="0"/>
              <a:cs typeface="Arial" pitchFamily="34" charset="0"/>
            </a:endParaRP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sb_proj_telco_churn</a:t>
            </a:r>
            <a:r>
              <a:rPr lang="en-US" sz="1600" dirty="0" smtClean="0">
                <a:solidFill>
                  <a:schemeClr val="tx1">
                    <a:lumMod val="75000"/>
                    <a:lumOff val="25000"/>
                  </a:schemeClr>
                </a:solidFill>
                <a:latin typeface="Arial" pitchFamily="34" charset="0"/>
                <a:cs typeface="Arial" pitchFamily="34" charset="0"/>
              </a:rPr>
              <a:t>/CASE2/</a:t>
            </a:r>
            <a:r>
              <a:rPr lang="en-US" sz="1600" dirty="0" err="1" smtClean="0">
                <a:solidFill>
                  <a:schemeClr val="tx1">
                    <a:lumMod val="75000"/>
                    <a:lumOff val="25000"/>
                  </a:schemeClr>
                </a:solidFill>
                <a:latin typeface="Arial" pitchFamily="34" charset="0"/>
                <a:cs typeface="Arial" pitchFamily="34" charset="0"/>
              </a:rPr>
              <a:t>telco_male_paymethod_freq</a:t>
            </a:r>
            <a:r>
              <a:rPr lang="en-US" sz="1600" dirty="0" smtClean="0">
                <a:solidFill>
                  <a:schemeClr val="tx1">
                    <a:lumMod val="75000"/>
                    <a:lumOff val="25000"/>
                  </a:schemeClr>
                </a:solidFill>
                <a:latin typeface="Arial" pitchFamily="34" charset="0"/>
                <a:cs typeface="Arial" pitchFamily="34" charset="0"/>
              </a:rPr>
              <a:t>' USING </a:t>
            </a:r>
            <a:endParaRPr lang="en-US" sz="1600" dirty="0" smtClean="0">
              <a:solidFill>
                <a:schemeClr val="tx1">
                  <a:lumMod val="75000"/>
                  <a:lumOff val="25000"/>
                </a:schemeClr>
              </a:solidFill>
              <a:latin typeface="Arial" pitchFamily="34" charset="0"/>
              <a:cs typeface="Arial" pitchFamily="34" charset="0"/>
            </a:endParaRPr>
          </a:p>
          <a:p>
            <a:pPr>
              <a:buNone/>
            </a:pP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Arial" pitchFamily="34" charset="0"/>
                <a:cs typeface="Arial" pitchFamily="34" charset="0"/>
              </a:rPr>
              <a:t>                 </a:t>
            </a:r>
            <a:r>
              <a:rPr lang="en-US" sz="1600" dirty="0" err="1" smtClean="0">
                <a:solidFill>
                  <a:schemeClr val="tx1">
                    <a:lumMod val="75000"/>
                    <a:lumOff val="25000"/>
                  </a:schemeClr>
                </a:solidFill>
                <a:latin typeface="Arial" pitchFamily="34" charset="0"/>
                <a:cs typeface="Arial" pitchFamily="34" charset="0"/>
              </a:rPr>
              <a:t>PigStorage</a:t>
            </a:r>
            <a:r>
              <a:rPr lang="en-US" sz="1600" dirty="0" smtClean="0">
                <a:solidFill>
                  <a:schemeClr val="tx1">
                    <a:lumMod val="75000"/>
                    <a:lumOff val="25000"/>
                  </a:schemeClr>
                </a:solidFill>
                <a:latin typeface="Arial" pitchFamily="34" charset="0"/>
                <a:cs typeface="Arial" pitchFamily="34" charset="0"/>
              </a:rPr>
              <a:t>(',');</a:t>
            </a:r>
            <a:endParaRPr lang="en-US" sz="1600" dirty="0" smtClean="0">
              <a:solidFill>
                <a:schemeClr val="tx1">
                  <a:lumMod val="75000"/>
                  <a:lumOff val="25000"/>
                </a:schemeClr>
              </a:solidFill>
              <a:latin typeface="Arial" pitchFamily="34" charset="0"/>
              <a:cs typeface="Arial" pitchFamily="34" charset="0"/>
            </a:endParaRPr>
          </a:p>
          <a:p>
            <a:pPr>
              <a:buNone/>
            </a:pPr>
            <a:endParaRPr lang="en-US" sz="1600" dirty="0" smtClean="0">
              <a:solidFill>
                <a:schemeClr val="tx1">
                  <a:lumMod val="75000"/>
                  <a:lumOff val="25000"/>
                </a:schemeClr>
              </a:solidFill>
              <a:latin typeface="Arial" pitchFamily="34" charset="0"/>
              <a:cs typeface="Arial" pitchFamily="34" charset="0"/>
            </a:endParaRPr>
          </a:p>
          <a:p>
            <a:pPr>
              <a:buNone/>
            </a:pPr>
            <a:r>
              <a:rPr lang="en-US" sz="1600" b="1" u="sng" dirty="0" smtClean="0">
                <a:solidFill>
                  <a:schemeClr val="tx1">
                    <a:lumMod val="75000"/>
                    <a:lumOff val="25000"/>
                  </a:schemeClr>
                </a:solidFill>
                <a:latin typeface="Arial" pitchFamily="34" charset="0"/>
                <a:cs typeface="Arial" pitchFamily="34" charset="0"/>
              </a:rPr>
              <a:t>RESULT:</a:t>
            </a:r>
            <a:r>
              <a:rPr lang="en-US" sz="1600" dirty="0" smtClean="0">
                <a:solidFill>
                  <a:schemeClr val="tx1">
                    <a:lumMod val="75000"/>
                    <a:lumOff val="25000"/>
                  </a:schemeClr>
                </a:solidFill>
                <a:latin typeface="Arial" pitchFamily="34" charset="0"/>
                <a:cs typeface="Arial" pitchFamily="34" charset="0"/>
              </a:rPr>
              <a:t>  </a:t>
            </a:r>
            <a:r>
              <a:rPr lang="en-US" sz="1600" dirty="0" smtClean="0">
                <a:solidFill>
                  <a:schemeClr val="tx1">
                    <a:lumMod val="75000"/>
                    <a:lumOff val="25000"/>
                  </a:schemeClr>
                </a:solidFill>
                <a:latin typeface="Courier New" pitchFamily="49" charset="0"/>
                <a:cs typeface="Courier New" pitchFamily="49" charset="0"/>
              </a:rPr>
              <a:t>Electronic check,1195</a:t>
            </a:r>
          </a:p>
          <a:p>
            <a:pPr>
              <a:buNone/>
            </a:pPr>
            <a:endParaRPr lang="en-US" sz="1600" dirty="0" smtClean="0">
              <a:latin typeface="Arial" pitchFamily="34" charset="0"/>
              <a:cs typeface="Arial" pitchFamily="34" charset="0"/>
            </a:endParaRP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445</TotalTime>
  <Words>880</Words>
  <Application>Microsoft Office PowerPoint</Application>
  <PresentationFormat>On-screen Show (4:3)</PresentationFormat>
  <Paragraphs>305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Oriel</vt:lpstr>
      <vt:lpstr>Analyzing customer churn using telco dataset</vt:lpstr>
      <vt:lpstr>Project Done By</vt:lpstr>
      <vt:lpstr>Project Introduction</vt:lpstr>
      <vt:lpstr>Dataset Description</vt:lpstr>
      <vt:lpstr>Technical Architecture</vt:lpstr>
      <vt:lpstr>Business Questions Answered</vt:lpstr>
      <vt:lpstr>Business Questions Answered (contd.)</vt:lpstr>
      <vt:lpstr>Business Questions Answered (contd.)</vt:lpstr>
      <vt:lpstr>Business Questions Answered (contd.)</vt:lpstr>
      <vt:lpstr>Business Questions Answered (contd.)</vt:lpstr>
      <vt:lpstr>Business Questions Answered (contd.)</vt:lpstr>
      <vt:lpstr>Business Questions Answered (contd.)</vt:lpstr>
      <vt:lpstr>Business Questions Answered (contd.)</vt:lpstr>
      <vt:lpstr>Business Questions Answered (contd.)</vt:lpstr>
      <vt:lpstr>Business Questions Answered (contd.)</vt:lpstr>
      <vt:lpstr>Business Questions Answered (contd.)</vt:lpstr>
      <vt:lpstr>Business Questions Answered (contd.)</vt:lpstr>
      <vt:lpstr>Business Questions Answered (contd.)</vt:lpstr>
      <vt:lpstr>Business Questions Answered (contd.)</vt:lpstr>
      <vt:lpstr>Business Questions Answered (contd.)</vt:lpstr>
      <vt:lpstr>Evaluation With Hive </vt:lpstr>
      <vt:lpstr>Evaluation with Hive (contd..)</vt:lpstr>
      <vt:lpstr>Evaluation with Hive (contd..)</vt:lpstr>
      <vt:lpstr>Evaluation with Hive (contd..)</vt:lpstr>
      <vt:lpstr>Evaluation with Hive (contd..)</vt:lpstr>
      <vt:lpstr>Errors Encountered</vt:lpstr>
      <vt:lpstr>Errors Encountered</vt:lpstr>
      <vt:lpstr>Slide 28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customer churn using telco dataset</dc:title>
  <dc:creator>Shubhro</dc:creator>
  <cp:lastModifiedBy>Shubhro</cp:lastModifiedBy>
  <cp:revision>48</cp:revision>
  <dcterms:created xsi:type="dcterms:W3CDTF">2018-01-06T07:00:44Z</dcterms:created>
  <dcterms:modified xsi:type="dcterms:W3CDTF">2018-01-06T14:26:01Z</dcterms:modified>
</cp:coreProperties>
</file>