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7" r:id="rId1"/>
  </p:sldMasterIdLst>
  <p:notesMasterIdLst>
    <p:notesMasterId r:id="rId22"/>
  </p:notesMasterIdLst>
  <p:sldIdLst>
    <p:sldId id="292" r:id="rId2"/>
    <p:sldId id="257" r:id="rId3"/>
    <p:sldId id="258" r:id="rId4"/>
    <p:sldId id="273" r:id="rId5"/>
    <p:sldId id="275" r:id="rId6"/>
    <p:sldId id="291" r:id="rId7"/>
    <p:sldId id="279" r:id="rId8"/>
    <p:sldId id="283" r:id="rId9"/>
    <p:sldId id="284" r:id="rId10"/>
    <p:sldId id="285" r:id="rId11"/>
    <p:sldId id="287" r:id="rId12"/>
    <p:sldId id="288" r:id="rId13"/>
    <p:sldId id="289" r:id="rId14"/>
    <p:sldId id="290" r:id="rId15"/>
    <p:sldId id="260" r:id="rId16"/>
    <p:sldId id="268" r:id="rId17"/>
    <p:sldId id="280" r:id="rId18"/>
    <p:sldId id="293" r:id="rId19"/>
    <p:sldId id="294" r:id="rId20"/>
    <p:sldId id="270"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7" roundtripDataSignature="AMtx7mignymC8iFvzR2H/JAb3JFXBvw3S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88" d="100"/>
          <a:sy n="88" d="100"/>
        </p:scale>
        <p:origin x="451"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customschemas.google.com/relationships/presentationmetadata" Target="meta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9" name="Google Shape;14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5" name="Google Shape;155;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55" name="Google Shape;155;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567839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2" name="Google Shape;17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459924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2" name="Google Shape;17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851230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2" name="Google Shape;17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8" name="Google Shape;238;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8" name="Google Shape;238;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321375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0" name="Google Shape;250;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8332470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457317539"/>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854126532"/>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103529537"/>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173637566"/>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719748569"/>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2955290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7242683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9108255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0381745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2905823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7916208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5051508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6302013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3000608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956877388"/>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502317257"/>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iopscience.iop.org/volume/1742-6596/1539" TargetMode="External"/><Relationship Id="rId2" Type="http://schemas.openxmlformats.org/officeDocument/2006/relationships/hyperlink" Target="https://iopscience.iop.org/journal/1742-6596" TargetMode="External"/><Relationship Id="rId1" Type="http://schemas.openxmlformats.org/officeDocument/2006/relationships/slideLayout" Target="../slideLayouts/slideLayout2.xml"/><Relationship Id="rId4" Type="http://schemas.openxmlformats.org/officeDocument/2006/relationships/hyperlink" Target="https://iopscience.iop.org/issue/1742-6596/1539/1"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93833DB-6CC1-33ED-F436-BACBD9151B30}"/>
              </a:ext>
            </a:extLst>
          </p:cNvPr>
          <p:cNvSpPr txBox="1"/>
          <p:nvPr/>
        </p:nvSpPr>
        <p:spPr>
          <a:xfrm>
            <a:off x="821094" y="373224"/>
            <a:ext cx="11066106" cy="1477328"/>
          </a:xfrm>
          <a:prstGeom prst="rect">
            <a:avLst/>
          </a:prstGeom>
          <a:noFill/>
        </p:spPr>
        <p:txBody>
          <a:bodyPr wrap="square" rtlCol="0">
            <a:spAutoFit/>
          </a:bodyPr>
          <a:lstStyle/>
          <a:p>
            <a:pPr algn="ctr"/>
            <a:r>
              <a:rPr lang="en-US" sz="24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VIDHARBHA YOUTH WELFARE SOCIETY’S</a:t>
            </a:r>
          </a:p>
          <a:p>
            <a:pPr algn="ctr"/>
            <a:r>
              <a:rPr lang="en-US" sz="24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PROF. RAM MEGHE INSTITUTE OF TECHNOLOGY AND RESEARCH BADNERA - AMRAVATI</a:t>
            </a:r>
            <a:endParaRPr lang="en-IN" sz="24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endParaRPr lang="mr-IN" dirty="0"/>
          </a:p>
        </p:txBody>
      </p:sp>
      <p:pic>
        <p:nvPicPr>
          <p:cNvPr id="6" name="Picture 5">
            <a:extLst>
              <a:ext uri="{FF2B5EF4-FFF2-40B4-BE49-F238E27FC236}">
                <a16:creationId xmlns:a16="http://schemas.microsoft.com/office/drawing/2014/main" id="{4C012F79-E0A6-44A7-A32C-88D7C04ECE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79909" y="1585413"/>
            <a:ext cx="2230017" cy="2037956"/>
          </a:xfrm>
          <a:prstGeom prst="rect">
            <a:avLst/>
          </a:prstGeom>
          <a:ln>
            <a:noFill/>
          </a:ln>
          <a:effectLst>
            <a:outerShdw blurRad="190500" algn="tl" rotWithShape="0">
              <a:srgbClr val="000000">
                <a:alpha val="70000"/>
              </a:srgbClr>
            </a:outerShdw>
          </a:effectLst>
        </p:spPr>
      </p:pic>
      <p:sp>
        <p:nvSpPr>
          <p:cNvPr id="7" name="TextBox 6">
            <a:extLst>
              <a:ext uri="{FF2B5EF4-FFF2-40B4-BE49-F238E27FC236}">
                <a16:creationId xmlns:a16="http://schemas.microsoft.com/office/drawing/2014/main" id="{C5764373-C4A5-7776-7965-AE3D3015BD48}"/>
              </a:ext>
            </a:extLst>
          </p:cNvPr>
          <p:cNvSpPr txBox="1"/>
          <p:nvPr/>
        </p:nvSpPr>
        <p:spPr>
          <a:xfrm>
            <a:off x="2262673" y="3993502"/>
            <a:ext cx="8182947" cy="523220"/>
          </a:xfrm>
          <a:prstGeom prst="rect">
            <a:avLst/>
          </a:prstGeom>
          <a:noFill/>
        </p:spPr>
        <p:txBody>
          <a:bodyPr wrap="square" rtlCol="0">
            <a:spAutoFit/>
          </a:bodyPr>
          <a:lstStyle/>
          <a:p>
            <a:pPr algn="ctr"/>
            <a:r>
              <a:rPr lang="en-US" sz="2800" b="1" dirty="0">
                <a:latin typeface="Times New Roman" panose="02020603050405020304" pitchFamily="18" charset="0"/>
                <a:cs typeface="Times New Roman" panose="02020603050405020304" pitchFamily="18" charset="0"/>
              </a:rPr>
              <a:t>Multiple Diseases Prediction</a:t>
            </a:r>
            <a:endParaRPr lang="mr-IN" sz="2800" b="1" dirty="0">
              <a:latin typeface="Times New Roman" panose="02020603050405020304" pitchFamily="18" charset="0"/>
            </a:endParaRPr>
          </a:p>
        </p:txBody>
      </p:sp>
      <p:sp>
        <p:nvSpPr>
          <p:cNvPr id="8" name="TextBox 7">
            <a:extLst>
              <a:ext uri="{FF2B5EF4-FFF2-40B4-BE49-F238E27FC236}">
                <a16:creationId xmlns:a16="http://schemas.microsoft.com/office/drawing/2014/main" id="{37311922-9CD7-DA8C-F98A-3CF329CFDC58}"/>
              </a:ext>
            </a:extLst>
          </p:cNvPr>
          <p:cNvSpPr txBox="1"/>
          <p:nvPr/>
        </p:nvSpPr>
        <p:spPr>
          <a:xfrm>
            <a:off x="447869" y="5127372"/>
            <a:ext cx="2845837" cy="923330"/>
          </a:xfrm>
          <a:prstGeom prst="rect">
            <a:avLst/>
          </a:prstGeom>
          <a:noFill/>
        </p:spPr>
        <p:txBody>
          <a:bodyPr wrap="square" rtlCol="0">
            <a:spAutoFit/>
          </a:bodyPr>
          <a:lstStyle/>
          <a:p>
            <a:pPr algn="ctr"/>
            <a:r>
              <a:rPr lang="en-US" sz="1800" dirty="0">
                <a:latin typeface="Sitka Small" panose="02000505000000020004" pitchFamily="2" charset="0"/>
              </a:rPr>
              <a:t>Guided by :</a:t>
            </a:r>
          </a:p>
          <a:p>
            <a:pPr algn="ctr"/>
            <a:r>
              <a:rPr lang="en-US" sz="1800" b="1" dirty="0">
                <a:latin typeface="Sitka Small" panose="02000505000000020004" pitchFamily="2" charset="0"/>
              </a:rPr>
              <a:t>Prof. </a:t>
            </a:r>
            <a:r>
              <a:rPr lang="en-US" b="1" dirty="0">
                <a:latin typeface="Sitka Small" panose="02000505000000020004" pitchFamily="2" charset="0"/>
              </a:rPr>
              <a:t>S. A .</a:t>
            </a:r>
            <a:r>
              <a:rPr lang="en-US" b="1" dirty="0" err="1">
                <a:latin typeface="Sitka Small" panose="02000505000000020004" pitchFamily="2" charset="0"/>
              </a:rPr>
              <a:t>Chorey</a:t>
            </a:r>
            <a:endParaRPr lang="en-US" sz="1800" b="1" dirty="0">
              <a:latin typeface="Sitka Small" panose="02000505000000020004" pitchFamily="2" charset="0"/>
            </a:endParaRPr>
          </a:p>
          <a:p>
            <a:endParaRPr lang="mr-IN" dirty="0"/>
          </a:p>
        </p:txBody>
      </p:sp>
      <p:sp>
        <p:nvSpPr>
          <p:cNvPr id="9" name="TextBox 8">
            <a:extLst>
              <a:ext uri="{FF2B5EF4-FFF2-40B4-BE49-F238E27FC236}">
                <a16:creationId xmlns:a16="http://schemas.microsoft.com/office/drawing/2014/main" id="{8BE145EC-D99C-3439-1053-0393A92ED383}"/>
              </a:ext>
            </a:extLst>
          </p:cNvPr>
          <p:cNvSpPr txBox="1"/>
          <p:nvPr/>
        </p:nvSpPr>
        <p:spPr>
          <a:xfrm>
            <a:off x="8794102" y="4693298"/>
            <a:ext cx="3303036" cy="1791478"/>
          </a:xfrm>
          <a:prstGeom prst="rect">
            <a:avLst/>
          </a:prstGeom>
          <a:noFill/>
        </p:spPr>
        <p:txBody>
          <a:bodyPr wrap="square" rtlCol="0">
            <a:spAutoFit/>
          </a:bodyPr>
          <a:lstStyle/>
          <a:p>
            <a:r>
              <a:rPr lang="en-US" sz="1800" dirty="0">
                <a:latin typeface="Sitka Small" panose="02000505000000020004" pitchFamily="2" charset="0"/>
              </a:rPr>
              <a:t>Presented by : </a:t>
            </a:r>
          </a:p>
          <a:p>
            <a:r>
              <a:rPr lang="en-US" sz="1800" b="1" dirty="0">
                <a:latin typeface="Sitka Small" panose="02000505000000020004" pitchFamily="2" charset="0"/>
              </a:rPr>
              <a:t>Om Deshmukh(37)</a:t>
            </a:r>
          </a:p>
          <a:p>
            <a:r>
              <a:rPr lang="en-US" b="1" dirty="0">
                <a:latin typeface="Sitka Small" panose="02000505000000020004" pitchFamily="2" charset="0"/>
              </a:rPr>
              <a:t>Suraj </a:t>
            </a:r>
            <a:r>
              <a:rPr lang="en-US" b="1" dirty="0" err="1">
                <a:latin typeface="Sitka Small" panose="02000505000000020004" pitchFamily="2" charset="0"/>
              </a:rPr>
              <a:t>Kiswe</a:t>
            </a:r>
            <a:r>
              <a:rPr lang="en-US" sz="1800" b="1" dirty="0">
                <a:latin typeface="Sitka Small" panose="02000505000000020004" pitchFamily="2" charset="0"/>
              </a:rPr>
              <a:t>(54)</a:t>
            </a:r>
          </a:p>
          <a:p>
            <a:r>
              <a:rPr lang="en-US" sz="1800" b="1" dirty="0">
                <a:latin typeface="Sitka Small" panose="02000505000000020004" pitchFamily="2" charset="0"/>
              </a:rPr>
              <a:t>Shubham </a:t>
            </a:r>
            <a:r>
              <a:rPr lang="en-US" sz="1800" b="1" dirty="0" err="1">
                <a:latin typeface="Sitka Small" panose="02000505000000020004" pitchFamily="2" charset="0"/>
              </a:rPr>
              <a:t>Nawale</a:t>
            </a:r>
            <a:r>
              <a:rPr lang="en-US" sz="1800" b="1" dirty="0">
                <a:latin typeface="Sitka Small" panose="02000505000000020004" pitchFamily="2" charset="0"/>
              </a:rPr>
              <a:t>(59)</a:t>
            </a:r>
          </a:p>
          <a:p>
            <a:r>
              <a:rPr lang="en-US" b="1" dirty="0">
                <a:latin typeface="Sitka Small" panose="02000505000000020004" pitchFamily="2" charset="0"/>
              </a:rPr>
              <a:t>Kunal Patil</a:t>
            </a:r>
            <a:r>
              <a:rPr lang="en-US" sz="1800" b="1" dirty="0">
                <a:latin typeface="Sitka Small" panose="02000505000000020004" pitchFamily="2" charset="0"/>
              </a:rPr>
              <a:t>(61)</a:t>
            </a:r>
          </a:p>
          <a:p>
            <a:endParaRPr lang="mr-IN" dirty="0"/>
          </a:p>
        </p:txBody>
      </p:sp>
    </p:spTree>
    <p:extLst>
      <p:ext uri="{BB962C8B-B14F-4D97-AF65-F5344CB8AC3E}">
        <p14:creationId xmlns:p14="http://schemas.microsoft.com/office/powerpoint/2010/main" val="7678022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90FA30D-5C4E-29E8-4847-135D99D87696}"/>
              </a:ext>
            </a:extLst>
          </p:cNvPr>
          <p:cNvSpPr>
            <a:spLocks noGrp="1"/>
          </p:cNvSpPr>
          <p:nvPr>
            <p:ph idx="1"/>
          </p:nvPr>
        </p:nvSpPr>
        <p:spPr>
          <a:xfrm>
            <a:off x="358552" y="466012"/>
            <a:ext cx="8596668" cy="3880773"/>
          </a:xfrm>
        </p:spPr>
        <p:txBody>
          <a:bodyPr/>
          <a:lstStyle/>
          <a:p>
            <a:r>
              <a:rPr lang="en-IN" dirty="0"/>
              <a:t>Login page</a:t>
            </a:r>
          </a:p>
          <a:p>
            <a:endParaRPr lang="en-IN" dirty="0"/>
          </a:p>
        </p:txBody>
      </p:sp>
      <p:pic>
        <p:nvPicPr>
          <p:cNvPr id="4" name="Picture 3">
            <a:extLst>
              <a:ext uri="{FF2B5EF4-FFF2-40B4-BE49-F238E27FC236}">
                <a16:creationId xmlns:a16="http://schemas.microsoft.com/office/drawing/2014/main" id="{A073D1F6-3968-8933-36F9-2E17FCE251B0}"/>
              </a:ext>
            </a:extLst>
          </p:cNvPr>
          <p:cNvPicPr>
            <a:picLocks noChangeAspect="1"/>
          </p:cNvPicPr>
          <p:nvPr/>
        </p:nvPicPr>
        <p:blipFill>
          <a:blip r:embed="rId2"/>
          <a:stretch>
            <a:fillRect/>
          </a:stretch>
        </p:blipFill>
        <p:spPr>
          <a:xfrm>
            <a:off x="2556588" y="538667"/>
            <a:ext cx="6200288" cy="5780665"/>
          </a:xfrm>
          <a:prstGeom prst="rect">
            <a:avLst/>
          </a:prstGeom>
        </p:spPr>
      </p:pic>
    </p:spTree>
    <p:extLst>
      <p:ext uri="{BB962C8B-B14F-4D97-AF65-F5344CB8AC3E}">
        <p14:creationId xmlns:p14="http://schemas.microsoft.com/office/powerpoint/2010/main" val="42095675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36683E1-3763-D7EC-294E-D34D5EE25FA0}"/>
              </a:ext>
            </a:extLst>
          </p:cNvPr>
          <p:cNvSpPr>
            <a:spLocks noGrp="1"/>
          </p:cNvSpPr>
          <p:nvPr>
            <p:ph idx="1"/>
          </p:nvPr>
        </p:nvSpPr>
        <p:spPr>
          <a:xfrm>
            <a:off x="215939" y="457624"/>
            <a:ext cx="8596668" cy="3880773"/>
          </a:xfrm>
        </p:spPr>
        <p:txBody>
          <a:bodyPr/>
          <a:lstStyle/>
          <a:p>
            <a:r>
              <a:rPr lang="en-IN" dirty="0"/>
              <a:t>Dashboard page</a:t>
            </a:r>
          </a:p>
        </p:txBody>
      </p:sp>
      <p:pic>
        <p:nvPicPr>
          <p:cNvPr id="4" name="Picture 3">
            <a:extLst>
              <a:ext uri="{FF2B5EF4-FFF2-40B4-BE49-F238E27FC236}">
                <a16:creationId xmlns:a16="http://schemas.microsoft.com/office/drawing/2014/main" id="{B9CA6E55-D018-8C8B-7393-51E8C156673A}"/>
              </a:ext>
            </a:extLst>
          </p:cNvPr>
          <p:cNvPicPr>
            <a:picLocks noChangeAspect="1"/>
          </p:cNvPicPr>
          <p:nvPr/>
        </p:nvPicPr>
        <p:blipFill>
          <a:blip r:embed="rId2"/>
          <a:stretch>
            <a:fillRect/>
          </a:stretch>
        </p:blipFill>
        <p:spPr>
          <a:xfrm>
            <a:off x="1222310" y="811314"/>
            <a:ext cx="10468947" cy="6046686"/>
          </a:xfrm>
          <a:prstGeom prst="rect">
            <a:avLst/>
          </a:prstGeom>
        </p:spPr>
      </p:pic>
    </p:spTree>
    <p:extLst>
      <p:ext uri="{BB962C8B-B14F-4D97-AF65-F5344CB8AC3E}">
        <p14:creationId xmlns:p14="http://schemas.microsoft.com/office/powerpoint/2010/main" val="10446873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E5D43382-E55A-117C-BC6A-3E4A8D73B718}"/>
              </a:ext>
            </a:extLst>
          </p:cNvPr>
          <p:cNvSpPr>
            <a:spLocks noGrp="1"/>
          </p:cNvSpPr>
          <p:nvPr>
            <p:ph idx="1"/>
          </p:nvPr>
        </p:nvSpPr>
        <p:spPr>
          <a:xfrm>
            <a:off x="324996" y="491179"/>
            <a:ext cx="8596668" cy="3880773"/>
          </a:xfrm>
        </p:spPr>
        <p:txBody>
          <a:bodyPr/>
          <a:lstStyle/>
          <a:p>
            <a:r>
              <a:rPr lang="en-IN" dirty="0"/>
              <a:t>Administrator page</a:t>
            </a:r>
          </a:p>
        </p:txBody>
      </p:sp>
      <p:pic>
        <p:nvPicPr>
          <p:cNvPr id="3" name="Picture 2">
            <a:extLst>
              <a:ext uri="{FF2B5EF4-FFF2-40B4-BE49-F238E27FC236}">
                <a16:creationId xmlns:a16="http://schemas.microsoft.com/office/drawing/2014/main" id="{BD10B631-A272-2036-0A77-A6B683D6C7F0}"/>
              </a:ext>
            </a:extLst>
          </p:cNvPr>
          <p:cNvPicPr>
            <a:picLocks noChangeAspect="1"/>
          </p:cNvPicPr>
          <p:nvPr/>
        </p:nvPicPr>
        <p:blipFill>
          <a:blip r:embed="rId2"/>
          <a:stretch>
            <a:fillRect/>
          </a:stretch>
        </p:blipFill>
        <p:spPr>
          <a:xfrm>
            <a:off x="511649" y="2431565"/>
            <a:ext cx="11355355" cy="3308306"/>
          </a:xfrm>
          <a:prstGeom prst="rect">
            <a:avLst/>
          </a:prstGeom>
        </p:spPr>
      </p:pic>
    </p:spTree>
    <p:extLst>
      <p:ext uri="{BB962C8B-B14F-4D97-AF65-F5344CB8AC3E}">
        <p14:creationId xmlns:p14="http://schemas.microsoft.com/office/powerpoint/2010/main" val="35162007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6E3A4E8-84B5-1805-6EE8-9891818BBEDE}"/>
              </a:ext>
            </a:extLst>
          </p:cNvPr>
          <p:cNvSpPr>
            <a:spLocks noGrp="1"/>
          </p:cNvSpPr>
          <p:nvPr>
            <p:ph idx="1"/>
          </p:nvPr>
        </p:nvSpPr>
        <p:spPr>
          <a:xfrm>
            <a:off x="341774" y="432457"/>
            <a:ext cx="8596668" cy="3880773"/>
          </a:xfrm>
        </p:spPr>
        <p:txBody>
          <a:bodyPr/>
          <a:lstStyle/>
          <a:p>
            <a:r>
              <a:rPr lang="en-IN" dirty="0"/>
              <a:t>Report page</a:t>
            </a:r>
          </a:p>
        </p:txBody>
      </p:sp>
      <p:pic>
        <p:nvPicPr>
          <p:cNvPr id="4" name="Picture 3">
            <a:extLst>
              <a:ext uri="{FF2B5EF4-FFF2-40B4-BE49-F238E27FC236}">
                <a16:creationId xmlns:a16="http://schemas.microsoft.com/office/drawing/2014/main" id="{FAB01108-AA9D-B7AE-897D-8B482C37E496}"/>
              </a:ext>
            </a:extLst>
          </p:cNvPr>
          <p:cNvPicPr>
            <a:picLocks noChangeAspect="1"/>
          </p:cNvPicPr>
          <p:nvPr/>
        </p:nvPicPr>
        <p:blipFill>
          <a:blip r:embed="rId2"/>
          <a:stretch>
            <a:fillRect/>
          </a:stretch>
        </p:blipFill>
        <p:spPr>
          <a:xfrm>
            <a:off x="0" y="1509580"/>
            <a:ext cx="11830109" cy="3724894"/>
          </a:xfrm>
          <a:prstGeom prst="rect">
            <a:avLst/>
          </a:prstGeom>
        </p:spPr>
      </p:pic>
    </p:spTree>
    <p:extLst>
      <p:ext uri="{BB962C8B-B14F-4D97-AF65-F5344CB8AC3E}">
        <p14:creationId xmlns:p14="http://schemas.microsoft.com/office/powerpoint/2010/main" val="25605028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8FB996A-477D-201A-3E44-50B8848144DF}"/>
              </a:ext>
            </a:extLst>
          </p:cNvPr>
          <p:cNvSpPr>
            <a:spLocks noGrp="1"/>
          </p:cNvSpPr>
          <p:nvPr>
            <p:ph idx="1"/>
          </p:nvPr>
        </p:nvSpPr>
        <p:spPr>
          <a:xfrm>
            <a:off x="299830" y="390512"/>
            <a:ext cx="8596668" cy="3880773"/>
          </a:xfrm>
        </p:spPr>
        <p:txBody>
          <a:bodyPr/>
          <a:lstStyle/>
          <a:p>
            <a:r>
              <a:rPr lang="en-IN" dirty="0"/>
              <a:t>  Predictions page</a:t>
            </a:r>
          </a:p>
        </p:txBody>
      </p:sp>
      <p:pic>
        <p:nvPicPr>
          <p:cNvPr id="4" name="Picture 3">
            <a:extLst>
              <a:ext uri="{FF2B5EF4-FFF2-40B4-BE49-F238E27FC236}">
                <a16:creationId xmlns:a16="http://schemas.microsoft.com/office/drawing/2014/main" id="{02C49CA4-F849-FE6F-6BD6-24A16BCEBF26}"/>
              </a:ext>
            </a:extLst>
          </p:cNvPr>
          <p:cNvPicPr>
            <a:picLocks noChangeAspect="1"/>
          </p:cNvPicPr>
          <p:nvPr/>
        </p:nvPicPr>
        <p:blipFill>
          <a:blip r:embed="rId2"/>
          <a:stretch>
            <a:fillRect/>
          </a:stretch>
        </p:blipFill>
        <p:spPr>
          <a:xfrm>
            <a:off x="0" y="992008"/>
            <a:ext cx="12192000" cy="4873983"/>
          </a:xfrm>
          <a:prstGeom prst="rect">
            <a:avLst/>
          </a:prstGeom>
        </p:spPr>
      </p:pic>
    </p:spTree>
    <p:extLst>
      <p:ext uri="{BB962C8B-B14F-4D97-AF65-F5344CB8AC3E}">
        <p14:creationId xmlns:p14="http://schemas.microsoft.com/office/powerpoint/2010/main" val="15627714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5"/>
          <p:cNvSpPr txBox="1">
            <a:spLocks noGrp="1"/>
          </p:cNvSpPr>
          <p:nvPr>
            <p:ph type="title"/>
          </p:nvPr>
        </p:nvSpPr>
        <p:spPr>
          <a:xfrm>
            <a:off x="677334" y="609600"/>
            <a:ext cx="8596668" cy="76122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chemeClr val="accent1"/>
              </a:buClr>
              <a:buSzPts val="3200"/>
              <a:buFont typeface="Trebuchet MS"/>
              <a:buNone/>
            </a:pPr>
            <a:r>
              <a:rPr lang="en-US" sz="2800" b="1" dirty="0"/>
              <a:t>BENEFITS</a:t>
            </a:r>
            <a:endParaRPr sz="2800" dirty="0"/>
          </a:p>
        </p:txBody>
      </p:sp>
      <p:sp>
        <p:nvSpPr>
          <p:cNvPr id="175" name="Google Shape;175;p5"/>
          <p:cNvSpPr txBox="1">
            <a:spLocks noGrp="1"/>
          </p:cNvSpPr>
          <p:nvPr>
            <p:ph idx="1"/>
          </p:nvPr>
        </p:nvSpPr>
        <p:spPr>
          <a:xfrm>
            <a:off x="677334" y="1442433"/>
            <a:ext cx="8596668" cy="4219458"/>
          </a:xfrm>
          <a:prstGeom prst="rect">
            <a:avLst/>
          </a:prstGeom>
          <a:noFill/>
          <a:ln>
            <a:noFill/>
          </a:ln>
        </p:spPr>
        <p:txBody>
          <a:bodyPr spcFirstLastPara="1" wrap="square" lIns="91425" tIns="45700" rIns="91425" bIns="45700" anchor="t" anchorCtr="0">
            <a:normAutofit/>
          </a:bodyPr>
          <a:lstStyle/>
          <a:p>
            <a:r>
              <a:rPr lang="en-US" b="1" dirty="0"/>
              <a:t>Early Detection</a:t>
            </a:r>
            <a:r>
              <a:rPr lang="en-US" dirty="0"/>
              <a:t>: These models can identify individuals at risk of developing heart disease before symptoms appear, allowing for early intervention and prevention.</a:t>
            </a:r>
          </a:p>
          <a:p>
            <a:r>
              <a:rPr lang="en-US" b="1" dirty="0"/>
              <a:t>Personalized Medicine</a:t>
            </a:r>
            <a:r>
              <a:rPr lang="en-US" dirty="0"/>
              <a:t>: By analyzing individual risk factors, these models can help tailor treatment and lifestyle recommendations to each person, improving outcomes.</a:t>
            </a:r>
          </a:p>
          <a:p>
            <a:r>
              <a:rPr lang="en-US" b="1" dirty="0"/>
              <a:t>Resource Optimization</a:t>
            </a:r>
            <a:r>
              <a:rPr lang="en-US" dirty="0"/>
              <a:t>: Healthcare resources can be allocated more efficiently by focusing on high-risk individuals, potentially reducing healthcare costs.</a:t>
            </a:r>
          </a:p>
          <a:p>
            <a:r>
              <a:rPr lang="en-US" b="1" dirty="0"/>
              <a:t>Improved Patient Outcomes</a:t>
            </a:r>
            <a:r>
              <a:rPr lang="en-US" dirty="0"/>
              <a:t>: Early detection and personalized treatment can lead to better patient outcomes, including reduced morbidity and mortality rates.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175">
                                            <p:txEl>
                                              <p:pRg st="0" end="0"/>
                                            </p:txEl>
                                          </p:spTgt>
                                        </p:tgtEl>
                                        <p:attrNameLst>
                                          <p:attrName>style.visibility</p:attrName>
                                        </p:attrNameLst>
                                      </p:cBhvr>
                                      <p:to>
                                        <p:strVal val="visible"/>
                                      </p:to>
                                    </p:set>
                                    <p:animEffect transition="in" filter="fade">
                                      <p:cBhvr>
                                        <p:cTn id="7" dur="2000"/>
                                        <p:tgtEl>
                                          <p:spTgt spid="175">
                                            <p:txEl>
                                              <p:pRg st="0" end="0"/>
                                            </p:txEl>
                                          </p:spTgt>
                                        </p:tgtEl>
                                      </p:cBhvr>
                                    </p:animEffect>
                                    <p:anim calcmode="lin" valueType="num">
                                      <p:cBhvr>
                                        <p:cTn id="8" dur="2000" fill="hold"/>
                                        <p:tgtEl>
                                          <p:spTgt spid="175">
                                            <p:txEl>
                                              <p:pRg st="0" end="0"/>
                                            </p:txEl>
                                          </p:spTgt>
                                        </p:tgtEl>
                                        <p:attrNameLst>
                                          <p:attrName>ppt_w</p:attrName>
                                        </p:attrNameLst>
                                      </p:cBhvr>
                                      <p:tavLst>
                                        <p:tav tm="0" fmla="#ppt_w*sin(2.5*pi*$)">
                                          <p:val>
                                            <p:fltVal val="0"/>
                                          </p:val>
                                        </p:tav>
                                        <p:tav tm="100000">
                                          <p:val>
                                            <p:fltVal val="1"/>
                                          </p:val>
                                        </p:tav>
                                      </p:tavLst>
                                    </p:anim>
                                    <p:anim calcmode="lin" valueType="num">
                                      <p:cBhvr>
                                        <p:cTn id="9" dur="2000" fill="hold"/>
                                        <p:tgtEl>
                                          <p:spTgt spid="175">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10" fill="hold">
                      <p:stCondLst>
                        <p:cond delay="indefinite"/>
                      </p:stCondLst>
                      <p:childTnLst>
                        <p:par>
                          <p:cTn id="11" fill="hold">
                            <p:stCondLst>
                              <p:cond delay="0"/>
                            </p:stCondLst>
                            <p:childTnLst>
                              <p:par>
                                <p:cTn id="12" presetID="45" presetClass="entr" presetSubtype="0" fill="hold" grpId="0" nodeType="clickEffect">
                                  <p:stCondLst>
                                    <p:cond delay="0"/>
                                  </p:stCondLst>
                                  <p:childTnLst>
                                    <p:set>
                                      <p:cBhvr>
                                        <p:cTn id="13" dur="1" fill="hold">
                                          <p:stCondLst>
                                            <p:cond delay="0"/>
                                          </p:stCondLst>
                                        </p:cTn>
                                        <p:tgtEl>
                                          <p:spTgt spid="175">
                                            <p:txEl>
                                              <p:pRg st="1" end="1"/>
                                            </p:txEl>
                                          </p:spTgt>
                                        </p:tgtEl>
                                        <p:attrNameLst>
                                          <p:attrName>style.visibility</p:attrName>
                                        </p:attrNameLst>
                                      </p:cBhvr>
                                      <p:to>
                                        <p:strVal val="visible"/>
                                      </p:to>
                                    </p:set>
                                    <p:animEffect transition="in" filter="fade">
                                      <p:cBhvr>
                                        <p:cTn id="14" dur="2000"/>
                                        <p:tgtEl>
                                          <p:spTgt spid="175">
                                            <p:txEl>
                                              <p:pRg st="1" end="1"/>
                                            </p:txEl>
                                          </p:spTgt>
                                        </p:tgtEl>
                                      </p:cBhvr>
                                    </p:animEffect>
                                    <p:anim calcmode="lin" valueType="num">
                                      <p:cBhvr>
                                        <p:cTn id="15" dur="2000" fill="hold"/>
                                        <p:tgtEl>
                                          <p:spTgt spid="175">
                                            <p:txEl>
                                              <p:pRg st="1" end="1"/>
                                            </p:txEl>
                                          </p:spTgt>
                                        </p:tgtEl>
                                        <p:attrNameLst>
                                          <p:attrName>ppt_w</p:attrName>
                                        </p:attrNameLst>
                                      </p:cBhvr>
                                      <p:tavLst>
                                        <p:tav tm="0" fmla="#ppt_w*sin(2.5*pi*$)">
                                          <p:val>
                                            <p:fltVal val="0"/>
                                          </p:val>
                                        </p:tav>
                                        <p:tav tm="100000">
                                          <p:val>
                                            <p:fltVal val="1"/>
                                          </p:val>
                                        </p:tav>
                                      </p:tavLst>
                                    </p:anim>
                                    <p:anim calcmode="lin" valueType="num">
                                      <p:cBhvr>
                                        <p:cTn id="16" dur="2000" fill="hold"/>
                                        <p:tgtEl>
                                          <p:spTgt spid="175">
                                            <p:txEl>
                                              <p:pRg st="1" end="1"/>
                                            </p:txEl>
                                          </p:spTgt>
                                        </p:tgtEl>
                                        <p:attrNameLst>
                                          <p:attrName>ppt_h</p:attrName>
                                        </p:attrNameLst>
                                      </p:cBhvr>
                                      <p:tavLst>
                                        <p:tav tm="0">
                                          <p:val>
                                            <p:strVal val="#ppt_h"/>
                                          </p:val>
                                        </p:tav>
                                        <p:tav tm="100000">
                                          <p:val>
                                            <p:strVal val="#ppt_h"/>
                                          </p:val>
                                        </p:tav>
                                      </p:tavLst>
                                    </p:anim>
                                  </p:childTnLst>
                                </p:cTn>
                              </p:par>
                            </p:childTnLst>
                          </p:cTn>
                        </p:par>
                      </p:childTnLst>
                    </p:cTn>
                  </p:par>
                  <p:par>
                    <p:cTn id="17" fill="hold">
                      <p:stCondLst>
                        <p:cond delay="indefinite"/>
                      </p:stCondLst>
                      <p:childTnLst>
                        <p:par>
                          <p:cTn id="18" fill="hold">
                            <p:stCondLst>
                              <p:cond delay="0"/>
                            </p:stCondLst>
                            <p:childTnLst>
                              <p:par>
                                <p:cTn id="19" presetID="45" presetClass="entr" presetSubtype="0" fill="hold" grpId="0" nodeType="clickEffect">
                                  <p:stCondLst>
                                    <p:cond delay="0"/>
                                  </p:stCondLst>
                                  <p:childTnLst>
                                    <p:set>
                                      <p:cBhvr>
                                        <p:cTn id="20" dur="1" fill="hold">
                                          <p:stCondLst>
                                            <p:cond delay="0"/>
                                          </p:stCondLst>
                                        </p:cTn>
                                        <p:tgtEl>
                                          <p:spTgt spid="175">
                                            <p:txEl>
                                              <p:pRg st="2" end="2"/>
                                            </p:txEl>
                                          </p:spTgt>
                                        </p:tgtEl>
                                        <p:attrNameLst>
                                          <p:attrName>style.visibility</p:attrName>
                                        </p:attrNameLst>
                                      </p:cBhvr>
                                      <p:to>
                                        <p:strVal val="visible"/>
                                      </p:to>
                                    </p:set>
                                    <p:animEffect transition="in" filter="fade">
                                      <p:cBhvr>
                                        <p:cTn id="21" dur="2000"/>
                                        <p:tgtEl>
                                          <p:spTgt spid="175">
                                            <p:txEl>
                                              <p:pRg st="2" end="2"/>
                                            </p:txEl>
                                          </p:spTgt>
                                        </p:tgtEl>
                                      </p:cBhvr>
                                    </p:animEffect>
                                    <p:anim calcmode="lin" valueType="num">
                                      <p:cBhvr>
                                        <p:cTn id="22" dur="2000" fill="hold"/>
                                        <p:tgtEl>
                                          <p:spTgt spid="175">
                                            <p:txEl>
                                              <p:pRg st="2" end="2"/>
                                            </p:txEl>
                                          </p:spTgt>
                                        </p:tgtEl>
                                        <p:attrNameLst>
                                          <p:attrName>ppt_w</p:attrName>
                                        </p:attrNameLst>
                                      </p:cBhvr>
                                      <p:tavLst>
                                        <p:tav tm="0" fmla="#ppt_w*sin(2.5*pi*$)">
                                          <p:val>
                                            <p:fltVal val="0"/>
                                          </p:val>
                                        </p:tav>
                                        <p:tav tm="100000">
                                          <p:val>
                                            <p:fltVal val="1"/>
                                          </p:val>
                                        </p:tav>
                                      </p:tavLst>
                                    </p:anim>
                                    <p:anim calcmode="lin" valueType="num">
                                      <p:cBhvr>
                                        <p:cTn id="23" dur="2000" fill="hold"/>
                                        <p:tgtEl>
                                          <p:spTgt spid="175">
                                            <p:txEl>
                                              <p:pRg st="2" end="2"/>
                                            </p:txEl>
                                          </p:spTgt>
                                        </p:tgtEl>
                                        <p:attrNameLst>
                                          <p:attrName>ppt_h</p:attrName>
                                        </p:attrNameLst>
                                      </p:cBhvr>
                                      <p:tavLst>
                                        <p:tav tm="0">
                                          <p:val>
                                            <p:strVal val="#ppt_h"/>
                                          </p:val>
                                        </p:tav>
                                        <p:tav tm="100000">
                                          <p:val>
                                            <p:strVal val="#ppt_h"/>
                                          </p:val>
                                        </p:tav>
                                      </p:tavLst>
                                    </p:anim>
                                  </p:childTnLst>
                                </p:cTn>
                              </p:par>
                            </p:childTnLst>
                          </p:cTn>
                        </p:par>
                      </p:childTnLst>
                    </p:cTn>
                  </p:par>
                  <p:par>
                    <p:cTn id="24" fill="hold">
                      <p:stCondLst>
                        <p:cond delay="indefinite"/>
                      </p:stCondLst>
                      <p:childTnLst>
                        <p:par>
                          <p:cTn id="25" fill="hold">
                            <p:stCondLst>
                              <p:cond delay="0"/>
                            </p:stCondLst>
                            <p:childTnLst>
                              <p:par>
                                <p:cTn id="26" presetID="45" presetClass="entr" presetSubtype="0" fill="hold" grpId="0" nodeType="clickEffect">
                                  <p:stCondLst>
                                    <p:cond delay="0"/>
                                  </p:stCondLst>
                                  <p:childTnLst>
                                    <p:set>
                                      <p:cBhvr>
                                        <p:cTn id="27" dur="1" fill="hold">
                                          <p:stCondLst>
                                            <p:cond delay="0"/>
                                          </p:stCondLst>
                                        </p:cTn>
                                        <p:tgtEl>
                                          <p:spTgt spid="175">
                                            <p:txEl>
                                              <p:pRg st="3" end="3"/>
                                            </p:txEl>
                                          </p:spTgt>
                                        </p:tgtEl>
                                        <p:attrNameLst>
                                          <p:attrName>style.visibility</p:attrName>
                                        </p:attrNameLst>
                                      </p:cBhvr>
                                      <p:to>
                                        <p:strVal val="visible"/>
                                      </p:to>
                                    </p:set>
                                    <p:animEffect transition="in" filter="fade">
                                      <p:cBhvr>
                                        <p:cTn id="28" dur="2000"/>
                                        <p:tgtEl>
                                          <p:spTgt spid="175">
                                            <p:txEl>
                                              <p:pRg st="3" end="3"/>
                                            </p:txEl>
                                          </p:spTgt>
                                        </p:tgtEl>
                                      </p:cBhvr>
                                    </p:animEffect>
                                    <p:anim calcmode="lin" valueType="num">
                                      <p:cBhvr>
                                        <p:cTn id="29" dur="2000" fill="hold"/>
                                        <p:tgtEl>
                                          <p:spTgt spid="175">
                                            <p:txEl>
                                              <p:pRg st="3" end="3"/>
                                            </p:txEl>
                                          </p:spTgt>
                                        </p:tgtEl>
                                        <p:attrNameLst>
                                          <p:attrName>ppt_w</p:attrName>
                                        </p:attrNameLst>
                                      </p:cBhvr>
                                      <p:tavLst>
                                        <p:tav tm="0" fmla="#ppt_w*sin(2.5*pi*$)">
                                          <p:val>
                                            <p:fltVal val="0"/>
                                          </p:val>
                                        </p:tav>
                                        <p:tav tm="100000">
                                          <p:val>
                                            <p:fltVal val="1"/>
                                          </p:val>
                                        </p:tav>
                                      </p:tavLst>
                                    </p:anim>
                                    <p:anim calcmode="lin" valueType="num">
                                      <p:cBhvr>
                                        <p:cTn id="30" dur="2000" fill="hold"/>
                                        <p:tgtEl>
                                          <p:spTgt spid="175">
                                            <p:txEl>
                                              <p:pRg st="3" end="3"/>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5"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13"/>
          <p:cNvSpPr txBox="1">
            <a:spLocks noGrp="1"/>
          </p:cNvSpPr>
          <p:nvPr>
            <p:ph type="title"/>
          </p:nvPr>
        </p:nvSpPr>
        <p:spPr>
          <a:xfrm>
            <a:off x="677334" y="609600"/>
            <a:ext cx="8596668" cy="692727"/>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chemeClr val="accent1"/>
              </a:buClr>
              <a:buSzPts val="3200"/>
              <a:buFont typeface="Trebuchet MS"/>
              <a:buNone/>
            </a:pPr>
            <a:r>
              <a:rPr lang="en-US" sz="3200" b="1" dirty="0"/>
              <a:t>RESULT</a:t>
            </a:r>
            <a:endParaRPr sz="3200" dirty="0"/>
          </a:p>
        </p:txBody>
      </p:sp>
      <p:sp>
        <p:nvSpPr>
          <p:cNvPr id="241" name="Google Shape;241;p13"/>
          <p:cNvSpPr txBox="1">
            <a:spLocks noGrp="1"/>
          </p:cNvSpPr>
          <p:nvPr>
            <p:ph idx="1"/>
          </p:nvPr>
        </p:nvSpPr>
        <p:spPr>
          <a:xfrm>
            <a:off x="677334" y="1606407"/>
            <a:ext cx="8596668" cy="3880773"/>
          </a:xfrm>
          <a:prstGeom prst="rect">
            <a:avLst/>
          </a:prstGeom>
          <a:noFill/>
          <a:ln>
            <a:noFill/>
          </a:ln>
        </p:spPr>
        <p:txBody>
          <a:bodyPr spcFirstLastPara="1" wrap="square" lIns="91425" tIns="45700" rIns="91425" bIns="45700" anchor="t" anchorCtr="0">
            <a:normAutofit/>
          </a:bodyPr>
          <a:lstStyle/>
          <a:p>
            <a:pPr>
              <a:lnSpc>
                <a:spcPct val="150000"/>
              </a:lnSpc>
            </a:pPr>
            <a:r>
              <a:rPr lang="en-US" dirty="0"/>
              <a:t>These models can often accurately identify individuals at risk of developing heart disease, allowing for early intervention and prevention. They can also help healthcare providers tailor treatment and lifestyle recommendations to each individual, leading to improved patient outcomes.</a:t>
            </a:r>
          </a:p>
          <a:p>
            <a:pPr marL="0" indent="0">
              <a:lnSpc>
                <a:spcPct val="150000"/>
              </a:lnSpc>
              <a:buNone/>
            </a:pPr>
            <a:r>
              <a:rPr lang="en-US" dirty="0"/>
              <a:t/>
            </a:r>
            <a:br>
              <a:rPr lang="en-US" dirty="0"/>
            </a:b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241">
                                            <p:txEl>
                                              <p:pRg st="0" end="0"/>
                                            </p:txEl>
                                          </p:spTgt>
                                        </p:tgtEl>
                                        <p:attrNameLst>
                                          <p:attrName>style.visibility</p:attrName>
                                        </p:attrNameLst>
                                      </p:cBhvr>
                                      <p:to>
                                        <p:strVal val="visible"/>
                                      </p:to>
                                    </p:set>
                                    <p:anim calcmode="lin" valueType="num">
                                      <p:cBhvr>
                                        <p:cTn id="7" dur="1000" fill="hold"/>
                                        <p:tgtEl>
                                          <p:spTgt spid="241">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241">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241">
                                            <p:txEl>
                                              <p:pRg st="0" end="0"/>
                                            </p:txEl>
                                          </p:spTgt>
                                        </p:tgtEl>
                                        <p:attrNameLst>
                                          <p:attrName>style.rotation</p:attrName>
                                        </p:attrNameLst>
                                      </p:cBhvr>
                                      <p:tavLst>
                                        <p:tav tm="0">
                                          <p:val>
                                            <p:fltVal val="90"/>
                                          </p:val>
                                        </p:tav>
                                        <p:tav tm="100000">
                                          <p:val>
                                            <p:fltVal val="0"/>
                                          </p:val>
                                        </p:tav>
                                      </p:tavLst>
                                    </p:anim>
                                    <p:animEffect transition="in" filter="fade">
                                      <p:cBhvr>
                                        <p:cTn id="10" dur="1000"/>
                                        <p:tgtEl>
                                          <p:spTgt spid="241">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nodeType="clickEffect">
                                  <p:stCondLst>
                                    <p:cond delay="0"/>
                                  </p:stCondLst>
                                  <p:childTnLst>
                                    <p:set>
                                      <p:cBhvr>
                                        <p:cTn id="14" dur="1" fill="hold">
                                          <p:stCondLst>
                                            <p:cond delay="0"/>
                                          </p:stCondLst>
                                        </p:cTn>
                                        <p:tgtEl>
                                          <p:spTgt spid="241">
                                            <p:txEl>
                                              <p:pRg st="1" end="1"/>
                                            </p:txEl>
                                          </p:spTgt>
                                        </p:tgtEl>
                                        <p:attrNameLst>
                                          <p:attrName>style.visibility</p:attrName>
                                        </p:attrNameLst>
                                      </p:cBhvr>
                                      <p:to>
                                        <p:strVal val="visible"/>
                                      </p:to>
                                    </p:set>
                                    <p:anim calcmode="lin" valueType="num">
                                      <p:cBhvr>
                                        <p:cTn id="15" dur="1000" fill="hold"/>
                                        <p:tgtEl>
                                          <p:spTgt spid="241">
                                            <p:txEl>
                                              <p:pRg st="1" end="1"/>
                                            </p:txEl>
                                          </p:spTgt>
                                        </p:tgtEl>
                                        <p:attrNameLst>
                                          <p:attrName>ppt_w</p:attrName>
                                        </p:attrNameLst>
                                      </p:cBhvr>
                                      <p:tavLst>
                                        <p:tav tm="0">
                                          <p:val>
                                            <p:fltVal val="0"/>
                                          </p:val>
                                        </p:tav>
                                        <p:tav tm="100000">
                                          <p:val>
                                            <p:strVal val="#ppt_w"/>
                                          </p:val>
                                        </p:tav>
                                      </p:tavLst>
                                    </p:anim>
                                    <p:anim calcmode="lin" valueType="num">
                                      <p:cBhvr>
                                        <p:cTn id="16" dur="1000" fill="hold"/>
                                        <p:tgtEl>
                                          <p:spTgt spid="241">
                                            <p:txEl>
                                              <p:pRg st="1" end="1"/>
                                            </p:txEl>
                                          </p:spTgt>
                                        </p:tgtEl>
                                        <p:attrNameLst>
                                          <p:attrName>ppt_h</p:attrName>
                                        </p:attrNameLst>
                                      </p:cBhvr>
                                      <p:tavLst>
                                        <p:tav tm="0">
                                          <p:val>
                                            <p:fltVal val="0"/>
                                          </p:val>
                                        </p:tav>
                                        <p:tav tm="100000">
                                          <p:val>
                                            <p:strVal val="#ppt_h"/>
                                          </p:val>
                                        </p:tav>
                                      </p:tavLst>
                                    </p:anim>
                                    <p:anim calcmode="lin" valueType="num">
                                      <p:cBhvr>
                                        <p:cTn id="17" dur="1000" fill="hold"/>
                                        <p:tgtEl>
                                          <p:spTgt spid="241">
                                            <p:txEl>
                                              <p:pRg st="1" end="1"/>
                                            </p:txEl>
                                          </p:spTgt>
                                        </p:tgtEl>
                                        <p:attrNameLst>
                                          <p:attrName>style.rotation</p:attrName>
                                        </p:attrNameLst>
                                      </p:cBhvr>
                                      <p:tavLst>
                                        <p:tav tm="0">
                                          <p:val>
                                            <p:fltVal val="90"/>
                                          </p:val>
                                        </p:tav>
                                        <p:tav tm="100000">
                                          <p:val>
                                            <p:fltVal val="0"/>
                                          </p:val>
                                        </p:tav>
                                      </p:tavLst>
                                    </p:anim>
                                    <p:animEffect transition="in" filter="fade">
                                      <p:cBhvr>
                                        <p:cTn id="18" dur="1000"/>
                                        <p:tgtEl>
                                          <p:spTgt spid="24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13"/>
          <p:cNvSpPr txBox="1">
            <a:spLocks noGrp="1"/>
          </p:cNvSpPr>
          <p:nvPr>
            <p:ph type="title"/>
          </p:nvPr>
        </p:nvSpPr>
        <p:spPr>
          <a:xfrm>
            <a:off x="677334" y="609600"/>
            <a:ext cx="8596668" cy="692727"/>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chemeClr val="accent1"/>
              </a:buClr>
              <a:buSzPts val="3200"/>
              <a:buFont typeface="Trebuchet MS"/>
              <a:buNone/>
            </a:pPr>
            <a:r>
              <a:rPr lang="en-US" sz="3200" b="1" dirty="0"/>
              <a:t>CONCLUSION</a:t>
            </a:r>
            <a:endParaRPr sz="3200" dirty="0"/>
          </a:p>
        </p:txBody>
      </p:sp>
      <p:sp>
        <p:nvSpPr>
          <p:cNvPr id="241" name="Google Shape;241;p13"/>
          <p:cNvSpPr txBox="1">
            <a:spLocks noGrp="1"/>
          </p:cNvSpPr>
          <p:nvPr>
            <p:ph idx="1"/>
          </p:nvPr>
        </p:nvSpPr>
        <p:spPr>
          <a:xfrm>
            <a:off x="677334" y="1606407"/>
            <a:ext cx="8596668" cy="3880773"/>
          </a:xfrm>
          <a:prstGeom prst="rect">
            <a:avLst/>
          </a:prstGeom>
          <a:noFill/>
          <a:ln>
            <a:noFill/>
          </a:ln>
        </p:spPr>
        <p:txBody>
          <a:bodyPr spcFirstLastPara="1" wrap="square" lIns="91425" tIns="45700" rIns="91425" bIns="45700" anchor="t" anchorCtr="0">
            <a:normAutofit/>
          </a:bodyPr>
          <a:lstStyle/>
          <a:p>
            <a:pPr algn="just">
              <a:lnSpc>
                <a:spcPct val="150000"/>
              </a:lnSpc>
            </a:pPr>
            <a:r>
              <a:rPr lang="en-US" dirty="0"/>
              <a:t>In conclusion, machine learning for predicting multiple diseases offers significant advantages, including early detection, accurate predictions, efficient resource allocation, personalized recommendations, cost savings, and insightful data analysis. These benefits have the potential to transform healthcare and agriculture by enabling proactive and personalized approaches to disease management and prevention...</a:t>
            </a:r>
          </a:p>
        </p:txBody>
      </p:sp>
    </p:spTree>
    <p:extLst>
      <p:ext uri="{BB962C8B-B14F-4D97-AF65-F5344CB8AC3E}">
        <p14:creationId xmlns:p14="http://schemas.microsoft.com/office/powerpoint/2010/main" val="3417591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241">
                                            <p:txEl>
                                              <p:pRg st="0" end="0"/>
                                            </p:txEl>
                                          </p:spTgt>
                                        </p:tgtEl>
                                        <p:attrNameLst>
                                          <p:attrName>style.visibility</p:attrName>
                                        </p:attrNameLst>
                                      </p:cBhvr>
                                      <p:to>
                                        <p:strVal val="visible"/>
                                      </p:to>
                                    </p:set>
                                    <p:anim calcmode="lin" valueType="num">
                                      <p:cBhvr>
                                        <p:cTn id="7" dur="1000" fill="hold"/>
                                        <p:tgtEl>
                                          <p:spTgt spid="241">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241">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241">
                                            <p:txEl>
                                              <p:pRg st="0" end="0"/>
                                            </p:txEl>
                                          </p:spTgt>
                                        </p:tgtEl>
                                        <p:attrNameLst>
                                          <p:attrName>style.rotation</p:attrName>
                                        </p:attrNameLst>
                                      </p:cBhvr>
                                      <p:tavLst>
                                        <p:tav tm="0">
                                          <p:val>
                                            <p:fltVal val="90"/>
                                          </p:val>
                                        </p:tav>
                                        <p:tav tm="100000">
                                          <p:val>
                                            <p:fltVal val="0"/>
                                          </p:val>
                                        </p:tav>
                                      </p:tavLst>
                                    </p:anim>
                                    <p:animEffect transition="in" filter="fade">
                                      <p:cBhvr>
                                        <p:cTn id="10" dur="1000"/>
                                        <p:tgtEl>
                                          <p:spTgt spid="24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200" dirty="0" smtClean="0"/>
              <a:t>Reference</a:t>
            </a:r>
            <a:endParaRPr lang="en-IN" dirty="0"/>
          </a:p>
        </p:txBody>
      </p:sp>
      <p:sp>
        <p:nvSpPr>
          <p:cNvPr id="3" name="Content Placeholder 2"/>
          <p:cNvSpPr>
            <a:spLocks noGrp="1"/>
          </p:cNvSpPr>
          <p:nvPr>
            <p:ph idx="1"/>
          </p:nvPr>
        </p:nvSpPr>
        <p:spPr>
          <a:xfrm>
            <a:off x="677333" y="1445623"/>
            <a:ext cx="8945637" cy="4595739"/>
          </a:xfrm>
        </p:spPr>
        <p:txBody>
          <a:bodyPr>
            <a:normAutofit fontScale="70000" lnSpcReduction="20000"/>
          </a:bodyPr>
          <a:lstStyle/>
          <a:p>
            <a:pPr lvl="0" algn="just">
              <a:buFont typeface="Courier New" panose="02070309020205020404" pitchFamily="49" charset="0"/>
              <a:buChar char="o"/>
            </a:pPr>
            <a:r>
              <a:rPr lang="en-US" sz="2100" dirty="0"/>
              <a:t>Sai, P. P., &amp; Reddy, C. , “Heart disease prediction using ANN algorithm in data mining,” International Journal of Computer Science and Mobile Computing, 2022.</a:t>
            </a:r>
            <a:endParaRPr lang="en-IN" sz="2100" dirty="0"/>
          </a:p>
          <a:p>
            <a:pPr algn="just">
              <a:buFont typeface="Courier New" panose="02070309020205020404" pitchFamily="49" charset="0"/>
              <a:buChar char="o"/>
            </a:pPr>
            <a:r>
              <a:rPr lang="en-US" sz="2100" dirty="0"/>
              <a:t>S. </a:t>
            </a:r>
            <a:r>
              <a:rPr lang="en-US" sz="2100" dirty="0" err="1"/>
              <a:t>Ghane</a:t>
            </a:r>
            <a:r>
              <a:rPr lang="en-US" sz="2100" dirty="0"/>
              <a:t>, N. </a:t>
            </a:r>
            <a:r>
              <a:rPr lang="en-US" sz="2100" dirty="0" err="1"/>
              <a:t>Bhorade</a:t>
            </a:r>
            <a:r>
              <a:rPr lang="en-US" sz="2100" dirty="0"/>
              <a:t>, N. </a:t>
            </a:r>
            <a:r>
              <a:rPr lang="en-US" sz="2100" dirty="0" err="1"/>
              <a:t>Chitre</a:t>
            </a:r>
            <a:r>
              <a:rPr lang="en-US" sz="2100" dirty="0"/>
              <a:t>, B. </a:t>
            </a:r>
            <a:r>
              <a:rPr lang="en-US" sz="2100" dirty="0" err="1"/>
              <a:t>Poyekar</a:t>
            </a:r>
            <a:r>
              <a:rPr lang="en-US" sz="2100" dirty="0"/>
              <a:t>, R. Mote and P. </a:t>
            </a:r>
            <a:r>
              <a:rPr lang="en-US" sz="2100" dirty="0" err="1"/>
              <a:t>Topale</a:t>
            </a:r>
            <a:r>
              <a:rPr lang="en-US" sz="2100" dirty="0"/>
              <a:t>, "Diabetes Prediction using Feature Extraction and Machine Learning Models," 2021 Second International Conference on Electronics and Sustainable Communication Systems (ICESC), Coimbatore, India, 2021</a:t>
            </a:r>
            <a:r>
              <a:rPr lang="en-US" sz="2100" dirty="0" smtClean="0"/>
              <a:t>.</a:t>
            </a:r>
            <a:endParaRPr lang="en-IN" sz="2100" dirty="0"/>
          </a:p>
          <a:p>
            <a:pPr lvl="0" algn="just">
              <a:buFont typeface="Courier New" panose="02070309020205020404" pitchFamily="49" charset="0"/>
              <a:buChar char="o"/>
            </a:pPr>
            <a:r>
              <a:rPr lang="en-US" sz="2100" dirty="0" err="1"/>
              <a:t>Gulpreet</a:t>
            </a:r>
            <a:r>
              <a:rPr lang="en-US" sz="2100" dirty="0"/>
              <a:t> Kaur Chadha, </a:t>
            </a:r>
            <a:r>
              <a:rPr lang="en-US" sz="2100" dirty="0" err="1"/>
              <a:t>Aakarsh</a:t>
            </a:r>
            <a:r>
              <a:rPr lang="en-US" sz="2100" dirty="0"/>
              <a:t> Srivastava, </a:t>
            </a:r>
            <a:r>
              <a:rPr lang="en-US" sz="2100" dirty="0" err="1"/>
              <a:t>Abhilasha</a:t>
            </a:r>
            <a:r>
              <a:rPr lang="en-US" sz="2100" dirty="0"/>
              <a:t> Singh, </a:t>
            </a:r>
            <a:r>
              <a:rPr lang="en-US" sz="2100" dirty="0" err="1"/>
              <a:t>Ritu</a:t>
            </a:r>
            <a:r>
              <a:rPr lang="en-US" sz="2100" dirty="0"/>
              <a:t> Gupta, </a:t>
            </a:r>
            <a:r>
              <a:rPr lang="en-US" sz="2100" dirty="0" err="1"/>
              <a:t>Deepanshi</a:t>
            </a:r>
            <a:r>
              <a:rPr lang="en-US" sz="2100" dirty="0"/>
              <a:t> </a:t>
            </a:r>
            <a:r>
              <a:rPr lang="en-US" sz="2100" dirty="0" err="1"/>
              <a:t>Singla</a:t>
            </a:r>
            <a:r>
              <a:rPr lang="en-US" sz="2100" dirty="0"/>
              <a:t>, “An Automated Method for Counting Red Blood Cells using Image Processing,” </a:t>
            </a:r>
            <a:r>
              <a:rPr lang="en-US" sz="2100" dirty="0" err="1"/>
              <a:t>ScienceDirect</a:t>
            </a:r>
            <a:r>
              <a:rPr lang="en-US" sz="2100" dirty="0"/>
              <a:t> , 2022, 769–77.</a:t>
            </a:r>
            <a:endParaRPr lang="en-IN" sz="2100" dirty="0"/>
          </a:p>
          <a:p>
            <a:pPr lvl="0" algn="just">
              <a:buFont typeface="Courier New" panose="02070309020205020404" pitchFamily="49" charset="0"/>
              <a:buChar char="o"/>
            </a:pPr>
            <a:r>
              <a:rPr lang="en-US" sz="2100" dirty="0"/>
              <a:t>Science, C., &amp; Faculty, G. M. , “Heart Disease Prediction Using Machine learning and Data Mining Technique,” Department of Computer Science and Engineering, </a:t>
            </a:r>
            <a:r>
              <a:rPr lang="en-US" sz="2100" dirty="0" err="1"/>
              <a:t>Nirma</a:t>
            </a:r>
            <a:r>
              <a:rPr lang="en-US" sz="2100" dirty="0"/>
              <a:t> University, Gujarat, India, 2023.</a:t>
            </a:r>
            <a:endParaRPr lang="en-IN" sz="2100" dirty="0"/>
          </a:p>
          <a:p>
            <a:pPr lvl="0" algn="just">
              <a:buFont typeface="Courier New" panose="02070309020205020404" pitchFamily="49" charset="0"/>
              <a:buChar char="o"/>
            </a:pPr>
            <a:r>
              <a:rPr lang="en-US" sz="2100" dirty="0"/>
              <a:t>M. K. Hasan, M. A. </a:t>
            </a:r>
            <a:r>
              <a:rPr lang="en-US" sz="2100" dirty="0" err="1"/>
              <a:t>Alam</a:t>
            </a:r>
            <a:r>
              <a:rPr lang="en-US" sz="2100" dirty="0"/>
              <a:t>, D. Das, E. Hossain and M. Hasan, "Diabetes Prediction Using </a:t>
            </a:r>
            <a:r>
              <a:rPr lang="en-US" sz="2100" dirty="0" err="1"/>
              <a:t>Ensembling</a:t>
            </a:r>
            <a:r>
              <a:rPr lang="en-US" sz="2100" dirty="0"/>
              <a:t> of Different Machine Learning Classifiers," in IEEE Access, vol. 8,2022.</a:t>
            </a:r>
            <a:endParaRPr lang="en-IN" sz="2100" dirty="0"/>
          </a:p>
          <a:p>
            <a:pPr lvl="0" algn="just">
              <a:buFont typeface="Courier New" panose="02070309020205020404" pitchFamily="49" charset="0"/>
              <a:buChar char="o"/>
            </a:pPr>
            <a:r>
              <a:rPr lang="en-US" sz="2100" dirty="0"/>
              <a:t>George, J., </a:t>
            </a:r>
            <a:r>
              <a:rPr lang="en-US" sz="2100" dirty="0" err="1"/>
              <a:t>Sobha</a:t>
            </a:r>
            <a:r>
              <a:rPr lang="en-US" sz="2100" dirty="0"/>
              <a:t>, T., Ashok, A., &amp; </a:t>
            </a:r>
            <a:r>
              <a:rPr lang="en-US" sz="2100" dirty="0" err="1"/>
              <a:t>Eldhose</a:t>
            </a:r>
            <a:r>
              <a:rPr lang="en-US" sz="2100" dirty="0"/>
              <a:t>, J. , “An efficient image processing technique to count red blood cells,” International Journal of Engineering and Research, 2020.</a:t>
            </a:r>
            <a:endParaRPr lang="en-IN" sz="2100" dirty="0"/>
          </a:p>
          <a:p>
            <a:pPr lvl="0" algn="just">
              <a:buFont typeface="Courier New" panose="02070309020205020404" pitchFamily="49" charset="0"/>
              <a:buChar char="o"/>
            </a:pPr>
            <a:r>
              <a:rPr lang="en-US" sz="2100" dirty="0"/>
              <a:t>A, A. S., &amp; </a:t>
            </a:r>
            <a:r>
              <a:rPr lang="en-US" sz="2100" dirty="0" err="1"/>
              <a:t>Naik</a:t>
            </a:r>
            <a:r>
              <a:rPr lang="en-US" sz="2100" dirty="0"/>
              <a:t>, C. , “Different Data Mining Approaches for Predicting Heart Disease,”  International Journal of Innovative in Science, 2021.</a:t>
            </a:r>
            <a:endParaRPr lang="en-IN" sz="2100" dirty="0"/>
          </a:p>
          <a:p>
            <a:pPr lvl="0" algn="just">
              <a:buFont typeface="Courier New" panose="02070309020205020404" pitchFamily="49" charset="0"/>
              <a:buChar char="o"/>
            </a:pPr>
            <a:r>
              <a:rPr lang="en-US" sz="2100" dirty="0" err="1"/>
              <a:t>Beyene</a:t>
            </a:r>
            <a:r>
              <a:rPr lang="en-US" sz="2100" dirty="0"/>
              <a:t>, C., &amp; </a:t>
            </a:r>
            <a:r>
              <a:rPr lang="en-US" sz="2100" dirty="0" err="1"/>
              <a:t>Kamat</a:t>
            </a:r>
            <a:r>
              <a:rPr lang="en-US" sz="2100" dirty="0"/>
              <a:t>, P. , Survey on “Prediction and Analysis the occurrence of heart disease using data mining techniques,” International Journal of Pure and Applied Mathematics, 2021.</a:t>
            </a:r>
            <a:endParaRPr lang="en-IN" sz="2100" dirty="0"/>
          </a:p>
          <a:p>
            <a:endParaRPr lang="en-IN" dirty="0"/>
          </a:p>
        </p:txBody>
      </p:sp>
    </p:spTree>
    <p:extLst>
      <p:ext uri="{BB962C8B-B14F-4D97-AF65-F5344CB8AC3E}">
        <p14:creationId xmlns:p14="http://schemas.microsoft.com/office/powerpoint/2010/main" val="2831111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357914"/>
            <a:ext cx="8771466" cy="5259115"/>
          </a:xfrm>
        </p:spPr>
        <p:txBody>
          <a:bodyPr>
            <a:normAutofit fontScale="77500" lnSpcReduction="20000"/>
          </a:bodyPr>
          <a:lstStyle/>
          <a:p>
            <a:pPr lvl="0" algn="just">
              <a:buFont typeface="Courier New" panose="02070309020205020404" pitchFamily="49" charset="0"/>
              <a:buChar char="o"/>
            </a:pPr>
            <a:r>
              <a:rPr lang="en-US" sz="2100" dirty="0" err="1"/>
              <a:t>Irwan</a:t>
            </a:r>
            <a:r>
              <a:rPr lang="en-US" sz="2100" dirty="0"/>
              <a:t> </a:t>
            </a:r>
            <a:r>
              <a:rPr lang="en-US" sz="2100" dirty="0" err="1"/>
              <a:t>Rahadi</a:t>
            </a:r>
            <a:r>
              <a:rPr lang="en-US" sz="2100" dirty="0"/>
              <a:t>,  “Red blood cells and white blood cells detection by image processing,” </a:t>
            </a:r>
            <a:r>
              <a:rPr lang="en-US" sz="2100" dirty="0">
                <a:hlinkClick r:id="rId2"/>
              </a:rPr>
              <a:t>Journal of Physics: Conference Series</a:t>
            </a:r>
            <a:r>
              <a:rPr lang="en-US" sz="2100" dirty="0"/>
              <a:t>, </a:t>
            </a:r>
            <a:r>
              <a:rPr lang="en-US" sz="2100" dirty="0">
                <a:hlinkClick r:id="rId3"/>
              </a:rPr>
              <a:t>Volume 1539</a:t>
            </a:r>
            <a:r>
              <a:rPr lang="en-US" sz="2100" dirty="0"/>
              <a:t>, </a:t>
            </a:r>
            <a:r>
              <a:rPr lang="en-US" sz="2100" dirty="0">
                <a:hlinkClick r:id="rId4"/>
              </a:rPr>
              <a:t>The 5th </a:t>
            </a:r>
            <a:r>
              <a:rPr lang="en-US" sz="2100" dirty="0" err="1">
                <a:hlinkClick r:id="rId4"/>
              </a:rPr>
              <a:t>Hamzanwadi</a:t>
            </a:r>
            <a:r>
              <a:rPr lang="en-US" sz="2100" dirty="0">
                <a:hlinkClick r:id="rId4"/>
              </a:rPr>
              <a:t> International Conference of Technology and Education, Lombok, Indonesia</a:t>
            </a:r>
            <a:r>
              <a:rPr lang="en-US" sz="2100" dirty="0"/>
              <a:t>, 2020.</a:t>
            </a:r>
            <a:endParaRPr lang="en-IN" sz="2100" dirty="0"/>
          </a:p>
          <a:p>
            <a:pPr lvl="0" algn="just">
              <a:buFont typeface="Courier New" panose="02070309020205020404" pitchFamily="49" charset="0"/>
              <a:buChar char="o"/>
            </a:pPr>
            <a:r>
              <a:rPr lang="en-US" sz="2100" dirty="0"/>
              <a:t>P. Sonar and K. </a:t>
            </a:r>
            <a:r>
              <a:rPr lang="en-US" sz="2100" dirty="0" err="1"/>
              <a:t>JayaMalini</a:t>
            </a:r>
            <a:r>
              <a:rPr lang="en-US" sz="2100" dirty="0"/>
              <a:t>, "Diabetes Prediction Using Different Machine Learning Approaches," 2020 3rd International Conference on Computing Methodologies and Communication (ICCMC), Erode, India, 2021.</a:t>
            </a:r>
            <a:endParaRPr lang="en-IN" sz="2100" dirty="0"/>
          </a:p>
          <a:p>
            <a:pPr lvl="0" algn="just">
              <a:buFont typeface="Courier New" panose="02070309020205020404" pitchFamily="49" charset="0"/>
              <a:buChar char="o"/>
            </a:pPr>
            <a:r>
              <a:rPr lang="en-US" sz="2100" dirty="0" smtClean="0"/>
              <a:t>Sultana</a:t>
            </a:r>
            <a:r>
              <a:rPr lang="en-US" sz="2100" dirty="0"/>
              <a:t>, M., </a:t>
            </a:r>
            <a:r>
              <a:rPr lang="en-US" sz="2100" dirty="0" err="1"/>
              <a:t>Haider</a:t>
            </a:r>
            <a:r>
              <a:rPr lang="en-US" sz="2100" dirty="0"/>
              <a:t>, A., &amp; Uddin, M. S. , “Analysis of data mining techniques for heart </a:t>
            </a:r>
            <a:r>
              <a:rPr lang="en-US" sz="2100" dirty="0" err="1"/>
              <a:t>isease</a:t>
            </a:r>
            <a:r>
              <a:rPr lang="en-US" sz="2100" dirty="0"/>
              <a:t> prediction,” 3rd International Conference n Electrical Engineering and Information and Communication Technology, 2022. </a:t>
            </a:r>
            <a:endParaRPr lang="en-IN" sz="2100" dirty="0"/>
          </a:p>
          <a:p>
            <a:pPr lvl="0" algn="just">
              <a:buFont typeface="Courier New" panose="02070309020205020404" pitchFamily="49" charset="0"/>
              <a:buChar char="o"/>
            </a:pPr>
            <a:r>
              <a:rPr lang="en-US" sz="2100" dirty="0" err="1"/>
              <a:t>Soni</a:t>
            </a:r>
            <a:r>
              <a:rPr lang="en-US" sz="2100" dirty="0"/>
              <a:t>, J., Ansari, U., &amp; Sharma, D., “Intelligent and Effective Heart Disease Prediction System using Weighted Associative Classifiers,” Heart Disease, 3(6), 2385–2392, 2021.</a:t>
            </a:r>
            <a:endParaRPr lang="en-IN" sz="2100" dirty="0"/>
          </a:p>
          <a:p>
            <a:pPr lvl="0" algn="just">
              <a:buFont typeface="Courier New" panose="02070309020205020404" pitchFamily="49" charset="0"/>
              <a:buChar char="o"/>
            </a:pPr>
            <a:r>
              <a:rPr lang="en-US" sz="2100" dirty="0"/>
              <a:t>Reddy </a:t>
            </a:r>
            <a:r>
              <a:rPr lang="en-US" sz="2100" dirty="0" err="1"/>
              <a:t>Bhavana</a:t>
            </a:r>
            <a:r>
              <a:rPr lang="en-US" sz="2100" dirty="0"/>
              <a:t> , </a:t>
            </a:r>
            <a:r>
              <a:rPr lang="en-US" sz="2100" dirty="0" err="1"/>
              <a:t>Prajjwal</a:t>
            </a:r>
            <a:r>
              <a:rPr lang="en-US" sz="2100" dirty="0"/>
              <a:t> Srivastava , </a:t>
            </a:r>
            <a:r>
              <a:rPr lang="en-US" sz="2100" dirty="0" err="1"/>
              <a:t>Sangeetha</a:t>
            </a:r>
            <a:r>
              <a:rPr lang="en-US" sz="2100" dirty="0"/>
              <a:t> N , </a:t>
            </a:r>
            <a:r>
              <a:rPr lang="en-US" sz="2100" dirty="0" err="1"/>
              <a:t>Rashmi</a:t>
            </a:r>
            <a:r>
              <a:rPr lang="en-US" sz="2100" dirty="0"/>
              <a:t> Reddy “ Review on Identification of Red Blood Cells by Image Processing,” IEEE International Journal of Engineering Research &amp; Technology (IJERT), 2021.</a:t>
            </a:r>
            <a:endParaRPr lang="en-IN" sz="2100" dirty="0"/>
          </a:p>
          <a:p>
            <a:pPr lvl="0" algn="just">
              <a:buFont typeface="Courier New" panose="02070309020205020404" pitchFamily="49" charset="0"/>
              <a:buChar char="o"/>
            </a:pPr>
            <a:r>
              <a:rPr lang="en-US" sz="2100" dirty="0"/>
              <a:t>D. Shetty, K. </a:t>
            </a:r>
            <a:r>
              <a:rPr lang="en-US" sz="2100" dirty="0" err="1"/>
              <a:t>Rit</a:t>
            </a:r>
            <a:r>
              <a:rPr lang="en-US" sz="2100" dirty="0"/>
              <a:t>, S. Shaikh and N. </a:t>
            </a:r>
            <a:r>
              <a:rPr lang="en-US" sz="2100" dirty="0" err="1"/>
              <a:t>Patil</a:t>
            </a:r>
            <a:r>
              <a:rPr lang="en-US" sz="2100" dirty="0"/>
              <a:t>, "Diabetes disease prediction using data mining," 2017 International Conference on Innovations in Information, Embedded and Communication Systems (ICIIECS), Coimbatore, India, 2023</a:t>
            </a:r>
            <a:endParaRPr lang="en-IN" sz="2100" dirty="0"/>
          </a:p>
          <a:p>
            <a:pPr lvl="0" algn="just">
              <a:buFont typeface="Courier New" panose="02070309020205020404" pitchFamily="49" charset="0"/>
              <a:buChar char="o"/>
            </a:pPr>
            <a:r>
              <a:rPr lang="en-US" sz="2100" dirty="0" err="1"/>
              <a:t>Kirmani</a:t>
            </a:r>
            <a:r>
              <a:rPr lang="en-US" sz="2100" dirty="0"/>
              <a:t>, M, “Cardiovascular Disease Prediction using Data Mining Techniques,” Oriental Journal of Computer Science and Technology, 2021, 10(2), 520–528. </a:t>
            </a:r>
            <a:endParaRPr lang="en-IN" sz="2100" dirty="0"/>
          </a:p>
          <a:p>
            <a:endParaRPr lang="en-IN" dirty="0"/>
          </a:p>
        </p:txBody>
      </p:sp>
    </p:spTree>
    <p:extLst>
      <p:ext uri="{BB962C8B-B14F-4D97-AF65-F5344CB8AC3E}">
        <p14:creationId xmlns:p14="http://schemas.microsoft.com/office/powerpoint/2010/main" val="14786742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
          <p:cNvSpPr txBox="1">
            <a:spLocks noGrp="1"/>
          </p:cNvSpPr>
          <p:nvPr>
            <p:ph type="title"/>
          </p:nvPr>
        </p:nvSpPr>
        <p:spPr>
          <a:xfrm>
            <a:off x="677334" y="609600"/>
            <a:ext cx="8596668" cy="683491"/>
          </a:xfrm>
          <a:prstGeom prst="rect">
            <a:avLst/>
          </a:prstGeom>
          <a:noFill/>
          <a:ln>
            <a:noFill/>
          </a:ln>
        </p:spPr>
        <p:txBody>
          <a:bodyPr spcFirstLastPara="1" wrap="square" lIns="91425" tIns="45700" rIns="91425" bIns="45700" anchor="t" anchorCtr="0">
            <a:normAutofit fontScale="90000"/>
          </a:bodyPr>
          <a:lstStyle/>
          <a:p>
            <a:pPr marL="0" lvl="0" indent="0" algn="ctr" rtl="0">
              <a:spcBef>
                <a:spcPts val="0"/>
              </a:spcBef>
              <a:spcAft>
                <a:spcPts val="0"/>
              </a:spcAft>
              <a:buClr>
                <a:srgbClr val="3F3F3F"/>
              </a:buClr>
              <a:buSzPct val="100000"/>
              <a:buFont typeface="Times New Roman"/>
              <a:buNone/>
            </a:pPr>
            <a:r>
              <a:rPr lang="en-US" sz="3200" b="1">
                <a:solidFill>
                  <a:srgbClr val="3F3F3F"/>
                </a:solidFill>
                <a:latin typeface="Times New Roman"/>
                <a:ea typeface="Times New Roman"/>
                <a:cs typeface="Times New Roman"/>
                <a:sym typeface="Times New Roman"/>
              </a:rPr>
              <a:t>CONTENT</a:t>
            </a:r>
            <a:r>
              <a:rPr lang="en-US">
                <a:solidFill>
                  <a:srgbClr val="0C0C0C"/>
                </a:solidFill>
                <a:latin typeface="Times New Roman"/>
                <a:ea typeface="Times New Roman"/>
                <a:cs typeface="Times New Roman"/>
                <a:sym typeface="Times New Roman"/>
              </a:rPr>
              <a:t/>
            </a:r>
            <a:br>
              <a:rPr lang="en-US">
                <a:solidFill>
                  <a:srgbClr val="0C0C0C"/>
                </a:solidFill>
                <a:latin typeface="Times New Roman"/>
                <a:ea typeface="Times New Roman"/>
                <a:cs typeface="Times New Roman"/>
                <a:sym typeface="Times New Roman"/>
              </a:rPr>
            </a:br>
            <a:endParaRPr>
              <a:solidFill>
                <a:srgbClr val="0C0C0C"/>
              </a:solidFill>
              <a:latin typeface="Times New Roman"/>
              <a:ea typeface="Times New Roman"/>
              <a:cs typeface="Times New Roman"/>
              <a:sym typeface="Times New Roman"/>
            </a:endParaRPr>
          </a:p>
        </p:txBody>
      </p:sp>
      <p:sp>
        <p:nvSpPr>
          <p:cNvPr id="152" name="Google Shape;152;p2"/>
          <p:cNvSpPr txBox="1">
            <a:spLocks noGrp="1"/>
          </p:cNvSpPr>
          <p:nvPr>
            <p:ph idx="1"/>
          </p:nvPr>
        </p:nvSpPr>
        <p:spPr>
          <a:xfrm>
            <a:off x="1046789" y="1293090"/>
            <a:ext cx="8596668" cy="4955309"/>
          </a:xfrm>
          <a:prstGeom prst="rect">
            <a:avLst/>
          </a:prstGeom>
          <a:noFill/>
          <a:ln>
            <a:noFill/>
          </a:ln>
        </p:spPr>
        <p:txBody>
          <a:bodyPr spcFirstLastPara="1" wrap="square" lIns="91425" tIns="45700" rIns="91425" bIns="45700" anchor="t" anchorCtr="0">
            <a:normAutofit/>
          </a:bodyPr>
          <a:lstStyle/>
          <a:p>
            <a:pPr lvl="0" algn="l" rtl="0">
              <a:spcBef>
                <a:spcPts val="0"/>
              </a:spcBef>
              <a:spcAft>
                <a:spcPts val="0"/>
              </a:spcAft>
              <a:buSzPts val="1440"/>
              <a:buFont typeface="Wingdings" panose="05000000000000000000" pitchFamily="2" charset="2"/>
              <a:buChar char="Ø"/>
            </a:pPr>
            <a:r>
              <a:rPr lang="en-US" b="1" dirty="0">
                <a:latin typeface="Times New Roman" panose="02020603050405020304" pitchFamily="18" charset="0"/>
                <a:ea typeface="Times New Roman"/>
                <a:cs typeface="Times New Roman" panose="02020603050405020304" pitchFamily="18" charset="0"/>
                <a:sym typeface="Times New Roman"/>
              </a:rPr>
              <a:t>INTRODUCTION</a:t>
            </a:r>
            <a:endParaRPr b="1" dirty="0">
              <a:latin typeface="Times New Roman" panose="02020603050405020304" pitchFamily="18" charset="0"/>
              <a:cs typeface="Times New Roman" panose="02020603050405020304" pitchFamily="18" charset="0"/>
            </a:endParaRPr>
          </a:p>
          <a:p>
            <a:pPr lvl="0">
              <a:buSzPts val="1440"/>
              <a:buFont typeface="Wingdings" panose="05000000000000000000" pitchFamily="2" charset="2"/>
              <a:buChar char="Ø"/>
            </a:pPr>
            <a:r>
              <a:rPr lang="en-US" b="1" dirty="0">
                <a:latin typeface="Times New Roman" panose="02020603050405020304" pitchFamily="18" charset="0"/>
                <a:ea typeface="Times New Roman"/>
                <a:cs typeface="Times New Roman" panose="02020603050405020304" pitchFamily="18" charset="0"/>
                <a:sym typeface="Times New Roman"/>
              </a:rPr>
              <a:t>PROBLEM DEFINATION</a:t>
            </a:r>
            <a:endParaRPr lang="en-IN" b="1" dirty="0">
              <a:latin typeface="Times New Roman" panose="02020603050405020304" pitchFamily="18" charset="0"/>
              <a:cs typeface="Times New Roman" panose="02020603050405020304" pitchFamily="18" charset="0"/>
            </a:endParaRPr>
          </a:p>
          <a:p>
            <a:pPr lvl="0">
              <a:buSzPts val="1440"/>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BLOCK DIAGRAM </a:t>
            </a:r>
          </a:p>
          <a:p>
            <a:pPr lvl="0">
              <a:buSzPts val="1440"/>
              <a:buFont typeface="Wingdings" panose="05000000000000000000" pitchFamily="2" charset="2"/>
              <a:buChar char="Ø"/>
            </a:pPr>
            <a:r>
              <a:rPr lang="en-IN" b="1" dirty="0">
                <a:latin typeface="Times New Roman" panose="02020603050405020304" pitchFamily="18" charset="0"/>
                <a:cs typeface="Times New Roman" panose="02020603050405020304" pitchFamily="18" charset="0"/>
              </a:rPr>
              <a:t>ALGORITHM </a:t>
            </a:r>
          </a:p>
          <a:p>
            <a:pPr lvl="0">
              <a:buSzPts val="1440"/>
              <a:buFont typeface="Wingdings" panose="05000000000000000000" pitchFamily="2" charset="2"/>
              <a:buChar char="Ø"/>
            </a:pPr>
            <a:r>
              <a:rPr lang="en-IN" b="1" dirty="0">
                <a:latin typeface="Times New Roman" panose="02020603050405020304" pitchFamily="18" charset="0"/>
                <a:cs typeface="Times New Roman" panose="02020603050405020304" pitchFamily="18" charset="0"/>
              </a:rPr>
              <a:t>MODEL</a:t>
            </a:r>
            <a:endParaRPr lang="en-US" b="1" dirty="0">
              <a:latin typeface="Times New Roman" panose="02020603050405020304" pitchFamily="18" charset="0"/>
              <a:cs typeface="Times New Roman" panose="02020603050405020304" pitchFamily="18" charset="0"/>
            </a:endParaRPr>
          </a:p>
          <a:p>
            <a:pPr>
              <a:buSzPts val="1440"/>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SOFTWARE AND HARDWARE REQUIREMENTS</a:t>
            </a:r>
          </a:p>
          <a:p>
            <a:pPr>
              <a:buSzPts val="1440"/>
              <a:buFont typeface="Wingdings" panose="05000000000000000000" pitchFamily="2" charset="2"/>
              <a:buChar char="Ø"/>
            </a:pPr>
            <a:r>
              <a:rPr lang="en-IN" b="1" dirty="0">
                <a:latin typeface="Times New Roman" panose="02020603050405020304" pitchFamily="18" charset="0"/>
                <a:cs typeface="Times New Roman" panose="02020603050405020304" pitchFamily="18" charset="0"/>
              </a:rPr>
              <a:t>SCREENSHOT </a:t>
            </a:r>
            <a:endParaRPr lang="en-US" b="1" dirty="0">
              <a:latin typeface="Times New Roman" panose="02020603050405020304" pitchFamily="18" charset="0"/>
              <a:cs typeface="Times New Roman" panose="02020603050405020304" pitchFamily="18" charset="0"/>
            </a:endParaRPr>
          </a:p>
          <a:p>
            <a:pPr lvl="0">
              <a:buSzPts val="1440"/>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BENEFITS </a:t>
            </a:r>
          </a:p>
          <a:p>
            <a:pPr lvl="0">
              <a:buSzPts val="1440"/>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RESULT</a:t>
            </a:r>
          </a:p>
          <a:p>
            <a:pPr lvl="0">
              <a:buSzPts val="1440"/>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CONCLUSION</a:t>
            </a:r>
          </a:p>
          <a:p>
            <a:pPr marL="0" lvl="0" indent="0">
              <a:buSzPts val="1440"/>
              <a:buNone/>
            </a:pPr>
            <a:endParaRPr b="1"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15"/>
          <p:cNvSpPr/>
          <p:nvPr/>
        </p:nvSpPr>
        <p:spPr>
          <a:xfrm>
            <a:off x="7296727" y="449211"/>
            <a:ext cx="1653309" cy="5415880"/>
          </a:xfrm>
          <a:prstGeom prst="rect">
            <a:avLst/>
          </a:prstGeom>
          <a:solidFill>
            <a:schemeClr val="lt1"/>
          </a:solidFill>
          <a:ln w="19050" cap="rnd"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rebuchet MS"/>
              <a:ea typeface="Trebuchet MS"/>
              <a:cs typeface="Trebuchet MS"/>
              <a:sym typeface="Trebuchet MS"/>
            </a:endParaRPr>
          </a:p>
        </p:txBody>
      </p:sp>
      <p:sp>
        <p:nvSpPr>
          <p:cNvPr id="253" name="Google Shape;253;p15"/>
          <p:cNvSpPr/>
          <p:nvPr/>
        </p:nvSpPr>
        <p:spPr>
          <a:xfrm>
            <a:off x="1519787" y="212436"/>
            <a:ext cx="1629813" cy="5652655"/>
          </a:xfrm>
          <a:prstGeom prst="rect">
            <a:avLst/>
          </a:prstGeom>
          <a:solidFill>
            <a:schemeClr val="lt1"/>
          </a:solidFill>
          <a:ln w="19050" cap="rnd"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rebuchet MS"/>
              <a:ea typeface="Trebuchet MS"/>
              <a:cs typeface="Trebuchet MS"/>
              <a:sym typeface="Trebuchet MS"/>
            </a:endParaRPr>
          </a:p>
        </p:txBody>
      </p:sp>
      <p:sp>
        <p:nvSpPr>
          <p:cNvPr id="254" name="Google Shape;254;p15"/>
          <p:cNvSpPr/>
          <p:nvPr/>
        </p:nvSpPr>
        <p:spPr>
          <a:xfrm>
            <a:off x="6234545" y="449211"/>
            <a:ext cx="1062182" cy="2543371"/>
          </a:xfrm>
          <a:prstGeom prst="rect">
            <a:avLst/>
          </a:prstGeom>
          <a:solidFill>
            <a:schemeClr val="lt1"/>
          </a:solidFill>
          <a:ln w="19050" cap="rnd"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rebuchet MS"/>
              <a:ea typeface="Trebuchet MS"/>
              <a:cs typeface="Trebuchet MS"/>
              <a:sym typeface="Trebuchet MS"/>
            </a:endParaRPr>
          </a:p>
        </p:txBody>
      </p:sp>
      <p:sp>
        <p:nvSpPr>
          <p:cNvPr id="255" name="Google Shape;255;p15"/>
          <p:cNvSpPr/>
          <p:nvPr/>
        </p:nvSpPr>
        <p:spPr>
          <a:xfrm>
            <a:off x="3149600" y="449211"/>
            <a:ext cx="89349" cy="3716389"/>
          </a:xfrm>
          <a:prstGeom prst="rect">
            <a:avLst/>
          </a:prstGeom>
          <a:solidFill>
            <a:schemeClr val="lt1"/>
          </a:solidFill>
          <a:ln w="19050" cap="rnd"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rebuchet MS"/>
              <a:ea typeface="Trebuchet MS"/>
              <a:cs typeface="Trebuchet MS"/>
              <a:sym typeface="Trebuchet MS"/>
            </a:endParaRPr>
          </a:p>
        </p:txBody>
      </p:sp>
      <p:sp>
        <p:nvSpPr>
          <p:cNvPr id="256" name="Google Shape;256;p15"/>
          <p:cNvSpPr/>
          <p:nvPr/>
        </p:nvSpPr>
        <p:spPr>
          <a:xfrm>
            <a:off x="3238949" y="449211"/>
            <a:ext cx="45719" cy="3716389"/>
          </a:xfrm>
          <a:prstGeom prst="rect">
            <a:avLst/>
          </a:prstGeom>
          <a:solidFill>
            <a:schemeClr val="lt1"/>
          </a:solidFill>
          <a:ln w="19050" cap="rnd"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rebuchet MS"/>
              <a:ea typeface="Trebuchet MS"/>
              <a:cs typeface="Trebuchet MS"/>
              <a:sym typeface="Trebuchet MS"/>
            </a:endParaRPr>
          </a:p>
        </p:txBody>
      </p:sp>
      <p:sp>
        <p:nvSpPr>
          <p:cNvPr id="257" name="Google Shape;257;p15"/>
          <p:cNvSpPr/>
          <p:nvPr/>
        </p:nvSpPr>
        <p:spPr>
          <a:xfrm>
            <a:off x="3284668" y="449211"/>
            <a:ext cx="770096" cy="2543371"/>
          </a:xfrm>
          <a:prstGeom prst="rect">
            <a:avLst/>
          </a:prstGeom>
          <a:solidFill>
            <a:schemeClr val="lt1"/>
          </a:solidFill>
          <a:ln w="19050" cap="rnd"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rebuchet MS"/>
              <a:ea typeface="Trebuchet MS"/>
              <a:cs typeface="Trebuchet MS"/>
              <a:sym typeface="Trebuchet MS"/>
            </a:endParaRPr>
          </a:p>
        </p:txBody>
      </p:sp>
      <p:sp>
        <p:nvSpPr>
          <p:cNvPr id="258" name="Google Shape;258;p15"/>
          <p:cNvSpPr/>
          <p:nvPr/>
        </p:nvSpPr>
        <p:spPr>
          <a:xfrm>
            <a:off x="3195319" y="2992582"/>
            <a:ext cx="249845" cy="1071418"/>
          </a:xfrm>
          <a:prstGeom prst="rect">
            <a:avLst/>
          </a:prstGeom>
          <a:solidFill>
            <a:schemeClr val="lt1"/>
          </a:solidFill>
          <a:ln w="19050" cap="rnd"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rebuchet MS"/>
              <a:ea typeface="Trebuchet MS"/>
              <a:cs typeface="Trebuchet MS"/>
              <a:sym typeface="Trebuchet MS"/>
            </a:endParaRPr>
          </a:p>
        </p:txBody>
      </p:sp>
      <p:sp>
        <p:nvSpPr>
          <p:cNvPr id="259" name="Google Shape;259;p15"/>
          <p:cNvSpPr/>
          <p:nvPr/>
        </p:nvSpPr>
        <p:spPr>
          <a:xfrm>
            <a:off x="5957456" y="449211"/>
            <a:ext cx="434107" cy="733044"/>
          </a:xfrm>
          <a:prstGeom prst="rect">
            <a:avLst/>
          </a:prstGeom>
          <a:solidFill>
            <a:schemeClr val="lt1"/>
          </a:solidFill>
          <a:ln w="19050" cap="rnd"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rebuchet MS"/>
              <a:ea typeface="Trebuchet MS"/>
              <a:cs typeface="Trebuchet MS"/>
              <a:sym typeface="Trebuchet MS"/>
            </a:endParaRPr>
          </a:p>
        </p:txBody>
      </p:sp>
      <p:sp>
        <p:nvSpPr>
          <p:cNvPr id="260" name="Google Shape;260;p15"/>
          <p:cNvSpPr/>
          <p:nvPr/>
        </p:nvSpPr>
        <p:spPr>
          <a:xfrm>
            <a:off x="4054764" y="449211"/>
            <a:ext cx="175491" cy="927007"/>
          </a:xfrm>
          <a:prstGeom prst="rect">
            <a:avLst/>
          </a:prstGeom>
          <a:solidFill>
            <a:schemeClr val="lt1"/>
          </a:solidFill>
          <a:ln w="19050" cap="rnd"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rebuchet MS"/>
              <a:ea typeface="Trebuchet MS"/>
              <a:cs typeface="Trebuchet MS"/>
              <a:sym typeface="Trebuchet MS"/>
            </a:endParaRPr>
          </a:p>
        </p:txBody>
      </p:sp>
      <p:pic>
        <p:nvPicPr>
          <p:cNvPr id="261" name="Google Shape;261;p15"/>
          <p:cNvPicPr preferRelativeResize="0"/>
          <p:nvPr/>
        </p:nvPicPr>
        <p:blipFill rotWithShape="1">
          <a:blip r:embed="rId3">
            <a:alphaModFix/>
          </a:blip>
          <a:srcRect/>
          <a:stretch/>
        </p:blipFill>
        <p:spPr>
          <a:xfrm>
            <a:off x="1376218" y="815733"/>
            <a:ext cx="7828573" cy="5189152"/>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3"/>
          <p:cNvSpPr txBox="1">
            <a:spLocks noGrp="1"/>
          </p:cNvSpPr>
          <p:nvPr>
            <p:ph type="title"/>
          </p:nvPr>
        </p:nvSpPr>
        <p:spPr>
          <a:xfrm>
            <a:off x="677334" y="629478"/>
            <a:ext cx="8596668" cy="761220"/>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chemeClr val="accent1"/>
              </a:buClr>
              <a:buSzPts val="3200"/>
              <a:buFont typeface="Trebuchet MS"/>
              <a:buNone/>
            </a:pPr>
            <a:r>
              <a:rPr lang="en-US" sz="3200" b="1" dirty="0"/>
              <a:t>INTRODUCTION</a:t>
            </a:r>
            <a:endParaRPr sz="3200" dirty="0"/>
          </a:p>
        </p:txBody>
      </p:sp>
      <p:sp>
        <p:nvSpPr>
          <p:cNvPr id="158" name="Google Shape;158;p3"/>
          <p:cNvSpPr txBox="1">
            <a:spLocks noGrp="1"/>
          </p:cNvSpPr>
          <p:nvPr>
            <p:ph idx="1"/>
          </p:nvPr>
        </p:nvSpPr>
        <p:spPr>
          <a:xfrm>
            <a:off x="677333" y="1606407"/>
            <a:ext cx="6600922" cy="4535976"/>
          </a:xfrm>
          <a:prstGeom prst="rect">
            <a:avLst/>
          </a:prstGeom>
          <a:noFill/>
          <a:ln>
            <a:noFill/>
          </a:ln>
        </p:spPr>
        <p:txBody>
          <a:bodyPr spcFirstLastPara="1" wrap="square" lIns="91425" tIns="45700" rIns="91425" bIns="45700" anchor="t" anchorCtr="0">
            <a:normAutofit/>
          </a:bodyPr>
          <a:lstStyle/>
          <a:p>
            <a:pPr algn="just">
              <a:lnSpc>
                <a:spcPct val="150000"/>
              </a:lnSpc>
            </a:pPr>
            <a:r>
              <a:rPr lang="en-US" dirty="0"/>
              <a:t>Multiple Disease Prediction using Machine Learning, Deep Learning and </a:t>
            </a:r>
            <a:r>
              <a:rPr lang="en-US" dirty="0" err="1"/>
              <a:t>Streamlit</a:t>
            </a:r>
            <a:r>
              <a:rPr lang="en-US" dirty="0"/>
              <a:t> is a comprehensive project aimed at predicting various diseases including diabetes, heart </a:t>
            </a:r>
            <a:r>
              <a:rPr lang="en-US" dirty="0" err="1"/>
              <a:t>disease,breast</a:t>
            </a:r>
            <a:r>
              <a:rPr lang="en-US" dirty="0"/>
              <a:t> cancer. </a:t>
            </a:r>
          </a:p>
          <a:p>
            <a:pPr algn="just">
              <a:lnSpc>
                <a:spcPct val="150000"/>
              </a:lnSpc>
            </a:pPr>
            <a:r>
              <a:rPr lang="en-US" dirty="0"/>
              <a:t>This project leverages machine learning algorithms such as TensorFlow with </a:t>
            </a:r>
            <a:r>
              <a:rPr lang="en-US" dirty="0" err="1"/>
              <a:t>Keras</a:t>
            </a:r>
            <a:r>
              <a:rPr lang="en-US" dirty="0"/>
              <a:t>, Support Vector Machine (SVM), and Logistic Regression. providing a user-friendly interface for disease prediction. The application interface comprises five disease options: heart disease, diabetes, breast cancer.</a:t>
            </a:r>
            <a:endParaRPr lang="en-US"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3"/>
          <p:cNvSpPr txBox="1">
            <a:spLocks noGrp="1"/>
          </p:cNvSpPr>
          <p:nvPr>
            <p:ph type="title"/>
          </p:nvPr>
        </p:nvSpPr>
        <p:spPr>
          <a:xfrm>
            <a:off x="677334" y="629478"/>
            <a:ext cx="8596668" cy="761220"/>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chemeClr val="accent1"/>
              </a:buClr>
              <a:buSzPts val="3200"/>
              <a:buFont typeface="Trebuchet MS"/>
              <a:buNone/>
            </a:pPr>
            <a:r>
              <a:rPr lang="en-US" sz="3200" b="1" dirty="0"/>
              <a:t>PROBLEM DEFINATION</a:t>
            </a:r>
            <a:endParaRPr sz="3200" dirty="0"/>
          </a:p>
        </p:txBody>
      </p:sp>
      <p:sp>
        <p:nvSpPr>
          <p:cNvPr id="158" name="Google Shape;158;p3"/>
          <p:cNvSpPr txBox="1">
            <a:spLocks noGrp="1"/>
          </p:cNvSpPr>
          <p:nvPr>
            <p:ph idx="1"/>
          </p:nvPr>
        </p:nvSpPr>
        <p:spPr>
          <a:xfrm>
            <a:off x="677334" y="1606406"/>
            <a:ext cx="6517794" cy="4341811"/>
          </a:xfrm>
          <a:prstGeom prst="rect">
            <a:avLst/>
          </a:prstGeom>
          <a:noFill/>
          <a:ln>
            <a:noFill/>
          </a:ln>
        </p:spPr>
        <p:txBody>
          <a:bodyPr spcFirstLastPara="1" wrap="square" lIns="91425" tIns="45700" rIns="91425" bIns="45700" anchor="t" anchorCtr="0">
            <a:normAutofit/>
          </a:bodyPr>
          <a:lstStyle/>
          <a:p>
            <a:pPr algn="just">
              <a:lnSpc>
                <a:spcPct val="150000"/>
              </a:lnSpc>
            </a:pPr>
            <a:r>
              <a:rPr lang="en-US" dirty="0"/>
              <a:t>Develop a machine learning-based application using TensorFlow with </a:t>
            </a:r>
            <a:r>
              <a:rPr lang="en-US" dirty="0" err="1"/>
              <a:t>Keras</a:t>
            </a:r>
            <a:r>
              <a:rPr lang="en-US" dirty="0"/>
              <a:t>, Support Vector Machine (SVM),</a:t>
            </a:r>
          </a:p>
          <a:p>
            <a:pPr algn="just">
              <a:lnSpc>
                <a:spcPct val="150000"/>
              </a:lnSpc>
            </a:pPr>
            <a:r>
              <a:rPr lang="en-US" dirty="0"/>
              <a:t>and Logistic Regression to predict multiple diseases including diabetes, heart disease, </a:t>
            </a:r>
          </a:p>
          <a:p>
            <a:pPr algn="just">
              <a:lnSpc>
                <a:spcPct val="150000"/>
              </a:lnSpc>
            </a:pPr>
            <a:r>
              <a:rPr lang="en-US" dirty="0"/>
              <a:t>specific disease and provide an accurate prediction of whether an individual is affected by the disease based on the trained models..</a:t>
            </a:r>
            <a:endParaRPr lang="en-US" sz="2000" dirty="0"/>
          </a:p>
        </p:txBody>
      </p:sp>
    </p:spTree>
    <p:extLst>
      <p:ext uri="{BB962C8B-B14F-4D97-AF65-F5344CB8AC3E}">
        <p14:creationId xmlns:p14="http://schemas.microsoft.com/office/powerpoint/2010/main" val="24588603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8">
                                            <p:txEl>
                                              <p:pRg st="0" end="0"/>
                                            </p:txEl>
                                          </p:spTgt>
                                        </p:tgtEl>
                                        <p:attrNameLst>
                                          <p:attrName>style.visibility</p:attrName>
                                        </p:attrNameLst>
                                      </p:cBhvr>
                                      <p:to>
                                        <p:strVal val="visible"/>
                                      </p:to>
                                    </p:set>
                                    <p:animEffect transition="in" filter="fade">
                                      <p:cBhvr>
                                        <p:cTn id="7" dur="500"/>
                                        <p:tgtEl>
                                          <p:spTgt spid="15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58">
                                            <p:txEl>
                                              <p:pRg st="1" end="1"/>
                                            </p:txEl>
                                          </p:spTgt>
                                        </p:tgtEl>
                                        <p:attrNameLst>
                                          <p:attrName>style.visibility</p:attrName>
                                        </p:attrNameLst>
                                      </p:cBhvr>
                                      <p:to>
                                        <p:strVal val="visible"/>
                                      </p:to>
                                    </p:set>
                                    <p:animEffect transition="in" filter="fade">
                                      <p:cBhvr>
                                        <p:cTn id="12" dur="500"/>
                                        <p:tgtEl>
                                          <p:spTgt spid="15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58">
                                            <p:txEl>
                                              <p:pRg st="2" end="2"/>
                                            </p:txEl>
                                          </p:spTgt>
                                        </p:tgtEl>
                                        <p:attrNameLst>
                                          <p:attrName>style.visibility</p:attrName>
                                        </p:attrNameLst>
                                      </p:cBhvr>
                                      <p:to>
                                        <p:strVal val="visible"/>
                                      </p:to>
                                    </p:set>
                                    <p:animEffect transition="in" filter="fade">
                                      <p:cBhvr>
                                        <p:cTn id="17" dur="500"/>
                                        <p:tgtEl>
                                          <p:spTgt spid="15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5"/>
          <p:cNvSpPr txBox="1">
            <a:spLocks noGrp="1"/>
          </p:cNvSpPr>
          <p:nvPr>
            <p:ph type="title"/>
          </p:nvPr>
        </p:nvSpPr>
        <p:spPr>
          <a:xfrm>
            <a:off x="677334" y="681213"/>
            <a:ext cx="8596668" cy="76122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chemeClr val="accent1"/>
              </a:buClr>
              <a:buSzPts val="3200"/>
              <a:buFont typeface="Trebuchet MS"/>
              <a:buNone/>
            </a:pPr>
            <a:r>
              <a:rPr lang="en-US" sz="3200" b="1" dirty="0"/>
              <a:t>BLOCK DIAGRAM</a:t>
            </a:r>
            <a:endParaRPr sz="3200" dirty="0"/>
          </a:p>
        </p:txBody>
      </p:sp>
      <p:pic>
        <p:nvPicPr>
          <p:cNvPr id="3" name="Picture 2">
            <a:extLst>
              <a:ext uri="{FF2B5EF4-FFF2-40B4-BE49-F238E27FC236}">
                <a16:creationId xmlns:a16="http://schemas.microsoft.com/office/drawing/2014/main" id="{32379E93-5AC8-387A-B1CE-5E164815DE1E}"/>
              </a:ext>
            </a:extLst>
          </p:cNvPr>
          <p:cNvPicPr>
            <a:picLocks noChangeAspect="1"/>
          </p:cNvPicPr>
          <p:nvPr/>
        </p:nvPicPr>
        <p:blipFill>
          <a:blip r:embed="rId3"/>
          <a:stretch>
            <a:fillRect/>
          </a:stretch>
        </p:blipFill>
        <p:spPr>
          <a:xfrm>
            <a:off x="599481" y="1536788"/>
            <a:ext cx="9169670" cy="4752045"/>
          </a:xfrm>
          <a:prstGeom prst="rect">
            <a:avLst/>
          </a:prstGeom>
        </p:spPr>
      </p:pic>
    </p:spTree>
    <p:extLst>
      <p:ext uri="{BB962C8B-B14F-4D97-AF65-F5344CB8AC3E}">
        <p14:creationId xmlns:p14="http://schemas.microsoft.com/office/powerpoint/2010/main" val="38936496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9DFF5-CDC7-895A-2F02-0AB43162ADBF}"/>
              </a:ext>
            </a:extLst>
          </p:cNvPr>
          <p:cNvSpPr>
            <a:spLocks noGrp="1"/>
          </p:cNvSpPr>
          <p:nvPr>
            <p:ph type="title"/>
          </p:nvPr>
        </p:nvSpPr>
        <p:spPr/>
        <p:txBody>
          <a:bodyPr/>
          <a:lstStyle/>
          <a:p>
            <a:pPr algn="ctr"/>
            <a:r>
              <a:rPr lang="en-IN" dirty="0"/>
              <a:t>Algorithm </a:t>
            </a:r>
          </a:p>
        </p:txBody>
      </p:sp>
      <p:sp>
        <p:nvSpPr>
          <p:cNvPr id="3" name="Content Placeholder 2">
            <a:extLst>
              <a:ext uri="{FF2B5EF4-FFF2-40B4-BE49-F238E27FC236}">
                <a16:creationId xmlns:a16="http://schemas.microsoft.com/office/drawing/2014/main" id="{92A2AA9F-2890-FA67-F16C-8D5B2D72E055}"/>
              </a:ext>
            </a:extLst>
          </p:cNvPr>
          <p:cNvSpPr>
            <a:spLocks noGrp="1"/>
          </p:cNvSpPr>
          <p:nvPr>
            <p:ph idx="1"/>
          </p:nvPr>
        </p:nvSpPr>
        <p:spPr>
          <a:xfrm>
            <a:off x="677334" y="1581748"/>
            <a:ext cx="8596668" cy="3880773"/>
          </a:xfrm>
        </p:spPr>
        <p:txBody>
          <a:bodyPr/>
          <a:lstStyle/>
          <a:p>
            <a:pPr>
              <a:lnSpc>
                <a:spcPct val="150000"/>
              </a:lnSpc>
            </a:pPr>
            <a:r>
              <a:rPr lang="en-US" b="0" i="0" dirty="0">
                <a:solidFill>
                  <a:schemeClr val="tx1"/>
                </a:solidFill>
                <a:effectLst/>
                <a:latin typeface="Söhne"/>
              </a:rPr>
              <a:t>Multiple Disease Prediction using Machine Learning, Deep Learning and </a:t>
            </a:r>
            <a:r>
              <a:rPr lang="en-US" b="0" i="0" dirty="0" err="1">
                <a:solidFill>
                  <a:schemeClr val="tx1"/>
                </a:solidFill>
                <a:effectLst/>
                <a:latin typeface="Söhne"/>
              </a:rPr>
              <a:t>django</a:t>
            </a:r>
            <a:r>
              <a:rPr lang="en-US" b="0" i="0" dirty="0">
                <a:solidFill>
                  <a:schemeClr val="tx1"/>
                </a:solidFill>
                <a:effectLst/>
                <a:latin typeface="Söhne"/>
              </a:rPr>
              <a:t> The existing system is a</a:t>
            </a:r>
          </a:p>
          <a:p>
            <a:pPr>
              <a:lnSpc>
                <a:spcPct val="150000"/>
              </a:lnSpc>
            </a:pPr>
            <a:r>
              <a:rPr lang="en-US" dirty="0">
                <a:solidFill>
                  <a:schemeClr val="tx1"/>
                </a:solidFill>
                <a:latin typeface="Söhne"/>
              </a:rPr>
              <a:t>P</a:t>
            </a:r>
            <a:r>
              <a:rPr lang="en-US" b="0" i="0" dirty="0">
                <a:solidFill>
                  <a:schemeClr val="tx1"/>
                </a:solidFill>
                <a:effectLst/>
                <a:latin typeface="Söhne"/>
              </a:rPr>
              <a:t>roject that focuses on predicting diabetes, heart disease, using various machine</a:t>
            </a:r>
          </a:p>
          <a:p>
            <a:pPr>
              <a:lnSpc>
                <a:spcPct val="150000"/>
              </a:lnSpc>
            </a:pPr>
            <a:r>
              <a:rPr lang="en-US" dirty="0">
                <a:solidFill>
                  <a:schemeClr val="tx1"/>
                </a:solidFill>
                <a:latin typeface="Söhne"/>
              </a:rPr>
              <a:t>L</a:t>
            </a:r>
            <a:r>
              <a:rPr lang="en-US" b="0" i="0" dirty="0">
                <a:solidFill>
                  <a:schemeClr val="tx1"/>
                </a:solidFill>
                <a:effectLst/>
                <a:latin typeface="Söhne"/>
              </a:rPr>
              <a:t>earning algorithms. The algorithms employed in this project include Naive Bayes classifier, Decision Trees</a:t>
            </a:r>
          </a:p>
          <a:p>
            <a:pPr>
              <a:lnSpc>
                <a:spcPct val="150000"/>
              </a:lnSpc>
            </a:pPr>
            <a:r>
              <a:rPr lang="en-US" dirty="0">
                <a:solidFill>
                  <a:schemeClr val="tx1"/>
                </a:solidFill>
                <a:latin typeface="Söhne"/>
              </a:rPr>
              <a:t>C</a:t>
            </a:r>
            <a:r>
              <a:rPr lang="en-US" b="0" i="0" dirty="0">
                <a:solidFill>
                  <a:schemeClr val="tx1"/>
                </a:solidFill>
                <a:effectLst/>
                <a:latin typeface="Söhne"/>
              </a:rPr>
              <a:t>lassifier, Random Forest classifier, Support Vector Machine (SVM), and Logistic Regression. </a:t>
            </a:r>
            <a:endParaRPr lang="en-IN" dirty="0">
              <a:solidFill>
                <a:schemeClr val="tx1"/>
              </a:solidFill>
            </a:endParaRPr>
          </a:p>
        </p:txBody>
      </p:sp>
    </p:spTree>
    <p:extLst>
      <p:ext uri="{BB962C8B-B14F-4D97-AF65-F5344CB8AC3E}">
        <p14:creationId xmlns:p14="http://schemas.microsoft.com/office/powerpoint/2010/main" val="30117341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5"/>
          <p:cNvSpPr txBox="1">
            <a:spLocks noGrp="1"/>
          </p:cNvSpPr>
          <p:nvPr>
            <p:ph type="title"/>
          </p:nvPr>
        </p:nvSpPr>
        <p:spPr>
          <a:xfrm>
            <a:off x="677334" y="609600"/>
            <a:ext cx="8596668" cy="76122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chemeClr val="accent1"/>
              </a:buClr>
              <a:buSzPts val="3200"/>
              <a:buFont typeface="Trebuchet MS"/>
              <a:buNone/>
            </a:pPr>
            <a:r>
              <a:rPr lang="en-US" sz="3200" b="1" dirty="0"/>
              <a:t>HARDWARE &amp; SOFTWARE REQUIREMENT</a:t>
            </a:r>
            <a:endParaRPr sz="3200" dirty="0"/>
          </a:p>
        </p:txBody>
      </p:sp>
      <p:sp>
        <p:nvSpPr>
          <p:cNvPr id="175" name="Google Shape;175;p5"/>
          <p:cNvSpPr txBox="1">
            <a:spLocks noGrp="1"/>
          </p:cNvSpPr>
          <p:nvPr>
            <p:ph idx="1"/>
          </p:nvPr>
        </p:nvSpPr>
        <p:spPr>
          <a:xfrm>
            <a:off x="677334" y="1442432"/>
            <a:ext cx="8596668" cy="4949132"/>
          </a:xfrm>
          <a:prstGeom prst="rect">
            <a:avLst/>
          </a:prstGeom>
          <a:noFill/>
          <a:ln>
            <a:noFill/>
          </a:ln>
        </p:spPr>
        <p:txBody>
          <a:bodyPr spcFirstLastPara="1" wrap="square" lIns="91425" tIns="45700" rIns="91425" bIns="45700" anchor="t" anchorCtr="0">
            <a:normAutofit lnSpcReduction="10000"/>
          </a:bodyPr>
          <a:lstStyle/>
          <a:p>
            <a:pPr algn="just">
              <a:lnSpc>
                <a:spcPct val="150000"/>
              </a:lnSpc>
            </a:pPr>
            <a:r>
              <a:rPr lang="en-US" sz="2000" b="1" dirty="0">
                <a:latin typeface="Trebuchet MS" panose="020B0603020202020204" pitchFamily="34" charset="0"/>
                <a:ea typeface="Times New Roman" panose="02020603050405020304" pitchFamily="18" charset="0"/>
              </a:rPr>
              <a:t>Hardware Requirement –</a:t>
            </a:r>
          </a:p>
          <a:p>
            <a:pPr marL="685800" lvl="1" algn="just">
              <a:lnSpc>
                <a:spcPct val="150000"/>
              </a:lnSpc>
            </a:pPr>
            <a:r>
              <a:rPr lang="en-US" dirty="0">
                <a:latin typeface="Trebuchet MS" panose="020B0603020202020204" pitchFamily="34" charset="0"/>
                <a:ea typeface="Times New Roman" panose="02020603050405020304" pitchFamily="18" charset="0"/>
              </a:rPr>
              <a:t>Intel core i3 +</a:t>
            </a:r>
          </a:p>
          <a:p>
            <a:pPr marL="685800" lvl="1" algn="just">
              <a:lnSpc>
                <a:spcPct val="150000"/>
              </a:lnSpc>
            </a:pPr>
            <a:r>
              <a:rPr lang="en-US" dirty="0">
                <a:latin typeface="Trebuchet MS" panose="020B0603020202020204" pitchFamily="34" charset="0"/>
                <a:ea typeface="Times New Roman" panose="02020603050405020304" pitchFamily="18" charset="0"/>
              </a:rPr>
              <a:t>GPU like Nvidia GeForce</a:t>
            </a:r>
          </a:p>
          <a:p>
            <a:pPr marL="685800" lvl="1" algn="just">
              <a:lnSpc>
                <a:spcPct val="150000"/>
              </a:lnSpc>
            </a:pPr>
            <a:r>
              <a:rPr lang="en-US" dirty="0">
                <a:latin typeface="Trebuchet MS" panose="020B0603020202020204" pitchFamily="34" charset="0"/>
                <a:ea typeface="Times New Roman" panose="02020603050405020304" pitchFamily="18" charset="0"/>
              </a:rPr>
              <a:t>4 GB + RAM</a:t>
            </a:r>
          </a:p>
          <a:p>
            <a:pPr algn="just">
              <a:lnSpc>
                <a:spcPct val="150000"/>
              </a:lnSpc>
            </a:pPr>
            <a:r>
              <a:rPr lang="en-US" sz="2000" b="1" dirty="0">
                <a:latin typeface="Trebuchet MS" panose="020B0603020202020204" pitchFamily="34" charset="0"/>
                <a:ea typeface="Times New Roman" panose="02020603050405020304" pitchFamily="18" charset="0"/>
              </a:rPr>
              <a:t>Software Requirement –</a:t>
            </a:r>
          </a:p>
          <a:p>
            <a:pPr lvl="1"/>
            <a:r>
              <a:rPr lang="en-US" dirty="0"/>
              <a:t>Python 3.x</a:t>
            </a:r>
            <a:endParaRPr lang="en-IN" dirty="0"/>
          </a:p>
          <a:p>
            <a:pPr lvl="1"/>
            <a:r>
              <a:rPr lang="en-US" dirty="0" err="1"/>
              <a:t>Sklearn</a:t>
            </a:r>
            <a:endParaRPr lang="en-IN" dirty="0"/>
          </a:p>
          <a:p>
            <a:pPr lvl="1"/>
            <a:r>
              <a:rPr lang="en-US" dirty="0"/>
              <a:t>Matplotlib</a:t>
            </a:r>
            <a:endParaRPr lang="en-IN" dirty="0"/>
          </a:p>
          <a:p>
            <a:pPr lvl="1"/>
            <a:r>
              <a:rPr lang="en-US" dirty="0"/>
              <a:t>Pandas</a:t>
            </a:r>
            <a:endParaRPr lang="en-IN" dirty="0"/>
          </a:p>
          <a:p>
            <a:pPr lvl="1"/>
            <a:r>
              <a:rPr lang="en-US" dirty="0"/>
              <a:t>NumPy</a:t>
            </a:r>
            <a:endParaRPr lang="en-IN" dirty="0"/>
          </a:p>
          <a:p>
            <a:pPr lvl="1"/>
            <a:r>
              <a:rPr lang="en-US" dirty="0"/>
              <a:t>PyCharm</a:t>
            </a:r>
            <a:endParaRPr lang="en-IN" dirty="0"/>
          </a:p>
          <a:p>
            <a:endParaRPr lang="en-US" dirty="0">
              <a:latin typeface="Trebuchet MS" panose="020B0603020202020204" pitchFamily="34" charset="0"/>
              <a:ea typeface="Times New Roman" panose="02020603050405020304" pitchFamily="18" charset="0"/>
            </a:endParaRPr>
          </a:p>
          <a:p>
            <a:pPr marL="0" indent="0" algn="just">
              <a:lnSpc>
                <a:spcPct val="150000"/>
              </a:lnSpc>
              <a:buNone/>
            </a:pPr>
            <a:endParaRPr lang="en-US" sz="1800" dirty="0">
              <a:latin typeface="Trebuchet MS" panose="020B0603020202020204" pitchFamily="34" charset="0"/>
              <a:ea typeface="Times New Roman" panose="02020603050405020304" pitchFamily="18" charset="0"/>
            </a:endParaRPr>
          </a:p>
        </p:txBody>
      </p:sp>
    </p:spTree>
    <p:extLst>
      <p:ext uri="{BB962C8B-B14F-4D97-AF65-F5344CB8AC3E}">
        <p14:creationId xmlns:p14="http://schemas.microsoft.com/office/powerpoint/2010/main" val="561326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7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572032-591D-E1A1-AD74-2D4E8AF6C04C}"/>
              </a:ext>
            </a:extLst>
          </p:cNvPr>
          <p:cNvSpPr>
            <a:spLocks noGrp="1"/>
          </p:cNvSpPr>
          <p:nvPr>
            <p:ph type="title"/>
          </p:nvPr>
        </p:nvSpPr>
        <p:spPr/>
        <p:txBody>
          <a:bodyPr/>
          <a:lstStyle/>
          <a:p>
            <a:pPr algn="ctr"/>
            <a:r>
              <a:rPr lang="en-IN" dirty="0"/>
              <a:t>Screenshot </a:t>
            </a:r>
          </a:p>
        </p:txBody>
      </p:sp>
      <p:sp>
        <p:nvSpPr>
          <p:cNvPr id="3" name="Content Placeholder 2">
            <a:extLst>
              <a:ext uri="{FF2B5EF4-FFF2-40B4-BE49-F238E27FC236}">
                <a16:creationId xmlns:a16="http://schemas.microsoft.com/office/drawing/2014/main" id="{DDC54FFF-83B8-298D-6EC7-5CAA8592D85B}"/>
              </a:ext>
            </a:extLst>
          </p:cNvPr>
          <p:cNvSpPr>
            <a:spLocks noGrp="1"/>
          </p:cNvSpPr>
          <p:nvPr>
            <p:ph idx="1"/>
          </p:nvPr>
        </p:nvSpPr>
        <p:spPr>
          <a:xfrm>
            <a:off x="503914" y="1270000"/>
            <a:ext cx="8596668" cy="3880773"/>
          </a:xfrm>
        </p:spPr>
        <p:txBody>
          <a:bodyPr/>
          <a:lstStyle/>
          <a:p>
            <a:r>
              <a:rPr lang="en-IN" dirty="0"/>
              <a:t>Home page</a:t>
            </a:r>
          </a:p>
        </p:txBody>
      </p:sp>
      <p:pic>
        <p:nvPicPr>
          <p:cNvPr id="5" name="Picture 4">
            <a:extLst>
              <a:ext uri="{FF2B5EF4-FFF2-40B4-BE49-F238E27FC236}">
                <a16:creationId xmlns:a16="http://schemas.microsoft.com/office/drawing/2014/main" id="{3791D746-7D7E-4A5F-7EEC-621076AF5B76}"/>
              </a:ext>
            </a:extLst>
          </p:cNvPr>
          <p:cNvPicPr>
            <a:picLocks noChangeAspect="1"/>
          </p:cNvPicPr>
          <p:nvPr/>
        </p:nvPicPr>
        <p:blipFill>
          <a:blip r:embed="rId2"/>
          <a:stretch>
            <a:fillRect/>
          </a:stretch>
        </p:blipFill>
        <p:spPr>
          <a:xfrm>
            <a:off x="951723" y="1930400"/>
            <a:ext cx="10005340" cy="4406607"/>
          </a:xfrm>
          <a:prstGeom prst="rect">
            <a:avLst/>
          </a:prstGeom>
        </p:spPr>
      </p:pic>
    </p:spTree>
    <p:extLst>
      <p:ext uri="{BB962C8B-B14F-4D97-AF65-F5344CB8AC3E}">
        <p14:creationId xmlns:p14="http://schemas.microsoft.com/office/powerpoint/2010/main" val="25881155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EF4D02A-A4D8-E3F6-1AB1-8E335B6FA684}"/>
              </a:ext>
            </a:extLst>
          </p:cNvPr>
          <p:cNvSpPr>
            <a:spLocks noGrp="1"/>
          </p:cNvSpPr>
          <p:nvPr>
            <p:ph idx="1"/>
          </p:nvPr>
        </p:nvSpPr>
        <p:spPr>
          <a:xfrm>
            <a:off x="392108" y="507957"/>
            <a:ext cx="8596668" cy="3880773"/>
          </a:xfrm>
        </p:spPr>
        <p:txBody>
          <a:bodyPr/>
          <a:lstStyle/>
          <a:p>
            <a:r>
              <a:rPr lang="en-IN" dirty="0"/>
              <a:t>About page</a:t>
            </a:r>
          </a:p>
        </p:txBody>
      </p:sp>
      <p:pic>
        <p:nvPicPr>
          <p:cNvPr id="4" name="Picture 3">
            <a:extLst>
              <a:ext uri="{FF2B5EF4-FFF2-40B4-BE49-F238E27FC236}">
                <a16:creationId xmlns:a16="http://schemas.microsoft.com/office/drawing/2014/main" id="{F1ADF645-0551-26F4-0EA9-8F9D27A2F34A}"/>
              </a:ext>
            </a:extLst>
          </p:cNvPr>
          <p:cNvPicPr>
            <a:picLocks noChangeAspect="1"/>
          </p:cNvPicPr>
          <p:nvPr/>
        </p:nvPicPr>
        <p:blipFill>
          <a:blip r:embed="rId2"/>
          <a:stretch>
            <a:fillRect/>
          </a:stretch>
        </p:blipFill>
        <p:spPr>
          <a:xfrm>
            <a:off x="2682320" y="821094"/>
            <a:ext cx="8227488" cy="5663681"/>
          </a:xfrm>
          <a:prstGeom prst="rect">
            <a:avLst/>
          </a:prstGeom>
        </p:spPr>
      </p:pic>
    </p:spTree>
    <p:extLst>
      <p:ext uri="{BB962C8B-B14F-4D97-AF65-F5344CB8AC3E}">
        <p14:creationId xmlns:p14="http://schemas.microsoft.com/office/powerpoint/2010/main" val="389447114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578</TotalTime>
  <Words>1071</Words>
  <Application>Microsoft Office PowerPoint</Application>
  <PresentationFormat>Widescreen</PresentationFormat>
  <Paragraphs>80</Paragraphs>
  <Slides>20</Slides>
  <Notes>9</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20</vt:i4>
      </vt:variant>
    </vt:vector>
  </HeadingPairs>
  <TitlesOfParts>
    <vt:vector size="30" baseType="lpstr">
      <vt:lpstr>Arial</vt:lpstr>
      <vt:lpstr>Courier New</vt:lpstr>
      <vt:lpstr>Mangal</vt:lpstr>
      <vt:lpstr>Sitka Small</vt:lpstr>
      <vt:lpstr>Söhne</vt:lpstr>
      <vt:lpstr>Times New Roman</vt:lpstr>
      <vt:lpstr>Trebuchet MS</vt:lpstr>
      <vt:lpstr>Wingdings</vt:lpstr>
      <vt:lpstr>Wingdings 3</vt:lpstr>
      <vt:lpstr>Facet</vt:lpstr>
      <vt:lpstr>PowerPoint Presentation</vt:lpstr>
      <vt:lpstr>CONTENT </vt:lpstr>
      <vt:lpstr>INTRODUCTION</vt:lpstr>
      <vt:lpstr>PROBLEM DEFINATION</vt:lpstr>
      <vt:lpstr>BLOCK DIAGRAM</vt:lpstr>
      <vt:lpstr>Algorithm </vt:lpstr>
      <vt:lpstr>HARDWARE &amp; SOFTWARE REQUIREMENT</vt:lpstr>
      <vt:lpstr>Screenshot </vt:lpstr>
      <vt:lpstr>PowerPoint Presentation</vt:lpstr>
      <vt:lpstr>PowerPoint Presentation</vt:lpstr>
      <vt:lpstr>PowerPoint Presentation</vt:lpstr>
      <vt:lpstr>PowerPoint Presentation</vt:lpstr>
      <vt:lpstr>PowerPoint Presentation</vt:lpstr>
      <vt:lpstr>PowerPoint Presentation</vt:lpstr>
      <vt:lpstr>BENEFITS</vt:lpstr>
      <vt:lpstr>RESULT</vt:lpstr>
      <vt:lpstr>CONCLUSION</vt:lpstr>
      <vt:lpstr>Reference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SCIENCE &amp; ENGINEERING DEPARTMENT</dc:title>
  <dc:creator>Ujjwal  Gulhane</dc:creator>
  <cp:lastModifiedBy>Lenovo</cp:lastModifiedBy>
  <cp:revision>55</cp:revision>
  <dcterms:created xsi:type="dcterms:W3CDTF">2023-05-18T14:18:55Z</dcterms:created>
  <dcterms:modified xsi:type="dcterms:W3CDTF">2024-05-13T17:42:16Z</dcterms:modified>
</cp:coreProperties>
</file>