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7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3EBE9-03EB-4E64-A51E-445BB8290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A0490-2777-4607-AA84-EADB85CD7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70EB3-7B5E-4988-B22A-3D41F50F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58DC-EF30-4689-81C5-75102DCA5919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B4CF-1589-4D17-A36D-60A39620E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899B8-7C58-4A22-B552-A874B05A8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BC96-6329-434A-82CB-2A5A7B354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7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3BA80-38ED-458A-8DCB-2113718B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793BB-B90C-4DA1-9198-33577E230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66A3-AA97-4D89-812C-046C13E4F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58DC-EF30-4689-81C5-75102DCA5919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8AFA9-0D8B-449C-968D-B6A2AC5BB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3543D-1634-48D9-BBBC-DF85A223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BC96-6329-434A-82CB-2A5A7B354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4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73A5B9-FF9E-4F30-9454-36AA2385E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FE6E2-0D17-4A4C-9765-D5B56CE0E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8DE9D-B69F-4759-8F11-4B160432D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58DC-EF30-4689-81C5-75102DCA5919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D1970-D6C5-4DE5-81D3-2720A0D1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3ACF6-30C9-4738-AB8C-4FB957EC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BC96-6329-434A-82CB-2A5A7B354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10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6CBAF-AAC6-47E6-BB96-BD422085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72259-60C4-4B80-B8EF-D55F7538E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C74DA-932E-4066-A1D3-DE6D46CA9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58DC-EF30-4689-81C5-75102DCA5919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6E047-3AF3-4117-8B80-3B9DF0BB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31720-D4D8-4A75-B7AE-61152AC0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BC96-6329-434A-82CB-2A5A7B354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37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F054-CD75-4C5F-BED5-F2BB8C755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392D6-E757-4D54-B674-B92584BB5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B1CDD-319E-46BB-9C3F-1F0E05C93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58DC-EF30-4689-81C5-75102DCA5919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1E6BC-1D69-4AF2-B485-3D48590D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0EBCC-734C-4764-AB66-791D25B0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BC96-6329-434A-82CB-2A5A7B354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12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E673-946E-40DF-A064-75FABAEB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2B39B-95B6-4013-AF92-EFF7E0518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44DB7-A8CA-4D9A-A995-29BD1AF00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F61C7-5685-41F2-A05F-E52C121FE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58DC-EF30-4689-81C5-75102DCA5919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99859-997B-414E-94E4-95FC47B9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B3727-9C30-4627-BE28-297779F5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BC96-6329-434A-82CB-2A5A7B354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30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377D-347F-4DAD-A543-7C7DEFF5E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7885F-ABF3-40A0-897D-FEBF8705D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A87B3-D26D-4999-95AE-2E0F8F89B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136A0-F2D0-4717-B70C-2DDE9CBBF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8C4B3-9A2E-4F79-974A-721E831B62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365CFE-06AE-4C55-B72E-FF8FE64A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58DC-EF30-4689-81C5-75102DCA5919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E2C72-F550-48C8-92A2-E95E5F27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685A1D-E2D8-47E0-8229-50C8AA7E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BC96-6329-434A-82CB-2A5A7B354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23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32CA-0BF3-4F57-B901-433AE27F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CC1B8E-3DBD-4E6B-A1A2-23934AF8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58DC-EF30-4689-81C5-75102DCA5919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99C8D-5FBC-4DDC-AD24-E6C0C04B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75116-2338-44A3-AB9A-9DAD0F0B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BC96-6329-434A-82CB-2A5A7B354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78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2949E-6557-40D6-9124-92C729CE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58DC-EF30-4689-81C5-75102DCA5919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14451-86C3-4F79-B730-08F0AAA0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64579-41BE-4E3A-B784-878B840F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BC96-6329-434A-82CB-2A5A7B354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32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F804B-7029-4075-AF0C-B418D56C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B4E6A-6396-4375-B8AA-D5ABD6A57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FDB6A-97BE-46FF-89FF-DDAB21E65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45C27-CD3E-4CBA-847E-C7D2CA6A0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58DC-EF30-4689-81C5-75102DCA5919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58EF4-97CA-4D1F-A267-C1B487D6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2E031-E437-43F9-A746-AD732A01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BC96-6329-434A-82CB-2A5A7B354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26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47DD-6E19-415B-9C8C-32B796F59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2A735-8D86-47AE-AE08-0CE3FB079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E783A-1C65-403B-B4A9-899C11641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6BF8D-BCBD-41FF-9F3B-8CF4CADDF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58DC-EF30-4689-81C5-75102DCA5919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30EC9-DB53-475D-9673-87E0D10D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7419B-583D-425C-866F-2033C88F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BC96-6329-434A-82CB-2A5A7B354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46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E6462E-B214-41A6-B116-1BD343E0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AA94A-86ED-4574-9C53-E71A3C53C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85520-A23E-4ABB-B784-8C48AA5EE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958DC-EF30-4689-81C5-75102DCA5919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22819-495B-4A0F-B092-691402C72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62DD-8E02-4767-B75F-CBF9658E8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8BC96-6329-434A-82CB-2A5A7B354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58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0397ED-DA73-448E-AE1B-0CD792A09576}"/>
              </a:ext>
            </a:extLst>
          </p:cNvPr>
          <p:cNvSpPr/>
          <p:nvPr/>
        </p:nvSpPr>
        <p:spPr>
          <a:xfrm>
            <a:off x="1444485" y="1933666"/>
            <a:ext cx="9647583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/>
              <a:t>Definition :-</a:t>
            </a:r>
          </a:p>
          <a:p>
            <a:endParaRPr lang="en-US" dirty="0"/>
          </a:p>
          <a:p>
            <a:r>
              <a:rPr lang="en-US" dirty="0"/>
              <a:t>Data: Collection of raw facts. </a:t>
            </a:r>
          </a:p>
          <a:p>
            <a:endParaRPr lang="en-US" dirty="0"/>
          </a:p>
          <a:p>
            <a:r>
              <a:rPr lang="en-US" dirty="0"/>
              <a:t> Data structure is representation of the logical relationship existing between individual elements of    data.</a:t>
            </a:r>
          </a:p>
          <a:p>
            <a:r>
              <a:rPr lang="en-US" dirty="0"/>
              <a:t> Data structure is a specialized format for organizing and storing data in memory that considers not only the elements stored but also their relationship to each other.</a:t>
            </a:r>
          </a:p>
          <a:p>
            <a:endParaRPr lang="en-US" dirty="0"/>
          </a:p>
          <a:p>
            <a:r>
              <a:rPr lang="en-US" sz="2400" u="sng" dirty="0"/>
              <a:t>Classification of Data Structure :-</a:t>
            </a:r>
          </a:p>
          <a:p>
            <a:endParaRPr lang="en-US" sz="2400" u="sng" dirty="0"/>
          </a:p>
          <a:p>
            <a:r>
              <a:rPr lang="en-US" dirty="0"/>
              <a:t>Data structure are normally divided into two broad categories:</a:t>
            </a:r>
          </a:p>
          <a:p>
            <a:r>
              <a:rPr lang="en-US" dirty="0"/>
              <a:t> ◦ Primitive Data Structure </a:t>
            </a:r>
          </a:p>
          <a:p>
            <a:r>
              <a:rPr lang="en-US" dirty="0"/>
              <a:t> ◦ Non-Primitive Data Structure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3CCAF5-8971-4859-BF21-6FC63FBAA674}"/>
              </a:ext>
            </a:extLst>
          </p:cNvPr>
          <p:cNvSpPr txBox="1"/>
          <p:nvPr/>
        </p:nvSpPr>
        <p:spPr>
          <a:xfrm>
            <a:off x="3339548" y="649357"/>
            <a:ext cx="47840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      Data Structure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3782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isit for more Learning Resources - ppt download">
            <a:extLst>
              <a:ext uri="{FF2B5EF4-FFF2-40B4-BE49-F238E27FC236}">
                <a16:creationId xmlns:a16="http://schemas.microsoft.com/office/drawing/2014/main" id="{59E4B2E3-F8A0-45E8-90B6-38565163C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33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B112-EC61-4950-987F-C5FA6B6DA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Classification of Data Structure:-</a:t>
            </a:r>
          </a:p>
        </p:txBody>
      </p:sp>
      <p:pic>
        <p:nvPicPr>
          <p:cNvPr id="3" name="Picture 2" descr="Data Structure | KnowShares">
            <a:extLst>
              <a:ext uri="{FF2B5EF4-FFF2-40B4-BE49-F238E27FC236}">
                <a16:creationId xmlns:a16="http://schemas.microsoft.com/office/drawing/2014/main" id="{D7E599B6-607D-4C57-9554-8F5E80960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26" y="2146852"/>
            <a:ext cx="8295861" cy="405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42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2D1B7A-EBA1-4F33-87F3-17F8E77CAF64}"/>
              </a:ext>
            </a:extLst>
          </p:cNvPr>
          <p:cNvSpPr/>
          <p:nvPr/>
        </p:nvSpPr>
        <p:spPr>
          <a:xfrm>
            <a:off x="1186069" y="621701"/>
            <a:ext cx="981986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/>
              <a:t>Primitive Data Structures:-</a:t>
            </a:r>
          </a:p>
          <a:p>
            <a:endParaRPr lang="en-US" sz="2800" u="sng" dirty="0"/>
          </a:p>
          <a:p>
            <a:r>
              <a:rPr lang="en-US" dirty="0"/>
              <a:t>Data structures that are directly operated upon the machine-level instructions are known as primitive data structures. </a:t>
            </a:r>
          </a:p>
          <a:p>
            <a:r>
              <a:rPr lang="en-US" dirty="0"/>
              <a:t>Ex. Integer, Floating-point number, Char etc.</a:t>
            </a:r>
          </a:p>
          <a:p>
            <a:endParaRPr lang="en-US" dirty="0"/>
          </a:p>
          <a:p>
            <a:r>
              <a:rPr lang="en-US" dirty="0"/>
              <a:t>   The most commonly used operation on data structure are broadly categorized into following types: </a:t>
            </a:r>
          </a:p>
          <a:p>
            <a:r>
              <a:rPr lang="en-US" dirty="0"/>
              <a:t> ◦ Create</a:t>
            </a:r>
          </a:p>
          <a:p>
            <a:r>
              <a:rPr lang="en-US" dirty="0"/>
              <a:t> ◦ Selection</a:t>
            </a:r>
          </a:p>
          <a:p>
            <a:r>
              <a:rPr lang="en-US" dirty="0"/>
              <a:t> ◦ Updating</a:t>
            </a:r>
          </a:p>
          <a:p>
            <a:r>
              <a:rPr lang="en-US" dirty="0"/>
              <a:t> ◦ Destroy or Delete</a:t>
            </a:r>
          </a:p>
          <a:p>
            <a:endParaRPr lang="en-US" dirty="0"/>
          </a:p>
          <a:p>
            <a:r>
              <a:rPr lang="en-US" sz="2800" u="sng" dirty="0"/>
              <a:t>Non-Primitive Data Structure :-</a:t>
            </a:r>
          </a:p>
          <a:p>
            <a:endParaRPr lang="en-US" dirty="0"/>
          </a:p>
          <a:p>
            <a:r>
              <a:rPr lang="en-US" dirty="0"/>
              <a:t> There are more sophisticated data structures. </a:t>
            </a:r>
          </a:p>
          <a:p>
            <a:r>
              <a:rPr lang="en-US" dirty="0"/>
              <a:t> The Data structures that are derived from the primitive data structures are called Non-primitive data structure.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2757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DB0E1C-75D7-42ED-BC61-9871F23B25A2}"/>
              </a:ext>
            </a:extLst>
          </p:cNvPr>
          <p:cNvSpPr/>
          <p:nvPr/>
        </p:nvSpPr>
        <p:spPr>
          <a:xfrm>
            <a:off x="775252" y="776046"/>
            <a:ext cx="10641496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/>
              <a:t>Different between them :-</a:t>
            </a:r>
          </a:p>
          <a:p>
            <a:endParaRPr lang="en-US" sz="2800" u="sng" dirty="0"/>
          </a:p>
          <a:p>
            <a:r>
              <a:rPr lang="en-US" dirty="0"/>
              <a:t> A primitive data structure is generally a basic structure that is usually built into the language, such as an integer, a float. </a:t>
            </a:r>
          </a:p>
          <a:p>
            <a:endParaRPr lang="en-US" dirty="0"/>
          </a:p>
          <a:p>
            <a:r>
              <a:rPr lang="en-US" dirty="0"/>
              <a:t> A non-primitive data structure is built out of primitive data structures linked together in meaningful ways, such as a or a linked-list, binary search tree, AVL Tree, graph etc.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800" u="sng" dirty="0"/>
              <a:t>Arrays:-</a:t>
            </a:r>
          </a:p>
          <a:p>
            <a:endParaRPr lang="en-US" sz="2800" u="sng" dirty="0"/>
          </a:p>
          <a:p>
            <a:r>
              <a:rPr lang="en-US" sz="2000" dirty="0"/>
              <a:t>We use array when we have to store similar type of elements or same data items.</a:t>
            </a:r>
          </a:p>
          <a:p>
            <a:endParaRPr lang="en-US" sz="2000" dirty="0"/>
          </a:p>
          <a:p>
            <a:r>
              <a:rPr lang="en-US" sz="2000" dirty="0"/>
              <a:t> An array is defined as a set of finite number of homogeneous elements or same data items.</a:t>
            </a:r>
          </a:p>
          <a:p>
            <a:endParaRPr lang="en-US" sz="2800" u="sng" dirty="0"/>
          </a:p>
          <a:p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134084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8D1D43-776F-4101-8956-8B70F55203AE}"/>
              </a:ext>
            </a:extLst>
          </p:cNvPr>
          <p:cNvSpPr/>
          <p:nvPr/>
        </p:nvSpPr>
        <p:spPr>
          <a:xfrm>
            <a:off x="1020417" y="854262"/>
            <a:ext cx="10151166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u="sng" dirty="0"/>
              <a:t>Arrays types :-</a:t>
            </a:r>
          </a:p>
          <a:p>
            <a:endParaRPr lang="en-IN" sz="2800" u="sng" dirty="0"/>
          </a:p>
          <a:p>
            <a:r>
              <a:rPr lang="en-IN" sz="2400" dirty="0"/>
              <a:t> Single Dimension Array </a:t>
            </a:r>
          </a:p>
          <a:p>
            <a:r>
              <a:rPr lang="en-IN" sz="2400" dirty="0"/>
              <a:t>◦ Array with one subscript </a:t>
            </a:r>
          </a:p>
          <a:p>
            <a:endParaRPr lang="en-IN" sz="2400" dirty="0"/>
          </a:p>
          <a:p>
            <a:r>
              <a:rPr lang="en-IN" sz="2400" dirty="0"/>
              <a:t> Two Dimension Array </a:t>
            </a:r>
          </a:p>
          <a:p>
            <a:r>
              <a:rPr lang="en-IN" sz="2400" dirty="0"/>
              <a:t>◦ Array with two subscripts (Rows and Column)</a:t>
            </a:r>
          </a:p>
          <a:p>
            <a:r>
              <a:rPr lang="en-IN" sz="2400" dirty="0"/>
              <a:t> </a:t>
            </a:r>
          </a:p>
          <a:p>
            <a:r>
              <a:rPr lang="en-IN" sz="2400" dirty="0"/>
              <a:t> Multi Dimension Array </a:t>
            </a:r>
          </a:p>
          <a:p>
            <a:r>
              <a:rPr lang="en-IN" sz="2400" dirty="0"/>
              <a:t>◦ Array with Multiple subscripts</a:t>
            </a:r>
          </a:p>
        </p:txBody>
      </p:sp>
    </p:spTree>
    <p:extLst>
      <p:ext uri="{BB962C8B-B14F-4D97-AF65-F5344CB8AC3E}">
        <p14:creationId xmlns:p14="http://schemas.microsoft.com/office/powerpoint/2010/main" val="425818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EB0DD5-2ACB-44E5-A87E-A6B93B8FD9E7}"/>
              </a:ext>
            </a:extLst>
          </p:cNvPr>
          <p:cNvSpPr/>
          <p:nvPr/>
        </p:nvSpPr>
        <p:spPr>
          <a:xfrm>
            <a:off x="887896" y="767475"/>
            <a:ext cx="987286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dirty="0"/>
              <a:t>Basic operations of Arrays :-</a:t>
            </a:r>
          </a:p>
          <a:p>
            <a:endParaRPr lang="en-US" sz="3200" u="sng" dirty="0"/>
          </a:p>
          <a:p>
            <a:r>
              <a:rPr lang="en-US" sz="3600" dirty="0"/>
              <a:t>  Some common operation performed on array are:-</a:t>
            </a:r>
          </a:p>
          <a:p>
            <a:endParaRPr lang="en-US" sz="3600" dirty="0"/>
          </a:p>
          <a:p>
            <a:r>
              <a:rPr lang="en-US" sz="3600" dirty="0"/>
              <a:t> ◦ Traversing </a:t>
            </a:r>
          </a:p>
          <a:p>
            <a:r>
              <a:rPr lang="en-US" sz="3600" dirty="0"/>
              <a:t> ◦ Searching </a:t>
            </a:r>
          </a:p>
          <a:p>
            <a:r>
              <a:rPr lang="en-US" sz="3600" dirty="0"/>
              <a:t> ◦ Insertion</a:t>
            </a:r>
          </a:p>
          <a:p>
            <a:r>
              <a:rPr lang="en-US" sz="3600" dirty="0"/>
              <a:t> ◦ Deletion</a:t>
            </a:r>
          </a:p>
          <a:p>
            <a:r>
              <a:rPr lang="en-US" sz="3600" dirty="0"/>
              <a:t> ◦ Sorting</a:t>
            </a:r>
          </a:p>
          <a:p>
            <a:r>
              <a:rPr lang="en-US" sz="3600" dirty="0"/>
              <a:t> ◦ Merging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43084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0EFF42-DBF0-4998-8F9F-A95E5FF8CE9F}"/>
              </a:ext>
            </a:extLst>
          </p:cNvPr>
          <p:cNvSpPr/>
          <p:nvPr/>
        </p:nvSpPr>
        <p:spPr>
          <a:xfrm>
            <a:off x="622852" y="181957"/>
            <a:ext cx="10946296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u="sng" dirty="0"/>
              <a:t>Searching in Arrays :-</a:t>
            </a:r>
          </a:p>
          <a:p>
            <a:endParaRPr lang="en-US" sz="4000" u="sng" dirty="0"/>
          </a:p>
          <a:p>
            <a:r>
              <a:rPr lang="en-US" sz="2400" b="1" dirty="0"/>
              <a:t>   Searching:-</a:t>
            </a:r>
          </a:p>
          <a:p>
            <a:endParaRPr lang="en-US" sz="2400" b="1" dirty="0"/>
          </a:p>
          <a:p>
            <a:r>
              <a:rPr lang="en-US" dirty="0"/>
              <a:t>    It  is used to find out the location of the data item if it exists in the given collection of data items.</a:t>
            </a:r>
          </a:p>
          <a:p>
            <a:r>
              <a:rPr lang="en-US" dirty="0"/>
              <a:t>    E.g. We have linear array A as below: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        1 2 3 4 5 15 50 35 20 25</a:t>
            </a:r>
          </a:p>
          <a:p>
            <a:endParaRPr lang="en-US" dirty="0"/>
          </a:p>
          <a:p>
            <a:r>
              <a:rPr lang="en-US" dirty="0"/>
              <a:t>  Suppose item to be searched is 20.</a:t>
            </a:r>
          </a:p>
          <a:p>
            <a:r>
              <a:rPr lang="en-US" dirty="0"/>
              <a:t>  We will start from beginning and will compare 20 with each element.</a:t>
            </a:r>
          </a:p>
          <a:p>
            <a:r>
              <a:rPr lang="en-US" dirty="0"/>
              <a:t>  This process will continue until element is found or array is finished. </a:t>
            </a:r>
          </a:p>
          <a:p>
            <a:endParaRPr lang="en-US" dirty="0"/>
          </a:p>
          <a:p>
            <a:r>
              <a:rPr lang="en-US" dirty="0"/>
              <a:t>Here: 1) Compare 20 with 15 20 # 15, go to next element.</a:t>
            </a:r>
          </a:p>
          <a:p>
            <a:r>
              <a:rPr lang="en-US" dirty="0"/>
              <a:t>           2) Compare 20 with 50 20 # 50, go to next element.</a:t>
            </a:r>
          </a:p>
          <a:p>
            <a:r>
              <a:rPr lang="en-US" dirty="0"/>
              <a:t>           3) Compare 20 with 35 20 #35, go to next element. </a:t>
            </a:r>
          </a:p>
          <a:p>
            <a:r>
              <a:rPr lang="en-US" dirty="0"/>
              <a:t>           4) Compare 20 with 20 20 = 20, so 20 is found and its location is 4.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30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53F193-1793-4664-B515-9EB09188133D}"/>
              </a:ext>
            </a:extLst>
          </p:cNvPr>
          <p:cNvSpPr/>
          <p:nvPr/>
        </p:nvSpPr>
        <p:spPr>
          <a:xfrm>
            <a:off x="722243" y="380040"/>
            <a:ext cx="1107503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Linear Search:-</a:t>
            </a:r>
          </a:p>
          <a:p>
            <a:endParaRPr lang="en-US" sz="3200" b="0" i="0" u="sng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Linear search is a very simple search algorithm.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this type of search, a sequential search is made over all items one by one. Every item is checked and if a match is found then that particular item is returned, otherwise the search continues till the end of the data collection.</a:t>
            </a:r>
          </a:p>
          <a:p>
            <a:endParaRPr lang="en-IN" sz="2800" dirty="0"/>
          </a:p>
          <a:p>
            <a:endParaRPr lang="en-IN" sz="2800" dirty="0"/>
          </a:p>
        </p:txBody>
      </p:sp>
      <p:pic>
        <p:nvPicPr>
          <p:cNvPr id="5131" name="Picture 11" descr="Linear Search Animation">
            <a:extLst>
              <a:ext uri="{FF2B5EF4-FFF2-40B4-BE49-F238E27FC236}">
                <a16:creationId xmlns:a16="http://schemas.microsoft.com/office/drawing/2014/main" id="{E3E30B01-1975-4C99-AB24-79B69C4F474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2226365"/>
            <a:ext cx="4468318" cy="259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80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0EAECD-D8A7-4A4A-9B0F-5ABB0CA3089E}"/>
              </a:ext>
            </a:extLst>
          </p:cNvPr>
          <p:cNvSpPr/>
          <p:nvPr/>
        </p:nvSpPr>
        <p:spPr>
          <a:xfrm>
            <a:off x="848139" y="1007310"/>
            <a:ext cx="1049572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3200" i="1" u="sng" dirty="0"/>
              <a:t>Binary Search:-</a:t>
            </a:r>
          </a:p>
          <a:p>
            <a:endParaRPr lang="en-US" sz="3200" i="1" u="sng" dirty="0"/>
          </a:p>
          <a:p>
            <a:r>
              <a:rPr lang="en-US" sz="2800" dirty="0"/>
              <a:t>The binary search algorithm can be used with only sorted list of elements. </a:t>
            </a:r>
          </a:p>
          <a:p>
            <a:endParaRPr lang="en-US" sz="2800" dirty="0"/>
          </a:p>
          <a:p>
            <a:r>
              <a:rPr lang="en-US" sz="2800" dirty="0"/>
              <a:t> Binary Search first divides a large array into two smaller sub -arrays and then recursively operate the sub -          arrays. </a:t>
            </a:r>
          </a:p>
          <a:p>
            <a:endParaRPr lang="en-US" sz="2800" dirty="0"/>
          </a:p>
          <a:p>
            <a:r>
              <a:rPr lang="en-US" sz="2800" dirty="0"/>
              <a:t>Binary Search basically reduces the search space to half at each step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40188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624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Classification of Data Structure:-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Shubhangi Pokley</dc:creator>
  <cp:lastModifiedBy>Shubhangi Pokley</cp:lastModifiedBy>
  <cp:revision>7</cp:revision>
  <dcterms:created xsi:type="dcterms:W3CDTF">2020-05-28T08:12:07Z</dcterms:created>
  <dcterms:modified xsi:type="dcterms:W3CDTF">2020-05-28T09:58:14Z</dcterms:modified>
</cp:coreProperties>
</file>