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322" r:id="rId5"/>
    <p:sldId id="321" r:id="rId6"/>
    <p:sldId id="323" r:id="rId7"/>
    <p:sldId id="318" r:id="rId8"/>
    <p:sldId id="328" r:id="rId9"/>
    <p:sldId id="331" r:id="rId10"/>
    <p:sldId id="332" r:id="rId11"/>
    <p:sldId id="317" r:id="rId12"/>
    <p:sldId id="316" r:id="rId13"/>
    <p:sldId id="324" r:id="rId14"/>
    <p:sldId id="325" r:id="rId15"/>
    <p:sldId id="326" r:id="rId16"/>
    <p:sldId id="327" r:id="rId17"/>
    <p:sldId id="315" r:id="rId18"/>
    <p:sldId id="319" r:id="rId19"/>
    <p:sldId id="330" r:id="rId20"/>
    <p:sldId id="333" r:id="rId21"/>
    <p:sldId id="32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26" autoAdjust="0"/>
    <p:restoredTop sz="95388" autoAdjust="0"/>
  </p:normalViewPr>
  <p:slideViewPr>
    <p:cSldViewPr snapToGrid="0">
      <p:cViewPr varScale="1">
        <p:scale>
          <a:sx n="102" d="100"/>
          <a:sy n="102" d="100"/>
        </p:scale>
        <p:origin x="77" y="341"/>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9/8/2024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9/8/2024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dirty="0"/>
              <a:t>Click icon to add table</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dirty="0"/>
              <a:t>Click icon to add table</a:t>
            </a:r>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2">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dirty="0"/>
              <a:t>Click icon to add picture</a:t>
            </a:r>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6"/>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dirty="0"/>
              <a:t>Click icon to add picture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lt1" tx1="dk1" bg2="lt2" tx2="dk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54C9E-20FB-B999-9303-C71D1334BAD7}"/>
              </a:ext>
            </a:extLst>
          </p:cNvPr>
          <p:cNvSpPr>
            <a:spLocks noGrp="1"/>
          </p:cNvSpPr>
          <p:nvPr>
            <p:ph type="title"/>
          </p:nvPr>
        </p:nvSpPr>
        <p:spPr>
          <a:xfrm>
            <a:off x="892113" y="0"/>
            <a:ext cx="10963869" cy="3542253"/>
          </a:xfrm>
        </p:spPr>
        <p:txBody>
          <a:bodyPr>
            <a:normAutofit/>
          </a:bodyPr>
          <a:lstStyle/>
          <a:p>
            <a:r>
              <a:rPr lang="en-US" sz="4900" noProof="0" dirty="0">
                <a:latin typeface="Calibri" panose="020F0502020204030204" pitchFamily="34" charset="0"/>
                <a:ea typeface="Calibri" panose="020F0502020204030204" pitchFamily="34" charset="0"/>
                <a:cs typeface="Calibri" panose="020F0502020204030204" pitchFamily="34" charset="0"/>
              </a:rPr>
              <a:t>Freelance Job Marketplace Using Smart Contract System for Automated Transactions and Agreements</a:t>
            </a:r>
            <a:br>
              <a:rPr lang="en-US" sz="6000" noProof="0" dirty="0">
                <a:latin typeface="Calibri" panose="020F0502020204030204" pitchFamily="34" charset="0"/>
                <a:ea typeface="Calibri" panose="020F0502020204030204" pitchFamily="34" charset="0"/>
                <a:cs typeface="Calibri" panose="020F0502020204030204" pitchFamily="34" charset="0"/>
              </a:rPr>
            </a:br>
            <a:r>
              <a:rPr lang="en-US" sz="2700" noProof="0" dirty="0">
                <a:latin typeface="Calibri" panose="020F0502020204030204" pitchFamily="34" charset="0"/>
                <a:ea typeface="Calibri" panose="020F0502020204030204" pitchFamily="34" charset="0"/>
                <a:cs typeface="Calibri" panose="020F0502020204030204" pitchFamily="34" charset="0"/>
              </a:rPr>
              <a:t>An Introduction to Blockchain-Based Automation</a:t>
            </a:r>
            <a:br>
              <a:rPr lang="en-US" sz="6000" noProof="0" dirty="0">
                <a:latin typeface="Calibri" panose="020F0502020204030204" pitchFamily="34" charset="0"/>
                <a:ea typeface="Calibri" panose="020F0502020204030204" pitchFamily="34" charset="0"/>
                <a:cs typeface="Calibri" panose="020F0502020204030204" pitchFamily="34" charset="0"/>
              </a:rPr>
            </a:br>
            <a:endParaRPr lang="en-US" dirty="0"/>
          </a:p>
        </p:txBody>
      </p:sp>
      <p:sp>
        <p:nvSpPr>
          <p:cNvPr id="4" name="TextBox 3">
            <a:extLst>
              <a:ext uri="{FF2B5EF4-FFF2-40B4-BE49-F238E27FC236}">
                <a16:creationId xmlns:a16="http://schemas.microsoft.com/office/drawing/2014/main" id="{14A34FF8-C683-6368-90D5-745C789F4C92}"/>
              </a:ext>
            </a:extLst>
          </p:cNvPr>
          <p:cNvSpPr txBox="1"/>
          <p:nvPr/>
        </p:nvSpPr>
        <p:spPr>
          <a:xfrm>
            <a:off x="1543987" y="3065489"/>
            <a:ext cx="3993401" cy="3416320"/>
          </a:xfrm>
          <a:prstGeom prst="rect">
            <a:avLst/>
          </a:prstGeom>
          <a:noFill/>
        </p:spPr>
        <p:txBody>
          <a:bodyPr wrap="none" rtlCol="0">
            <a:spAutoFit/>
          </a:bodyPr>
          <a:lstStyle/>
          <a:p>
            <a:r>
              <a:rPr lang="en-US" b="1" u="sng" dirty="0">
                <a:solidFill>
                  <a:schemeClr val="bg1"/>
                </a:solidFill>
              </a:rPr>
              <a:t>Group members:</a:t>
            </a:r>
          </a:p>
          <a:p>
            <a:endParaRPr lang="en-US" b="1" u="sng" dirty="0">
              <a:solidFill>
                <a:schemeClr val="bg1"/>
              </a:solidFill>
            </a:endParaRPr>
          </a:p>
          <a:p>
            <a:r>
              <a:rPr lang="en-US" dirty="0">
                <a:solidFill>
                  <a:schemeClr val="bg1"/>
                </a:solidFill>
              </a:rPr>
              <a:t>Aastha Jagdish Sharma(01)</a:t>
            </a:r>
          </a:p>
          <a:p>
            <a:r>
              <a:rPr lang="en-US" dirty="0">
                <a:solidFill>
                  <a:schemeClr val="bg1"/>
                </a:solidFill>
              </a:rPr>
              <a:t>Ishwari Sunil </a:t>
            </a:r>
            <a:r>
              <a:rPr lang="en-US" dirty="0" err="1">
                <a:solidFill>
                  <a:schemeClr val="bg1"/>
                </a:solidFill>
              </a:rPr>
              <a:t>Nemade</a:t>
            </a:r>
            <a:r>
              <a:rPr lang="en-US" dirty="0">
                <a:solidFill>
                  <a:schemeClr val="bg1"/>
                </a:solidFill>
              </a:rPr>
              <a:t>(22)</a:t>
            </a:r>
          </a:p>
          <a:p>
            <a:r>
              <a:rPr lang="en-US" dirty="0">
                <a:solidFill>
                  <a:schemeClr val="bg1"/>
                </a:solidFill>
              </a:rPr>
              <a:t>Prajwal Ramdas Wakulkar(39)</a:t>
            </a:r>
          </a:p>
          <a:p>
            <a:r>
              <a:rPr lang="en-US" dirty="0">
                <a:solidFill>
                  <a:schemeClr val="bg1"/>
                </a:solidFill>
              </a:rPr>
              <a:t>Shraddha </a:t>
            </a:r>
            <a:r>
              <a:rPr lang="en-IN" dirty="0">
                <a:solidFill>
                  <a:schemeClr val="bg1"/>
                </a:solidFill>
              </a:rPr>
              <a:t>Chandrashekhar</a:t>
            </a:r>
            <a:r>
              <a:rPr lang="en-US" dirty="0">
                <a:solidFill>
                  <a:schemeClr val="bg1"/>
                </a:solidFill>
              </a:rPr>
              <a:t> Jagtap(52)</a:t>
            </a:r>
          </a:p>
          <a:p>
            <a:r>
              <a:rPr lang="en-US" dirty="0">
                <a:solidFill>
                  <a:schemeClr val="bg1"/>
                </a:solidFill>
              </a:rPr>
              <a:t>Shubham Bhagwan Patil(53)</a:t>
            </a:r>
          </a:p>
          <a:p>
            <a:endParaRPr lang="en-IN" dirty="0"/>
          </a:p>
          <a:p>
            <a:endParaRPr lang="en-IN" dirty="0"/>
          </a:p>
          <a:p>
            <a:r>
              <a:rPr lang="en-US" b="1" u="sng" dirty="0">
                <a:solidFill>
                  <a:schemeClr val="bg1">
                    <a:lumMod val="95000"/>
                  </a:schemeClr>
                </a:solidFill>
              </a:rPr>
              <a:t>Guided by:</a:t>
            </a:r>
          </a:p>
          <a:p>
            <a:r>
              <a:rPr lang="en-US" dirty="0">
                <a:solidFill>
                  <a:schemeClr val="bg1">
                    <a:lumMod val="95000"/>
                  </a:schemeClr>
                </a:solidFill>
              </a:rPr>
              <a:t>Prof. </a:t>
            </a:r>
            <a:r>
              <a:rPr lang="en-US" dirty="0" err="1">
                <a:solidFill>
                  <a:schemeClr val="bg1">
                    <a:lumMod val="95000"/>
                  </a:schemeClr>
                </a:solidFill>
              </a:rPr>
              <a:t>Priyanshi</a:t>
            </a:r>
            <a:r>
              <a:rPr lang="en-US" dirty="0">
                <a:solidFill>
                  <a:schemeClr val="bg1">
                    <a:lumMod val="95000"/>
                  </a:schemeClr>
                </a:solidFill>
              </a:rPr>
              <a:t> </a:t>
            </a:r>
            <a:r>
              <a:rPr lang="en-US" dirty="0" err="1">
                <a:solidFill>
                  <a:schemeClr val="bg1">
                    <a:lumMod val="95000"/>
                  </a:schemeClr>
                </a:solidFill>
              </a:rPr>
              <a:t>Borase</a:t>
            </a:r>
            <a:endParaRPr lang="en-US" dirty="0">
              <a:solidFill>
                <a:schemeClr val="bg1">
                  <a:lumMod val="95000"/>
                </a:schemeClr>
              </a:solidFill>
            </a:endParaRPr>
          </a:p>
          <a:p>
            <a:endParaRPr lang="en-IN" dirty="0"/>
          </a:p>
        </p:txBody>
      </p:sp>
    </p:spTree>
    <p:extLst>
      <p:ext uri="{BB962C8B-B14F-4D97-AF65-F5344CB8AC3E}">
        <p14:creationId xmlns:p14="http://schemas.microsoft.com/office/powerpoint/2010/main" val="3378822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51D0-9831-C887-7BF5-4A119498167B}"/>
              </a:ext>
            </a:extLst>
          </p:cNvPr>
          <p:cNvSpPr>
            <a:spLocks noGrp="1"/>
          </p:cNvSpPr>
          <p:nvPr>
            <p:ph type="title"/>
          </p:nvPr>
        </p:nvSpPr>
        <p:spPr/>
        <p:txBody>
          <a:bodyPr/>
          <a:lstStyle/>
          <a:p>
            <a:r>
              <a:rPr lang="en-US" dirty="0"/>
              <a:t>2. Design the Smart Contracts</a:t>
            </a:r>
            <a:endParaRPr lang="en-IN" dirty="0"/>
          </a:p>
        </p:txBody>
      </p:sp>
      <p:sp>
        <p:nvSpPr>
          <p:cNvPr id="3" name="Content Placeholder 2">
            <a:extLst>
              <a:ext uri="{FF2B5EF4-FFF2-40B4-BE49-F238E27FC236}">
                <a16:creationId xmlns:a16="http://schemas.microsoft.com/office/drawing/2014/main" id="{09FDEED8-27B0-1D4E-6494-398DD7E94A11}"/>
              </a:ext>
            </a:extLst>
          </p:cNvPr>
          <p:cNvSpPr>
            <a:spLocks noGrp="1"/>
          </p:cNvSpPr>
          <p:nvPr>
            <p:ph sz="quarter" idx="12"/>
          </p:nvPr>
        </p:nvSpPr>
        <p:spPr>
          <a:xfrm>
            <a:off x="1468814" y="2057401"/>
            <a:ext cx="8094636" cy="4119463"/>
          </a:xfrm>
        </p:spPr>
        <p:txBody>
          <a:bodyPr/>
          <a:lstStyle/>
          <a:p>
            <a:pPr marL="342900" indent="-342900">
              <a:buFont typeface="Courier New" panose="02070309020205020404" pitchFamily="49" charset="0"/>
              <a:buChar char="o"/>
            </a:pPr>
            <a:r>
              <a:rPr lang="en-US" dirty="0"/>
              <a:t>Job Contract: Manages job details, applications, escrow payments, and approvals.</a:t>
            </a:r>
          </a:p>
          <a:p>
            <a:pPr marL="342900" indent="-342900">
              <a:buFont typeface="Courier New" panose="02070309020205020404" pitchFamily="49" charset="0"/>
              <a:buChar char="o"/>
            </a:pPr>
            <a:r>
              <a:rPr lang="en-US" dirty="0"/>
              <a:t>User Contract: Manages user profiles and their interactions with the job contracts.</a:t>
            </a:r>
            <a:endParaRPr lang="en-IN" dirty="0"/>
          </a:p>
        </p:txBody>
      </p:sp>
      <p:sp>
        <p:nvSpPr>
          <p:cNvPr id="5" name="Slide Number Placeholder 4">
            <a:extLst>
              <a:ext uri="{FF2B5EF4-FFF2-40B4-BE49-F238E27FC236}">
                <a16:creationId xmlns:a16="http://schemas.microsoft.com/office/drawing/2014/main" id="{C19EEC66-BBA7-C2DD-48EF-E70407657650}"/>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Tree>
    <p:extLst>
      <p:ext uri="{BB962C8B-B14F-4D97-AF65-F5344CB8AC3E}">
        <p14:creationId xmlns:p14="http://schemas.microsoft.com/office/powerpoint/2010/main" val="1270421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708D7-6423-6CAB-21EA-A0C6EF0D2E74}"/>
              </a:ext>
            </a:extLst>
          </p:cNvPr>
          <p:cNvSpPr>
            <a:spLocks noGrp="1"/>
          </p:cNvSpPr>
          <p:nvPr>
            <p:ph type="title"/>
          </p:nvPr>
        </p:nvSpPr>
        <p:spPr/>
        <p:txBody>
          <a:bodyPr/>
          <a:lstStyle/>
          <a:p>
            <a:r>
              <a:rPr lang="en-IN" dirty="0"/>
              <a:t>3. Develop the Backend</a:t>
            </a:r>
          </a:p>
        </p:txBody>
      </p:sp>
      <p:sp>
        <p:nvSpPr>
          <p:cNvPr id="3" name="Content Placeholder 2">
            <a:extLst>
              <a:ext uri="{FF2B5EF4-FFF2-40B4-BE49-F238E27FC236}">
                <a16:creationId xmlns:a16="http://schemas.microsoft.com/office/drawing/2014/main" id="{61DA39BF-B474-A1C7-CECE-B662FF2F28FA}"/>
              </a:ext>
            </a:extLst>
          </p:cNvPr>
          <p:cNvSpPr>
            <a:spLocks noGrp="1"/>
          </p:cNvSpPr>
          <p:nvPr>
            <p:ph sz="quarter" idx="12"/>
          </p:nvPr>
        </p:nvSpPr>
        <p:spPr>
          <a:xfrm>
            <a:off x="1468814" y="1931437"/>
            <a:ext cx="7280903" cy="4119463"/>
          </a:xfrm>
        </p:spPr>
        <p:txBody>
          <a:bodyPr/>
          <a:lstStyle/>
          <a:p>
            <a:pPr marL="342900" indent="-342900">
              <a:buFont typeface="Courier New" panose="02070309020205020404" pitchFamily="49" charset="0"/>
              <a:buChar char="o"/>
            </a:pPr>
            <a:r>
              <a:rPr lang="en-US" dirty="0"/>
              <a:t>Express Server: Set up an Express.js server to handle API requests.</a:t>
            </a:r>
          </a:p>
          <a:p>
            <a:pPr marL="342900" indent="-342900">
              <a:buFont typeface="Courier New" panose="02070309020205020404" pitchFamily="49" charset="0"/>
              <a:buChar char="o"/>
            </a:pPr>
            <a:r>
              <a:rPr lang="en-US" dirty="0"/>
              <a:t>Database Schema: Define Mongoose schemas for users and jobs.</a:t>
            </a:r>
            <a:endParaRPr lang="en-IN" dirty="0"/>
          </a:p>
        </p:txBody>
      </p:sp>
      <p:sp>
        <p:nvSpPr>
          <p:cNvPr id="5" name="Slide Number Placeholder 4">
            <a:extLst>
              <a:ext uri="{FF2B5EF4-FFF2-40B4-BE49-F238E27FC236}">
                <a16:creationId xmlns:a16="http://schemas.microsoft.com/office/drawing/2014/main" id="{B94C7628-EDFD-C8FE-FFF9-60D8D9A53DA5}"/>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Tree>
    <p:extLst>
      <p:ext uri="{BB962C8B-B14F-4D97-AF65-F5344CB8AC3E}">
        <p14:creationId xmlns:p14="http://schemas.microsoft.com/office/powerpoint/2010/main" val="1345566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054D8-60BF-6D9A-CDA4-C66D013A8200}"/>
              </a:ext>
            </a:extLst>
          </p:cNvPr>
          <p:cNvSpPr>
            <a:spLocks noGrp="1"/>
          </p:cNvSpPr>
          <p:nvPr>
            <p:ph type="title"/>
          </p:nvPr>
        </p:nvSpPr>
        <p:spPr/>
        <p:txBody>
          <a:bodyPr/>
          <a:lstStyle/>
          <a:p>
            <a:r>
              <a:rPr lang="en-IN" dirty="0"/>
              <a:t>4. Develop the Frontend</a:t>
            </a:r>
          </a:p>
        </p:txBody>
      </p:sp>
      <p:sp>
        <p:nvSpPr>
          <p:cNvPr id="3" name="Content Placeholder 2">
            <a:extLst>
              <a:ext uri="{FF2B5EF4-FFF2-40B4-BE49-F238E27FC236}">
                <a16:creationId xmlns:a16="http://schemas.microsoft.com/office/drawing/2014/main" id="{43EF02BE-D6CB-DCF0-B562-2EF76A0E4182}"/>
              </a:ext>
            </a:extLst>
          </p:cNvPr>
          <p:cNvSpPr>
            <a:spLocks noGrp="1"/>
          </p:cNvSpPr>
          <p:nvPr>
            <p:ph sz="quarter" idx="12"/>
          </p:nvPr>
        </p:nvSpPr>
        <p:spPr>
          <a:xfrm>
            <a:off x="1468814" y="2057401"/>
            <a:ext cx="7574518" cy="4119463"/>
          </a:xfrm>
        </p:spPr>
        <p:txBody>
          <a:bodyPr/>
          <a:lstStyle/>
          <a:p>
            <a:pPr marL="342900" indent="-342900">
              <a:buFont typeface="Courier New" panose="02070309020205020404" pitchFamily="49" charset="0"/>
              <a:buChar char="o"/>
            </a:pPr>
            <a:r>
              <a:rPr lang="en-US" dirty="0"/>
              <a:t> Job Listing Page: Display job listings fetched from the backend.</a:t>
            </a:r>
          </a:p>
          <a:p>
            <a:pPr marL="342900" indent="-342900">
              <a:buFont typeface="Courier New" panose="02070309020205020404" pitchFamily="49" charset="0"/>
              <a:buChar char="o"/>
            </a:pPr>
            <a:r>
              <a:rPr lang="en-US" dirty="0"/>
              <a:t>Job Posting Form: Allow clients to post new jobs.</a:t>
            </a:r>
          </a:p>
          <a:p>
            <a:pPr marL="342900" indent="-342900">
              <a:buFont typeface="Courier New" panose="02070309020205020404" pitchFamily="49" charset="0"/>
              <a:buChar char="o"/>
            </a:pPr>
            <a:r>
              <a:rPr lang="en-US" dirty="0"/>
              <a:t>Job Application Form: Allow freelancers to apply for jobs.</a:t>
            </a:r>
          </a:p>
          <a:p>
            <a:pPr marL="342900" indent="-342900">
              <a:buFont typeface="Courier New" panose="02070309020205020404" pitchFamily="49" charset="0"/>
              <a:buChar char="o"/>
            </a:pPr>
            <a:r>
              <a:rPr lang="en-US" dirty="0"/>
              <a:t>Work Submission and Payment Release: Allow freelancers to submit work and clients to release payment.</a:t>
            </a:r>
            <a:endParaRPr lang="en-IN" dirty="0"/>
          </a:p>
        </p:txBody>
      </p:sp>
      <p:sp>
        <p:nvSpPr>
          <p:cNvPr id="5" name="Slide Number Placeholder 4">
            <a:extLst>
              <a:ext uri="{FF2B5EF4-FFF2-40B4-BE49-F238E27FC236}">
                <a16:creationId xmlns:a16="http://schemas.microsoft.com/office/drawing/2014/main" id="{64DD2935-55EA-7BFC-5855-48BD1378CCDC}"/>
              </a:ext>
            </a:extLst>
          </p:cNvPr>
          <p:cNvSpPr>
            <a:spLocks noGrp="1"/>
          </p:cNvSpPr>
          <p:nvPr>
            <p:ph type="sldNum" sz="quarter" idx="15"/>
          </p:nvPr>
        </p:nvSpPr>
        <p:spPr/>
        <p:txBody>
          <a:bodyPr/>
          <a:lstStyle/>
          <a:p>
            <a:fld id="{18D65601-5AE2-46FC-B138-694DDD2B510D}" type="slidenum">
              <a:rPr lang="en-US" smtClean="0"/>
              <a:pPr/>
              <a:t>12</a:t>
            </a:fld>
            <a:endParaRPr lang="en-US" dirty="0"/>
          </a:p>
        </p:txBody>
      </p:sp>
    </p:spTree>
    <p:extLst>
      <p:ext uri="{BB962C8B-B14F-4D97-AF65-F5344CB8AC3E}">
        <p14:creationId xmlns:p14="http://schemas.microsoft.com/office/powerpoint/2010/main" val="327611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95A9-91ED-A0A4-7EBC-25F3ED5E5DE5}"/>
              </a:ext>
            </a:extLst>
          </p:cNvPr>
          <p:cNvSpPr>
            <a:spLocks noGrp="1"/>
          </p:cNvSpPr>
          <p:nvPr>
            <p:ph type="title"/>
          </p:nvPr>
        </p:nvSpPr>
        <p:spPr/>
        <p:txBody>
          <a:bodyPr/>
          <a:lstStyle/>
          <a:p>
            <a:r>
              <a:rPr lang="en-US" dirty="0"/>
              <a:t>5. Connect Frontend with Smart Contracts</a:t>
            </a:r>
            <a:endParaRPr lang="en-IN" dirty="0"/>
          </a:p>
        </p:txBody>
      </p:sp>
      <p:sp>
        <p:nvSpPr>
          <p:cNvPr id="3" name="Content Placeholder 2">
            <a:extLst>
              <a:ext uri="{FF2B5EF4-FFF2-40B4-BE49-F238E27FC236}">
                <a16:creationId xmlns:a16="http://schemas.microsoft.com/office/drawing/2014/main" id="{085A30E3-91BA-51FC-C6BF-E8196719B912}"/>
              </a:ext>
            </a:extLst>
          </p:cNvPr>
          <p:cNvSpPr>
            <a:spLocks noGrp="1"/>
          </p:cNvSpPr>
          <p:nvPr>
            <p:ph sz="quarter" idx="12"/>
          </p:nvPr>
        </p:nvSpPr>
        <p:spPr>
          <a:xfrm>
            <a:off x="1468813" y="2057401"/>
            <a:ext cx="8027525" cy="4119463"/>
          </a:xfrm>
        </p:spPr>
        <p:txBody>
          <a:bodyPr/>
          <a:lstStyle/>
          <a:p>
            <a:pPr marL="342900" indent="-342900">
              <a:buFont typeface="Courier New" panose="02070309020205020404" pitchFamily="49" charset="0"/>
              <a:buChar char="o"/>
            </a:pPr>
            <a:r>
              <a:rPr lang="en-US" dirty="0"/>
              <a:t>Use Web3.js or Ethers.js to interact with the deployed smart contracts.</a:t>
            </a:r>
          </a:p>
          <a:p>
            <a:pPr marL="342900" indent="-342900">
              <a:buFont typeface="Courier New" panose="02070309020205020404" pitchFamily="49" charset="0"/>
              <a:buChar char="o"/>
            </a:pPr>
            <a:r>
              <a:rPr lang="en-US" dirty="0"/>
              <a:t>Handle metamask integration for user authentication and transaction signing.</a:t>
            </a:r>
            <a:endParaRPr lang="en-IN" dirty="0"/>
          </a:p>
        </p:txBody>
      </p:sp>
      <p:sp>
        <p:nvSpPr>
          <p:cNvPr id="5" name="Slide Number Placeholder 4">
            <a:extLst>
              <a:ext uri="{FF2B5EF4-FFF2-40B4-BE49-F238E27FC236}">
                <a16:creationId xmlns:a16="http://schemas.microsoft.com/office/drawing/2014/main" id="{96A0CFFA-9CC1-55CE-3D68-C78E03A19D0F}"/>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Tree>
    <p:extLst>
      <p:ext uri="{BB962C8B-B14F-4D97-AF65-F5344CB8AC3E}">
        <p14:creationId xmlns:p14="http://schemas.microsoft.com/office/powerpoint/2010/main" val="360530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3C15354-374E-4710-792F-592E588BAAE2}"/>
              </a:ext>
            </a:extLst>
          </p:cNvPr>
          <p:cNvSpPr>
            <a:spLocks noGrp="1"/>
          </p:cNvSpPr>
          <p:nvPr>
            <p:ph type="title"/>
          </p:nvPr>
        </p:nvSpPr>
        <p:spPr>
          <a:xfrm>
            <a:off x="1468814" y="503852"/>
            <a:ext cx="9808773" cy="1427585"/>
          </a:xfrm>
        </p:spPr>
        <p:txBody>
          <a:bodyPr/>
          <a:lstStyle/>
          <a:p>
            <a:r>
              <a:rPr lang="en-US" dirty="0"/>
              <a:t>Key Features</a:t>
            </a:r>
            <a:endParaRPr lang="en-ZA" dirty="0"/>
          </a:p>
        </p:txBody>
      </p:sp>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
        <p:nvSpPr>
          <p:cNvPr id="9" name="Content Placeholder 6">
            <a:extLst>
              <a:ext uri="{FF2B5EF4-FFF2-40B4-BE49-F238E27FC236}">
                <a16:creationId xmlns:a16="http://schemas.microsoft.com/office/drawing/2014/main" id="{D3CF516F-FC23-9683-8C7F-148A27BB58E8}"/>
              </a:ext>
            </a:extLst>
          </p:cNvPr>
          <p:cNvSpPr>
            <a:spLocks noGrp="1"/>
          </p:cNvSpPr>
          <p:nvPr>
            <p:ph sz="quarter" idx="12"/>
          </p:nvPr>
        </p:nvSpPr>
        <p:spPr>
          <a:xfrm>
            <a:off x="1468438" y="2057400"/>
            <a:ext cx="9621837" cy="4119563"/>
          </a:xfrm>
        </p:spPr>
        <p:txBody>
          <a:bodyPr/>
          <a:lstStyle/>
          <a:p>
            <a:r>
              <a:rPr lang="en-US" dirty="0"/>
              <a:t>Job Posting: Clients can post job listings with details and payment terms.</a:t>
            </a:r>
          </a:p>
          <a:p>
            <a:r>
              <a:rPr lang="en-US" dirty="0"/>
              <a:t>Application: Freelancers can browse job listings and apply for jobs.</a:t>
            </a:r>
          </a:p>
          <a:p>
            <a:r>
              <a:rPr lang="en-US" dirty="0"/>
              <a:t>Job Approval: Clients can review applications and approve freelancers.</a:t>
            </a:r>
          </a:p>
          <a:p>
            <a:r>
              <a:rPr lang="en-US" dirty="0"/>
              <a:t>Escrow Payment: Payment for the job is held in escrow by the smart contract.</a:t>
            </a:r>
          </a:p>
          <a:p>
            <a:r>
              <a:rPr lang="en-US" dirty="0"/>
              <a:t>Work Submission: Freelancers submit their work through the platform.</a:t>
            </a:r>
          </a:p>
          <a:p>
            <a:r>
              <a:rPr lang="en-US" dirty="0"/>
              <a:t>Payment Release: Clients review the work and release payment from escrow.</a:t>
            </a:r>
            <a:endParaRPr lang="en-IN" dirty="0"/>
          </a:p>
        </p:txBody>
      </p:sp>
    </p:spTree>
    <p:extLst>
      <p:ext uri="{BB962C8B-B14F-4D97-AF65-F5344CB8AC3E}">
        <p14:creationId xmlns:p14="http://schemas.microsoft.com/office/powerpoint/2010/main" val="230201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C0FEFBF-60FD-0161-6F6E-89EE39389CEE}"/>
              </a:ext>
            </a:extLst>
          </p:cNvPr>
          <p:cNvSpPr>
            <a:spLocks noGrp="1"/>
          </p:cNvSpPr>
          <p:nvPr>
            <p:ph type="title"/>
          </p:nvPr>
        </p:nvSpPr>
        <p:spPr>
          <a:xfrm>
            <a:off x="873656" y="1825628"/>
            <a:ext cx="2859445" cy="1438762"/>
          </a:xfrm>
        </p:spPr>
        <p:txBody>
          <a:bodyPr/>
          <a:lstStyle/>
          <a:p>
            <a:r>
              <a:rPr lang="en-US" dirty="0"/>
              <a:t>Conclusion</a:t>
            </a:r>
            <a:endParaRPr lang="en-ZA" dirty="0"/>
          </a:p>
        </p:txBody>
      </p:sp>
      <p:sp>
        <p:nvSpPr>
          <p:cNvPr id="8" name="Text Placeholder 7">
            <a:extLst>
              <a:ext uri="{FF2B5EF4-FFF2-40B4-BE49-F238E27FC236}">
                <a16:creationId xmlns:a16="http://schemas.microsoft.com/office/drawing/2014/main" id="{DD542008-8017-76E5-ABC0-32401068875D}"/>
              </a:ext>
            </a:extLst>
          </p:cNvPr>
          <p:cNvSpPr>
            <a:spLocks noGrp="1"/>
          </p:cNvSpPr>
          <p:nvPr>
            <p:ph type="body" sz="quarter" idx="12"/>
          </p:nvPr>
        </p:nvSpPr>
        <p:spPr>
          <a:xfrm>
            <a:off x="4051884" y="1677799"/>
            <a:ext cx="6610524" cy="4546832"/>
          </a:xfrm>
        </p:spPr>
        <p:txBody>
          <a:bodyPr/>
          <a:lstStyle/>
          <a:p>
            <a:r>
              <a:rPr lang="en-US" dirty="0"/>
              <a:t>This project will give you hands-on experience with the full stack of technologies required to build a decentralized application. It involves smart contract development, backend API creation, and frontend integration, providing a comprehensive learning experience.</a:t>
            </a:r>
          </a:p>
          <a:p>
            <a:r>
              <a:rPr lang="en-US" dirty="0"/>
              <a:t>By automating transactions and agreements, the platform can reduce costs, minimize disputes, and build trust among users. Embracing blockchain technology in this manner positions the platform at the forefront of innovation in the freelance industry.</a:t>
            </a:r>
          </a:p>
        </p:txBody>
      </p:sp>
    </p:spTree>
    <p:extLst>
      <p:ext uri="{BB962C8B-B14F-4D97-AF65-F5344CB8AC3E}">
        <p14:creationId xmlns:p14="http://schemas.microsoft.com/office/powerpoint/2010/main" val="3421680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790A-A2E5-5A23-893C-B5C82D73E580}"/>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CA8F1CFB-0EE3-591D-FE44-86F171289FB3}"/>
              </a:ext>
            </a:extLst>
          </p:cNvPr>
          <p:cNvSpPr>
            <a:spLocks noGrp="1"/>
          </p:cNvSpPr>
          <p:nvPr>
            <p:ph sz="quarter" idx="12"/>
          </p:nvPr>
        </p:nvSpPr>
        <p:spPr>
          <a:xfrm>
            <a:off x="1221698" y="1723870"/>
            <a:ext cx="8780719" cy="4504316"/>
          </a:xfrm>
        </p:spPr>
        <p:txBody>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Univers Light" panose="020B0403020202020204" pitchFamily="34" charset="0"/>
              </a:rPr>
              <a:t>Berg, J. (2016). </a:t>
            </a:r>
            <a:r>
              <a:rPr kumimoji="0" lang="en-US" altLang="en-US" sz="2000" i="1" u="none" strike="noStrike" cap="none" normalizeH="0" baseline="0" dirty="0">
                <a:ln>
                  <a:noFill/>
                </a:ln>
                <a:solidFill>
                  <a:schemeClr val="tx1"/>
                </a:solidFill>
                <a:effectLst/>
                <a:latin typeface="Univers Light" panose="020B0403020202020204" pitchFamily="34" charset="0"/>
              </a:rPr>
              <a:t>Income Instability in the Gig Economy</a:t>
            </a:r>
            <a:r>
              <a:rPr kumimoji="0" lang="en-US" altLang="en-US" sz="2000" i="0" u="none" strike="noStrike" cap="none" normalizeH="0" baseline="0" dirty="0">
                <a:ln>
                  <a:noFill/>
                </a:ln>
                <a:solidFill>
                  <a:schemeClr val="tx1"/>
                </a:solidFill>
                <a:effectLst/>
                <a:latin typeface="Univers Light" panose="020B0403020202020204" pitchFamily="34" charset="0"/>
              </a:rPr>
              <a:t>. International </a:t>
            </a:r>
            <a:r>
              <a:rPr kumimoji="0" lang="en-US" altLang="en-US" sz="2000" i="0" u="none" strike="noStrike" cap="none" normalizeH="0" baseline="0" dirty="0" err="1">
                <a:ln>
                  <a:noFill/>
                </a:ln>
                <a:solidFill>
                  <a:schemeClr val="tx1"/>
                </a:solidFill>
                <a:effectLst/>
                <a:latin typeface="Univers Light" panose="020B0403020202020204" pitchFamily="34" charset="0"/>
              </a:rPr>
              <a:t>Labour</a:t>
            </a:r>
            <a:r>
              <a:rPr kumimoji="0" lang="en-US" altLang="en-US" sz="2000" i="0" u="none" strike="noStrike" cap="none" normalizeH="0" baseline="0" dirty="0">
                <a:ln>
                  <a:noFill/>
                </a:ln>
                <a:solidFill>
                  <a:schemeClr val="tx1"/>
                </a:solidFill>
                <a:effectLst/>
                <a:latin typeface="Univers Light" panose="020B0403020202020204" pitchFamily="34" charset="0"/>
              </a:rPr>
              <a:t> Review.</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Univers Light" panose="020B04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Univers Light" panose="020B0403020202020204" pitchFamily="34" charset="0"/>
              </a:rPr>
              <a:t>Brynjolfsson, E., &amp; McAfee, A. (2017). </a:t>
            </a:r>
            <a:r>
              <a:rPr kumimoji="0" lang="en-US" altLang="en-US" sz="2000" i="1" u="none" strike="noStrike" cap="none" normalizeH="0" baseline="0" dirty="0">
                <a:ln>
                  <a:noFill/>
                </a:ln>
                <a:solidFill>
                  <a:schemeClr val="tx1"/>
                </a:solidFill>
                <a:effectLst/>
                <a:latin typeface="Univers Light" panose="020B0403020202020204" pitchFamily="34" charset="0"/>
              </a:rPr>
              <a:t>The Second Machine Age: Work, Progress, and Prosperity in a Time of Brilliant Technologies</a:t>
            </a:r>
            <a:r>
              <a:rPr kumimoji="0" lang="en-US" altLang="en-US" sz="2000" i="0" u="none" strike="noStrike" cap="none" normalizeH="0" baseline="0" dirty="0">
                <a:ln>
                  <a:noFill/>
                </a:ln>
                <a:solidFill>
                  <a:schemeClr val="tx1"/>
                </a:solidFill>
                <a:effectLst/>
                <a:latin typeface="Univers Light" panose="020B0403020202020204" pitchFamily="34" charset="0"/>
              </a:rPr>
              <a:t>. W.W. Norton &amp; Company.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Univers Light" panose="020B04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Univers Light" panose="020B0403020202020204" pitchFamily="34" charset="0"/>
              </a:rPr>
              <a:t>Brynjolfsson, E., &amp; </a:t>
            </a:r>
            <a:r>
              <a:rPr kumimoji="0" lang="en-US" altLang="en-US" sz="2000" i="0" u="none" strike="noStrike" cap="none" normalizeH="0" baseline="0" dirty="0" err="1">
                <a:ln>
                  <a:noFill/>
                </a:ln>
                <a:solidFill>
                  <a:schemeClr val="tx1"/>
                </a:solidFill>
                <a:effectLst/>
                <a:latin typeface="Univers Light" panose="020B0403020202020204" pitchFamily="34" charset="0"/>
              </a:rPr>
              <a:t>McElheran</a:t>
            </a:r>
            <a:r>
              <a:rPr kumimoji="0" lang="en-US" altLang="en-US" sz="2000" i="0" u="none" strike="noStrike" cap="none" normalizeH="0" baseline="0" dirty="0">
                <a:ln>
                  <a:noFill/>
                </a:ln>
                <a:solidFill>
                  <a:schemeClr val="tx1"/>
                </a:solidFill>
                <a:effectLst/>
                <a:latin typeface="Univers Light" panose="020B0403020202020204" pitchFamily="34" charset="0"/>
              </a:rPr>
              <a:t>, K. (2016). </a:t>
            </a:r>
            <a:r>
              <a:rPr kumimoji="0" lang="en-US" altLang="en-US" sz="2000" i="1" u="none" strike="noStrike" cap="none" normalizeH="0" baseline="0" dirty="0">
                <a:ln>
                  <a:noFill/>
                </a:ln>
                <a:solidFill>
                  <a:schemeClr val="tx1"/>
                </a:solidFill>
                <a:effectLst/>
                <a:latin typeface="Univers Light" panose="020B0403020202020204" pitchFamily="34" charset="0"/>
              </a:rPr>
              <a:t>The Digitization of the Economy and the Future of Work</a:t>
            </a:r>
            <a:r>
              <a:rPr kumimoji="0" lang="en-US" altLang="en-US" sz="2000" i="0" u="none" strike="noStrike" cap="none" normalizeH="0" baseline="0" dirty="0">
                <a:ln>
                  <a:noFill/>
                </a:ln>
                <a:solidFill>
                  <a:schemeClr val="tx1"/>
                </a:solidFill>
                <a:effectLst/>
                <a:latin typeface="Univers Light" panose="020B0403020202020204" pitchFamily="34" charset="0"/>
              </a:rPr>
              <a:t>. MIT Sloan Management Review.</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Univers Light" panose="020B0403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i="0" u="none" strike="noStrike" cap="none" normalizeH="0" baseline="0" dirty="0">
                <a:ln>
                  <a:noFill/>
                </a:ln>
                <a:solidFill>
                  <a:schemeClr val="tx1"/>
                </a:solidFill>
                <a:effectLst/>
                <a:latin typeface="Univers Light" panose="020B0403020202020204" pitchFamily="34" charset="0"/>
              </a:rPr>
              <a:t>Coyle, D. (2020). </a:t>
            </a:r>
            <a:r>
              <a:rPr kumimoji="0" lang="en-US" altLang="en-US" sz="2000" i="1" u="none" strike="noStrike" cap="none" normalizeH="0" baseline="0" dirty="0">
                <a:ln>
                  <a:noFill/>
                </a:ln>
                <a:solidFill>
                  <a:schemeClr val="tx1"/>
                </a:solidFill>
                <a:effectLst/>
                <a:latin typeface="Univers Light" panose="020B0403020202020204" pitchFamily="34" charset="0"/>
              </a:rPr>
              <a:t>The Digital Platform Economy</a:t>
            </a:r>
            <a:r>
              <a:rPr kumimoji="0" lang="en-US" altLang="en-US" sz="2000" i="0" u="none" strike="noStrike" cap="none" normalizeH="0" baseline="0" dirty="0">
                <a:ln>
                  <a:noFill/>
                </a:ln>
                <a:solidFill>
                  <a:schemeClr val="tx1"/>
                </a:solidFill>
                <a:effectLst/>
                <a:latin typeface="Univers Light" panose="020B0403020202020204" pitchFamily="34" charset="0"/>
              </a:rPr>
              <a:t>. Oxford University Press. </a:t>
            </a:r>
          </a:p>
          <a:p>
            <a:endParaRPr lang="en-IN" dirty="0"/>
          </a:p>
        </p:txBody>
      </p:sp>
      <p:sp>
        <p:nvSpPr>
          <p:cNvPr id="4" name="Slide Number Placeholder 3">
            <a:extLst>
              <a:ext uri="{FF2B5EF4-FFF2-40B4-BE49-F238E27FC236}">
                <a16:creationId xmlns:a16="http://schemas.microsoft.com/office/drawing/2014/main" id="{D2206177-0092-5D38-7E10-7F1DFBB5458B}"/>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Tree>
    <p:extLst>
      <p:ext uri="{BB962C8B-B14F-4D97-AF65-F5344CB8AC3E}">
        <p14:creationId xmlns:p14="http://schemas.microsoft.com/office/powerpoint/2010/main" val="1437186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CA465-CA65-8C1D-A20A-C7CB56C1AA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00F0BB-D202-1E30-2136-27B9C4FD4290}"/>
              </a:ext>
            </a:extLst>
          </p:cNvPr>
          <p:cNvSpPr>
            <a:spLocks noGrp="1"/>
          </p:cNvSpPr>
          <p:nvPr>
            <p:ph sz="quarter" idx="12"/>
          </p:nvPr>
        </p:nvSpPr>
        <p:spPr/>
        <p:txBody>
          <a:bodyPr/>
          <a:lstStyle/>
          <a:p>
            <a:endParaRPr lang="en-IN"/>
          </a:p>
        </p:txBody>
      </p:sp>
      <p:sp>
        <p:nvSpPr>
          <p:cNvPr id="4" name="Slide Number Placeholder 3">
            <a:extLst>
              <a:ext uri="{FF2B5EF4-FFF2-40B4-BE49-F238E27FC236}">
                <a16:creationId xmlns:a16="http://schemas.microsoft.com/office/drawing/2014/main" id="{3EDC4ED2-7262-160D-138D-445F3ED2539D}"/>
              </a:ext>
            </a:extLst>
          </p:cNvPr>
          <p:cNvSpPr>
            <a:spLocks noGrp="1"/>
          </p:cNvSpPr>
          <p:nvPr>
            <p:ph type="sldNum" sz="quarter" idx="15"/>
          </p:nvPr>
        </p:nvSpPr>
        <p:spPr/>
        <p:txBody>
          <a:bodyPr/>
          <a:lstStyle/>
          <a:p>
            <a:fld id="{18D65601-5AE2-46FC-B138-694DDD2B510D}" type="slidenum">
              <a:rPr lang="en-US" smtClean="0"/>
              <a:pPr/>
              <a:t>17</a:t>
            </a:fld>
            <a:endParaRPr lang="en-US" dirty="0"/>
          </a:p>
        </p:txBody>
      </p:sp>
    </p:spTree>
    <p:extLst>
      <p:ext uri="{BB962C8B-B14F-4D97-AF65-F5344CB8AC3E}">
        <p14:creationId xmlns:p14="http://schemas.microsoft.com/office/powerpoint/2010/main" val="887643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A4BED-1C17-7DF2-54D4-AF937516AA76}"/>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3032934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7761-0B88-A5E8-0B78-C39173D05F4D}"/>
              </a:ext>
            </a:extLst>
          </p:cNvPr>
          <p:cNvSpPr>
            <a:spLocks noGrp="1"/>
          </p:cNvSpPr>
          <p:nvPr>
            <p:ph type="title"/>
          </p:nvPr>
        </p:nvSpPr>
        <p:spPr>
          <a:xfrm>
            <a:off x="1455583" y="737116"/>
            <a:ext cx="2873136" cy="5076456"/>
          </a:xfrm>
        </p:spPr>
        <p:txBody>
          <a:bodyPr/>
          <a:lstStyle/>
          <a:p>
            <a:r>
              <a:rPr lang="en-US" dirty="0"/>
              <a:t>Blockchain</a:t>
            </a:r>
          </a:p>
        </p:txBody>
      </p:sp>
      <p:sp>
        <p:nvSpPr>
          <p:cNvPr id="3" name="Content Placeholder 2">
            <a:extLst>
              <a:ext uri="{FF2B5EF4-FFF2-40B4-BE49-F238E27FC236}">
                <a16:creationId xmlns:a16="http://schemas.microsoft.com/office/drawing/2014/main" id="{02BA04E6-CD61-B962-4287-DEC1993C32D6}"/>
              </a:ext>
            </a:extLst>
          </p:cNvPr>
          <p:cNvSpPr>
            <a:spLocks noGrp="1"/>
          </p:cNvSpPr>
          <p:nvPr>
            <p:ph sz="quarter" idx="12"/>
          </p:nvPr>
        </p:nvSpPr>
        <p:spPr>
          <a:xfrm>
            <a:off x="4412609" y="737115"/>
            <a:ext cx="6803472" cy="5646907"/>
          </a:xfrm>
        </p:spPr>
        <p:txBody>
          <a:bodyPr/>
          <a:lstStyle/>
          <a:p>
            <a:pPr marL="0" indent="0">
              <a:buNone/>
            </a:pPr>
            <a:r>
              <a:rPr lang="en-US" dirty="0"/>
              <a:t>Blockchain is a distributed ledger technology that records transactions across many computers in a way that ensures the security, transparency, and immutability of the data. Each block in the blockchain contains a list of transactions, and once a block is completed, it is added to the chain of previous blocks, forming a blockchain. This technology underpins cryptocurrencies like Bitcoin and Ethereum but has many other applications due to its ability to provide a secure and transparent way of recording data.</a:t>
            </a: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p:txBody>
          <a:bodyPr/>
          <a:lstStyle/>
          <a:p>
            <a:fld id="{18D65601-5AE2-46FC-B138-694DDD2B510D}" type="slidenum">
              <a:rPr lang="en-US" smtClean="0"/>
              <a:pPr/>
              <a:t>2</a:t>
            </a:fld>
            <a:endParaRPr lang="en-US" dirty="0"/>
          </a:p>
        </p:txBody>
      </p:sp>
    </p:spTree>
    <p:extLst>
      <p:ext uri="{BB962C8B-B14F-4D97-AF65-F5344CB8AC3E}">
        <p14:creationId xmlns:p14="http://schemas.microsoft.com/office/powerpoint/2010/main" val="1607455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987CA-4293-4D06-9E33-2B94DCAF9F60}"/>
              </a:ext>
            </a:extLst>
          </p:cNvPr>
          <p:cNvSpPr>
            <a:spLocks noGrp="1"/>
          </p:cNvSpPr>
          <p:nvPr>
            <p:ph type="title"/>
          </p:nvPr>
        </p:nvSpPr>
        <p:spPr>
          <a:xfrm>
            <a:off x="1455583" y="737115"/>
            <a:ext cx="3561034" cy="4589894"/>
          </a:xfrm>
        </p:spPr>
        <p:txBody>
          <a:bodyPr/>
          <a:lstStyle/>
          <a:p>
            <a:r>
              <a:rPr lang="en-IN" dirty="0"/>
              <a:t>Smart Contracts</a:t>
            </a:r>
          </a:p>
        </p:txBody>
      </p:sp>
      <p:sp>
        <p:nvSpPr>
          <p:cNvPr id="3" name="Content Placeholder 2">
            <a:extLst>
              <a:ext uri="{FF2B5EF4-FFF2-40B4-BE49-F238E27FC236}">
                <a16:creationId xmlns:a16="http://schemas.microsoft.com/office/drawing/2014/main" id="{76598094-455D-9D1E-8D2F-28D5285A49BD}"/>
              </a:ext>
            </a:extLst>
          </p:cNvPr>
          <p:cNvSpPr>
            <a:spLocks noGrp="1"/>
          </p:cNvSpPr>
          <p:nvPr>
            <p:ph sz="quarter" idx="12"/>
          </p:nvPr>
        </p:nvSpPr>
        <p:spPr>
          <a:xfrm>
            <a:off x="5176007" y="737115"/>
            <a:ext cx="6023296" cy="5407091"/>
          </a:xfrm>
        </p:spPr>
        <p:txBody>
          <a:bodyPr/>
          <a:lstStyle/>
          <a:p>
            <a:pPr marL="0" indent="0">
              <a:buNone/>
            </a:pPr>
            <a:r>
              <a:rPr lang="en-US" dirty="0"/>
              <a:t>Smart Contracts are self-executing contracts with the terms of the agreement directly written into code. They run on the blockchain, which means they inherit the properties of blockchain technology, such as decentralization, security, and transparency. These contracts automatically enforce and execute the terms of the agreement when certain predefined conditions are met, without the need for intermediaries.</a:t>
            </a:r>
            <a:endParaRPr lang="en-IN" dirty="0"/>
          </a:p>
        </p:txBody>
      </p:sp>
      <p:sp>
        <p:nvSpPr>
          <p:cNvPr id="4" name="Slide Number Placeholder 3">
            <a:extLst>
              <a:ext uri="{FF2B5EF4-FFF2-40B4-BE49-F238E27FC236}">
                <a16:creationId xmlns:a16="http://schemas.microsoft.com/office/drawing/2014/main" id="{D741099F-2CAD-86F3-34FF-C7EB6A67DE71}"/>
              </a:ext>
            </a:extLst>
          </p:cNvPr>
          <p:cNvSpPr>
            <a:spLocks noGrp="1"/>
          </p:cNvSpPr>
          <p:nvPr>
            <p:ph type="sldNum" sz="quarter" idx="15"/>
          </p:nvPr>
        </p:nvSpPr>
        <p:spPr/>
        <p:txBody>
          <a:bodyPr/>
          <a:lstStyle/>
          <a:p>
            <a:fld id="{18D65601-5AE2-46FC-B138-694DDD2B510D}" type="slidenum">
              <a:rPr lang="en-US" smtClean="0"/>
              <a:pPr/>
              <a:t>3</a:t>
            </a:fld>
            <a:endParaRPr lang="en-US" dirty="0"/>
          </a:p>
        </p:txBody>
      </p:sp>
    </p:spTree>
    <p:extLst>
      <p:ext uri="{BB962C8B-B14F-4D97-AF65-F5344CB8AC3E}">
        <p14:creationId xmlns:p14="http://schemas.microsoft.com/office/powerpoint/2010/main" val="2567035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EBC60-AA38-5DEF-3160-0CAA68F3D28C}"/>
              </a:ext>
            </a:extLst>
          </p:cNvPr>
          <p:cNvSpPr>
            <a:spLocks noGrp="1"/>
          </p:cNvSpPr>
          <p:nvPr>
            <p:ph type="title"/>
          </p:nvPr>
        </p:nvSpPr>
        <p:spPr>
          <a:xfrm>
            <a:off x="1468815" y="503852"/>
            <a:ext cx="9150675" cy="1427585"/>
          </a:xfrm>
        </p:spPr>
        <p:txBody>
          <a:bodyPr/>
          <a:lstStyle/>
          <a:p>
            <a:r>
              <a:rPr lang="en-US" dirty="0"/>
              <a:t>Problem Statement</a:t>
            </a:r>
            <a:endParaRPr lang="en-ZA" dirty="0"/>
          </a:p>
        </p:txBody>
      </p:sp>
      <p:sp>
        <p:nvSpPr>
          <p:cNvPr id="3" name="Content Placeholder 2">
            <a:extLst>
              <a:ext uri="{FF2B5EF4-FFF2-40B4-BE49-F238E27FC236}">
                <a16:creationId xmlns:a16="http://schemas.microsoft.com/office/drawing/2014/main" id="{1EBEE570-1B5E-FFD1-485D-D77E4E6FE7C0}"/>
              </a:ext>
            </a:extLst>
          </p:cNvPr>
          <p:cNvSpPr>
            <a:spLocks noGrp="1"/>
          </p:cNvSpPr>
          <p:nvPr>
            <p:ph sz="quarter" idx="12"/>
          </p:nvPr>
        </p:nvSpPr>
        <p:spPr>
          <a:xfrm>
            <a:off x="1450153" y="2108722"/>
            <a:ext cx="8633414" cy="3998463"/>
          </a:xfrm>
        </p:spPr>
        <p:txBody>
          <a:bodyPr/>
          <a:lstStyle/>
          <a:p>
            <a:pPr marL="0" indent="0">
              <a:buNone/>
            </a:pPr>
            <a:r>
              <a:rPr lang="en-US" dirty="0"/>
              <a:t>The traditional freelance job marketplace is plagued by several issues that hinder its efficiency and effectiveness. Clients and freelancers often face challenges related to trust, payment security, transparency, and dispute resolution. The existing centralized platforms charge high fees and can act as gatekeepers, leading to potential delays and conflicts of interest.</a:t>
            </a:r>
          </a:p>
          <a:p>
            <a:pPr marL="0" indent="0">
              <a:buNone/>
            </a:pPr>
            <a:r>
              <a:rPr lang="en-US" dirty="0"/>
              <a:t>With the advent of blockchain technology, there is an opportunity to create automated, self-executing contracts known as smart contracts. These contracts can significantly streamline the process, reducing costs and increasing security and transparency.</a:t>
            </a:r>
          </a:p>
        </p:txBody>
      </p:sp>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4</a:t>
            </a:fld>
            <a:endParaRPr lang="en-US" dirty="0"/>
          </a:p>
        </p:txBody>
      </p:sp>
    </p:spTree>
    <p:extLst>
      <p:ext uri="{BB962C8B-B14F-4D97-AF65-F5344CB8AC3E}">
        <p14:creationId xmlns:p14="http://schemas.microsoft.com/office/powerpoint/2010/main" val="2906152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8BAC7-B990-D03E-ADBD-A967ED3F09C4}"/>
              </a:ext>
            </a:extLst>
          </p:cNvPr>
          <p:cNvSpPr>
            <a:spLocks noGrp="1"/>
          </p:cNvSpPr>
          <p:nvPr>
            <p:ph type="title"/>
          </p:nvPr>
        </p:nvSpPr>
        <p:spPr>
          <a:xfrm>
            <a:off x="1468814" y="0"/>
            <a:ext cx="9808773" cy="1993692"/>
          </a:xfrm>
        </p:spPr>
        <p:txBody>
          <a:bodyPr/>
          <a:lstStyle/>
          <a:p>
            <a:r>
              <a:rPr lang="en-IN" dirty="0"/>
              <a:t>Literature Survey:-</a:t>
            </a:r>
          </a:p>
        </p:txBody>
      </p:sp>
      <p:sp>
        <p:nvSpPr>
          <p:cNvPr id="4" name="Slide Number Placeholder 3">
            <a:extLst>
              <a:ext uri="{FF2B5EF4-FFF2-40B4-BE49-F238E27FC236}">
                <a16:creationId xmlns:a16="http://schemas.microsoft.com/office/drawing/2014/main" id="{1B378A9A-82E9-6AB8-D9AC-25B4263C5414}"/>
              </a:ext>
            </a:extLst>
          </p:cNvPr>
          <p:cNvSpPr>
            <a:spLocks noGrp="1"/>
          </p:cNvSpPr>
          <p:nvPr>
            <p:ph type="sldNum" sz="quarter" idx="15"/>
          </p:nvPr>
        </p:nvSpPr>
        <p:spPr/>
        <p:txBody>
          <a:bodyPr/>
          <a:lstStyle/>
          <a:p>
            <a:fld id="{18D65601-5AE2-46FC-B138-694DDD2B510D}" type="slidenum">
              <a:rPr lang="en-US" smtClean="0"/>
              <a:pPr/>
              <a:t>5</a:t>
            </a:fld>
            <a:endParaRPr lang="en-US" dirty="0"/>
          </a:p>
        </p:txBody>
      </p:sp>
      <p:sp>
        <p:nvSpPr>
          <p:cNvPr id="6" name="TextBox 5">
            <a:extLst>
              <a:ext uri="{FF2B5EF4-FFF2-40B4-BE49-F238E27FC236}">
                <a16:creationId xmlns:a16="http://schemas.microsoft.com/office/drawing/2014/main" id="{F029D740-EE7B-C51E-79D2-3241217513D9}"/>
              </a:ext>
            </a:extLst>
          </p:cNvPr>
          <p:cNvSpPr txBox="1"/>
          <p:nvPr/>
        </p:nvSpPr>
        <p:spPr>
          <a:xfrm>
            <a:off x="1176727" y="1304144"/>
            <a:ext cx="10100859" cy="7571303"/>
          </a:xfrm>
          <a:prstGeom prst="rect">
            <a:avLst/>
          </a:prstGeom>
          <a:noFill/>
        </p:spPr>
        <p:txBody>
          <a:bodyPr wrap="square" rtlCol="0">
            <a:spAutoFit/>
          </a:bodyPr>
          <a:lstStyle/>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r>
              <a:rPr lang="en-US" dirty="0"/>
              <a:t>Initial studies on freelancing, such as </a:t>
            </a:r>
            <a:r>
              <a:rPr lang="en-US" dirty="0" err="1"/>
              <a:t>Kalleberg</a:t>
            </a:r>
            <a:r>
              <a:rPr lang="en-US" dirty="0"/>
              <a:t> and Dunn's (2016) exploration of gig work and labor market changes, laid the groundwork for understanding the rise of freelance work.</a:t>
            </a:r>
          </a:p>
          <a:p>
            <a:endParaRPr lang="en-US" dirty="0"/>
          </a:p>
          <a:p>
            <a:pPr marL="285750" indent="-285750">
              <a:buFont typeface="Courier New" panose="02070309020205020404" pitchFamily="49" charset="0"/>
              <a:buChar char="o"/>
            </a:pPr>
            <a:r>
              <a:rPr lang="en-US" dirty="0"/>
              <a:t>Research by De Stefano (2016) explores income variability and job insecurity, noting that freelancers </a:t>
            </a:r>
          </a:p>
          <a:p>
            <a:r>
              <a:rPr lang="en-US" dirty="0"/>
              <a:t>     often face challenges related to unpredictable earnings and lack of benefits</a:t>
            </a:r>
          </a:p>
          <a:p>
            <a:endParaRPr lang="en-US" dirty="0"/>
          </a:p>
          <a:p>
            <a:pPr marL="285750" indent="-285750">
              <a:buFont typeface="Courier New" panose="02070309020205020404" pitchFamily="49" charset="0"/>
              <a:buChar char="o"/>
            </a:pPr>
            <a:r>
              <a:rPr lang="en-US" dirty="0"/>
              <a:t>Survey by McKinsey (2021) on gig workers' satisfaction reveals that while many freelancers value the autonomy of freelancing, they also express concerns about job security and financial stability.</a:t>
            </a:r>
          </a:p>
          <a:p>
            <a:pPr marL="285750" indent="-285750">
              <a:buFont typeface="Courier New" panose="02070309020205020404" pitchFamily="49" charset="0"/>
              <a:buChar char="o"/>
            </a:pPr>
            <a:endParaRPr lang="en-US" dirty="0"/>
          </a:p>
          <a:p>
            <a:endParaRPr lang="en-IN" sz="2400" b="1" dirty="0"/>
          </a:p>
          <a:p>
            <a:endParaRPr lang="en-IN" sz="2400" b="1" dirty="0"/>
          </a:p>
          <a:p>
            <a:endParaRPr lang="en-US" sz="2400" b="1"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US" dirty="0"/>
          </a:p>
          <a:p>
            <a:pPr marL="285750" indent="-285750">
              <a:buFont typeface="Courier New" panose="02070309020205020404" pitchFamily="49" charset="0"/>
              <a:buChar char="o"/>
            </a:pPr>
            <a:endParaRPr lang="en-IN" dirty="0"/>
          </a:p>
        </p:txBody>
      </p:sp>
    </p:spTree>
    <p:extLst>
      <p:ext uri="{BB962C8B-B14F-4D97-AF65-F5344CB8AC3E}">
        <p14:creationId xmlns:p14="http://schemas.microsoft.com/office/powerpoint/2010/main" val="99304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A6DB-17CE-05E7-205D-6B4C35AE5DB5}"/>
              </a:ext>
            </a:extLst>
          </p:cNvPr>
          <p:cNvSpPr>
            <a:spLocks noGrp="1"/>
          </p:cNvSpPr>
          <p:nvPr>
            <p:ph type="title"/>
          </p:nvPr>
        </p:nvSpPr>
        <p:spPr>
          <a:xfrm>
            <a:off x="1094060" y="-200685"/>
            <a:ext cx="9808773" cy="1427585"/>
          </a:xfrm>
        </p:spPr>
        <p:txBody>
          <a:bodyPr/>
          <a:lstStyle/>
          <a:p>
            <a:r>
              <a:rPr lang="en-IN" dirty="0"/>
              <a:t>Requirement Analysis</a:t>
            </a:r>
            <a:br>
              <a:rPr lang="en-IN" dirty="0"/>
            </a:br>
            <a:endParaRPr lang="en-IN" dirty="0"/>
          </a:p>
        </p:txBody>
      </p:sp>
      <p:sp>
        <p:nvSpPr>
          <p:cNvPr id="4" name="Slide Number Placeholder 3">
            <a:extLst>
              <a:ext uri="{FF2B5EF4-FFF2-40B4-BE49-F238E27FC236}">
                <a16:creationId xmlns:a16="http://schemas.microsoft.com/office/drawing/2014/main" id="{D2D2BF41-DB16-2F97-02A0-5FBFF9C315AC}"/>
              </a:ext>
            </a:extLst>
          </p:cNvPr>
          <p:cNvSpPr>
            <a:spLocks noGrp="1"/>
          </p:cNvSpPr>
          <p:nvPr>
            <p:ph type="sldNum" sz="quarter" idx="15"/>
          </p:nvPr>
        </p:nvSpPr>
        <p:spPr/>
        <p:txBody>
          <a:bodyPr/>
          <a:lstStyle/>
          <a:p>
            <a:fld id="{18D65601-5AE2-46FC-B138-694DDD2B510D}" type="slidenum">
              <a:rPr lang="en-US" smtClean="0"/>
              <a:pPr/>
              <a:t>6</a:t>
            </a:fld>
            <a:endParaRPr lang="en-US" dirty="0"/>
          </a:p>
        </p:txBody>
      </p:sp>
      <p:sp>
        <p:nvSpPr>
          <p:cNvPr id="8" name="TextBox 7">
            <a:extLst>
              <a:ext uri="{FF2B5EF4-FFF2-40B4-BE49-F238E27FC236}">
                <a16:creationId xmlns:a16="http://schemas.microsoft.com/office/drawing/2014/main" id="{ED8232A8-4833-1C3E-205F-DF93A89D8B40}"/>
              </a:ext>
            </a:extLst>
          </p:cNvPr>
          <p:cNvSpPr txBox="1"/>
          <p:nvPr/>
        </p:nvSpPr>
        <p:spPr>
          <a:xfrm>
            <a:off x="896627" y="457200"/>
            <a:ext cx="11147970" cy="7140416"/>
          </a:xfrm>
          <a:prstGeom prst="rect">
            <a:avLst/>
          </a:prstGeom>
          <a:noFill/>
        </p:spPr>
        <p:txBody>
          <a:bodyPr wrap="square" rtlCol="0">
            <a:spAutoFit/>
          </a:bodyPr>
          <a:lstStyle/>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 Create a decentralized platform for freelancing with automated job postings, contracts, and payments using smart contracts. </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b="1" dirty="0">
                <a:effectLst/>
                <a:latin typeface="Univers Light" panose="020B0403020202020204" pitchFamily="34" charset="0"/>
                <a:ea typeface="SimSun" panose="02010600030101010101" pitchFamily="2" charset="-122"/>
                <a:cs typeface="Times New Roman" panose="02020603050405020304" pitchFamily="18" charset="0"/>
              </a:rPr>
              <a:t>1.User Roles</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Clients:Post</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jobs, review proposals, select freelancers, approve contracts, and make payments.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Freelancers:Create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profiles, apply for jobs, submit proposals, complete tasks, and receive payments.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Admins:Oversee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operations, manage disputes, and ensure compliance.</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t>
            </a:r>
            <a:r>
              <a:rPr lang="en-US" sz="2000" b="1" dirty="0">
                <a:effectLst/>
                <a:latin typeface="Univers Light" panose="020B0403020202020204" pitchFamily="34" charset="0"/>
                <a:ea typeface="SimSun" panose="02010600030101010101" pitchFamily="2" charset="-122"/>
                <a:cs typeface="Times New Roman" panose="02020603050405020304" pitchFamily="18" charset="0"/>
              </a:rPr>
              <a:t>2. Smart Contract Functions:</a:t>
            </a: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Job </a:t>
            </a: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Management:Automate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job postings and escrow funds.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Proposals:Track</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and record freelancer proposals.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Contracts:Define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terms, manage milestones, and automate payments.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t>
            </a:r>
            <a:r>
              <a:rPr lang="en-US" sz="2000" b="1" dirty="0">
                <a:effectLst/>
                <a:latin typeface="Univers Light" panose="020B0403020202020204" pitchFamily="34" charset="0"/>
                <a:ea typeface="SimSun" panose="02010600030101010101" pitchFamily="2" charset="-122"/>
                <a:cs typeface="Times New Roman" panose="02020603050405020304" pitchFamily="18" charset="0"/>
              </a:rPr>
              <a:t>3. Payment Processing   </a:t>
            </a: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Escrow:Secure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funds until job completion.</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Dispute Resolution: Handle refunds and conflicts through predefined mechanisms.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endParaRPr lang="en-IN" dirty="0"/>
          </a:p>
          <a:p>
            <a:endParaRPr lang="en-IN" dirty="0"/>
          </a:p>
        </p:txBody>
      </p:sp>
    </p:spTree>
    <p:extLst>
      <p:ext uri="{BB962C8B-B14F-4D97-AF65-F5344CB8AC3E}">
        <p14:creationId xmlns:p14="http://schemas.microsoft.com/office/powerpoint/2010/main" val="2860706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E9520A-06E5-C11F-AE46-C6FBF6087A68}"/>
              </a:ext>
            </a:extLst>
          </p:cNvPr>
          <p:cNvSpPr>
            <a:spLocks noGrp="1"/>
          </p:cNvSpPr>
          <p:nvPr>
            <p:ph type="sldNum" sz="quarter" idx="15"/>
          </p:nvPr>
        </p:nvSpPr>
        <p:spPr/>
        <p:txBody>
          <a:bodyPr/>
          <a:lstStyle/>
          <a:p>
            <a:fld id="{18D65601-5AE2-46FC-B138-694DDD2B510D}" type="slidenum">
              <a:rPr lang="en-US" smtClean="0"/>
              <a:pPr/>
              <a:t>7</a:t>
            </a:fld>
            <a:endParaRPr lang="en-US" dirty="0"/>
          </a:p>
        </p:txBody>
      </p:sp>
      <p:sp>
        <p:nvSpPr>
          <p:cNvPr id="8" name="TextBox 7">
            <a:extLst>
              <a:ext uri="{FF2B5EF4-FFF2-40B4-BE49-F238E27FC236}">
                <a16:creationId xmlns:a16="http://schemas.microsoft.com/office/drawing/2014/main" id="{E4E78499-28F6-3526-2599-49226E979590}"/>
              </a:ext>
            </a:extLst>
          </p:cNvPr>
          <p:cNvSpPr txBox="1"/>
          <p:nvPr/>
        </p:nvSpPr>
        <p:spPr>
          <a:xfrm>
            <a:off x="1026827" y="517161"/>
            <a:ext cx="10680492" cy="3795206"/>
          </a:xfrm>
          <a:prstGeom prst="rect">
            <a:avLst/>
          </a:prstGeom>
          <a:noFill/>
        </p:spPr>
        <p:txBody>
          <a:bodyPr wrap="square" rtlCol="0">
            <a:spAutoFit/>
          </a:bodyPr>
          <a:lstStyle/>
          <a:p>
            <a:pPr>
              <a:lnSpc>
                <a:spcPct val="115000"/>
              </a:lnSpc>
              <a:spcAft>
                <a:spcPts val="1000"/>
              </a:spcAft>
            </a:pPr>
            <a:r>
              <a:rPr lang="en-US" sz="2000" b="1" dirty="0">
                <a:effectLst/>
                <a:latin typeface="Univers Light" panose="020B0403020202020204" pitchFamily="34" charset="0"/>
                <a:ea typeface="SimSun" panose="02010600030101010101" pitchFamily="2" charset="-122"/>
                <a:cs typeface="Times New Roman" panose="02020603050405020304" pitchFamily="18" charset="0"/>
              </a:rPr>
              <a:t>4. Technical Considerations:  </a:t>
            </a: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Blockchain </a:t>
            </a: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Platform:Use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Ethereum or similar for smart contracts.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Security:Implement</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robust security measures and ensure compliance with regulations.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b="1" dirty="0">
                <a:effectLst/>
                <a:latin typeface="Univers Light" panose="020B0403020202020204" pitchFamily="34" charset="0"/>
                <a:ea typeface="SimSun" panose="02010600030101010101" pitchFamily="2" charset="-122"/>
                <a:cs typeface="Times New Roman" panose="02020603050405020304" pitchFamily="18" charset="0"/>
              </a:rPr>
              <a:t>5. Non-Functional Requirements:</a:t>
            </a: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Scalability:Support</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 growing user base.</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Performance:Ensure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fast and reliable operations.</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a:p>
            <a:pPr>
              <a:lnSpc>
                <a:spcPct val="115000"/>
              </a:lnSpc>
              <a:spcAft>
                <a:spcPts val="1000"/>
              </a:spcAft>
            </a:pPr>
            <a:r>
              <a:rPr lang="en-US" sz="2000" dirty="0" err="1">
                <a:effectLst/>
                <a:latin typeface="Univers Light" panose="020B0403020202020204" pitchFamily="34" charset="0"/>
                <a:ea typeface="SimSun" panose="02010600030101010101" pitchFamily="2" charset="-122"/>
                <a:cs typeface="Times New Roman" panose="02020603050405020304" pitchFamily="18" charset="0"/>
              </a:rPr>
              <a:t>Usability:Provide</a:t>
            </a:r>
            <a:r>
              <a:rPr lang="en-US" sz="2000" dirty="0">
                <a:effectLst/>
                <a:latin typeface="Univers Light" panose="020B0403020202020204" pitchFamily="34" charset="0"/>
                <a:ea typeface="SimSun" panose="02010600030101010101" pitchFamily="2" charset="-122"/>
                <a:cs typeface="Times New Roman" panose="02020603050405020304" pitchFamily="18" charset="0"/>
              </a:rPr>
              <a:t> an intuitive user interface.</a:t>
            </a:r>
            <a:endParaRPr lang="en-IN" sz="2000" dirty="0">
              <a:effectLst/>
              <a:latin typeface="Univers Light" panose="020B0403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595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61384-8C2A-AC46-D296-2DF95CBF10BB}"/>
              </a:ext>
            </a:extLst>
          </p:cNvPr>
          <p:cNvSpPr>
            <a:spLocks noGrp="1"/>
          </p:cNvSpPr>
          <p:nvPr>
            <p:ph type="title"/>
          </p:nvPr>
        </p:nvSpPr>
        <p:spPr>
          <a:xfrm>
            <a:off x="1038031" y="1068169"/>
            <a:ext cx="5178211" cy="1079413"/>
          </a:xfrm>
        </p:spPr>
        <p:txBody>
          <a:bodyPr>
            <a:normAutofit/>
          </a:bodyPr>
          <a:lstStyle/>
          <a:p>
            <a:r>
              <a:rPr lang="en-IN" dirty="0"/>
              <a:t>Steps to Implement:</a:t>
            </a:r>
            <a:endParaRPr lang="en-ZA" dirty="0"/>
          </a:p>
        </p:txBody>
      </p:sp>
      <p:sp>
        <p:nvSpPr>
          <p:cNvPr id="3" name="Text Placeholder 2">
            <a:extLst>
              <a:ext uri="{FF2B5EF4-FFF2-40B4-BE49-F238E27FC236}">
                <a16:creationId xmlns:a16="http://schemas.microsoft.com/office/drawing/2014/main" id="{FEF606B8-D15C-3916-2C66-49DEC593A3C2}"/>
              </a:ext>
            </a:extLst>
          </p:cNvPr>
          <p:cNvSpPr>
            <a:spLocks noGrp="1"/>
          </p:cNvSpPr>
          <p:nvPr>
            <p:ph type="body" sz="quarter" idx="12"/>
          </p:nvPr>
        </p:nvSpPr>
        <p:spPr>
          <a:xfrm>
            <a:off x="1038032" y="2818700"/>
            <a:ext cx="5773830" cy="2063693"/>
          </a:xfrm>
        </p:spPr>
        <p:txBody>
          <a:bodyPr/>
          <a:lstStyle/>
          <a:p>
            <a:pPr marL="457200" indent="-457200" algn="l">
              <a:buAutoNum type="arabicPeriod"/>
            </a:pPr>
            <a:r>
              <a:rPr lang="en-US" dirty="0"/>
              <a:t>Set Up the Development Environment</a:t>
            </a:r>
          </a:p>
          <a:p>
            <a:pPr marL="457200" indent="-457200" algn="l">
              <a:buAutoNum type="arabicPeriod"/>
            </a:pPr>
            <a:r>
              <a:rPr lang="en-US" dirty="0"/>
              <a:t>Design the Smart Contracts</a:t>
            </a:r>
          </a:p>
          <a:p>
            <a:pPr marL="457200" indent="-457200" algn="l">
              <a:buAutoNum type="arabicPeriod"/>
            </a:pPr>
            <a:r>
              <a:rPr lang="en-US" dirty="0"/>
              <a:t>Develop the Backend</a:t>
            </a:r>
          </a:p>
          <a:p>
            <a:pPr marL="457200" indent="-457200" algn="l">
              <a:buAutoNum type="arabicPeriod"/>
            </a:pPr>
            <a:r>
              <a:rPr lang="en-US" dirty="0"/>
              <a:t>Develop the Frontend</a:t>
            </a:r>
          </a:p>
          <a:p>
            <a:pPr marL="457200" indent="-457200" algn="l">
              <a:buAutoNum type="arabicPeriod"/>
            </a:pPr>
            <a:r>
              <a:rPr lang="en-US" dirty="0"/>
              <a:t>Connect Frontend with Smart Contracts</a:t>
            </a:r>
          </a:p>
        </p:txBody>
      </p:sp>
    </p:spTree>
    <p:extLst>
      <p:ext uri="{BB962C8B-B14F-4D97-AF65-F5344CB8AC3E}">
        <p14:creationId xmlns:p14="http://schemas.microsoft.com/office/powerpoint/2010/main" val="4011334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6F71E8-8D71-9405-3A01-01C3B8F86877}"/>
              </a:ext>
            </a:extLst>
          </p:cNvPr>
          <p:cNvSpPr>
            <a:spLocks noGrp="1"/>
          </p:cNvSpPr>
          <p:nvPr>
            <p:ph type="title"/>
          </p:nvPr>
        </p:nvSpPr>
        <p:spPr>
          <a:xfrm>
            <a:off x="1468814" y="503852"/>
            <a:ext cx="9808773" cy="1427585"/>
          </a:xfrm>
        </p:spPr>
        <p:txBody>
          <a:bodyPr/>
          <a:lstStyle/>
          <a:p>
            <a:r>
              <a:rPr lang="en-US" dirty="0"/>
              <a:t>1. Set Up the Development Environment</a:t>
            </a:r>
            <a:endParaRPr lang="en-ZA" dirty="0"/>
          </a:p>
        </p:txBody>
      </p:sp>
      <p:sp>
        <p:nvSpPr>
          <p:cNvPr id="4" name="Content Placeholder 3">
            <a:extLst>
              <a:ext uri="{FF2B5EF4-FFF2-40B4-BE49-F238E27FC236}">
                <a16:creationId xmlns:a16="http://schemas.microsoft.com/office/drawing/2014/main" id="{392C90C5-5198-C255-02F9-1608AA49E088}"/>
              </a:ext>
            </a:extLst>
          </p:cNvPr>
          <p:cNvSpPr>
            <a:spLocks noGrp="1"/>
          </p:cNvSpPr>
          <p:nvPr>
            <p:ph sz="quarter" idx="12"/>
          </p:nvPr>
        </p:nvSpPr>
        <p:spPr>
          <a:xfrm>
            <a:off x="1468814" y="2057401"/>
            <a:ext cx="7398349" cy="4119463"/>
          </a:xfrm>
        </p:spPr>
        <p:txBody>
          <a:bodyPr/>
          <a:lstStyle/>
          <a:p>
            <a:pPr marL="342900" indent="-342900">
              <a:buFont typeface="Courier New" panose="02070309020205020404" pitchFamily="49" charset="0"/>
              <a:buChar char="o"/>
            </a:pPr>
            <a:r>
              <a:rPr lang="en-US" dirty="0"/>
              <a:t>Install Node.js, npm, and MongoDB.</a:t>
            </a:r>
          </a:p>
          <a:p>
            <a:pPr marL="342900" indent="-342900">
              <a:buFont typeface="Courier New" panose="02070309020205020404" pitchFamily="49" charset="0"/>
              <a:buChar char="o"/>
            </a:pPr>
            <a:r>
              <a:rPr lang="en-US" dirty="0"/>
              <a:t>Install Truffle and Ganache for smart contract development and testing.-</a:t>
            </a:r>
          </a:p>
          <a:p>
            <a:pPr marL="342900" indent="-342900">
              <a:buFont typeface="Courier New" panose="02070309020205020404" pitchFamily="49" charset="0"/>
              <a:buChar char="o"/>
            </a:pPr>
            <a:r>
              <a:rPr lang="en-US" dirty="0"/>
              <a:t>Set up a React application using Create React App.- Install dependencies like Web3.js, Express.js, and Mongoose.</a:t>
            </a:r>
          </a:p>
        </p:txBody>
      </p:sp>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Tree>
    <p:extLst>
      <p:ext uri="{BB962C8B-B14F-4D97-AF65-F5344CB8AC3E}">
        <p14:creationId xmlns:p14="http://schemas.microsoft.com/office/powerpoint/2010/main" val="554382460"/>
      </p:ext>
    </p:extLst>
  </p:cSld>
  <p:clrMapOvr>
    <a:masterClrMapping/>
  </p:clrMapOvr>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FAE0208-DBD5-43E1-AC6B-D2AD9623F0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BDD27D0-5B6E-4A0E-95B2-BB37F9D8861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98CD342-50C4-441F-B4A3-7D5ADB057132}">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177</TotalTime>
  <Words>1118</Words>
  <Application>Microsoft Office PowerPoint</Application>
  <PresentationFormat>Widescreen</PresentationFormat>
  <Paragraphs>118</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Courier New</vt:lpstr>
      <vt:lpstr>Tisa Offc Serif Pro</vt:lpstr>
      <vt:lpstr>Univers Light</vt:lpstr>
      <vt:lpstr>Custom</vt:lpstr>
      <vt:lpstr>Freelance Job Marketplace Using Smart Contract System for Automated Transactions and Agreements An Introduction to Blockchain-Based Automation </vt:lpstr>
      <vt:lpstr>Blockchain</vt:lpstr>
      <vt:lpstr>Smart Contracts</vt:lpstr>
      <vt:lpstr>Problem Statement</vt:lpstr>
      <vt:lpstr>Literature Survey:-</vt:lpstr>
      <vt:lpstr>Requirement Analysis </vt:lpstr>
      <vt:lpstr>PowerPoint Presentation</vt:lpstr>
      <vt:lpstr>Steps to Implement:</vt:lpstr>
      <vt:lpstr>1. Set Up the Development Environment</vt:lpstr>
      <vt:lpstr>2. Design the Smart Contracts</vt:lpstr>
      <vt:lpstr>3. Develop the Backend</vt:lpstr>
      <vt:lpstr>4. Develop the Frontend</vt:lpstr>
      <vt:lpstr>5. Connect Frontend with Smart Contracts</vt:lpstr>
      <vt:lpstr>Key Features</vt:lpstr>
      <vt:lpstr>Conclusion</vt:lpstr>
      <vt:lpstr>Reference:-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DELL</dc:creator>
  <cp:lastModifiedBy>prajwal wakulkar</cp:lastModifiedBy>
  <cp:revision>4</cp:revision>
  <dcterms:created xsi:type="dcterms:W3CDTF">2024-01-11T18:09:01Z</dcterms:created>
  <dcterms:modified xsi:type="dcterms:W3CDTF">2024-09-08T13:46:20Z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