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A85BA-4F5E-4C1F-A7B5-CA0C026D8088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71705-0A5E-4E16-A556-8E868ED6F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04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D%D0%B3%D0%BB%D0%B8%D0%B9%D1%81%D0%BA%D0%B8%D0%B9_%D1%8F%D0%B7%D1%8B%D0%BA" TargetMode="External"/><Relationship Id="rId7" Type="http://schemas.openxmlformats.org/officeDocument/2006/relationships/hyperlink" Target="https://ru.wikipedia.org/wiki/%D0%9A%D0%BB%D0%B0%D1%81%D1%81_(%D0%BF%D1%80%D0%BE%D0%B3%D1%80%D0%B0%D0%BC%D0%BC%D0%B8%D1%80%D0%BE%D0%B2%D0%B0%D0%BD%D0%B8%D0%B5)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u.wikipedia.org/wiki/%D0%9E%D0%B1%D1%8A%D0%B5%D0%BA%D1%82_(%D0%BF%D1%80%D0%BE%D0%B3%D1%80%D0%B0%D0%BC%D0%BC%D0%B8%D1%80%D0%BE%D0%B2%D0%B0%D0%BD%D0%B8%D0%B5)" TargetMode="External"/><Relationship Id="rId5" Type="http://schemas.openxmlformats.org/officeDocument/2006/relationships/hyperlink" Target="https://ru.wikipedia.org/wiki/%D0%A8%D0%B0%D0%B1%D0%BB%D0%BE%D0%BD_%D0%BF%D1%80%D0%BE%D0%B5%D0%BA%D1%82%D0%B8%D1%80%D0%BE%D0%B2%D0%B0%D0%BD%D0%B8%D1%8F" TargetMode="External"/><Relationship Id="rId4" Type="http://schemas.openxmlformats.org/officeDocument/2006/relationships/hyperlink" Target="https://ru.wikipedia.org/wiki/%D0%A1%D1%82%D1%80%D1%83%D0%BA%D1%82%D1%83%D1%80%D0%BD%D1%8B%D0%B5_%D1%88%D0%B0%D0%B1%D0%BB%D0%BE%D0%BD%D1%8B_%D0%BF%D1%80%D0%BE%D0%B5%D0%BA%D1%82%D0%B8%D1%80%D0%BE%D0%B2%D0%B0%D0%BD%D0%B8%D1%8F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Паттерн «Декоратор» позволяет динамически добавлять объекту новые обязанности, не прибегая при этом к порождению классов. При этом, работа с подобной структурой является более удобной и гибкой, нежели со множеством классов. Для этого, ссылка на декорируемый объект помещается в другой класс, называемый «Декоратором». Причем, и декоратор и декорируемый объект реализуют один и тот-же интерфейс, что позволяет вкладывать несколько декораторов друг в друга, добавляя тем самым декорируемому объекту любое число новых обязанностей. Декоратор переадресует внешние вызовы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декорируему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объекту сопровождая их наложением дополнительных обязанностей.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Декоратор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Английский язык"/>
              </a:rPr>
              <a:t>англ.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Decorator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—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Структурные шаблоны проектирования"/>
              </a:rPr>
              <a:t>структурный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Шаблон проектирования"/>
              </a:rPr>
              <a:t>шаблон проектирования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предназначенный для динамического подключения дополнительного поведения к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Объект (программирование)"/>
              </a:rPr>
              <a:t>объекту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Шаблон Декоратор предоставляет гибкую альтернативу практике создания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Класс (программирование)"/>
              </a:rPr>
              <a:t>подклассов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 целью расширения функциональности.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Задача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Объект, который предполагается использовать, выполняет основные функции. Однако может потребоваться добавить к нему некоторую дополнительную функциональность, которая будет выполняться до, после или даже вместо основной функциональности объекта.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Способ решения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Декоратор предусматривает расширение функциональности объекта без определения подклассов.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1705-0A5E-4E16-A556-8E868ED6FB3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667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1705-0A5E-4E16-A556-8E868ED6FB3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71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1705-0A5E-4E16-A556-8E868ED6FB3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296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Вернемся в кофейню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1705-0A5E-4E16-A556-8E868ED6FB3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792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1705-0A5E-4E16-A556-8E868ED6FB3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648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видно, объекты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milkCondiment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sugarCondiment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chocolateCondiment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одного типа -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condimentsDecoratorBase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что позволяет легко работать с ними в коде. При этом мы динамически может оборачивать один объект в другой, что бы придать ему ту или иную функциональность.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1705-0A5E-4E16-A556-8E868ED6FB3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2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4E4-E675-4561-BF7C-A5D4962E4E9B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269A-9EA6-41B9-9613-6DC2C3857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6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4E4-E675-4561-BF7C-A5D4962E4E9B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269A-9EA6-41B9-9613-6DC2C3857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23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4E4-E675-4561-BF7C-A5D4962E4E9B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269A-9EA6-41B9-9613-6DC2C3857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39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4E4-E675-4561-BF7C-A5D4962E4E9B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269A-9EA6-41B9-9613-6DC2C3857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90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4E4-E675-4561-BF7C-A5D4962E4E9B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269A-9EA6-41B9-9613-6DC2C3857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4E4-E675-4561-BF7C-A5D4962E4E9B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269A-9EA6-41B9-9613-6DC2C3857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71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4E4-E675-4561-BF7C-A5D4962E4E9B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269A-9EA6-41B9-9613-6DC2C3857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01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4E4-E675-4561-BF7C-A5D4962E4E9B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269A-9EA6-41B9-9613-6DC2C3857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83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4E4-E675-4561-BF7C-A5D4962E4E9B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269A-9EA6-41B9-9613-6DC2C3857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65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4E4-E675-4561-BF7C-A5D4962E4E9B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269A-9EA6-41B9-9613-6DC2C3857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27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4E4-E675-4561-BF7C-A5D4962E4E9B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269A-9EA6-41B9-9613-6DC2C3857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13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24E4-E675-4561-BF7C-A5D4962E4E9B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4269A-9EA6-41B9-9613-6DC2C3857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85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Паттерны проектирования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Тема </a:t>
            </a:r>
            <a:r>
              <a:rPr lang="ru-RU" smtClean="0"/>
              <a:t>4. </a:t>
            </a:r>
            <a:r>
              <a:rPr lang="ru-RU" dirty="0" smtClean="0"/>
              <a:t>Декоратор (</a:t>
            </a:r>
            <a:r>
              <a:rPr lang="en-US" dirty="0" smtClean="0"/>
              <a:t>Decorator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396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Кофейня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55776" y="1412776"/>
            <a:ext cx="230425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Напиток</a:t>
            </a:r>
          </a:p>
          <a:p>
            <a:pPr algn="ctr"/>
            <a:r>
              <a:rPr lang="ru-RU" dirty="0" smtClean="0"/>
              <a:t>(база)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588224" y="1332384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588224" y="1772816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Цена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4" idx="3"/>
            <a:endCxn id="5" idx="1"/>
          </p:cNvCxnSpPr>
          <p:nvPr/>
        </p:nvCxnSpPr>
        <p:spPr>
          <a:xfrm flipV="1">
            <a:off x="4860032" y="1476400"/>
            <a:ext cx="1728192" cy="260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4" idx="3"/>
            <a:endCxn id="6" idx="1"/>
          </p:cNvCxnSpPr>
          <p:nvPr/>
        </p:nvCxnSpPr>
        <p:spPr>
          <a:xfrm>
            <a:off x="4860032" y="1736812"/>
            <a:ext cx="1728192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115616" y="3356992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Эспрессо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987824" y="3356992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Капуччино</a:t>
            </a:r>
            <a:endParaRPr lang="ru-RU" dirty="0" smtClean="0"/>
          </a:p>
        </p:txBody>
      </p:sp>
      <p:sp>
        <p:nvSpPr>
          <p:cNvPr id="13" name="Прямоугольник 12"/>
          <p:cNvSpPr/>
          <p:nvPr/>
        </p:nvSpPr>
        <p:spPr>
          <a:xfrm>
            <a:off x="4860032" y="3356992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Чай</a:t>
            </a:r>
            <a:endParaRPr lang="ru-RU" dirty="0"/>
          </a:p>
        </p:txBody>
      </p:sp>
      <p:cxnSp>
        <p:nvCxnSpPr>
          <p:cNvPr id="17" name="Прямая со стрелкой 16"/>
          <p:cNvCxnSpPr>
            <a:stCxn id="11" idx="0"/>
            <a:endCxn id="4" idx="2"/>
          </p:cNvCxnSpPr>
          <p:nvPr/>
        </p:nvCxnSpPr>
        <p:spPr>
          <a:xfrm flipV="1">
            <a:off x="1835696" y="2060848"/>
            <a:ext cx="1872208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2" idx="0"/>
            <a:endCxn id="4" idx="2"/>
          </p:cNvCxnSpPr>
          <p:nvPr/>
        </p:nvCxnSpPr>
        <p:spPr>
          <a:xfrm flipV="1">
            <a:off x="3707904" y="2060848"/>
            <a:ext cx="0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3" idx="0"/>
            <a:endCxn id="4" idx="2"/>
          </p:cNvCxnSpPr>
          <p:nvPr/>
        </p:nvCxnSpPr>
        <p:spPr>
          <a:xfrm flipH="1" flipV="1">
            <a:off x="3707904" y="2060848"/>
            <a:ext cx="1872208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1424679" y="4653136"/>
            <a:ext cx="16946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Американо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827584" y="5190728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Айриш</a:t>
            </a:r>
            <a:r>
              <a:rPr lang="ru-RU" dirty="0" smtClean="0"/>
              <a:t> кофе</a:t>
            </a:r>
            <a:endParaRPr lang="ru-RU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1115616" y="5805264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Коктейль</a:t>
            </a:r>
            <a:endParaRPr lang="ru-RU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391807" y="6021288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Улун</a:t>
            </a:r>
            <a:endParaRPr lang="ru-RU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3222421" y="5318980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Мокко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3211956" y="4221088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Какао</a:t>
            </a:r>
            <a:endParaRPr lang="ru-RU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4572000" y="5927576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Зеленый чай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5004048" y="5343128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Чокочино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4652116" y="4758680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Латте</a:t>
            </a:r>
            <a:endParaRPr lang="ru-RU" dirty="0"/>
          </a:p>
        </p:txBody>
      </p:sp>
      <p:sp>
        <p:nvSpPr>
          <p:cNvPr id="46" name="Полилиния 45"/>
          <p:cNvSpPr/>
          <p:nvPr/>
        </p:nvSpPr>
        <p:spPr>
          <a:xfrm>
            <a:off x="569343" y="3898616"/>
            <a:ext cx="6610533" cy="328327"/>
          </a:xfrm>
          <a:custGeom>
            <a:avLst/>
            <a:gdLst>
              <a:gd name="connsiteX0" fmla="*/ 0 w 6610533"/>
              <a:gd name="connsiteY0" fmla="*/ 259316 h 328327"/>
              <a:gd name="connsiteX1" fmla="*/ 1061049 w 6610533"/>
              <a:gd name="connsiteY1" fmla="*/ 524 h 328327"/>
              <a:gd name="connsiteX2" fmla="*/ 2009955 w 6610533"/>
              <a:gd name="connsiteY2" fmla="*/ 190305 h 328327"/>
              <a:gd name="connsiteX3" fmla="*/ 3347049 w 6610533"/>
              <a:gd name="connsiteY3" fmla="*/ 121293 h 328327"/>
              <a:gd name="connsiteX4" fmla="*/ 4045789 w 6610533"/>
              <a:gd name="connsiteY4" fmla="*/ 147173 h 328327"/>
              <a:gd name="connsiteX5" fmla="*/ 5555412 w 6610533"/>
              <a:gd name="connsiteY5" fmla="*/ 43656 h 328327"/>
              <a:gd name="connsiteX6" fmla="*/ 6495691 w 6610533"/>
              <a:gd name="connsiteY6" fmla="*/ 285195 h 328327"/>
              <a:gd name="connsiteX7" fmla="*/ 6607834 w 6610533"/>
              <a:gd name="connsiteY7" fmla="*/ 328327 h 328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0533" h="328327">
                <a:moveTo>
                  <a:pt x="0" y="259316"/>
                </a:moveTo>
                <a:cubicBezTo>
                  <a:pt x="363028" y="135671"/>
                  <a:pt x="726057" y="12026"/>
                  <a:pt x="1061049" y="524"/>
                </a:cubicBezTo>
                <a:cubicBezTo>
                  <a:pt x="1396042" y="-10978"/>
                  <a:pt x="1628955" y="170177"/>
                  <a:pt x="2009955" y="190305"/>
                </a:cubicBezTo>
                <a:cubicBezTo>
                  <a:pt x="2390955" y="210433"/>
                  <a:pt x="3007743" y="128482"/>
                  <a:pt x="3347049" y="121293"/>
                </a:cubicBezTo>
                <a:cubicBezTo>
                  <a:pt x="3686355" y="114104"/>
                  <a:pt x="3677728" y="160113"/>
                  <a:pt x="4045789" y="147173"/>
                </a:cubicBezTo>
                <a:cubicBezTo>
                  <a:pt x="4413850" y="134233"/>
                  <a:pt x="5147095" y="20652"/>
                  <a:pt x="5555412" y="43656"/>
                </a:cubicBezTo>
                <a:cubicBezTo>
                  <a:pt x="5963729" y="66660"/>
                  <a:pt x="6320287" y="237750"/>
                  <a:pt x="6495691" y="285195"/>
                </a:cubicBezTo>
                <a:cubicBezTo>
                  <a:pt x="6671095" y="332640"/>
                  <a:pt x="6587706" y="198931"/>
                  <a:pt x="6607834" y="3283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6603847" y="2420888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Молоко?</a:t>
            </a:r>
            <a:endParaRPr lang="ru-RU" dirty="0"/>
          </a:p>
        </p:txBody>
      </p:sp>
      <p:cxnSp>
        <p:nvCxnSpPr>
          <p:cNvPr id="49" name="Прямая со стрелкой 48"/>
          <p:cNvCxnSpPr>
            <a:stCxn id="4" idx="3"/>
            <a:endCxn id="47" idx="1"/>
          </p:cNvCxnSpPr>
          <p:nvPr/>
        </p:nvCxnSpPr>
        <p:spPr>
          <a:xfrm>
            <a:off x="4860032" y="1736812"/>
            <a:ext cx="1743815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6588224" y="2204864"/>
            <a:ext cx="1599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6596035" y="2840911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Сахар?</a:t>
            </a:r>
            <a:endParaRPr lang="ru-RU" dirty="0"/>
          </a:p>
        </p:txBody>
      </p:sp>
      <p:cxnSp>
        <p:nvCxnSpPr>
          <p:cNvPr id="54" name="Прямая со стрелкой 53"/>
          <p:cNvCxnSpPr>
            <a:stCxn id="4" idx="3"/>
            <a:endCxn id="53" idx="1"/>
          </p:cNvCxnSpPr>
          <p:nvPr/>
        </p:nvCxnSpPr>
        <p:spPr>
          <a:xfrm>
            <a:off x="4860032" y="1736812"/>
            <a:ext cx="1736003" cy="1248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6596035" y="3282334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Шоколад?</a:t>
            </a:r>
            <a:endParaRPr lang="ru-RU" dirty="0"/>
          </a:p>
        </p:txBody>
      </p:sp>
      <p:cxnSp>
        <p:nvCxnSpPr>
          <p:cNvPr id="57" name="Прямая со стрелкой 56"/>
          <p:cNvCxnSpPr>
            <a:stCxn id="4" idx="3"/>
            <a:endCxn id="56" idx="1"/>
          </p:cNvCxnSpPr>
          <p:nvPr/>
        </p:nvCxnSpPr>
        <p:spPr>
          <a:xfrm>
            <a:off x="4860032" y="1736812"/>
            <a:ext cx="1736003" cy="1689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47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3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проектирования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Классы должны быть открыты к расширению и закрыты для изменений</a:t>
            </a:r>
          </a:p>
          <a:p>
            <a:r>
              <a:rPr lang="ru-RU" dirty="0" smtClean="0"/>
              <a:t>Иными словами, надо стремиться к тому, чтобы классы могли «обрастать» поведением без изменения кода</a:t>
            </a:r>
          </a:p>
          <a:p>
            <a:r>
              <a:rPr lang="ru-RU" dirty="0" smtClean="0"/>
              <a:t>Надо использовать этот принцип с умом: не всегда стоит стремиться к нему и не для всех частей класса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54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 приготовления напитка: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Берем основу</a:t>
            </a:r>
          </a:p>
          <a:p>
            <a:pPr lvl="1"/>
            <a:r>
              <a:rPr lang="ru-RU" dirty="0" smtClean="0"/>
              <a:t>Добавляем первый ингредиент</a:t>
            </a:r>
            <a:endParaRPr lang="ru-RU" dirty="0"/>
          </a:p>
          <a:p>
            <a:pPr lvl="1"/>
            <a:r>
              <a:rPr lang="ru-RU" dirty="0" smtClean="0"/>
              <a:t>Добавляем второй ингредиент</a:t>
            </a:r>
          </a:p>
          <a:p>
            <a:pPr lvl="1"/>
            <a:r>
              <a:rPr lang="ru-RU" dirty="0" smtClean="0"/>
              <a:t>Добавляем </a:t>
            </a:r>
            <a:r>
              <a:rPr lang="en-US" dirty="0" smtClean="0"/>
              <a:t>n</a:t>
            </a:r>
            <a:r>
              <a:rPr lang="ru-RU" dirty="0" smtClean="0"/>
              <a:t>-</a:t>
            </a:r>
            <a:r>
              <a:rPr lang="ru-RU" dirty="0" err="1" smtClean="0"/>
              <a:t>ый</a:t>
            </a:r>
            <a:r>
              <a:rPr lang="ru-RU" dirty="0" smtClean="0"/>
              <a:t> ингредиент</a:t>
            </a:r>
          </a:p>
          <a:p>
            <a:pPr lvl="1"/>
            <a:r>
              <a:rPr lang="ru-RU" dirty="0" smtClean="0"/>
              <a:t>Подсчитываем суммарную цену со всеми добавками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450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899592" y="2704614"/>
            <a:ext cx="5040560" cy="2088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                           </a:t>
            </a:r>
            <a:r>
              <a:rPr lang="ru-RU" sz="2400" dirty="0" smtClean="0"/>
              <a:t>Сахар</a:t>
            </a:r>
          </a:p>
          <a:p>
            <a:pPr algn="ctr"/>
            <a:r>
              <a:rPr lang="en-US" sz="2400" dirty="0" smtClean="0"/>
              <a:t>                         </a:t>
            </a:r>
            <a:r>
              <a:rPr lang="en-US" sz="1600" dirty="0" err="1" smtClean="0"/>
              <a:t>GetCost</a:t>
            </a:r>
            <a:r>
              <a:rPr lang="en-US" sz="1600" dirty="0" smtClean="0"/>
              <a:t>()</a:t>
            </a:r>
            <a:endParaRPr lang="ru-RU" sz="1600" dirty="0" err="1" smtClean="0"/>
          </a:p>
        </p:txBody>
      </p:sp>
      <p:sp>
        <p:nvSpPr>
          <p:cNvPr id="5" name="Овал 4"/>
          <p:cNvSpPr/>
          <p:nvPr/>
        </p:nvSpPr>
        <p:spPr>
          <a:xfrm>
            <a:off x="899592" y="2956642"/>
            <a:ext cx="295232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             </a:t>
            </a:r>
            <a:r>
              <a:rPr lang="ru-RU" sz="2000" dirty="0" smtClean="0"/>
              <a:t>Молоко</a:t>
            </a:r>
            <a:r>
              <a:rPr lang="en-US" dirty="0" smtClean="0"/>
              <a:t>            </a:t>
            </a:r>
          </a:p>
          <a:p>
            <a:pPr algn="ctr"/>
            <a:r>
              <a:rPr lang="en-US" sz="1400" dirty="0"/>
              <a:t> </a:t>
            </a:r>
            <a:r>
              <a:rPr lang="en-US" sz="1400" dirty="0" smtClean="0"/>
              <a:t>           </a:t>
            </a:r>
            <a:r>
              <a:rPr lang="en-US" sz="1400" dirty="0" err="1" smtClean="0"/>
              <a:t>GetCost</a:t>
            </a:r>
            <a:r>
              <a:rPr lang="en-US" sz="1400" dirty="0" smtClean="0"/>
              <a:t>()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Принцип вложенности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899592" y="3280678"/>
            <a:ext cx="129614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Кофе</a:t>
            </a:r>
          </a:p>
          <a:p>
            <a:pPr algn="ctr"/>
            <a:r>
              <a:rPr lang="en-US" sz="1200" dirty="0" err="1" smtClean="0"/>
              <a:t>GetCost</a:t>
            </a:r>
            <a:r>
              <a:rPr lang="en-US" sz="1200" dirty="0" smtClean="0"/>
              <a:t>()</a:t>
            </a:r>
            <a:endParaRPr lang="ru-RU" sz="1200" dirty="0"/>
          </a:p>
        </p:txBody>
      </p:sp>
      <p:sp>
        <p:nvSpPr>
          <p:cNvPr id="8" name="Выноска 1 (с границей) 7"/>
          <p:cNvSpPr/>
          <p:nvPr/>
        </p:nvSpPr>
        <p:spPr>
          <a:xfrm>
            <a:off x="1835696" y="4960719"/>
            <a:ext cx="1476164" cy="936104"/>
          </a:xfrm>
          <a:prstGeom prst="accentCallout1">
            <a:avLst>
              <a:gd name="adj1" fmla="val 18750"/>
              <a:gd name="adj2" fmla="val -8333"/>
              <a:gd name="adj3" fmla="val -87588"/>
              <a:gd name="adj4" fmla="val -50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Базовый напиток</a:t>
            </a:r>
            <a:endParaRPr lang="ru-RU" dirty="0"/>
          </a:p>
        </p:txBody>
      </p:sp>
      <p:sp>
        <p:nvSpPr>
          <p:cNvPr id="10" name="Выноска 1 (с границей) 9"/>
          <p:cNvSpPr/>
          <p:nvPr/>
        </p:nvSpPr>
        <p:spPr>
          <a:xfrm>
            <a:off x="2573778" y="1556792"/>
            <a:ext cx="2646294" cy="936104"/>
          </a:xfrm>
          <a:prstGeom prst="accentCallout1">
            <a:avLst>
              <a:gd name="adj1" fmla="val 18750"/>
              <a:gd name="adj2" fmla="val -8333"/>
              <a:gd name="adj3" fmla="val 172083"/>
              <a:gd name="adj4" fmla="val -412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Декоратор</a:t>
            </a:r>
          </a:p>
          <a:p>
            <a:pPr algn="ctr"/>
            <a:r>
              <a:rPr lang="ru-RU" dirty="0" smtClean="0"/>
              <a:t>(имеет тот же тип, что и напиток)</a:t>
            </a:r>
            <a:endParaRPr lang="ru-RU" dirty="0"/>
          </a:p>
        </p:txBody>
      </p:sp>
      <p:sp>
        <p:nvSpPr>
          <p:cNvPr id="11" name="Выноска 1 (с границей) 10"/>
          <p:cNvSpPr/>
          <p:nvPr/>
        </p:nvSpPr>
        <p:spPr>
          <a:xfrm>
            <a:off x="6444208" y="2348880"/>
            <a:ext cx="1512168" cy="792088"/>
          </a:xfrm>
          <a:prstGeom prst="accentCallout1">
            <a:avLst>
              <a:gd name="adj1" fmla="val 18750"/>
              <a:gd name="adj2" fmla="val -8333"/>
              <a:gd name="adj3" fmla="val 121703"/>
              <a:gd name="adj4" fmla="val -46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Еще один декоратор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724128" y="5157192"/>
            <a:ext cx="2592288" cy="102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На выходе получаем кофе, с молоком и сахаром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069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4" grpId="0" animBg="1"/>
      <p:bldP spid="8" grpId="0" animBg="1"/>
      <p:bldP spid="10" grpId="0" animBg="1"/>
      <p:bldP spid="11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05" y="1872011"/>
            <a:ext cx="6906589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1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«Декоратор»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Наследование интерфейса, а не поведения</a:t>
            </a:r>
          </a:p>
          <a:p>
            <a:r>
              <a:rPr lang="ru-RU" dirty="0" smtClean="0"/>
              <a:t>Композиция – для расширения поведения</a:t>
            </a:r>
          </a:p>
          <a:p>
            <a:r>
              <a:rPr lang="ru-RU" dirty="0" smtClean="0"/>
              <a:t>Композиция дает свободу в режиме выполнения</a:t>
            </a:r>
          </a:p>
          <a:p>
            <a:r>
              <a:rPr lang="ru-RU" dirty="0" smtClean="0"/>
              <a:t>Вместо абстрактного класса может быть интерфейс – все зависит от исходной структуры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15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</TotalTime>
  <Words>292</Words>
  <Application>Microsoft Office PowerPoint</Application>
  <PresentationFormat>Экран (4:3)</PresentationFormat>
  <Paragraphs>62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Паттерны проектирования</vt:lpstr>
      <vt:lpstr>Кофейня</vt:lpstr>
      <vt:lpstr>Принцип проектирования</vt:lpstr>
      <vt:lpstr>Способ приготовления напитка:</vt:lpstr>
      <vt:lpstr>Принцип вложенности</vt:lpstr>
      <vt:lpstr>Диаграмма классов</vt:lpstr>
      <vt:lpstr>Паттерн «Декоратор»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>Georgiy</dc:creator>
  <cp:lastModifiedBy>Котов Илья Вячеславович</cp:lastModifiedBy>
  <cp:revision>34</cp:revision>
  <dcterms:created xsi:type="dcterms:W3CDTF">2011-12-16T15:42:54Z</dcterms:created>
  <dcterms:modified xsi:type="dcterms:W3CDTF">2022-10-01T07:21:18Z</dcterms:modified>
</cp:coreProperties>
</file>