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56" r:id="rId3"/>
    <p:sldId id="259" r:id="rId4"/>
    <p:sldId id="260" r:id="rId5"/>
    <p:sldId id="258" r:id="rId6"/>
    <p:sldId id="267" r:id="rId7"/>
    <p:sldId id="268" r:id="rId8"/>
    <p:sldId id="271" r:id="rId9"/>
    <p:sldId id="263" r:id="rId10"/>
    <p:sldId id="269" r:id="rId11"/>
    <p:sldId id="266" r:id="rId12"/>
    <p:sldId id="262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1BC2-02CD-44CC-B671-4D6034A9413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5CA3-A173-4EE8-9721-1878EA0E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3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FE3AD-59FB-4E1E-A0B7-E9D6C66169F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91" y="260443"/>
            <a:ext cx="11987285" cy="1568358"/>
          </a:xfrm>
        </p:spPr>
        <p:txBody>
          <a:bodyPr/>
          <a:lstStyle/>
          <a:p>
            <a:r>
              <a:rPr lang="en-US" b="1" dirty="0" smtClean="0"/>
              <a:t>Mobile Price 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462" y="4490112"/>
            <a:ext cx="2820537" cy="7676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Shubham</a:t>
            </a:r>
            <a:r>
              <a:rPr lang="en-US" b="1" dirty="0" smtClean="0"/>
              <a:t> </a:t>
            </a:r>
            <a:r>
              <a:rPr lang="en-US" b="1" dirty="0" err="1" smtClean="0"/>
              <a:t>Saxena</a:t>
            </a:r>
            <a:endParaRPr lang="en-US" b="1" dirty="0" smtClean="0"/>
          </a:p>
          <a:p>
            <a:r>
              <a:rPr lang="en-US" b="1" dirty="0" smtClean="0"/>
              <a:t>Affiliation :- </a:t>
            </a:r>
            <a:r>
              <a:rPr lang="en-US" b="1" dirty="0" err="1" smtClean="0"/>
              <a:t>DigiCrome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4" y="2681853"/>
            <a:ext cx="6441746" cy="39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4" y="272955"/>
            <a:ext cx="88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Feature Importance</a:t>
            </a:r>
            <a:r>
              <a:rPr lang="en-US" b="1" dirty="0" smtClean="0"/>
              <a:t> :- Top 20 features which affects the Price of Mobile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" y="1302793"/>
            <a:ext cx="9937134" cy="53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6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1162049"/>
            <a:ext cx="9840036" cy="5539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5" y="272955"/>
            <a:ext cx="88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Feature Importance</a:t>
            </a:r>
            <a:r>
              <a:rPr lang="en-US" b="1" dirty="0" smtClean="0"/>
              <a:t> :- Top 15 features which affects the Price of Mobile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57" y="218367"/>
            <a:ext cx="999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Glimpse of Final data</a:t>
            </a:r>
            <a:r>
              <a:rPr lang="en-US" b="1" dirty="0" smtClean="0"/>
              <a:t> :- </a:t>
            </a:r>
            <a:r>
              <a:rPr lang="en-US" dirty="0" smtClean="0"/>
              <a:t>Error’s and accuracy </a:t>
            </a:r>
            <a:r>
              <a:rPr lang="en-US" dirty="0" smtClean="0"/>
              <a:t>of  Final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" y="1420006"/>
            <a:ext cx="5199795" cy="4393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4" y="1420006"/>
            <a:ext cx="6005015" cy="4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57" y="95535"/>
            <a:ext cx="9990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Conclusion</a:t>
            </a:r>
            <a:r>
              <a:rPr lang="en-US" sz="2000" b="1" dirty="0" smtClean="0"/>
              <a:t> </a:t>
            </a:r>
            <a:r>
              <a:rPr lang="en-US" sz="2000" b="1" dirty="0" smtClean="0"/>
              <a:t>:- </a:t>
            </a:r>
            <a:r>
              <a:rPr lang="en-US" sz="2000" dirty="0"/>
              <a:t>The prices of Mobiles are higher for: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148" y="604829"/>
            <a:ext cx="101990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General </a:t>
            </a:r>
            <a:r>
              <a:rPr lang="en-US" b="1" u="sng" dirty="0"/>
              <a:t>Trend</a:t>
            </a:r>
            <a:r>
              <a:rPr lang="en-US" dirty="0"/>
              <a:t>: </a:t>
            </a:r>
            <a:r>
              <a:rPr lang="en-US" dirty="0" smtClean="0"/>
              <a:t>When </a:t>
            </a:r>
            <a:r>
              <a:rPr lang="en-US" dirty="0"/>
              <a:t>memory capacity increases, mobile phone prices </a:t>
            </a:r>
            <a:r>
              <a:rPr lang="en-US" dirty="0" smtClean="0"/>
              <a:t>also increases. </a:t>
            </a:r>
            <a:r>
              <a:rPr lang="en-US" b="1" dirty="0" smtClean="0"/>
              <a:t>Exceptions</a:t>
            </a:r>
            <a:r>
              <a:rPr lang="en-US" dirty="0"/>
              <a:t>: However, there are exceptions. Some phones with relatively lower memory capacities may have higher prices </a:t>
            </a:r>
            <a:r>
              <a:rPr lang="en-US" dirty="0" smtClean="0"/>
              <a:t>because of </a:t>
            </a:r>
            <a:r>
              <a:rPr lang="en-US" dirty="0"/>
              <a:t>other factors such as </a:t>
            </a:r>
            <a:r>
              <a:rPr lang="en-US" dirty="0" smtClean="0"/>
              <a:t>mobile brand, </a:t>
            </a:r>
            <a:r>
              <a:rPr lang="en-US" dirty="0"/>
              <a:t>camera quality, </a:t>
            </a:r>
            <a:r>
              <a:rPr lang="en-US" dirty="0" smtClean="0"/>
              <a:t>any other unique </a:t>
            </a:r>
            <a:r>
              <a:rPr lang="en-US" dirty="0"/>
              <a:t>features.</a:t>
            </a:r>
          </a:p>
          <a:p>
            <a:endParaRPr lang="en-US" dirty="0" smtClean="0"/>
          </a:p>
          <a:p>
            <a:r>
              <a:rPr lang="en-US" b="1" u="sng" dirty="0"/>
              <a:t>C</a:t>
            </a:r>
            <a:r>
              <a:rPr lang="en-US" b="1" u="sng" dirty="0" smtClean="0"/>
              <a:t>amera </a:t>
            </a:r>
            <a:r>
              <a:rPr lang="en-US" b="1" u="sng" dirty="0"/>
              <a:t>Q</a:t>
            </a:r>
            <a:r>
              <a:rPr lang="en-US" b="1" u="sng" dirty="0" smtClean="0"/>
              <a:t>uality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Positive </a:t>
            </a:r>
            <a:r>
              <a:rPr lang="en-US" b="1" dirty="0"/>
              <a:t>Correlation: </a:t>
            </a:r>
            <a:r>
              <a:rPr lang="en-US" dirty="0" smtClean="0"/>
              <a:t>When the </a:t>
            </a:r>
            <a:r>
              <a:rPr lang="en-US" dirty="0"/>
              <a:t>camera </a:t>
            </a:r>
            <a:r>
              <a:rPr lang="en-US" dirty="0" smtClean="0"/>
              <a:t>quality </a:t>
            </a:r>
            <a:r>
              <a:rPr lang="en-US" dirty="0"/>
              <a:t>increases, the price of the mobile phone </a:t>
            </a:r>
            <a:r>
              <a:rPr lang="en-US" dirty="0" smtClean="0"/>
              <a:t>also increases. </a:t>
            </a:r>
            <a:r>
              <a:rPr lang="en-US" dirty="0"/>
              <a:t>This suggests that consumers are willing to pay more for better camera specifications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Variability:</a:t>
            </a:r>
            <a:r>
              <a:rPr lang="en-US" dirty="0"/>
              <a:t> While there is a positive trend, there is also significant variability in prices for phones with similar camera quality. Factors such as brand reputation, additional features, and market demand </a:t>
            </a:r>
            <a:r>
              <a:rPr lang="en-US" dirty="0" smtClean="0"/>
              <a:t>for any particular phone, contribute </a:t>
            </a:r>
            <a:r>
              <a:rPr lang="en-US" dirty="0"/>
              <a:t>to this variability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u="sng" dirty="0" smtClean="0"/>
              <a:t>Battery Capacity </a:t>
            </a:r>
            <a:r>
              <a:rPr lang="en-US" b="1" u="sng" dirty="0"/>
              <a:t>(</a:t>
            </a:r>
            <a:r>
              <a:rPr lang="en-US" b="1" u="sng" dirty="0" err="1"/>
              <a:t>mAh</a:t>
            </a:r>
            <a:r>
              <a:rPr lang="en-US" b="1" u="sng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Data shows the pattern that higher battery capacity does not necessarily correlate with a higher price. In some phones with lower battery capacities are priced higher than those with larger batteries.</a:t>
            </a:r>
          </a:p>
          <a:p>
            <a:endParaRPr lang="en-US" b="1" dirty="0"/>
          </a:p>
          <a:p>
            <a:r>
              <a:rPr lang="en-US" b="1" u="sng" dirty="0"/>
              <a:t>Processors</a:t>
            </a:r>
            <a:r>
              <a:rPr lang="en-US" b="1" dirty="0"/>
              <a:t> </a:t>
            </a:r>
            <a:r>
              <a:rPr lang="en-US" dirty="0"/>
              <a:t>:-  When Processor quality  is increased, the price of the mobile phone also increases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any direct relation of Mobile Phone’s Prices with Colors, Heights of the 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944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1433017"/>
            <a:ext cx="6723299" cy="4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5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 </a:t>
            </a:r>
            <a:r>
              <a:rPr lang="en-US" b="1" u="sng" dirty="0" smtClean="0"/>
              <a:t>Overview</a:t>
            </a:r>
            <a:r>
              <a:rPr lang="en-US" b="1" dirty="0" smtClean="0"/>
              <a:t>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2570" y="450373"/>
            <a:ext cx="8898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u="sng" dirty="0" smtClean="0"/>
              <a:t>Mobile Price Prediction</a:t>
            </a:r>
            <a:r>
              <a:rPr lang="en-US" b="1" dirty="0" smtClean="0"/>
              <a:t> : </a:t>
            </a:r>
            <a:r>
              <a:rPr lang="en-US" b="1" dirty="0"/>
              <a:t>Unveiling the Dynamics of </a:t>
            </a:r>
            <a:r>
              <a:rPr lang="en-US" b="1" dirty="0" smtClean="0"/>
              <a:t>Mobile Prices  and features that affects it’s prices most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I have done data </a:t>
            </a:r>
            <a:r>
              <a:rPr lang="en-US" dirty="0" smtClean="0"/>
              <a:t>wrangling, finding any missing values(if present in the data set-Not Present in this data), </a:t>
            </a:r>
            <a:r>
              <a:rPr lang="en-US" dirty="0" smtClean="0"/>
              <a:t>detection of Outliers and it’s removal, along with </a:t>
            </a:r>
            <a:r>
              <a:rPr lang="en-US" dirty="0" smtClean="0"/>
              <a:t>correlation </a:t>
            </a:r>
            <a:r>
              <a:rPr lang="en-US" dirty="0" smtClean="0"/>
              <a:t>of the data </a:t>
            </a:r>
            <a:r>
              <a:rPr lang="en-US" dirty="0" smtClean="0"/>
              <a:t>with each-others, for </a:t>
            </a:r>
            <a:r>
              <a:rPr lang="en-US" dirty="0" smtClean="0"/>
              <a:t>better price of </a:t>
            </a:r>
            <a:r>
              <a:rPr lang="en-US" dirty="0" smtClean="0"/>
              <a:t>mobiles and it’s affecting factors.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" y="2772345"/>
            <a:ext cx="11238931" cy="38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191065"/>
            <a:ext cx="1146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 </a:t>
            </a:r>
            <a:r>
              <a:rPr lang="en-US" b="1" u="sng" dirty="0" smtClean="0"/>
              <a:t>Highlights</a:t>
            </a:r>
            <a:r>
              <a:rPr lang="en-US" b="1" dirty="0" smtClean="0"/>
              <a:t> :- Important libraries which are used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0994" y="703610"/>
            <a:ext cx="8898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seaborn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5268" y="736976"/>
            <a:ext cx="7683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pandas as </a:t>
            </a:r>
            <a:r>
              <a:rPr lang="pt-BR" dirty="0" smtClean="0"/>
              <a:t>pd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import </a:t>
            </a:r>
            <a:r>
              <a:rPr lang="pt-BR" dirty="0"/>
              <a:t>numpy as </a:t>
            </a:r>
            <a:r>
              <a:rPr lang="pt-BR" dirty="0" smtClean="0"/>
              <a:t>np</a:t>
            </a:r>
            <a:endParaRPr lang="pt-BR" dirty="0"/>
          </a:p>
          <a:p>
            <a:endParaRPr lang="pt-BR" dirty="0" smtClean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pt-BR" dirty="0"/>
          </a:p>
          <a:p>
            <a:endParaRPr lang="en-US" dirty="0" smtClean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 smtClean="0"/>
              <a:t>sns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warnings (to ignore unwanted warnings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pt-BR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train_test_splitfrom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en-US" dirty="0" err="1"/>
              <a:t>StandardScalerfrom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LinearRegressionfrom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mean_absolute_error</a:t>
            </a:r>
            <a:r>
              <a:rPr lang="en-US" dirty="0"/>
              <a:t>, </a:t>
            </a:r>
            <a:r>
              <a:rPr lang="en-US" dirty="0" err="1"/>
              <a:t>mean_squared_error</a:t>
            </a:r>
            <a:r>
              <a:rPr lang="en-US" dirty="0"/>
              <a:t>, r2_scorefrom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RandomForestRegressor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100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</a:t>
            </a:r>
            <a:r>
              <a:rPr lang="en-US" b="1" dirty="0" smtClean="0"/>
              <a:t> :- </a:t>
            </a:r>
            <a:r>
              <a:rPr lang="en-US" b="1" dirty="0" smtClean="0"/>
              <a:t>here we are doing some functions to understand </a:t>
            </a:r>
            <a:r>
              <a:rPr lang="en-US" b="1" dirty="0" err="1" smtClean="0"/>
              <a:t>Mobile_data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1755" y="1637731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6" y="1439696"/>
            <a:ext cx="4128873" cy="4947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9" y="1439697"/>
            <a:ext cx="6579215" cy="4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993" y="300250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Barplots</a:t>
            </a:r>
            <a:r>
              <a:rPr lang="en-US" b="1" u="sng" dirty="0" smtClean="0"/>
              <a:t> of different correlation of </a:t>
            </a:r>
            <a:r>
              <a:rPr lang="en-US" b="1" u="sng" dirty="0" smtClean="0"/>
              <a:t>data</a:t>
            </a:r>
            <a:r>
              <a:rPr lang="en-US" b="1" dirty="0" smtClean="0"/>
              <a:t> :-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5" y="1152524"/>
            <a:ext cx="9482350" cy="53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811" y="286602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Barplots</a:t>
            </a:r>
            <a:r>
              <a:rPr lang="en-US" b="1" u="sng" dirty="0" smtClean="0"/>
              <a:t> of different correlation of </a:t>
            </a:r>
            <a:r>
              <a:rPr lang="en-US" b="1" u="sng" dirty="0" smtClean="0"/>
              <a:t>data</a:t>
            </a:r>
            <a:r>
              <a:rPr lang="en-US" b="1" dirty="0" smtClean="0"/>
              <a:t> :-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1218844"/>
            <a:ext cx="9826387" cy="55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7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695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Barplots</a:t>
            </a:r>
            <a:r>
              <a:rPr lang="en-US" b="1" u="sng" dirty="0" smtClean="0"/>
              <a:t> of different correlation of </a:t>
            </a:r>
            <a:r>
              <a:rPr lang="en-US" b="1" u="sng" dirty="0" smtClean="0"/>
              <a:t>data</a:t>
            </a:r>
            <a:r>
              <a:rPr lang="en-US" b="1" dirty="0" smtClean="0"/>
              <a:t> :-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4" y="1209034"/>
            <a:ext cx="9659771" cy="54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66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Scatterplot </a:t>
            </a:r>
            <a:r>
              <a:rPr lang="en-US" b="1" u="sng" dirty="0" smtClean="0"/>
              <a:t>of </a:t>
            </a:r>
            <a:r>
              <a:rPr lang="en-US" b="1" u="sng" dirty="0" smtClean="0"/>
              <a:t> </a:t>
            </a:r>
            <a:r>
              <a:rPr lang="en-US" b="1" u="sng" dirty="0" smtClean="0"/>
              <a:t>Mobile’s Price </a:t>
            </a:r>
            <a:r>
              <a:rPr lang="en-US" b="1" u="sng" dirty="0" smtClean="0"/>
              <a:t>correlation with Mobile’s Processor</a:t>
            </a:r>
            <a:r>
              <a:rPr lang="en-US" b="1" dirty="0" smtClean="0"/>
              <a:t> :-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" y="1180744"/>
            <a:ext cx="11720868" cy="55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9" y="191068"/>
            <a:ext cx="100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Methodology</a:t>
            </a:r>
            <a:r>
              <a:rPr lang="en-US" b="1" dirty="0" smtClean="0"/>
              <a:t> :-  </a:t>
            </a:r>
            <a:r>
              <a:rPr lang="en-US" b="1" dirty="0" smtClean="0"/>
              <a:t>Used related modules to identify Outliers in final data and removed it.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" y="1380130"/>
            <a:ext cx="56864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19" y="1389655"/>
            <a:ext cx="5667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</TotalTime>
  <Words>444</Words>
  <Application>Microsoft Office PowerPoint</Application>
  <PresentationFormat>Widescreen</PresentationFormat>
  <Paragraphs>72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Mobile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Manual Calculator </dc:title>
  <dc:creator>User</dc:creator>
  <cp:lastModifiedBy>User</cp:lastModifiedBy>
  <cp:revision>28</cp:revision>
  <dcterms:created xsi:type="dcterms:W3CDTF">2024-03-06T14:22:07Z</dcterms:created>
  <dcterms:modified xsi:type="dcterms:W3CDTF">2024-07-15T09:55:05Z</dcterms:modified>
</cp:coreProperties>
</file>