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44EC0A-E79A-4451-846F-B7DB685BA039}">
  <a:tblStyle styleId="{8344EC0A-E79A-4451-846F-B7DB685BA0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/>
              <a:t>     </a:t>
            </a:r>
            <a:r>
              <a:rPr lang="en-US" sz="7500" b="1"/>
              <a:t>Audio Amplifier</a:t>
            </a:r>
          </a:p>
        </p:txBody>
      </p:sp>
      <p:sp>
        <p:nvSpPr>
          <p:cNvPr id="90" name="Text Placeholder 2">
            <a:extLst>
              <a:ext uri="{FF2B5EF4-FFF2-40B4-BE49-F238E27FC236}">
                <a16:creationId xmlns:a16="http://schemas.microsoft.com/office/drawing/2014/main" id="{F9465268-ED10-4ED1-9C56-AFF6B5451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70199DCE-807B-42CF-B27A-1AAD55E02B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03"/>
    </mc:Choice>
    <mc:Fallback>
      <p:transition spd="slow" advTm="7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 :-</a:t>
            </a: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/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Objectives</a:t>
            </a:r>
            <a:endParaRPr lang="en-US"/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Introduction</a:t>
            </a:r>
            <a:endParaRPr lang="en-US"/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Implementation</a:t>
            </a:r>
            <a:endParaRPr lang="en-US"/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Observations</a:t>
            </a:r>
            <a:endParaRPr lang="en-US"/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Practical Results</a:t>
            </a:r>
            <a:endParaRPr lang="en-US"/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Future Scope</a:t>
            </a:r>
            <a:endParaRPr lang="en-US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87151927-28DE-4388-B60C-582210C554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76"/>
    </mc:Choice>
    <mc:Fallback>
      <p:transition spd="slow" advTm="82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 :-</a:t>
            </a: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/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Our objective in this project is to make a basic audio amplifier which does the following:</a:t>
            </a:r>
            <a:br>
              <a:rPr lang="en-US"/>
            </a:br>
            <a:r>
              <a:rPr lang="en-US"/>
              <a:t>1) Taking sound as input and amplifying it.</a:t>
            </a:r>
            <a:br>
              <a:rPr lang="en-US"/>
            </a:br>
            <a:r>
              <a:rPr lang="en-US"/>
              <a:t>2) Ensuring there’s no distortion whilst the process.</a:t>
            </a:r>
            <a:br>
              <a:rPr lang="en-US"/>
            </a:br>
            <a:r>
              <a:rPr lang="en-US"/>
              <a:t>3) Amplifying the cheese (sound).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77B4340D-CF1B-4323-A899-490CAA7B0A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65"/>
    </mc:Choice>
    <mc:Fallback>
      <p:transition spd="slow" advTm="22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           The audio power amplifier, which is also known as the audio amplifier, is a kind of electronic amplifiers that amplify low-power audio signals ( the frequencies of the low-power signals are always between 20Hz to 20KHz,which is the range of human hearing) to a level that can be suitable for driving the loudspeakers.</a:t>
            </a:r>
            <a:endParaRPr dirty="0"/>
          </a:p>
        </p:txBody>
      </p:sp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500" y="3103825"/>
            <a:ext cx="8300499" cy="17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6282E66-1233-4E8E-8A6C-6DC17DDE83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17"/>
    </mc:Choice>
    <mc:Fallback>
      <p:transition spd="slow" advTm="325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25" y="1403000"/>
            <a:ext cx="1792850" cy="24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4050" y="835775"/>
            <a:ext cx="6539849" cy="272738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647850" y="4264550"/>
            <a:ext cx="1570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 coupler</a:t>
            </a:r>
            <a:endParaRPr/>
          </a:p>
        </p:txBody>
      </p:sp>
      <p:cxnSp>
        <p:nvCxnSpPr>
          <p:cNvPr id="113" name="Shape 113"/>
          <p:cNvCxnSpPr/>
          <p:nvPr/>
        </p:nvCxnSpPr>
        <p:spPr>
          <a:xfrm rot="10800000" flipH="1">
            <a:off x="1284125" y="3395750"/>
            <a:ext cx="3000" cy="9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Shape 114"/>
          <p:cNvSpPr txBox="1"/>
          <p:nvPr/>
        </p:nvSpPr>
        <p:spPr>
          <a:xfrm>
            <a:off x="4115975" y="4144250"/>
            <a:ext cx="37356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Pre-amp and gain stages with buffers, ‘coz why not?</a:t>
            </a:r>
            <a:endParaRPr/>
          </a:p>
        </p:txBody>
      </p:sp>
      <p:cxnSp>
        <p:nvCxnSpPr>
          <p:cNvPr id="115" name="Shape 115"/>
          <p:cNvCxnSpPr/>
          <p:nvPr/>
        </p:nvCxnSpPr>
        <p:spPr>
          <a:xfrm rot="10800000" flipH="1">
            <a:off x="5602925" y="2973950"/>
            <a:ext cx="1130400" cy="14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Shape 116"/>
          <p:cNvCxnSpPr/>
          <p:nvPr/>
        </p:nvCxnSpPr>
        <p:spPr>
          <a:xfrm rot="10800000">
            <a:off x="4684850" y="2827350"/>
            <a:ext cx="182100" cy="13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6090025" y="3272450"/>
            <a:ext cx="577500" cy="9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Shape 118"/>
          <p:cNvCxnSpPr/>
          <p:nvPr/>
        </p:nvCxnSpPr>
        <p:spPr>
          <a:xfrm rot="10800000" flipH="1">
            <a:off x="7337350" y="2909850"/>
            <a:ext cx="648900" cy="127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Shape 119"/>
          <p:cNvSpPr txBox="1"/>
          <p:nvPr/>
        </p:nvSpPr>
        <p:spPr>
          <a:xfrm>
            <a:off x="506500" y="4590050"/>
            <a:ext cx="8044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buffer to the filter was added when all stages were taken and joined to form the complete design.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1514350" y="173850"/>
            <a:ext cx="60285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IMPLEMENTATION</a:t>
            </a:r>
            <a:endParaRPr sz="180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55BA16FE-CEB4-4551-8282-9B6678F8AC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00"/>
    </mc:Choice>
    <mc:Fallback>
      <p:transition spd="slow" advTm="1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 b="3530"/>
          <a:stretch/>
        </p:blipFill>
        <p:spPr>
          <a:xfrm>
            <a:off x="-94343" y="0"/>
            <a:ext cx="9144000" cy="45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0" y="4520900"/>
            <a:ext cx="91440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Both R21 and R22 were taken as 400-ohm resistors. The 220-ohm resistors are just placeholders here.</a:t>
            </a:r>
            <a:endParaRPr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E753329C-62F1-4D7E-82E7-E9F26D84AA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32"/>
    </mc:Choice>
    <mc:Fallback>
      <p:transition spd="slow" advTm="19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 rotWithShape="1">
          <a:blip r:embed="rId5">
            <a:alphaModFix/>
          </a:blip>
          <a:srcRect t="14006" b="20544"/>
          <a:stretch/>
        </p:blipFill>
        <p:spPr>
          <a:xfrm>
            <a:off x="0" y="721650"/>
            <a:ext cx="9144001" cy="267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402500" y="3640825"/>
            <a:ext cx="6339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AAE1-FFD8-4663-8B2C-F2DD9E6DC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2C883C6-A812-4F40-B93F-BBA0654A88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69"/>
    </mc:Choice>
    <mc:Fallback>
      <p:transition spd="slow" advTm="3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12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Made: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728925"/>
            <a:ext cx="85206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pre-amp and gain cell showed some interesting patterns with certain resistors included in their design.</a:t>
            </a:r>
            <a:endParaRPr dirty="0"/>
          </a:p>
          <a:p>
            <a: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n" dirty="0"/>
              <a:t>The resistor across the base and ground will handle clipping.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dirty="0"/>
              <a:t>The resistor across emitter and ground will handle the rise and fall of the wave.</a:t>
            </a:r>
            <a:br>
              <a:rPr lang="en" dirty="0"/>
            </a:br>
            <a:r>
              <a:rPr lang="en" dirty="0"/>
              <a:t>While we did say “rise and fall”, we mean to refer to the equality between them.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dirty="0"/>
              <a:t>The resistor between the collector and supply terminal handles the gain.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70ACB7A9-3800-4611-BAAF-13103951A2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913"/>
    </mc:Choice>
    <mc:Fallback>
      <p:transition spd="slow" advTm="319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260</Words>
  <Application>Microsoft Office PowerPoint</Application>
  <PresentationFormat>On-screen Show (16:9)</PresentationFormat>
  <Paragraphs>22</Paragraphs>
  <Slides>8</Slides>
  <Notes>8</Notes>
  <HiddenSlides>0</HiddenSlides>
  <MMClips>8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     Audio Amplifier</vt:lpstr>
      <vt:lpstr>Index :-</vt:lpstr>
      <vt:lpstr>Objective :-</vt:lpstr>
      <vt:lpstr>Introduction</vt:lpstr>
      <vt:lpstr>PowerPoint Presentation</vt:lpstr>
      <vt:lpstr>PowerPoint Presentation</vt:lpstr>
      <vt:lpstr>PowerPoint Presentation</vt:lpstr>
      <vt:lpstr>Observations Made: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Audio Amplifier</dc:title>
  <cp:lastModifiedBy>Shubham Nalawade</cp:lastModifiedBy>
  <cp:revision>2</cp:revision>
  <dcterms:modified xsi:type="dcterms:W3CDTF">2021-04-18T13:24:31Z</dcterms:modified>
</cp:coreProperties>
</file>